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57" r:id="rId18"/>
    <p:sldId id="256" r:id="rId19"/>
    <p:sldId id="263" r:id="rId20"/>
    <p:sldId id="260" r:id="rId21"/>
    <p:sldId id="264" r:id="rId22"/>
    <p:sldId id="261" r:id="rId23"/>
    <p:sldId id="267" r:id="rId24"/>
    <p:sldId id="268" r:id="rId25"/>
    <p:sldId id="271" r:id="rId26"/>
    <p:sldId id="272" r:id="rId27"/>
    <p:sldId id="276" r:id="rId28"/>
    <p:sldId id="277" r:id="rId29"/>
    <p:sldId id="283" r:id="rId30"/>
    <p:sldId id="278" r:id="rId31"/>
    <p:sldId id="281" r:id="rId32"/>
    <p:sldId id="282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408EA-AA88-46C5-8717-92AFFC76649B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85E84-F0A8-4C10-B65A-F2D84D735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0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1F9E2-8335-4DB0-8844-468BA707AB6F}" type="slidenum">
              <a:rPr lang="el-GR"/>
              <a:pPr/>
              <a:t>7</a:t>
            </a:fld>
            <a:endParaRPr 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053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05EA7-BA48-460E-AAAB-49CFE6CE53FA}" type="slidenum">
              <a:rPr lang="el-GR"/>
              <a:pPr/>
              <a:t>8</a:t>
            </a:fld>
            <a:endParaRPr lang="el-G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8032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193DC-97A2-42DB-A764-3D645A4BEEF3}" type="slidenum">
              <a:rPr lang="el-GR"/>
              <a:pPr/>
              <a:t>9</a:t>
            </a:fld>
            <a:endParaRPr lang="el-G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5882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92A8-4B1C-4CA7-82AC-7792FFD86E91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79AA-04C2-4A7F-B5E6-4922C1A1757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285884"/>
          </a:xfrm>
        </p:spPr>
        <p:txBody>
          <a:bodyPr/>
          <a:lstStyle/>
          <a:p>
            <a:r>
              <a:rPr lang="el-GR" b="1" dirty="0" smtClean="0"/>
              <a:t>Νοσήματα </a:t>
            </a:r>
            <a:r>
              <a:rPr lang="el-GR" b="1" dirty="0" err="1" smtClean="0"/>
              <a:t>παχέος</a:t>
            </a:r>
            <a:r>
              <a:rPr lang="el-GR" b="1" dirty="0" smtClean="0"/>
              <a:t> εντέρου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7858180" cy="1752600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Σταύρος </a:t>
            </a:r>
            <a:r>
              <a:rPr lang="el-GR" b="1" dirty="0" err="1" smtClean="0">
                <a:solidFill>
                  <a:schemeClr val="tx1"/>
                </a:solidFill>
              </a:rPr>
              <a:t>Σουγιουλτζής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smtClean="0">
                <a:solidFill>
                  <a:schemeClr val="tx1"/>
                </a:solidFill>
              </a:rPr>
              <a:t>Αν. </a:t>
            </a:r>
            <a:r>
              <a:rPr lang="el-GR" b="1" dirty="0" smtClean="0">
                <a:solidFill>
                  <a:schemeClr val="tx1"/>
                </a:solidFill>
              </a:rPr>
              <a:t>Καθηγητής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Παθολογικής Φυσιολογίας - Γαστρεντερολογίας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smtClean="0"/>
              <a:t>Προστατευτικοί παραγόντες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117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Δίαιτα πλούσια σε φρούτα και λαχανικά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Φυτικές ίνες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err="1" smtClean="0">
                <a:latin typeface="Arial" charset="0"/>
              </a:rPr>
              <a:t>Φυλλικό</a:t>
            </a:r>
            <a:r>
              <a:rPr lang="el-GR" sz="2400" b="1" dirty="0" smtClean="0">
                <a:latin typeface="Arial" charset="0"/>
              </a:rPr>
              <a:t> οξύ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Βιταμίνη Β6 ( </a:t>
            </a:r>
            <a:r>
              <a:rPr lang="el-GR" sz="2400" b="1" dirty="0" err="1" smtClean="0">
                <a:latin typeface="Arial" charset="0"/>
              </a:rPr>
              <a:t>πυριδοξίνη</a:t>
            </a:r>
            <a:r>
              <a:rPr lang="el-GR" sz="2400" b="1" dirty="0" smtClean="0">
                <a:latin typeface="Arial" charset="0"/>
              </a:rPr>
              <a:t>)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Ασβέστιο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Μαγνήσιο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Φυσική δραστηριότητα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Ασπιρίνη/ΜΣΑΦ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Ορμονική θεραπεία υποκατάστασης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err="1" smtClean="0">
                <a:latin typeface="Arial" charset="0"/>
              </a:rPr>
              <a:t>Στατίνες</a:t>
            </a:r>
            <a:r>
              <a:rPr lang="el-GR" sz="2400" b="1" dirty="0" smtClean="0">
                <a:latin typeface="Arial" charset="0"/>
              </a:rPr>
              <a:t>  </a:t>
            </a:r>
            <a:endParaRPr lang="en-US" sz="24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>
                <a:latin typeface="Arial" charset="0"/>
              </a:rPr>
              <a:t>Αντιοξειδωτικές ουσίες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smtClean="0"/>
              <a:t>Παθογένεση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Αλληλουχία: αδένωμα → καρκίνωμα </a:t>
            </a:r>
            <a:endParaRPr lang="en-US" sz="2400" b="1" dirty="0" smtClean="0"/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Οι περισσότεροι όγκοι προέρχονται από </a:t>
            </a:r>
            <a:r>
              <a:rPr lang="el-GR" sz="2400" b="1" dirty="0" err="1" smtClean="0"/>
              <a:t>αδενωματώδεις</a:t>
            </a:r>
            <a:r>
              <a:rPr lang="el-GR" sz="2400" b="1" dirty="0" smtClean="0"/>
              <a:t> πολύποδες μερικοί από τους οποίους παρουσιάζουν αύξηση (από &lt;5</a:t>
            </a:r>
            <a:r>
              <a:rPr lang="en-US" sz="2400" b="1" dirty="0" smtClean="0"/>
              <a:t>mm</a:t>
            </a:r>
            <a:r>
              <a:rPr lang="el-GR" sz="2400" b="1" dirty="0" smtClean="0"/>
              <a:t> έως &gt;1</a:t>
            </a:r>
            <a:r>
              <a:rPr lang="en-US" sz="2400" b="1" dirty="0" smtClean="0"/>
              <a:t>cm </a:t>
            </a:r>
            <a:r>
              <a:rPr lang="el-GR" sz="2400" b="1" dirty="0" smtClean="0"/>
              <a:t>) </a:t>
            </a:r>
            <a:endParaRPr lang="en-US" sz="2400" b="1" dirty="0" smtClean="0"/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Η διαδικασία εξαλλαγής πιθανόν να χρειάζεται 10 έτη στις περισσότερες περιπτώσεις </a:t>
            </a:r>
            <a:endParaRPr lang="en-US" sz="2400" b="1" dirty="0" smtClean="0"/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Η καρκινική εξαλλαγή είναι αποτέλεσμα της συσσώρευσης γενετικών μεταλλάξεων </a:t>
            </a:r>
            <a:endParaRPr lang="en-US" sz="2400" b="1" dirty="0" smtClean="0"/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Ο κίνδυνος αυξάνει με το μέγεθος του αδενώματος, τον αριθμό και την ιστολογική βαθμίδα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 smtClean="0"/>
              <a:t>Εντόπιση </a:t>
            </a:r>
            <a:r>
              <a:rPr lang="el-GR" sz="3600" b="1" dirty="0" err="1" smtClean="0"/>
              <a:t>Ορθοκολικού</a:t>
            </a:r>
            <a:r>
              <a:rPr lang="el-GR" sz="3600" b="1" dirty="0" smtClean="0"/>
              <a:t> καρκίνου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44036" name="Picture 4" descr="largeintest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28736"/>
            <a:ext cx="8208962" cy="46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88125" y="5805488"/>
            <a:ext cx="1512888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Ορθό  31%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48488" y="5373688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Σιγμοειδές  24%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235825" y="256540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Κατιόν  15%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643306" y="1714488"/>
            <a:ext cx="1857387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Εγκάρσιο 13%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572000" y="21336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00034" y="2636838"/>
            <a:ext cx="1263679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Ανιόν  25%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755650" y="2924175"/>
            <a:ext cx="792163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500034" y="5429264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Τυφλό  14%</a:t>
            </a: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1763713" y="5157788"/>
            <a:ext cx="287337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7164388" y="2924175"/>
            <a:ext cx="50323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 flipV="1">
            <a:off x="5003800" y="5661025"/>
            <a:ext cx="15843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 flipV="1">
            <a:off x="7164388" y="4868863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4488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smtClean="0"/>
              <a:t>Ορθοκολικός καρκίνος   </a:t>
            </a:r>
            <a:br>
              <a:rPr lang="el-GR" sz="3600" b="1" smtClean="0"/>
            </a:br>
            <a:r>
              <a:rPr lang="el-GR" sz="3600" b="1" smtClean="0"/>
              <a:t>κλινικές εκδηλώσεις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11338"/>
            <a:ext cx="8497887" cy="4497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Κοιλιακό άλγος - 44% </a:t>
            </a:r>
            <a:endParaRPr lang="en-US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Αλλαγές των συνηθειών του εντέρου - 43%</a:t>
            </a:r>
            <a:endParaRPr lang="en-US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Αιματοχεσία / μέλαινα – 40% </a:t>
            </a:r>
            <a:endParaRPr lang="en-US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Αδυναμία</a:t>
            </a:r>
            <a:r>
              <a:rPr lang="en-US" sz="2400" b="1" smtClean="0">
                <a:latin typeface="Arial" charset="0"/>
              </a:rPr>
              <a:t> </a:t>
            </a:r>
            <a:r>
              <a:rPr lang="el-GR" sz="2400" b="1" smtClean="0">
                <a:latin typeface="Arial" charset="0"/>
              </a:rPr>
              <a:t>-  20% </a:t>
            </a:r>
            <a:endParaRPr lang="en-US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Αναιμία χωρίς άλλο γαστρεντερικό σύμπτωμα – 11% </a:t>
            </a:r>
            <a:endParaRPr lang="en-US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Απώλεια βάρους – 6%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Αποβολή βλέννης – 3%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Τεινεσμός – 5%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24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smtClean="0"/>
              <a:t>Ασυνήθιστες εκδηλώσεις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073650"/>
          </a:xfrm>
        </p:spPr>
        <p:txBody>
          <a:bodyPr/>
          <a:lstStyle/>
          <a:p>
            <a:pPr marL="441325" indent="-441325" eaLnBrk="1" hangingPunct="1">
              <a:lnSpc>
                <a:spcPct val="105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Κακοήθης συριγγοποιός  σχηματισμός με γειτονικά όργανα όπως είναι η ουροδόχος κύστη ή το λεπτό έντερο </a:t>
            </a:r>
          </a:p>
          <a:p>
            <a:pPr marL="441325" indent="-441325" eaLnBrk="1" hangingPunct="1">
              <a:lnSpc>
                <a:spcPct val="105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Πυρετός άγνωστης αιτιολογίας</a:t>
            </a:r>
          </a:p>
          <a:p>
            <a:pPr marL="441325" indent="-441325" eaLnBrk="1" hangingPunct="1">
              <a:lnSpc>
                <a:spcPct val="105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Ενδοκοιλιακό ,οπισθοπεριτοναϊκό ή απόστημα κοιλιακού τοιχώματος</a:t>
            </a:r>
          </a:p>
          <a:p>
            <a:pPr marL="441325" indent="-441325" eaLnBrk="1" hangingPunct="1">
              <a:lnSpc>
                <a:spcPct val="105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Βακτηριαιμία από </a:t>
            </a:r>
            <a:r>
              <a:rPr lang="en-US" sz="2400" b="1" smtClean="0">
                <a:latin typeface="Arial" charset="0"/>
              </a:rPr>
              <a:t>Streptococcus bovis </a:t>
            </a:r>
            <a:r>
              <a:rPr lang="el-GR" sz="2400" b="1" smtClean="0">
                <a:latin typeface="Arial" charset="0"/>
              </a:rPr>
              <a:t>και σήψη από </a:t>
            </a:r>
            <a:r>
              <a:rPr lang="en-US" sz="2400" b="1" smtClean="0">
                <a:latin typeface="Arial" charset="0"/>
              </a:rPr>
              <a:t>Clostiridium septicum</a:t>
            </a:r>
            <a:endParaRPr lang="el-GR" sz="2400" b="1" smtClean="0">
              <a:latin typeface="Arial" charset="0"/>
            </a:endParaRPr>
          </a:p>
          <a:p>
            <a:pPr marL="441325" indent="-441325" eaLnBrk="1" hangingPunct="1">
              <a:lnSpc>
                <a:spcPct val="105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smtClean="0">
                <a:latin typeface="Arial" charset="0"/>
              </a:rPr>
              <a:t>Αδενοκαρκίνωμα αγνώστου πρωτοπαθούς εντόπισης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smtClean="0"/>
              <a:t>Προσυμπτωματικός έλεγχος </a:t>
            </a:r>
            <a:br>
              <a:rPr lang="el-GR" sz="3600" b="1" smtClean="0"/>
            </a:br>
            <a:r>
              <a:rPr lang="el-GR" sz="3600" b="1" smtClean="0"/>
              <a:t>(</a:t>
            </a:r>
            <a:r>
              <a:rPr lang="en-US" sz="3600" b="1" smtClean="0"/>
              <a:t>Screening</a:t>
            </a:r>
            <a:r>
              <a:rPr lang="el-GR" sz="3600" b="1" smtClean="0"/>
              <a:t>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8813"/>
            <a:ext cx="8229600" cy="49291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800" b="1" smtClean="0">
                <a:latin typeface="Arial" charset="0"/>
              </a:rPr>
              <a:t>Αναγνωρίζει προκαρκινικές βλάβες</a:t>
            </a:r>
          </a:p>
          <a:p>
            <a:pPr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800" b="1" smtClean="0">
                <a:latin typeface="Arial" charset="0"/>
              </a:rPr>
              <a:t>Ανιχνεύει ασυμπτωματικούς ασθενείς με πρώϊμο καρκίνο </a:t>
            </a:r>
          </a:p>
          <a:p>
            <a:pPr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800" b="1" smtClean="0">
                <a:latin typeface="Arial" charset="0"/>
              </a:rPr>
              <a:t>Η κατάλληλη επιλογή του είδους του προσυμπτωματικού ελέγχου, η ηλικία έναρξης και η συχνότητα πρέπει να εξατομικεύονται για κάθε ασθενή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Screening tests</a:t>
            </a:r>
            <a:endParaRPr lang="el-GR" sz="3600" b="1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435975" cy="485775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None/>
              <a:defRPr/>
            </a:pPr>
            <a:endParaRPr lang="el-GR" sz="2400" b="1" smtClean="0">
              <a:latin typeface="Arial" charset="0"/>
            </a:endParaRP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400" b="1" smtClean="0">
                <a:latin typeface="Arial" charset="0"/>
              </a:rPr>
              <a:t>Ανίχνευση παρουσίας αίματος στα κόπρανα(</a:t>
            </a:r>
            <a:r>
              <a:rPr lang="en-US" sz="2400" b="1" smtClean="0">
                <a:latin typeface="Arial" charset="0"/>
              </a:rPr>
              <a:t>Fecal occult blood test</a:t>
            </a:r>
            <a:r>
              <a:rPr lang="el-GR" sz="2400" b="1" smtClean="0">
                <a:latin typeface="Arial" charset="0"/>
              </a:rPr>
              <a:t>, </a:t>
            </a:r>
            <a:r>
              <a:rPr lang="en-US" sz="2400" b="1" smtClean="0">
                <a:latin typeface="Arial" charset="0"/>
              </a:rPr>
              <a:t>FOBT</a:t>
            </a:r>
            <a:r>
              <a:rPr lang="el-GR" sz="2400" b="1" smtClean="0">
                <a:latin typeface="Arial" charset="0"/>
              </a:rPr>
              <a:t> )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endParaRPr lang="el-GR" sz="2400" b="1" smtClean="0">
              <a:latin typeface="Arial" charset="0"/>
            </a:endParaRP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400" b="1" smtClean="0">
                <a:latin typeface="Arial" charset="0"/>
              </a:rPr>
              <a:t>Σιγμοειδοσκόπηση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None/>
              <a:defRPr/>
            </a:pPr>
            <a:r>
              <a:rPr lang="el-GR" sz="2400" b="1" smtClean="0">
                <a:latin typeface="Arial" charset="0"/>
              </a:rPr>
              <a:t> 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b="1" smtClean="0">
                <a:latin typeface="Arial" charset="0"/>
              </a:rPr>
              <a:t>FOBT</a:t>
            </a:r>
            <a:r>
              <a:rPr lang="el-GR" sz="2400" b="1" smtClean="0">
                <a:latin typeface="Arial" charset="0"/>
              </a:rPr>
              <a:t> και σιγμοειδοσκόπηση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None/>
              <a:defRPr/>
            </a:pPr>
            <a:r>
              <a:rPr lang="el-GR" sz="2400" b="1" smtClean="0">
                <a:latin typeface="Arial" charset="0"/>
              </a:rPr>
              <a:t> 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400" b="1" smtClean="0">
                <a:latin typeface="Arial" charset="0"/>
              </a:rPr>
              <a:t>Διπλής αντίθεσης  βαριούχος υποκλυσμός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endParaRPr lang="el-GR" sz="2400" b="1" smtClean="0">
              <a:latin typeface="Arial" charset="0"/>
            </a:endParaRP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400" b="1" smtClean="0">
                <a:latin typeface="Arial" charset="0"/>
              </a:rPr>
              <a:t>Κολονοσκόπηση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2" charset="2"/>
              <a:buChar char="ü"/>
              <a:defRPr/>
            </a:pPr>
            <a:endParaRPr lang="el-GR" sz="24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Ιδιοπαθείς φλεγμονώδεις νόσοι του εντέρου </a:t>
            </a:r>
            <a:b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(ΙΦΝΕ)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Ιδιοπαθείς φλεγμονώδεις νόσοι του εντέρου (ΙΦΝΕ) - Ταξινόμηση</a:t>
            </a:r>
            <a:endParaRPr lang="el-GR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71543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l-G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εριλαμβάνουν</a:t>
            </a:r>
            <a:r>
              <a:rPr lang="el-GR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χρόνια νοσήματα</a:t>
            </a:r>
            <a:r>
              <a:rPr lang="el-GR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που προκαλούν </a:t>
            </a:r>
            <a:r>
              <a:rPr lang="el-G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υποτροπιάζουσα φλεγμονή</a:t>
            </a:r>
            <a:r>
              <a:rPr lang="el-GR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ή εξέλκωση </a:t>
            </a:r>
            <a:r>
              <a:rPr lang="el-G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του βλεννογόνου της πεπτικής οδού</a:t>
            </a:r>
          </a:p>
          <a:p>
            <a:pPr marL="0" indent="0" algn="ctr">
              <a:buNone/>
            </a:pPr>
            <a:endParaRPr lang="el-GR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800" b="1" dirty="0">
                <a:latin typeface="Arial" pitchFamily="34" charset="0"/>
                <a:cs typeface="Arial" pitchFamily="34" charset="0"/>
              </a:rPr>
              <a:t>Ε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λκώδης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κολίτιδα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(ΕΚ).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Προκαλεί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εξέλκωση και φλεγμονή του βλεννογόνου του παχέος εντέρου και του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ορθού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b="1" dirty="0">
                <a:latin typeface="Arial" pitchFamily="34" charset="0"/>
                <a:cs typeface="Arial" pitchFamily="34" charset="0"/>
              </a:rPr>
              <a:t>Ν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όσος Crohn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(Ν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Χαρακτηρίζεται από διατοιχωματική φλεγμονή που επεκτείνεται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στα βαθύτερα στρώματα του εντερικού τοιχώματος, και μπορεί επίσης να επηρεάσει άλλα τμήματα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της πεπτικής οδού, συμπεριλαμβανομένου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του στόματος, του οισοφάγου, του στομάχου και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του λεπτού εντέρου</a:t>
            </a:r>
          </a:p>
          <a:p>
            <a:r>
              <a:rPr lang="el-GR" sz="1800" b="1" dirty="0" smtClean="0">
                <a:latin typeface="Arial" pitchFamily="34" charset="0"/>
                <a:cs typeface="Arial" pitchFamily="34" charset="0"/>
              </a:rPr>
              <a:t>«Αταξινόμητη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ΙΦΝΕ» (IBDU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Ένα ποσοστό περίπου 5% των ασθενών , με φλεγμονώδη νόσο του παχέος εντέρου, είναι αταξινόμητο  λαμβάνοντας υπόψη κλινικά, ακτινολογικά, ενδοσκοπικά και  ιστολογικά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κριτήρια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Υπάρχουν χαρακτηριστικά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και των δύο νοσολογικών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οντοτήτων</a:t>
            </a:r>
          </a:p>
          <a:p>
            <a:r>
              <a:rPr lang="el-GR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Απροσδιόριστη κολίτιδα» (IC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 όρος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χρησιμοποιείται μόνο σε περιπτώσεις, όπου έχει πραγματοποιηθεί κολεκτομή και η πλήρης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παθολογοανατομική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εξέταση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αδυνατεί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να χαρακτηρίσει την νόσο 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786314" y="6305156"/>
            <a:ext cx="4357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Silverberg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J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03" name="Picture 3" descr="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571605" y="351518"/>
            <a:ext cx="5880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Crohn:</a:t>
            </a:r>
            <a:r>
              <a:rPr lang="el-G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Εντόπιση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895600" y="2947988"/>
            <a:ext cx="1826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Λεπτό έντερο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(33%)</a:t>
            </a: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4191000" y="37338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643174" y="4852988"/>
            <a:ext cx="1652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Ειλεοκολική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(45%)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4114800" y="48768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7391400" y="5767388"/>
            <a:ext cx="1704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Παχύ έντερο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(20%)</a:t>
            </a: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H="1" flipV="1">
            <a:off x="6858000" y="5181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457200" y="6248400"/>
            <a:ext cx="861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Συχνά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2857488" y="6202940"/>
            <a:ext cx="96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Σπάνια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28662" y="5572140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Συχνότητα  εντόπισης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el-GR" b="1" smtClean="0"/>
              <a:t>Καρκίνος Παχέος εντέρου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- Επιδημιολογία</a:t>
            </a:r>
            <a:endParaRPr lang="el-GR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Η ελκώδης κολίτιδα και η νόσος Crohn είναι νοσήματα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τη σύγχρονης κοινωνίας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, καθώς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η συχνότητα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τους, στις ανεπτυγμένες χώρες, έχει αυξηθεί από τα μέσα του 20ου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αιώνα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ελκώδης κολίτιδα είναι η πιο συχνή μορφή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ΙΦΝΕ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σε παγκόσμιο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επίπεδο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δυτικός τρόπος ζωής και το περιβάλλον, συνδέονται με την εμφάνιση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των ΙΦΝΕ, κυρίως λόγω: </a:t>
            </a:r>
          </a:p>
          <a:p>
            <a:pPr lvl="1"/>
            <a:r>
              <a:rPr lang="el-GR" sz="1600" dirty="0" smtClean="0">
                <a:latin typeface="Arial" pitchFamily="34" charset="0"/>
                <a:cs typeface="Arial" pitchFamily="34" charset="0"/>
              </a:rPr>
              <a:t>χρήσης καπνού </a:t>
            </a:r>
          </a:p>
          <a:p>
            <a:pPr lvl="1"/>
            <a:r>
              <a:rPr lang="el-GR" sz="1600" dirty="0" smtClean="0">
                <a:latin typeface="Arial" pitchFamily="34" charset="0"/>
                <a:cs typeface="Arial" pitchFamily="34" charset="0"/>
              </a:rPr>
              <a:t>δίαιτας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με υψηλή περιεκτικότητα σε λιπαρά και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ζάχαρη </a:t>
            </a:r>
          </a:p>
          <a:p>
            <a:pPr lvl="1"/>
            <a:r>
              <a:rPr lang="el-GR" sz="1600" dirty="0" smtClean="0">
                <a:latin typeface="Arial" pitchFamily="34" charset="0"/>
                <a:cs typeface="Arial" pitchFamily="34" charset="0"/>
              </a:rPr>
              <a:t>χρήσης φαρμάκων </a:t>
            </a:r>
          </a:p>
          <a:p>
            <a:pPr lvl="1"/>
            <a:r>
              <a:rPr lang="el-GR" sz="1600" dirty="0" smtClean="0">
                <a:latin typeface="Arial" pitchFamily="34" charset="0"/>
                <a:cs typeface="Arial" pitchFamily="34" charset="0"/>
              </a:rPr>
              <a:t>άγχους </a:t>
            </a:r>
          </a:p>
          <a:p>
            <a:pPr lvl="1"/>
            <a:r>
              <a:rPr lang="el-GR" sz="1600" dirty="0" smtClean="0">
                <a:latin typeface="Arial" pitchFamily="34" charset="0"/>
                <a:cs typeface="Arial" pitchFamily="34" charset="0"/>
              </a:rPr>
              <a:t>υψηλού κοινωνικοοικονομικού επιπέδου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572132" y="6357958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Danese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Autoimmun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Rev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- Επιδημιολογία</a:t>
            </a:r>
            <a:endParaRPr lang="el-G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357158" y="1071547"/>
          <a:ext cx="8501121" cy="4105661"/>
        </p:xfrm>
        <a:graphic>
          <a:graphicData uri="http://schemas.openxmlformats.org/drawingml/2006/table">
            <a:tbl>
              <a:tblPr/>
              <a:tblGrid>
                <a:gridCol w="2500329"/>
                <a:gridCol w="3000396"/>
                <a:gridCol w="3000396"/>
              </a:tblGrid>
              <a:tr h="53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Ελκώδης κολίτιδα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Νόσος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Επίπτωση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(US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11/100 000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7/100 000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Ηλικία έναρξης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15-30 &amp; 60-80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15-30 &amp; 60-80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Άνδρες : Γυναίκες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1:1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1,1-1,8:1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Κάπνισμα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Πρόληψη της νόσου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Επιδείνωση της νόσου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Σκωληκοειδεκτομή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(σε μικρή ηλικία)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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επίπτωσης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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επίπτωσης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Μονοζυγωτικοί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δίδυμοι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συμφωνία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συμφωνία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14282" y="578645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Μεταξύ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των παιδιών,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ελκώδης κολίτιδα είναι λιγότερο συχνή από τη νόσο Crohn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500694" y="5274246"/>
            <a:ext cx="3643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Loftus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Gastroenterology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43504" y="6215082"/>
            <a:ext cx="400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Kugathasan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Gastroenterology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"/>
            <a:ext cx="9144000" cy="6857999"/>
            <a:chOff x="0" y="672"/>
            <a:chExt cx="5760" cy="3565"/>
          </a:xfrm>
        </p:grpSpPr>
        <p:pic>
          <p:nvPicPr>
            <p:cNvPr id="5" name="Picture 3" descr="world m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3565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9" y="3138"/>
              <a:ext cx="168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600" dirty="0" smtClean="0">
                  <a:solidFill>
                    <a:schemeClr val="bg2"/>
                  </a:solidFill>
                  <a:latin typeface="Arial" charset="0"/>
                </a:rPr>
                <a:t>Υψηλή συχνότητα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73" y="3504"/>
              <a:ext cx="1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dirty="0" smtClean="0">
                  <a:solidFill>
                    <a:schemeClr val="bg2"/>
                  </a:solidFill>
                  <a:latin typeface="Arial" charset="0"/>
                </a:rPr>
                <a:t>Μεσαία συχνότητα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8" y="3870"/>
              <a:ext cx="119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dirty="0" smtClean="0">
                  <a:solidFill>
                    <a:schemeClr val="bg2"/>
                  </a:solidFill>
                  <a:latin typeface="Arial" charset="0"/>
                </a:rPr>
                <a:t>Χαμηλή συχνότητα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1500166" y="3214686"/>
            <a:ext cx="3357586" cy="2286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- Παθογένεια</a:t>
            </a:r>
            <a:endParaRPr lang="el-G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4000496" y="3071810"/>
            <a:ext cx="3143272" cy="2286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857488" y="1928802"/>
            <a:ext cx="3000396" cy="228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000496" y="3857628"/>
            <a:ext cx="78581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ΙΦΝΕ</a:t>
            </a:r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86116" y="2571744"/>
            <a:ext cx="207170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Ενδοαυλικά</a:t>
            </a:r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αντιγόνα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785918" y="4214818"/>
            <a:ext cx="207170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Γενετικοί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παράγοντες</a:t>
            </a:r>
            <a:endParaRPr lang="el-G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43438" y="4143380"/>
            <a:ext cx="278608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Περιβαλλοντικοί</a:t>
            </a:r>
          </a:p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παράγοντες</a:t>
            </a:r>
            <a:endParaRPr lang="el-G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– Παθογένεια</a:t>
            </a:r>
            <a:b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Αιτιολογικές υποθέσεις</a:t>
            </a:r>
            <a:endParaRPr lang="el-G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3786182" y="2928934"/>
            <a:ext cx="1285884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ΙΦΝΕ</a:t>
            </a:r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57158" y="1857364"/>
            <a:ext cx="2714644" cy="1571636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l-GR" sz="1400" b="1" i="1" u="sng" dirty="0" smtClean="0">
                <a:latin typeface="Arial" pitchFamily="34" charset="0"/>
                <a:cs typeface="Arial" pitchFamily="34" charset="0"/>
              </a:rPr>
              <a:t>Επιμένουσα </a:t>
            </a:r>
            <a:r>
              <a:rPr lang="en-US" sz="14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i="1" u="sng" dirty="0" smtClean="0">
                <a:latin typeface="Arial" pitchFamily="34" charset="0"/>
                <a:cs typeface="Arial" pitchFamily="34" charset="0"/>
              </a:rPr>
              <a:t>λοίμωξη</a:t>
            </a:r>
          </a:p>
          <a:p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Μυκοβακτηρίδια</a:t>
            </a: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Helicobacter sp.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Ιοί ιλαράς-παρωτίτιδας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Λιστέρια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ETEC</a:t>
            </a: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Λυγισμένο βέλος"/>
          <p:cNvSpPr/>
          <p:nvPr/>
        </p:nvSpPr>
        <p:spPr>
          <a:xfrm rot="5400000">
            <a:off x="3464711" y="1964521"/>
            <a:ext cx="500066" cy="1285884"/>
          </a:xfrm>
          <a:prstGeom prst="ben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286380" y="1785926"/>
            <a:ext cx="3571900" cy="1571636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l-GR" sz="1400" b="1" i="1" u="sng" dirty="0" smtClean="0">
                <a:latin typeface="Arial" pitchFamily="34" charset="0"/>
                <a:cs typeface="Arial" pitchFamily="34" charset="0"/>
              </a:rPr>
              <a:t>Διαταραχή ακεραιότητας βλεννογόνου</a:t>
            </a:r>
          </a:p>
          <a:p>
            <a:pPr indent="179388"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Διαταραχές βλέννης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  <a:sym typeface="Wingdings 3"/>
              </a:rPr>
              <a:t> Διαπερατότητα 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Διαταραχές σύνθεσης κυττάρων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  <a:sym typeface="Wingdings 3"/>
              </a:rPr>
              <a:t> Αποκατάσταση</a:t>
            </a:r>
            <a:endParaRPr lang="el-GR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Λυγισμένο βέλος"/>
          <p:cNvSpPr/>
          <p:nvPr/>
        </p:nvSpPr>
        <p:spPr>
          <a:xfrm rot="5400000" flipV="1">
            <a:off x="4648200" y="2219316"/>
            <a:ext cx="500066" cy="776294"/>
          </a:xfrm>
          <a:prstGeom prst="ben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357158" y="3786190"/>
            <a:ext cx="3286148" cy="128588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14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Διαταραχές μικροχλωρίδας</a:t>
            </a:r>
          </a:p>
          <a:p>
            <a:endParaRPr lang="el-G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l-G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 </a:t>
            </a:r>
            <a:r>
              <a:rPr lang="el-G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 Προστατευτικών μικροβίων 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  Επιθετικών συμβιωτικών</a:t>
            </a:r>
            <a:endParaRPr lang="el-G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Λυγισμένο βέλος"/>
          <p:cNvSpPr/>
          <p:nvPr/>
        </p:nvSpPr>
        <p:spPr>
          <a:xfrm rot="5400000" flipH="1">
            <a:off x="3750463" y="3750471"/>
            <a:ext cx="500066" cy="714380"/>
          </a:xfrm>
          <a:prstGeom prst="bentArrow">
            <a:avLst>
              <a:gd name="adj1" fmla="val 25000"/>
              <a:gd name="adj2" fmla="val 23319"/>
              <a:gd name="adj3" fmla="val 50000"/>
              <a:gd name="adj4" fmla="val 16366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286380" y="3857628"/>
            <a:ext cx="3571900" cy="1357322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l-GR" sz="14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Διαταραχές ανοσολογικής απάντησης</a:t>
            </a:r>
          </a:p>
          <a:p>
            <a:pPr indent="179388">
              <a:buFont typeface="Arial" pitchFamily="34" charset="0"/>
              <a:buChar char="•"/>
            </a:pPr>
            <a:endParaRPr lang="el-G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Απώλεια ανοχής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3"/>
              </a:rPr>
              <a:t> </a:t>
            </a:r>
            <a:r>
              <a:rPr lang="el-G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3"/>
              </a:rPr>
              <a:t>Κ</a:t>
            </a:r>
            <a:r>
              <a:rPr lang="el-G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3"/>
              </a:rPr>
              <a:t>υτταρική ενεργοποίηση</a:t>
            </a:r>
          </a:p>
          <a:p>
            <a:pPr indent="179388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3"/>
              </a:rPr>
              <a:t> Απόπτωση</a:t>
            </a:r>
            <a:endParaRPr lang="el-G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Λυγισμένο βέλος"/>
          <p:cNvSpPr/>
          <p:nvPr/>
        </p:nvSpPr>
        <p:spPr>
          <a:xfrm rot="5400000" flipH="1" flipV="1">
            <a:off x="4643438" y="3714752"/>
            <a:ext cx="500066" cy="785818"/>
          </a:xfrm>
          <a:prstGeom prst="bentArrow">
            <a:avLst>
              <a:gd name="adj1" fmla="val 25000"/>
              <a:gd name="adj2" fmla="val 23319"/>
              <a:gd name="adj3" fmla="val 50000"/>
              <a:gd name="adj4" fmla="val 16366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5875">
              <a:buNone/>
            </a:pPr>
            <a:r>
              <a:rPr lang="el-GR" sz="2000" b="1" dirty="0">
                <a:latin typeface="Arial" pitchFamily="34" charset="0"/>
                <a:cs typeface="Arial" pitchFamily="34" charset="0"/>
              </a:rPr>
              <a:t>Συνολικά, οι γενετικές μελέτες υποδεικνύουν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ότι: 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Ειδικές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και μη ειδικές γονιδιακές παραλλαγές συνδέονται με την ελκώδη κολίτιδα, ενώ και οι δύο μορφές της φλεγμονώδους νόσου του εντέρου μοιράζονται κοινές οδούς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παθογένεσης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ελκώδης κολίτιδα φαίνεται να είναι γενετικά ετερογενής όσο και η νόσος Crohn, αλλά λόγω του μεγάλου αριθμού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των γονίδιων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που εμπλέκονται και της μικρής αθροιστικής δράσης, ο γενετικός έλεγχος δεν ενδείκνυται προς το παρόν για την αξιολόγηση του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κινδύνου 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– Παθογένεια </a:t>
            </a:r>
            <a:b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Γενετικοί  παράγοντες</a:t>
            </a:r>
            <a:endParaRPr lang="el-GR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648642" y="6072206"/>
            <a:ext cx="2495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Danese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NEJM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 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ΙΦΝΕ – Παθογένεια </a:t>
            </a:r>
            <a:b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Λοιμώδεις παράγοντες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9"/>
            <a:ext cx="8401080" cy="4286280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Αλληλεπίδραση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μεταξύ του ξενιστή και των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μικροβίων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Το παχύ έντερο, φιλοξενεί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μια μεγάλη ποικιλία μικροοργανισμών, μεγαλύτερη από οποιοδήποτε άλλο όργανο του ανθρώπινου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σώματος</a:t>
            </a:r>
          </a:p>
          <a:p>
            <a:r>
              <a:rPr lang="el-GR" sz="2000" dirty="0">
                <a:latin typeface="Arial" pitchFamily="34" charset="0"/>
                <a:cs typeface="Arial" pitchFamily="34" charset="0"/>
              </a:rPr>
              <a:t>Το ανοσοποιητικό σύστημα του εντέρου, γενικά ανέχεται αυτό το μικροβιακό φορτίο, ενώ η διαταραχή στην ανοχή έχει τεκμηριωθεί ότι βρίσκεται στο επίκεντρο της παθογένεσης των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ΙΦΝΕ</a:t>
            </a:r>
          </a:p>
          <a:p>
            <a:r>
              <a:rPr lang="el-GR" sz="2000" dirty="0">
                <a:latin typeface="Arial" pitchFamily="34" charset="0"/>
                <a:cs typeface="Arial" pitchFamily="34" charset="0"/>
              </a:rPr>
              <a:t>Αν και η απώλεια της ανοχής στη μικροχλωρίδα του εντέρου μπορεί να αποδειχθεί σε ζωικά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μοντέλα,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υπάρχουν μόνο περιορισμένα στοιχεία γι 'αυτό το εύρημα σε ασθενείς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με ΙΦΝΕ</a:t>
            </a:r>
          </a:p>
          <a:p>
            <a:r>
              <a:rPr lang="el-GR" sz="2000" dirty="0">
                <a:latin typeface="Arial" pitchFamily="34" charset="0"/>
                <a:cs typeface="Arial" pitchFamily="34" charset="0"/>
              </a:rPr>
              <a:t>Είναι κοινώς αποδεκτό ότι η πυκνότητα της μικροχλωρίδας είναι μεγαλύτερη σε ασθενείς με ελκώδη κολίτιδα ή νόσο Crohn, συγκριτικά με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υγιείς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μάρτυρες, αλλά αυτό δεν είναι ξεκάθαρο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072066" y="5857892"/>
            <a:ext cx="3857652" cy="73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Turnbaugh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 2007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Sartor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Gastroenterology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2008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85860"/>
            <a:ext cx="8372476" cy="4525963"/>
          </a:xfrm>
        </p:spPr>
        <p:txBody>
          <a:bodyPr>
            <a:noAutofit/>
          </a:bodyPr>
          <a:lstStyle/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κύριο σύμπτωμα της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ΕΚ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είναι η αιματηρή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διάρροια</a:t>
            </a: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Συνοδά συμπτώματα:</a:t>
            </a:r>
          </a:p>
          <a:p>
            <a:pPr lvl="1" fontAlgn="base">
              <a:buSzPct val="105000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Κολικοειδές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 κοιλιακό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άλγος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, έπειξη 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προς αφόδευση, ή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τεινεσμός, πυρετός, 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κακουχία και απώλεια βάρους, ανάλογα με το βαθμό και τη σοβαρότητα της νόσου   </a:t>
            </a: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μια σοβαρή νόσος με υψηλή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θνησιμότητα και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σημαντική νοσηρότητα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 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κλινική της πορεία χαρακτηρίζεται από εξάρσεις και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υφέσεις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Περίπου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50%  των ασθενών υποτροπιάζουν σε οποιοδήποτε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χρόνο</a:t>
            </a: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Ένα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αξιόλογο ποσοστό των ασθενών  έχει  συχνά  υποτροπιάζουσα ή χρόνια, ή συνεχή νόσο και συνολικά, 20-30% των ασθενών με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πανκολίτιδα»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υποβάλλονται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σε 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κολεκτομή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SzPct val="105000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Μετά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το πρώτο έτος, το 90% περίπου των ασθενών είναι  σε θέση να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εργάζονται αν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και σημαντικά προβλήματα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απασχόλησης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εξακολουθούν να αποτελούν ζήτημα για μια μειοψηφία από αυτούς τους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ασθενείς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  <a:p>
            <a:pPr>
              <a:buSzPct val="105000"/>
            </a:pP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Ελκώδης κολίτιδα (ΕΚ) - κλινική εικόνα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786446" y="6162280"/>
            <a:ext cx="3286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Stange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Crohns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Colitis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500594"/>
          </a:xfrm>
        </p:spPr>
        <p:txBody>
          <a:bodyPr>
            <a:normAutofit/>
          </a:bodyPr>
          <a:lstStyle/>
          <a:p>
            <a:pPr marL="179388" indent="-179388"/>
            <a:r>
              <a:rPr lang="el-GR" sz="2000" b="1" dirty="0">
                <a:latin typeface="Arial" pitchFamily="34" charset="0"/>
                <a:cs typeface="Arial" pitchFamily="34" charset="0"/>
              </a:rPr>
              <a:t>Η ενεργός νόσος εκδηλώνεται ως φλεγμονή του βλεννογόνου που αρχίζει στο ορθό (πρωκτίτιδα) και σε ορισμένες περιπτώσεις επεκτείνεται στο υπόλοιπο τμήμα του παχέος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εντέρου</a:t>
            </a:r>
          </a:p>
          <a:p>
            <a:pPr marL="179388" indent="-179388"/>
            <a:r>
              <a:rPr lang="el-GR" sz="2000" b="1" dirty="0">
                <a:latin typeface="Arial" pitchFamily="34" charset="0"/>
                <a:cs typeface="Arial" pitchFamily="34" charset="0"/>
              </a:rPr>
              <a:t>Μια μικρή περιοχή φλεγμονής γύρω από το στόμιο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της σκωληκοειδούς απόφυσης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(Cecal patch) μπορεί να εντοπιστεί σε ασθενείς με αριστερή ελκώδη κολίτιδα 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πρωκτίτιδα ή πρωκτοσιγμοειδίτιδα</a:t>
            </a:r>
          </a:p>
          <a:p>
            <a:pPr marL="179388" indent="-179388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Η αξιολόγηση της κλινικής δραστηριότητας της ελκώδους κολίτιδας βοηθά στην επιλογή των διαγνωστικών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εξετάσεων και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στην λήψη των θεραπευτικών αποφάσεων. </a:t>
            </a:r>
          </a:p>
          <a:p>
            <a:pPr marL="179388" indent="-179388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δραστηριότητα της νόσου είναι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καλύτερα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αξιολογείται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αντικειμενικά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, με την χρήση  ενός κλινικού δείκτη δραστηριότητας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Truelove and Witts  ή το δείκτη 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Mayo Clinic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Ελκώδης κολίτιδα (ΕΚ) - κλινική εικόνα</a:t>
            </a:r>
            <a:b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endParaRPr lang="el-GR" sz="3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286380" y="630515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D’Haens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Gastroenterology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Ενδοσκοπικά ευρήματα – </a:t>
            </a:r>
            <a:r>
              <a:rPr lang="en-US" sz="3600" b="1" dirty="0" smtClean="0"/>
              <a:t>E</a:t>
            </a:r>
            <a:r>
              <a:rPr lang="el-GR" sz="3600" b="1" dirty="0" err="1" smtClean="0"/>
              <a:t>λκώδης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κολίτις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66" t="14623" r="8015" b="31496"/>
          <a:stretch>
            <a:fillRect/>
          </a:stretch>
        </p:blipFill>
        <p:spPr bwMode="auto">
          <a:xfrm>
            <a:off x="500034" y="2071678"/>
            <a:ext cx="8143932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7813"/>
            <a:ext cx="8231187" cy="979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>
                <a:latin typeface="Bookman Old Style" pitchFamily="18" charset="0"/>
              </a:rPr>
              <a:t>Επιπολασμός καρκίνου</a:t>
            </a:r>
            <a:r>
              <a:rPr lang="en-US" sz="4000" b="1" smtClean="0">
                <a:latin typeface="Bookman Old Style" pitchFamily="18" charset="0"/>
              </a:rPr>
              <a:t> (WHO)</a:t>
            </a:r>
            <a:r>
              <a:rPr lang="el-GR" sz="4000" b="1" smtClean="0">
                <a:latin typeface="Bookman Old Style" pitchFamily="18" charset="0"/>
              </a:rPr>
              <a:t/>
            </a:r>
            <a:br>
              <a:rPr lang="el-GR" sz="4000" b="1" smtClean="0">
                <a:latin typeface="Bookman Old Style" pitchFamily="18" charset="0"/>
              </a:rPr>
            </a:br>
            <a:r>
              <a:rPr lang="el-GR" sz="2400" b="1" smtClean="0">
                <a:solidFill>
                  <a:srgbClr val="FF0000"/>
                </a:solidFill>
                <a:latin typeface="Bookman Old Style" pitchFamily="18" charset="0"/>
              </a:rPr>
              <a:t>ΓΥΝΑΙΚΕΣ</a:t>
            </a:r>
            <a:r>
              <a:rPr lang="el-GR" sz="4000" b="1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l-GR" sz="4000" b="1" smtClean="0">
                <a:latin typeface="Bookman Old Style" pitchFamily="18" charset="0"/>
              </a:rPr>
              <a:t>       </a:t>
            </a:r>
            <a:r>
              <a:rPr lang="el-GR" sz="2400" b="1" smtClean="0">
                <a:solidFill>
                  <a:schemeClr val="folHlink"/>
                </a:solidFill>
                <a:latin typeface="Bookman Old Style" pitchFamily="18" charset="0"/>
              </a:rPr>
              <a:t>ΑΝΔΡΕΣ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35488" y="1628775"/>
            <a:ext cx="2590800" cy="2663825"/>
          </a:xfrm>
          <a:noFill/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1628775"/>
            <a:ext cx="1836738" cy="3529013"/>
          </a:xfr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628775"/>
            <a:ext cx="2519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628775"/>
            <a:ext cx="17367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1428728" y="4714884"/>
            <a:ext cx="8143932" cy="197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Σοβαρή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φλεγμονή 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στο ορθό, σιγμοειδές, σπληνική καμπή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τμήμα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 του εγκάρσιου, όπου και σταματά απότομα, με μετάβαση σε φυσιολογικό βλεννογόνο</a:t>
            </a:r>
          </a:p>
        </p:txBody>
      </p:sp>
      <p:pic>
        <p:nvPicPr>
          <p:cNvPr id="7" name="6 - Θέση περιεχομένου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5960" y="1851748"/>
            <a:ext cx="5329246" cy="336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Ελκώδης κολίτιδα (ΕΚ)</a:t>
            </a:r>
            <a:b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endParaRPr lang="el-GR" sz="3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301038" cy="4857784"/>
          </a:xfrm>
        </p:spPr>
        <p:txBody>
          <a:bodyPr>
            <a:noAutofit/>
          </a:bodyPr>
          <a:lstStyle/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συμπτώματα της νόσου του Crohn είναι πιο ετερογενή και συνήθως περιλαμβάνουν  </a:t>
            </a:r>
            <a:r>
              <a:rPr lang="el-GR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κοιλιακό άλγος, διάρροια και απώλεια 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βάρους </a:t>
            </a: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Συστηματικά εκδηλώσεις (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κακουχία</a:t>
            </a:r>
            <a:r>
              <a:rPr lang="el-GR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ανορεξία και 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πυρετός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είναι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συχνά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νόσος του Crohn μπορεί να προκαλέσει εντερική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απόφραξη (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στενώσεις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συρίγγια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(συχνά 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περιπρωκτικά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αποστήματα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χειρουργική επέμβαση δεν είναι  θεραπευτική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και στοχεύει στον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περιορισμό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των επιπτώσεων της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νόσου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συνολική θνησιμότητα είναι ελαφρώς υψηλότερη από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τον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φυσιολογικό πληθυσμό και είναι μεγαλύτερη κατά τα 2 πρώτα έτη μετά τη διάγνωση ή σε ασθενείς με νόσο του ανώτερου γαστρεντερικού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συστήματος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κλινική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πορεία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, επίσης, χαρακτηρίζεται από </a:t>
            </a:r>
            <a:r>
              <a:rPr lang="el-GR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εξάρσεις και </a:t>
            </a:r>
            <a:r>
              <a:rPr lang="el-G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υφέσεις</a:t>
            </a: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/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νόσος του Crohn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προκαλεί μεγαλύτερη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 αναπηρία συγκριτικά με την ελκώδη κολίτιδα, καθώς μόνο το 75% των ασθενών είναι σε θέση να εργάζονται πλήρως το έτος μετά τη διάγνωση, ενώ το 15% των ασθενών αδυνατούν να εργαστούν μετά από 5-10 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χρόνια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2547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2800" b="1" i="1" dirty="0" smtClean="0"/>
              <a:t>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Νόσος Crohn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NC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 - κλινική εικόνα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Ενδοσκοπικά ευρήματα – ν. </a:t>
            </a:r>
            <a:r>
              <a:rPr lang="en-US" sz="3600" b="1" dirty="0" err="1" smtClean="0"/>
              <a:t>Crohn</a:t>
            </a:r>
            <a:endParaRPr lang="el-GR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5" t="6086" r="7844" b="32257"/>
          <a:stretch>
            <a:fillRect/>
          </a:stretch>
        </p:blipFill>
        <p:spPr bwMode="auto">
          <a:xfrm>
            <a:off x="1520578" y="1428736"/>
            <a:ext cx="64804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525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smtClean="0"/>
              <a:t>Επιδημιολογία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0061"/>
            <a:ext cx="8229600" cy="4073517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Ο ρυθμός θανάτων από </a:t>
            </a:r>
            <a:r>
              <a:rPr lang="el-GR" sz="2400" b="1" dirty="0" err="1" smtClean="0"/>
              <a:t>ορθοκολικό</a:t>
            </a:r>
            <a:r>
              <a:rPr lang="el-GR" sz="2400" b="1" dirty="0" smtClean="0"/>
              <a:t> καρκίνο παρουσιάζει προοδευτική μείωση από τα μέσα της δεκαετίας του 1980</a:t>
            </a:r>
          </a:p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l-GR" sz="2400" b="1" dirty="0" smtClean="0"/>
              <a:t>     -  Περισσότερο αποτελεσματικές θεραπείες</a:t>
            </a:r>
          </a:p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l-GR" sz="2400" b="1" dirty="0" smtClean="0"/>
              <a:t>     -  Η διάγνωση της νόσου γίνεται σε πρώιμο</a:t>
            </a:r>
          </a:p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l-GR" sz="2400" b="1" dirty="0" smtClean="0"/>
              <a:t>        στάδιο</a:t>
            </a:r>
          </a:p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endParaRPr lang="el-GR" sz="2400" b="1" dirty="0" smtClean="0"/>
          </a:p>
          <a:p>
            <a:pPr marL="365125" indent="-365125" eaLnBrk="1" hangingPunct="1">
              <a:lnSpc>
                <a:spcPct val="80000"/>
              </a:lnSpc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2400" b="1" dirty="0" smtClean="0"/>
              <a:t>Πενταετής επιβίωση των ασθενών οι οποίοι θεραπεύονται για </a:t>
            </a:r>
            <a:r>
              <a:rPr lang="el-GR" sz="2400" b="1" dirty="0" err="1" smtClean="0"/>
              <a:t>ορθοκολικό</a:t>
            </a:r>
            <a:r>
              <a:rPr lang="el-GR" sz="2400" b="1" dirty="0" smtClean="0"/>
              <a:t> καρκίνο: </a:t>
            </a:r>
            <a:r>
              <a:rPr lang="el-GR" sz="2400" b="1" dirty="0" smtClean="0">
                <a:solidFill>
                  <a:srgbClr val="FF3300"/>
                </a:solidFill>
              </a:rPr>
              <a:t>61%</a:t>
            </a:r>
            <a:r>
              <a:rPr lang="el-GR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 smtClean="0"/>
              <a:t>Παράγοντες κινδύνου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71546"/>
            <a:ext cx="8569325" cy="525621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Ηλικία </a:t>
            </a:r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err="1" smtClean="0"/>
              <a:t>Οικογενής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αδενωματώδης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πολυποδίαση</a:t>
            </a:r>
            <a:r>
              <a:rPr lang="en-US" sz="1800" b="1" dirty="0" smtClean="0"/>
              <a:t> (FAP)</a:t>
            </a:r>
            <a:endParaRPr lang="el-GR" sz="1800" b="1" dirty="0" smtClean="0"/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Κληρονομικός μη </a:t>
            </a:r>
            <a:r>
              <a:rPr lang="el-GR" sz="1800" b="1" dirty="0" err="1" smtClean="0"/>
              <a:t>πολυποδιασικός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ορθοκολικός</a:t>
            </a:r>
            <a:r>
              <a:rPr lang="el-GR" sz="1800" b="1" dirty="0" smtClean="0"/>
              <a:t> καρκίνος (</a:t>
            </a:r>
            <a:r>
              <a:rPr lang="en-US" sz="1800" b="1" dirty="0" smtClean="0"/>
              <a:t>HNPCC)</a:t>
            </a:r>
            <a:endParaRPr lang="el-GR" sz="1800" b="1" dirty="0" smtClean="0"/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n-US" sz="1800" b="1" dirty="0" smtClean="0"/>
              <a:t>A</a:t>
            </a:r>
            <a:r>
              <a:rPr lang="el-GR" sz="1800" b="1" dirty="0" err="1" smtClean="0"/>
              <a:t>τομικό</a:t>
            </a:r>
            <a:r>
              <a:rPr lang="el-GR" sz="1800" b="1" dirty="0" smtClean="0"/>
              <a:t> ή οικογενειακό ιστορικό </a:t>
            </a:r>
            <a:r>
              <a:rPr lang="el-GR" sz="1800" b="1" dirty="0" err="1" smtClean="0"/>
              <a:t>σποραδικώνκαρκίνων</a:t>
            </a:r>
            <a:r>
              <a:rPr lang="el-GR" sz="1800" b="1" dirty="0" smtClean="0"/>
              <a:t>/</a:t>
            </a:r>
            <a:r>
              <a:rPr lang="el-GR" sz="1800" b="1" dirty="0" err="1" smtClean="0"/>
              <a:t>αδενωματωδών</a:t>
            </a:r>
            <a:r>
              <a:rPr lang="el-GR" sz="1800" b="1" dirty="0" smtClean="0"/>
              <a:t> πολυπόδων </a:t>
            </a:r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Φλεγμονώδης νόσος του εντέρου </a:t>
            </a:r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Σακχαρώδης διαβήτης και αντίσταση στην ινσουλίνη</a:t>
            </a:r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err="1" smtClean="0"/>
              <a:t>Χολοκυστεκτομή</a:t>
            </a:r>
            <a:r>
              <a:rPr lang="el-GR" sz="1800" b="1" dirty="0" smtClean="0"/>
              <a:t> </a:t>
            </a:r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Αλκοόλ 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Παχυσαρκία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Χρήση καπνού 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Προηγηθείσα ακτινοβολία πυέλου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Ακρομεγαλία 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Υπερκατανάλωση κόκκινου κρέατος 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n-US" sz="1800" b="1" dirty="0" smtClean="0"/>
              <a:t>HIV</a:t>
            </a:r>
            <a:r>
              <a:rPr lang="el-GR" sz="1800" b="1" dirty="0" smtClean="0"/>
              <a:t>- θετικοί ασθενείς </a:t>
            </a:r>
          </a:p>
          <a:p>
            <a:pPr algn="just"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r>
              <a:rPr lang="el-GR" sz="1800" b="1" dirty="0" smtClean="0"/>
              <a:t>Προηγηθείσα θεραπεία για νόσο </a:t>
            </a:r>
            <a:r>
              <a:rPr lang="en-US" sz="1800" b="1" dirty="0" smtClean="0"/>
              <a:t>Hodgkin</a:t>
            </a:r>
            <a:r>
              <a:rPr lang="el-GR" sz="1800" b="1" dirty="0" smtClean="0"/>
              <a:t>’</a:t>
            </a:r>
            <a:r>
              <a:rPr lang="en-US" sz="1800" b="1" dirty="0" smtClean="0"/>
              <a:t>s</a:t>
            </a:r>
            <a:endParaRPr lang="el-GR" sz="1800" b="1" dirty="0" smtClean="0"/>
          </a:p>
          <a:p>
            <a:pPr eaLnBrk="1" hangingPunct="1"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  <a:defRPr/>
            </a:pPr>
            <a:endParaRPr lang="el-GR" sz="1600" b="1" dirty="0" smtClean="0"/>
          </a:p>
          <a:p>
            <a:pPr algn="just" eaLnBrk="1" hangingPunct="1">
              <a:lnSpc>
                <a:spcPct val="110000"/>
              </a:lnSpc>
              <a:buClr>
                <a:schemeClr val="tx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endParaRPr lang="el-G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85984" y="333375"/>
            <a:ext cx="485778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 dirty="0">
                <a:solidFill>
                  <a:srgbClr val="0070C0"/>
                </a:solidFill>
                <a:latin typeface="Bookman Old Style" pitchFamily="18" charset="0"/>
              </a:rPr>
              <a:t>Αύξηση επίπτωσης </a:t>
            </a:r>
            <a:r>
              <a:rPr lang="el-GR" sz="2400" b="1" dirty="0" err="1">
                <a:solidFill>
                  <a:srgbClr val="0070C0"/>
                </a:solidFill>
                <a:latin typeface="Bookman Old Style" pitchFamily="18" charset="0"/>
              </a:rPr>
              <a:t>ορθοκολικού</a:t>
            </a:r>
            <a:r>
              <a:rPr lang="el-GR" sz="2400" b="1" dirty="0">
                <a:solidFill>
                  <a:srgbClr val="0070C0"/>
                </a:solidFill>
                <a:latin typeface="Bookman Old Style" pitchFamily="18" charset="0"/>
              </a:rPr>
              <a:t> καρκίνου σε σχέση με την ηλικία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 rot="10800000">
            <a:off x="395288" y="1989138"/>
            <a:ext cx="360362" cy="237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el-G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Περιπτώσεις / 100.000</a:t>
            </a:r>
            <a:endParaRPr lang="el-GR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995738" y="6092825"/>
            <a:ext cx="172878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Ηλικία / Έτη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360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Σύνδρομα </a:t>
            </a:r>
            <a:r>
              <a:rPr lang="el-GR" sz="3600" b="1" dirty="0" err="1" smtClean="0"/>
              <a:t>οικογενούς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πολυποδίασης</a:t>
            </a:r>
            <a:endParaRPr lang="el-GR" sz="3600" b="1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6880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CC3300"/>
              </a:buClr>
              <a:defRPr/>
            </a:pPr>
            <a:endParaRPr lang="el-GR" sz="2000" dirty="0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el-GR" sz="2000" b="1" dirty="0" smtClean="0">
                <a:solidFill>
                  <a:srgbClr val="0070C0"/>
                </a:solidFill>
                <a:latin typeface="Arial" charset="0"/>
              </a:rPr>
              <a:t>Ι. Σύνδρομα με </a:t>
            </a:r>
            <a:r>
              <a:rPr lang="el-GR" sz="2000" b="1" dirty="0" err="1" smtClean="0">
                <a:solidFill>
                  <a:srgbClr val="0070C0"/>
                </a:solidFill>
                <a:latin typeface="Arial" charset="0"/>
              </a:rPr>
              <a:t>Αδενωματώδεις</a:t>
            </a:r>
            <a:r>
              <a:rPr lang="el-GR" sz="2000" b="1" dirty="0" smtClean="0">
                <a:solidFill>
                  <a:srgbClr val="0070C0"/>
                </a:solidFill>
                <a:latin typeface="Arial" charset="0"/>
              </a:rPr>
              <a:t> πολύποδες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rgbClr val="660066"/>
                </a:solidFill>
                <a:latin typeface="Arial" charset="0"/>
              </a:rPr>
              <a:t>   </a:t>
            </a:r>
            <a:r>
              <a:rPr lang="en-US" sz="2000" dirty="0" smtClean="0">
                <a:solidFill>
                  <a:srgbClr val="660066"/>
                </a:solidFill>
                <a:latin typeface="Arial" charset="0"/>
              </a:rPr>
              <a:t>    </a:t>
            </a:r>
            <a:endParaRPr lang="el-GR" sz="2000" dirty="0" smtClean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α) Μεταλλάξεις του </a:t>
            </a:r>
            <a:r>
              <a:rPr lang="en-US" sz="2000" dirty="0" smtClean="0">
                <a:latin typeface="Arial" charset="0"/>
              </a:rPr>
              <a:t>APC </a:t>
            </a:r>
            <a:r>
              <a:rPr lang="el-GR" sz="2000" dirty="0" smtClean="0">
                <a:latin typeface="Arial" charset="0"/>
              </a:rPr>
              <a:t>γονιδίου(Μακρύ σκέλος του χρωμοσώματος 5 </a:t>
            </a:r>
            <a:r>
              <a:rPr lang="en-US" sz="2000" dirty="0" smtClean="0">
                <a:latin typeface="Arial" charset="0"/>
              </a:rPr>
              <a:t>q21,22)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Arial" charset="0"/>
              </a:rPr>
              <a:t>  </a:t>
            </a:r>
            <a:r>
              <a:rPr lang="el-GR" sz="2000" dirty="0" smtClean="0">
                <a:latin typeface="Arial" charset="0"/>
              </a:rPr>
              <a:t>      1.Οικογενής </a:t>
            </a:r>
            <a:r>
              <a:rPr lang="el-GR" sz="2000" dirty="0" err="1" smtClean="0">
                <a:latin typeface="Arial" charset="0"/>
              </a:rPr>
              <a:t>αδενωματώδης</a:t>
            </a:r>
            <a:r>
              <a:rPr lang="el-GR" sz="2000" dirty="0" smtClean="0">
                <a:latin typeface="Arial" charset="0"/>
              </a:rPr>
              <a:t> </a:t>
            </a:r>
            <a:r>
              <a:rPr lang="el-GR" sz="2000" dirty="0" err="1" smtClean="0">
                <a:latin typeface="Arial" charset="0"/>
              </a:rPr>
              <a:t>πολυποδίαση</a:t>
            </a:r>
            <a:r>
              <a:rPr lang="el-GR" sz="20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                                   -Εκατοντάδες-</a:t>
            </a:r>
            <a:r>
              <a:rPr lang="el-GR" sz="2000" dirty="0" err="1" smtClean="0">
                <a:latin typeface="Arial" charset="0"/>
              </a:rPr>
              <a:t>Χιλιάδε</a:t>
            </a:r>
            <a:r>
              <a:rPr lang="el-GR" sz="2000" dirty="0" smtClean="0">
                <a:latin typeface="Arial" charset="0"/>
              </a:rPr>
              <a:t>ς πολύποδες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                                   -Αδενώματα Επινεφριδίων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                                   -Υπερπλασία αμφιβληστροειδούς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                                   -Υπεράριθμοι οδόντες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                                   -Οστεώματα κάτω γνάθου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</a:t>
            </a:r>
            <a:r>
              <a:rPr lang="en-US" sz="2000" dirty="0" smtClean="0">
                <a:latin typeface="Arial" charset="0"/>
              </a:rPr>
              <a:t>2.  GARDNER</a:t>
            </a:r>
            <a:r>
              <a:rPr lang="el-GR" sz="2000" dirty="0" smtClean="0">
                <a:latin typeface="Arial" charset="0"/>
              </a:rPr>
              <a:t>            </a:t>
            </a:r>
            <a:r>
              <a:rPr lang="en-US" sz="2000" dirty="0" smtClean="0">
                <a:latin typeface="Arial" charset="0"/>
              </a:rPr>
              <a:t>    </a:t>
            </a:r>
            <a:r>
              <a:rPr lang="el-GR" sz="2000" dirty="0" smtClean="0">
                <a:latin typeface="Arial" charset="0"/>
              </a:rPr>
              <a:t>-</a:t>
            </a:r>
            <a:r>
              <a:rPr lang="el-GR" sz="2000" dirty="0" err="1" smtClean="0">
                <a:latin typeface="Arial" charset="0"/>
              </a:rPr>
              <a:t>Δεσμοειδείς</a:t>
            </a:r>
            <a:r>
              <a:rPr lang="el-GR" sz="2000" dirty="0" smtClean="0">
                <a:latin typeface="Arial" charset="0"/>
              </a:rPr>
              <a:t> όγκοι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Arial" charset="0"/>
              </a:rPr>
              <a:t>         3.  TURCOT                    -</a:t>
            </a:r>
            <a:r>
              <a:rPr lang="el-GR" sz="2000" dirty="0" smtClean="0">
                <a:latin typeface="Arial" charset="0"/>
              </a:rPr>
              <a:t>Όγκοι Κ.Ν.Σ.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l-GR" sz="2000" dirty="0" err="1" smtClean="0">
                <a:latin typeface="Arial" charset="0"/>
              </a:rPr>
              <a:t>μυελοβλαστώματα</a:t>
            </a:r>
            <a:r>
              <a:rPr lang="el-GR" sz="2000" dirty="0" smtClean="0"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Arial" charset="0"/>
              </a:rPr>
              <a:t>         4.  </a:t>
            </a:r>
            <a:r>
              <a:rPr lang="el-GR" sz="2000" dirty="0" err="1" smtClean="0">
                <a:latin typeface="Arial" charset="0"/>
              </a:rPr>
              <a:t>Οικογενές</a:t>
            </a:r>
            <a:r>
              <a:rPr lang="el-GR" sz="2000" dirty="0" smtClean="0">
                <a:latin typeface="Arial" charset="0"/>
              </a:rPr>
              <a:t> ιστορικό </a:t>
            </a:r>
            <a:r>
              <a:rPr lang="el-GR" sz="2000" dirty="0" err="1" smtClean="0">
                <a:latin typeface="Arial" charset="0"/>
              </a:rPr>
              <a:t>αδενωματωδών</a:t>
            </a:r>
            <a:r>
              <a:rPr lang="el-GR" sz="2000" dirty="0" smtClean="0">
                <a:latin typeface="Arial" charset="0"/>
              </a:rPr>
              <a:t> πολυπόδων σε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</a:rPr>
              <a:t>              μεταλλάξεις του</a:t>
            </a:r>
            <a:r>
              <a:rPr lang="en-US" sz="2000" dirty="0" smtClean="0">
                <a:latin typeface="Arial" charset="0"/>
              </a:rPr>
              <a:t> MYH(</a:t>
            </a:r>
            <a:r>
              <a:rPr lang="en-US" sz="2000" dirty="0" err="1" smtClean="0">
                <a:latin typeface="Arial" charset="0"/>
              </a:rPr>
              <a:t>mycocin</a:t>
            </a:r>
            <a:r>
              <a:rPr lang="en-US" sz="2000" dirty="0" smtClean="0">
                <a:latin typeface="Arial" charset="0"/>
              </a:rPr>
              <a:t> heavy chain gene) </a:t>
            </a:r>
            <a:r>
              <a:rPr lang="el-GR" sz="2000" dirty="0" smtClean="0">
                <a:latin typeface="Arial" charset="0"/>
              </a:rPr>
              <a:t>                                                         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2268538" y="45085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2411413" y="3789363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411413" y="41497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9145587" cy="5797550"/>
          </a:xfrm>
        </p:spPr>
        <p:txBody>
          <a:bodyPr/>
          <a:lstStyle/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β)  </a:t>
            </a:r>
            <a:r>
              <a:rPr lang="el-GR" sz="2000" b="1" dirty="0" smtClean="0">
                <a:solidFill>
                  <a:srgbClr val="0070C0"/>
                </a:solidFill>
                <a:latin typeface="Arial" charset="0"/>
              </a:rPr>
              <a:t>Μεταλλάξεις των γονιδίων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</a:rPr>
              <a:t>MMR.</a:t>
            </a:r>
            <a:endParaRPr lang="el-GR" sz="2000" b="1" dirty="0" smtClean="0">
              <a:solidFill>
                <a:srgbClr val="0070C0"/>
              </a:solidFill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FFFF99"/>
              </a:solidFill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     1) </a:t>
            </a:r>
            <a:r>
              <a:rPr lang="el-GR" sz="2000" b="1" dirty="0" smtClean="0">
                <a:latin typeface="Arial" charset="0"/>
              </a:rPr>
              <a:t>Κληρονομικός μη </a:t>
            </a:r>
            <a:r>
              <a:rPr lang="el-GR" sz="2000" b="1" dirty="0" err="1" smtClean="0">
                <a:latin typeface="Arial" charset="0"/>
              </a:rPr>
              <a:t>πολυποδιασικός</a:t>
            </a:r>
            <a:r>
              <a:rPr lang="el-GR" sz="2000" b="1" dirty="0" smtClean="0">
                <a:latin typeface="Arial" charset="0"/>
              </a:rPr>
              <a:t> καρκίνος</a:t>
            </a:r>
            <a:r>
              <a:rPr lang="en-US" sz="2000" b="1" dirty="0" smtClean="0">
                <a:latin typeface="Arial" charset="0"/>
              </a:rPr>
              <a:t>(HNPCC)</a:t>
            </a:r>
            <a:r>
              <a:rPr lang="el-GR" sz="2000" b="1" dirty="0" smtClean="0">
                <a:latin typeface="Arial" charset="0"/>
              </a:rPr>
              <a:t> </a:t>
            </a:r>
            <a:endParaRPr lang="en-US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         </a:t>
            </a:r>
            <a:r>
              <a:rPr lang="el-GR" sz="2000" b="1" dirty="0" smtClean="0">
                <a:latin typeface="Arial" charset="0"/>
              </a:rPr>
              <a:t>του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l-GR" sz="2000" b="1" dirty="0" smtClean="0">
                <a:latin typeface="Arial" charset="0"/>
              </a:rPr>
              <a:t>εντέρου: - </a:t>
            </a:r>
            <a:r>
              <a:rPr lang="en-US" sz="2000" b="1" dirty="0" smtClean="0">
                <a:latin typeface="Arial" charset="0"/>
              </a:rPr>
              <a:t>Lynch I (</a:t>
            </a:r>
            <a:r>
              <a:rPr lang="el-GR" sz="2000" b="1" dirty="0" smtClean="0">
                <a:latin typeface="Arial" charset="0"/>
              </a:rPr>
              <a:t>καρκίνος μόνο στο παχύ)</a:t>
            </a: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                      </a:t>
            </a:r>
            <a:r>
              <a:rPr lang="en-US" sz="2000" b="1" dirty="0" smtClean="0">
                <a:latin typeface="Arial" charset="0"/>
              </a:rPr>
              <a:t>    </a:t>
            </a:r>
            <a:r>
              <a:rPr lang="el-GR" sz="2000" b="1" dirty="0" smtClean="0">
                <a:latin typeface="Arial" charset="0"/>
              </a:rPr>
              <a:t>   - </a:t>
            </a:r>
            <a:r>
              <a:rPr lang="en-US" sz="2000" b="1" dirty="0" smtClean="0">
                <a:latin typeface="Arial" charset="0"/>
              </a:rPr>
              <a:t>Lynch II (</a:t>
            </a:r>
            <a:r>
              <a:rPr lang="el-GR" sz="2000" b="1" dirty="0" smtClean="0">
                <a:latin typeface="Arial" charset="0"/>
              </a:rPr>
              <a:t>καρκίνος </a:t>
            </a:r>
            <a:r>
              <a:rPr lang="el-GR" sz="2000" b="1" dirty="0" err="1" smtClean="0">
                <a:latin typeface="Arial" charset="0"/>
              </a:rPr>
              <a:t>πλήν</a:t>
            </a:r>
            <a:r>
              <a:rPr lang="el-GR" sz="2000" b="1" dirty="0" smtClean="0">
                <a:latin typeface="Arial" charset="0"/>
              </a:rPr>
              <a:t> του </a:t>
            </a:r>
            <a:r>
              <a:rPr lang="el-GR" sz="2000" b="1" dirty="0" err="1" smtClean="0">
                <a:latin typeface="Arial" charset="0"/>
              </a:rPr>
              <a:t>παχέος</a:t>
            </a:r>
            <a:r>
              <a:rPr lang="el-GR" sz="2000" b="1" dirty="0" smtClean="0">
                <a:latin typeface="Arial" charset="0"/>
              </a:rPr>
              <a:t> και  </a:t>
            </a: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                        στο </a:t>
            </a:r>
            <a:r>
              <a:rPr lang="el-GR" sz="2000" b="1" dirty="0" err="1" smtClean="0">
                <a:latin typeface="Arial" charset="0"/>
              </a:rPr>
              <a:t>στόμαχο,λεπτό</a:t>
            </a:r>
            <a:r>
              <a:rPr lang="el-GR" sz="2000" b="1" dirty="0" smtClean="0">
                <a:latin typeface="Arial" charset="0"/>
              </a:rPr>
              <a:t> έντερο και ενδομήτριο</a:t>
            </a:r>
            <a:r>
              <a:rPr lang="en-US" sz="2000" b="1" dirty="0" smtClean="0">
                <a:latin typeface="Arial" charset="0"/>
              </a:rPr>
              <a:t>)</a:t>
            </a: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       Μεταλλάξεις καταγράφονται στα </a:t>
            </a:r>
            <a:r>
              <a:rPr lang="en-US" sz="2000" b="1" dirty="0" smtClean="0">
                <a:latin typeface="Arial" charset="0"/>
              </a:rPr>
              <a:t>hMSH</a:t>
            </a:r>
            <a:r>
              <a:rPr lang="en-US" sz="2000" b="1" baseline="-25000" dirty="0" smtClean="0">
                <a:latin typeface="Arial" charset="0"/>
              </a:rPr>
              <a:t>2</a:t>
            </a:r>
            <a:r>
              <a:rPr lang="en-US" sz="2000" b="1" dirty="0" smtClean="0">
                <a:latin typeface="Arial" charset="0"/>
              </a:rPr>
              <a:t>, hMLH</a:t>
            </a:r>
            <a:r>
              <a:rPr lang="en-US" sz="2000" b="1" baseline="-25000" dirty="0" smtClean="0">
                <a:latin typeface="Arial" charset="0"/>
              </a:rPr>
              <a:t>1</a:t>
            </a:r>
            <a:r>
              <a:rPr lang="el-GR" sz="2000" b="1" baseline="-25000" dirty="0" smtClean="0">
                <a:latin typeface="Arial" charset="0"/>
              </a:rPr>
              <a:t>,</a:t>
            </a:r>
            <a:r>
              <a:rPr lang="en-US" sz="2000" b="1" baseline="-25000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hPMS</a:t>
            </a:r>
            <a:r>
              <a:rPr lang="en-US" sz="2000" b="1" baseline="-25000" dirty="0" smtClean="0">
                <a:latin typeface="Arial" charset="0"/>
              </a:rPr>
              <a:t>1</a:t>
            </a:r>
            <a:endParaRPr lang="el-GR" sz="2000" b="1" baseline="-25000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l-GR" sz="2000" b="1" dirty="0" smtClean="0">
                <a:latin typeface="Arial" charset="0"/>
              </a:rPr>
              <a:t>      </a:t>
            </a:r>
            <a:r>
              <a:rPr lang="en-US" sz="2000" b="1" dirty="0" smtClean="0">
                <a:latin typeface="Arial" charset="0"/>
              </a:rPr>
              <a:t>hPMS</a:t>
            </a:r>
            <a:r>
              <a:rPr lang="en-US" sz="2000" b="1" baseline="-25000" dirty="0" smtClean="0">
                <a:latin typeface="Arial" charset="0"/>
              </a:rPr>
              <a:t>2</a:t>
            </a:r>
            <a:r>
              <a:rPr lang="en-US" sz="2000" b="1" dirty="0" smtClean="0">
                <a:latin typeface="Arial" charset="0"/>
              </a:rPr>
              <a:t>, hM5H6.</a:t>
            </a: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     2) Muir Torre</a:t>
            </a:r>
            <a:r>
              <a:rPr lang="el-GR" sz="2000" b="1" dirty="0" smtClean="0">
                <a:latin typeface="Arial" charset="0"/>
              </a:rPr>
              <a:t> :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l-GR" sz="2000" b="1" dirty="0" smtClean="0">
                <a:latin typeface="Arial" charset="0"/>
              </a:rPr>
              <a:t>παραλλαγή των ανωτέρω με συμμετοχή και του</a:t>
            </a: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       δέρματος  (</a:t>
            </a:r>
            <a:r>
              <a:rPr lang="el-GR" sz="2000" b="1" dirty="0" err="1" smtClean="0">
                <a:latin typeface="Arial" charset="0"/>
              </a:rPr>
              <a:t>κερατοακάνθωμα</a:t>
            </a:r>
            <a:r>
              <a:rPr lang="el-GR" sz="2000" b="1" dirty="0" smtClean="0">
                <a:latin typeface="Arial" charset="0"/>
              </a:rPr>
              <a:t> </a:t>
            </a:r>
            <a:r>
              <a:rPr lang="el-GR" sz="2000" b="1" dirty="0" err="1" smtClean="0">
                <a:latin typeface="Arial" charset="0"/>
              </a:rPr>
              <a:t>βασικοκυτταρικό</a:t>
            </a:r>
            <a:r>
              <a:rPr lang="el-GR" sz="2000" b="1" dirty="0" smtClean="0">
                <a:latin typeface="Arial" charset="0"/>
              </a:rPr>
              <a:t>)</a:t>
            </a: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Arial" charset="0"/>
              </a:rPr>
              <a:t>     3) Στο 1/3 των οικογενειών με σύνδρομο </a:t>
            </a:r>
            <a:r>
              <a:rPr lang="en-US" sz="2000" b="1" dirty="0" err="1" smtClean="0">
                <a:latin typeface="Arial" charset="0"/>
              </a:rPr>
              <a:t>Turcot</a:t>
            </a:r>
            <a:r>
              <a:rPr lang="en-US" sz="2000" b="1" dirty="0" smtClean="0">
                <a:latin typeface="Arial" charset="0"/>
              </a:rPr>
              <a:t>.</a:t>
            </a: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baseline="-25000" dirty="0" smtClean="0">
              <a:latin typeface="Arial" charset="0"/>
            </a:endParaRPr>
          </a:p>
          <a:p>
            <a:pPr marL="3571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Σύνδρομα με </a:t>
            </a:r>
            <a:r>
              <a:rPr lang="el-GR" sz="3600" b="1" dirty="0" err="1" smtClean="0"/>
              <a:t>αμαρτωματώδεις</a:t>
            </a:r>
            <a:r>
              <a:rPr lang="el-GR" sz="3600" b="1" dirty="0" smtClean="0"/>
              <a:t> πολύποδες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l-GR" sz="36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rgbClr val="660066"/>
                </a:solidFill>
              </a:rPr>
              <a:t>    </a:t>
            </a:r>
            <a:r>
              <a:rPr lang="el-GR" sz="1800" b="1" dirty="0" smtClean="0"/>
              <a:t>1)  </a:t>
            </a:r>
            <a:r>
              <a:rPr lang="en-US" sz="1800" b="1" dirty="0" err="1" smtClean="0">
                <a:solidFill>
                  <a:srgbClr val="FF0000"/>
                </a:solidFill>
              </a:rPr>
              <a:t>Peutz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Jeghers</a:t>
            </a:r>
            <a:r>
              <a:rPr lang="en-US" sz="1800" b="1" dirty="0" smtClean="0"/>
              <a:t> </a:t>
            </a:r>
            <a:r>
              <a:rPr lang="el-GR" sz="1800" b="1" dirty="0" smtClean="0"/>
              <a:t>:  Μεταλλάξεις </a:t>
            </a:r>
            <a:r>
              <a:rPr lang="en-US" sz="1800" b="1" dirty="0" smtClean="0"/>
              <a:t>LKB</a:t>
            </a:r>
            <a:r>
              <a:rPr lang="en-US" sz="1800" b="1" baseline="-25000" dirty="0" smtClean="0"/>
              <a:t>1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στο χρωμόσωμα 9</a:t>
            </a:r>
            <a:r>
              <a:rPr lang="en-US" sz="1800" b="1" dirty="0" smtClean="0"/>
              <a:t>p</a:t>
            </a:r>
            <a:r>
              <a:rPr lang="el-GR" sz="1800" b="1" dirty="0" smtClean="0"/>
              <a:t>, </a:t>
            </a:r>
            <a:r>
              <a:rPr lang="en-US" sz="1800" b="1" dirty="0" smtClean="0"/>
              <a:t>STK</a:t>
            </a:r>
            <a:r>
              <a:rPr lang="en-US" sz="1800" b="1" baseline="-25000" dirty="0" smtClean="0"/>
              <a:t>11</a:t>
            </a:r>
            <a:r>
              <a:rPr lang="el-GR" sz="1800" b="1" baseline="-25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baseline="-25000" dirty="0" smtClean="0"/>
              <a:t>               </a:t>
            </a:r>
            <a:r>
              <a:rPr lang="el-GR" sz="1800" b="1" dirty="0" smtClean="0"/>
              <a:t>στο χρωμόσωμα 19,  1:100.000, πολύποδες γαστρεντερικού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σωλήνα, </a:t>
            </a:r>
            <a:r>
              <a:rPr lang="el-GR" sz="1800" b="1" dirty="0" err="1" smtClean="0"/>
              <a:t>μελαγχρωματικές</a:t>
            </a:r>
            <a:r>
              <a:rPr lang="el-GR" sz="1800" b="1" dirty="0" smtClean="0"/>
              <a:t>  κηλίδες στα χείλη,  βλεννογόνου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του στόματος, δέρματος και στο 15% πολύποδες ουροδόχου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κύστεως ρινικής κοιλότητας και βρόγχων.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2) </a:t>
            </a:r>
            <a:r>
              <a:rPr lang="el-GR" sz="1800" b="1" dirty="0" smtClean="0">
                <a:solidFill>
                  <a:srgbClr val="FF0000"/>
                </a:solidFill>
              </a:rPr>
              <a:t>Νεανική </a:t>
            </a:r>
            <a:r>
              <a:rPr lang="el-GR" sz="1800" b="1" dirty="0" err="1" smtClean="0">
                <a:solidFill>
                  <a:srgbClr val="FF0000"/>
                </a:solidFill>
              </a:rPr>
              <a:t>πολυποδίαση</a:t>
            </a:r>
            <a:r>
              <a:rPr lang="el-GR" sz="1800" b="1" dirty="0" smtClean="0"/>
              <a:t>: Μεταλλάξεις </a:t>
            </a:r>
            <a:r>
              <a:rPr lang="en-US" sz="1800" b="1" dirty="0" smtClean="0"/>
              <a:t>SMADA</a:t>
            </a:r>
            <a:r>
              <a:rPr lang="el-GR" sz="1800" b="1" dirty="0" smtClean="0"/>
              <a:t> </a:t>
            </a:r>
            <a:r>
              <a:rPr lang="en-US" sz="1800" b="1" dirty="0" smtClean="0"/>
              <a:t>(</a:t>
            </a:r>
            <a:r>
              <a:rPr lang="el-GR" sz="1800" b="1" dirty="0" smtClean="0"/>
              <a:t>χρωμόσωμα 18)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1:100.000,</a:t>
            </a:r>
            <a:r>
              <a:rPr lang="en-US" sz="1800" b="1" dirty="0" smtClean="0"/>
              <a:t> PTEN (</a:t>
            </a:r>
            <a:r>
              <a:rPr lang="el-GR" sz="1800" b="1" dirty="0" smtClean="0"/>
              <a:t>χρωμόσωμα 10) και </a:t>
            </a:r>
            <a:r>
              <a:rPr lang="en-US" sz="1800" b="1" dirty="0" smtClean="0"/>
              <a:t>BMPR1.  To  50%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   </a:t>
            </a:r>
            <a:r>
              <a:rPr lang="el-GR" sz="1800" b="1" dirty="0" smtClean="0"/>
              <a:t>των ασθενών θα εμφανίσει καρκίνο στην διάρκεια της ζωής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τους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3) </a:t>
            </a:r>
            <a:r>
              <a:rPr lang="en-US" sz="1800" b="1" dirty="0" smtClean="0">
                <a:solidFill>
                  <a:srgbClr val="FF0000"/>
                </a:solidFill>
              </a:rPr>
              <a:t>Cowden</a:t>
            </a:r>
            <a:r>
              <a:rPr lang="en-US" sz="1800" b="1" dirty="0" smtClean="0"/>
              <a:t> </a:t>
            </a:r>
            <a:r>
              <a:rPr lang="el-GR" sz="1800" b="1" dirty="0" smtClean="0"/>
              <a:t>: Μεταλλάξεις στο </a:t>
            </a:r>
            <a:r>
              <a:rPr lang="en-US" sz="1800" b="1" dirty="0" smtClean="0"/>
              <a:t>PTEN </a:t>
            </a:r>
            <a:r>
              <a:rPr lang="el-GR" sz="1800" b="1" dirty="0" smtClean="0"/>
              <a:t>γονίδιο. Εμφανίζονται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εκατοντάδες πολύποδες, σπανίως </a:t>
            </a:r>
            <a:r>
              <a:rPr lang="el-GR" sz="1800" b="1" dirty="0" err="1" smtClean="0"/>
              <a:t>εξαλλάσονται</a:t>
            </a:r>
            <a:r>
              <a:rPr lang="el-GR" sz="1800" b="1" dirty="0" smtClean="0"/>
              <a:t> πάντως στο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     10% εμφανίζεται καρκίνος θυρεοειδούς και στο μαστό.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4) </a:t>
            </a:r>
            <a:r>
              <a:rPr lang="el-GR" sz="1800" b="1" dirty="0" smtClean="0">
                <a:solidFill>
                  <a:srgbClr val="FF0000"/>
                </a:solidFill>
              </a:rPr>
              <a:t>Μικτή </a:t>
            </a:r>
            <a:r>
              <a:rPr lang="el-GR" sz="1800" b="1" dirty="0" err="1" smtClean="0">
                <a:solidFill>
                  <a:srgbClr val="FF0000"/>
                </a:solidFill>
              </a:rPr>
              <a:t>πολυποδίαση</a:t>
            </a:r>
            <a:endParaRPr lang="el-GR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     5) </a:t>
            </a:r>
            <a:r>
              <a:rPr lang="en-US" sz="1800" b="1" dirty="0" err="1" smtClean="0">
                <a:solidFill>
                  <a:srgbClr val="FF0000"/>
                </a:solidFill>
              </a:rPr>
              <a:t>Bannayan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Ruvalcada</a:t>
            </a:r>
            <a:r>
              <a:rPr lang="en-US" sz="1800" b="1" dirty="0" smtClean="0">
                <a:solidFill>
                  <a:srgbClr val="FF0000"/>
                </a:solidFill>
              </a:rPr>
              <a:t> Riley</a:t>
            </a:r>
            <a:endParaRPr lang="el-GR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1282</Words>
  <Application>Microsoft Office PowerPoint</Application>
  <PresentationFormat>Προβολή στην οθόνη (4:3)</PresentationFormat>
  <Paragraphs>273</Paragraphs>
  <Slides>32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Wingdings</vt:lpstr>
      <vt:lpstr>Wingdings 3</vt:lpstr>
      <vt:lpstr>Θέμα του Office</vt:lpstr>
      <vt:lpstr>Νοσήματα παχέος εντέρου</vt:lpstr>
      <vt:lpstr>Καρκίνος Παχέος εντέρου</vt:lpstr>
      <vt:lpstr>Επιπολασμός καρκίνου (WHO) ΓΥΝΑΙΚΕΣ        ΑΝΔΡΕΣ</vt:lpstr>
      <vt:lpstr>Επιδημιολογία</vt:lpstr>
      <vt:lpstr>Παράγοντες κινδύνου</vt:lpstr>
      <vt:lpstr>Παρουσίαση του PowerPoint</vt:lpstr>
      <vt:lpstr>Σύνδρομα οικογενούς πολυποδίασης</vt:lpstr>
      <vt:lpstr>Παρουσίαση του PowerPoint</vt:lpstr>
      <vt:lpstr> Σύνδρομα με αμαρτωματώδεις πολύποδες </vt:lpstr>
      <vt:lpstr>Προστατευτικοί παραγόντες</vt:lpstr>
      <vt:lpstr>Παθογένεση</vt:lpstr>
      <vt:lpstr>Εντόπιση Ορθοκολικού καρκίνου</vt:lpstr>
      <vt:lpstr>Ορθοκολικός καρκίνος    κλινικές εκδηλώσεις</vt:lpstr>
      <vt:lpstr>Ασυνήθιστες εκδηλώσεις</vt:lpstr>
      <vt:lpstr>Προσυμπτωματικός έλεγχος  (Screening)</vt:lpstr>
      <vt:lpstr>Screening tests</vt:lpstr>
      <vt:lpstr>Ιδιοπαθείς φλεγμονώδεις νόσοι του εντέρου  (ΙΦΝΕ)</vt:lpstr>
      <vt:lpstr>Ιδιοπαθείς φλεγμονώδεις νόσοι του εντέρου (ΙΦΝΕ) - Ταξινόμηση</vt:lpstr>
      <vt:lpstr>Παρουσίαση του PowerPoint</vt:lpstr>
      <vt:lpstr>ΙΦΝΕ - Επιδημιολογία</vt:lpstr>
      <vt:lpstr>ΙΦΝΕ - Επιδημιολογία</vt:lpstr>
      <vt:lpstr>Παρουσίαση του PowerPoint</vt:lpstr>
      <vt:lpstr>ΙΦΝΕ - Παθογένεια</vt:lpstr>
      <vt:lpstr>ΙΦΝΕ – Παθογένεια Αιτιολογικές υποθέσεις</vt:lpstr>
      <vt:lpstr>ΙΦΝΕ – Παθογένεια  Γενετικοί  παράγοντες</vt:lpstr>
      <vt:lpstr>ΙΦΝΕ – Παθογένεια  Λοιμώδεις παράγοντες</vt:lpstr>
      <vt:lpstr>Ελκώδης κολίτιδα (ΕΚ) - κλινική εικόνα </vt:lpstr>
      <vt:lpstr> Ελκώδης κολίτιδα (ΕΚ) - κλινική εικόνα </vt:lpstr>
      <vt:lpstr>Ενδοσκοπικά ευρήματα – Eλκώδης κολίτις</vt:lpstr>
      <vt:lpstr> Ελκώδης κολίτιδα (ΕΚ) </vt:lpstr>
      <vt:lpstr>  Νόσος Crohn (NC) - κλινική εικόνα </vt:lpstr>
      <vt:lpstr>Ενδοσκοπικά ευρήματα – ν. Crohn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Ιδιοπαθείς φλεγμονώδεις νόσοι του εντέρου (ΙΦΝΕ)</dc:title>
  <dc:creator>User</dc:creator>
  <cp:lastModifiedBy>XENIA KALISPERATI</cp:lastModifiedBy>
  <cp:revision>62</cp:revision>
  <dcterms:created xsi:type="dcterms:W3CDTF">2012-05-26T07:15:43Z</dcterms:created>
  <dcterms:modified xsi:type="dcterms:W3CDTF">2019-04-17T09:46:29Z</dcterms:modified>
</cp:coreProperties>
</file>