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9" r:id="rId34"/>
    <p:sldId id="290" r:id="rId35"/>
    <p:sldId id="291" r:id="rId36"/>
    <p:sldId id="292" r:id="rId37"/>
    <p:sldId id="288" r:id="rId38"/>
    <p:sldId id="293" r:id="rId39"/>
    <p:sldId id="294" r:id="rId40"/>
    <p:sldId id="295" r:id="rId41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l-GR"/>
              <a:t>Πατήστε για επεξεργασία της μορφής των σημειώσεων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l-GR"/>
              <a:t>&lt;κεφαλίδα&gt;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l-GR"/>
              <a:t>&lt;ημερομηνία/ώρα&gt;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l-GR"/>
              <a:t>&lt;υποσέλιδο&gt;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55DEE76-4C2C-4796-8AD8-2E62C6FD4215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50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282200" y="10155600"/>
            <a:ext cx="3276000" cy="5346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Times New Roman"/>
              <a:buChar char="•"/>
            </a:pPr>
            <a:fld id="{7E49910B-EAAF-49E2-8F9B-835A73E8CF80}" type="slidenum">
              <a:rPr lang="en-US" sz="1200"/>
              <a:t>34</a:t>
            </a:fld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8000" cy="4812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29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179640"/>
            <a:ext cx="10972440" cy="123876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>
                <a:solidFill>
                  <a:srgbClr val="8B8B8B"/>
                </a:solidFill>
                <a:latin typeface="Calibri"/>
              </a:rPr>
              <a:t>1/10/2015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07B770-EE87-4A46-B46C-986A08ACD36F}" type="slidenum">
              <a:rPr lang="el-GR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Πατήστε για επεξεργασία της μορφής κειμένου διάρθρωσης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Δεύτερο επίπεδο διάρθρωσης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Τρίτο επίπεδο διάρθρωσης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Τέταρτο επίπεδο διάρθρωσης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Πέμπτο επίπεδο διάρθρωσης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Έκτο επίπεδο διάρθρωσης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>
                <a:solidFill>
                  <a:srgbClr val="8B8B8B"/>
                </a:solidFill>
                <a:latin typeface="Calibri"/>
              </a:rPr>
              <a:t>1/10/2015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76AE4F-DE87-4E70-A737-649A500009DE}" type="slidenum">
              <a:rPr lang="el-GR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z="1200">
                <a:solidFill>
                  <a:srgbClr val="8B8B8B"/>
                </a:solidFill>
                <a:latin typeface="Calibri"/>
              </a:rPr>
              <a:t>1/10/2015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7464B9-A771-4606-8A89-9E512E4DD256}" type="slidenum">
              <a:rPr lang="el-GR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Πατήστε για επεξεργασία της μορφής κειμένου του τίτλου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Πατήστε για επεξεργασία της μορφής κειμένου διάρθρωσης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Δεύτερο επίπεδο διάρθρωσης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Τρίτο επίπεδο διάρθρωσης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Τέταρτο επίπεδο διάρθρωσης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Πέμπτο επίπεδο διάρθρωσης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Έκτο επίπεδο διάρθρωσης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el-GR"/>
              <a:t>Πατήστε για επεξεργασία της μορφής κειμένου του τίτλου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Monotype Sorts" charset="2"/>
              <a:buChar char=""/>
            </a:pPr>
            <a:r>
              <a:rPr lang="el-GR"/>
              <a:t>Πατήστε για επεξεργασία της μορφής κειμένου διάρθρωσης</a:t>
            </a:r>
            <a:endParaRPr/>
          </a:p>
          <a:p>
            <a:pPr lvl="1">
              <a:buFont typeface="Monotype Sorts" charset="2"/>
              <a:buChar char="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Font typeface="Monotype Sorts" charset="2"/>
              <a:buChar char=""/>
            </a:pPr>
            <a:r>
              <a:rPr lang="el-GR"/>
              <a:t>Τρίτο επίπεδο διάρθρωσης</a:t>
            </a:r>
            <a:endParaRPr/>
          </a:p>
          <a:p>
            <a:pPr lvl="3">
              <a:buFont typeface="Tahoma"/>
              <a:buChar char="•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Font typeface="Tahoma"/>
              <a:buChar char="–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Font typeface="Tahoma"/>
              <a:buChar char="–"/>
            </a:pPr>
            <a:r>
              <a:rPr lang="el-GR"/>
              <a:t>Έκτο επίπεδο διάρθρωσης</a:t>
            </a:r>
            <a:endParaRPr/>
          </a:p>
          <a:p>
            <a:pPr lvl="6">
              <a:buFont typeface="Tahoma"/>
              <a:buChar char="–"/>
            </a:pPr>
            <a:r>
              <a:rPr lang="el-GR"/>
              <a:t>Έβδομο επίπεδο διάρθρωσης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040" cy="47268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pPr algn="ctr"/>
            <a:r>
              <a:rPr lang="el-GR"/>
              <a:t>&lt;ημερομηνία/ώρα&gt;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4169160" y="6247440"/>
            <a:ext cx="3863880" cy="47268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pPr algn="ctr"/>
            <a:r>
              <a:rPr lang="el-GR"/>
              <a:t>&lt;υποσέλιδο&gt;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8741160" y="6247440"/>
            <a:ext cx="2840040" cy="47268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pPr algn="ctr"/>
            <a:fld id="{17F4DCFD-E56C-4CD3-B383-23944D946164}" type="slidenum">
              <a:rPr lang="el-G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600" dirty="0" err="1">
                <a:solidFill>
                  <a:srgbClr val="000000"/>
                </a:solidFill>
                <a:latin typeface="Calibri Light"/>
              </a:rPr>
              <a:t>Εκτίμηση</a:t>
            </a:r>
            <a:r>
              <a:rPr lang="en-US" sz="66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Calibri Light"/>
              </a:rPr>
              <a:t>Αεριών</a:t>
            </a:r>
            <a:r>
              <a:rPr lang="en-US" sz="66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Calibri Light"/>
              </a:rPr>
              <a:t>Αίμ</a:t>
            </a:r>
            <a:r>
              <a:rPr lang="en-US" sz="6600" dirty="0">
                <a:solidFill>
                  <a:srgbClr val="000000"/>
                </a:solidFill>
                <a:latin typeface="Calibri Light"/>
              </a:rPr>
              <a:t>ατος
και 
Οξεοβασική Ισορροπία</a:t>
            </a:r>
            <a:endParaRPr dirty="0"/>
          </a:p>
        </p:txBody>
      </p:sp>
      <p:pic>
        <p:nvPicPr>
          <p:cNvPr id="15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16920" y="4242600"/>
            <a:ext cx="3174840" cy="26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-2880" y="0"/>
            <a:ext cx="4908240" cy="2447640"/>
          </a:xfrm>
          <a:prstGeom prst="rect">
            <a:avLst/>
          </a:prstGeom>
        </p:spPr>
      </p:pic>
      <p:sp>
        <p:nvSpPr>
          <p:cNvPr id="179" name="CustomShape 1"/>
          <p:cNvSpPr/>
          <p:nvPr/>
        </p:nvSpPr>
        <p:spPr>
          <a:xfrm>
            <a:off x="3238920" y="3114720"/>
            <a:ext cx="1085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000">
                <a:solidFill>
                  <a:srgbClr val="000000"/>
                </a:solidFill>
                <a:latin typeface="Calibri"/>
              </a:rPr>
              <a:t>pH 7.23</a:t>
            </a:r>
            <a:endParaRPr/>
          </a:p>
          <a:p>
            <a:pPr>
              <a:lnSpc>
                <a:spcPct val="100000"/>
              </a:lnSpc>
            </a:pPr>
            <a:r>
              <a:rPr lang="el-GR" sz="2000">
                <a:solidFill>
                  <a:srgbClr val="000000"/>
                </a:solidFill>
                <a:latin typeface="Calibri"/>
              </a:rPr>
              <a:t>PCO2 23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416480" y="319536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81" name="CustomShape 3"/>
          <p:cNvSpPr/>
          <p:nvPr/>
        </p:nvSpPr>
        <p:spPr>
          <a:xfrm>
            <a:off x="5651280" y="3253320"/>
            <a:ext cx="350496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000">
                <a:solidFill>
                  <a:srgbClr val="000000"/>
                </a:solidFill>
                <a:latin typeface="Calibri"/>
              </a:rPr>
              <a:t>Πρωτοπαθής μεταβολική οξέωση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3238920" y="4185000"/>
            <a:ext cx="1085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pH 7.37</a:t>
            </a:r>
            <a:endParaRPr dirty="0"/>
          </a:p>
          <a:p>
            <a:pPr>
              <a:lnSpc>
                <a:spcPct val="100000"/>
              </a:lnSpc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PCO2 55</a:t>
            </a:r>
            <a:endParaRPr dirty="0"/>
          </a:p>
        </p:txBody>
      </p:sp>
      <p:sp>
        <p:nvSpPr>
          <p:cNvPr id="183" name="CustomShape 5"/>
          <p:cNvSpPr/>
          <p:nvPr/>
        </p:nvSpPr>
        <p:spPr>
          <a:xfrm>
            <a:off x="4416480" y="426564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84" name="CustomShape 6"/>
          <p:cNvSpPr/>
          <p:nvPr/>
        </p:nvSpPr>
        <p:spPr>
          <a:xfrm>
            <a:off x="5813280" y="4265640"/>
            <a:ext cx="32486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000">
                <a:solidFill>
                  <a:srgbClr val="000000"/>
                </a:solidFill>
                <a:latin typeface="Calibri"/>
              </a:rPr>
              <a:t>Αναπνευστική οξέωση και μεταβολική αλκάλωση</a:t>
            </a:r>
            <a:endParaRPr/>
          </a:p>
        </p:txBody>
      </p:sp>
      <p:pic>
        <p:nvPicPr>
          <p:cNvPr id="18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1760" y="0"/>
            <a:ext cx="1530000" cy="131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 fill="freez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 fill="freeze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 fill="freez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2" dur="500" fill="freez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08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0" y="0"/>
            <a:ext cx="6504120" cy="3528000"/>
          </a:xfrm>
          <a:prstGeom prst="rect">
            <a:avLst/>
          </a:prstGeom>
        </p:spPr>
      </p:pic>
      <p:pic>
        <p:nvPicPr>
          <p:cNvPr id="310" name="Picture 30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4480"/>
            <a:ext cx="5688000" cy="3503520"/>
          </a:xfrm>
          <a:prstGeom prst="rect">
            <a:avLst/>
          </a:prstGeom>
        </p:spPr>
      </p:pic>
      <p:pic>
        <p:nvPicPr>
          <p:cNvPr id="311" name="Picture 31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528000"/>
            <a:ext cx="5688000" cy="3330000"/>
          </a:xfrm>
          <a:prstGeom prst="rect">
            <a:avLst/>
          </a:prstGeom>
        </p:spPr>
      </p:pic>
      <p:pic>
        <p:nvPicPr>
          <p:cNvPr id="312" name="Picture 311"/>
          <p:cNvPicPr/>
          <p:nvPr/>
        </p:nvPicPr>
        <p:blipFill>
          <a:blip r:embed="rId5"/>
          <a:stretch>
            <a:fillRect/>
          </a:stretch>
        </p:blipFill>
        <p:spPr>
          <a:xfrm>
            <a:off x="5688000" y="3528000"/>
            <a:ext cx="6504120" cy="333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Βήμα 2ο: Αντιρροπιστικοί μηχανισμοί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838080" y="176724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Αντιρρόπηση για μεταβολική οξέωση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Expected PCO2 =(1.5X HCO3) + (8±2)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Αντιρρόπηση για μεταβολική αλκάλωση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Expected PCO2= (0.7HCO3) + (21±2)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4688640" y="2636280"/>
            <a:ext cx="272160" cy="349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89" name="CustomShape 4"/>
          <p:cNvSpPr/>
          <p:nvPr/>
        </p:nvSpPr>
        <p:spPr>
          <a:xfrm>
            <a:off x="4606200" y="2936520"/>
            <a:ext cx="4374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15</a:t>
            </a:r>
            <a:endParaRPr/>
          </a:p>
        </p:txBody>
      </p:sp>
      <p:sp>
        <p:nvSpPr>
          <p:cNvPr id="190" name="CustomShape 5"/>
          <p:cNvSpPr/>
          <p:nvPr/>
        </p:nvSpPr>
        <p:spPr>
          <a:xfrm>
            <a:off x="6255000" y="2431800"/>
            <a:ext cx="281880" cy="768240"/>
          </a:xfrm>
          <a:prstGeom prst="rightBrace">
            <a:avLst>
              <a:gd name="adj1" fmla="val 8333"/>
              <a:gd name="adj2" fmla="val 50000"/>
            </a:avLst>
          </a:prstGeom>
          <a:ln w="6480">
            <a:solidFill>
              <a:srgbClr val="5B9BD5"/>
            </a:solidFill>
            <a:miter/>
          </a:ln>
        </p:spPr>
      </p:sp>
      <p:sp>
        <p:nvSpPr>
          <p:cNvPr id="191" name="CustomShape 6"/>
          <p:cNvSpPr/>
          <p:nvPr/>
        </p:nvSpPr>
        <p:spPr>
          <a:xfrm>
            <a:off x="6518520" y="2617200"/>
            <a:ext cx="18673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PCO2=30.5±2</a:t>
            </a:r>
            <a:endParaRPr/>
          </a:p>
        </p:txBody>
      </p:sp>
      <p:sp>
        <p:nvSpPr>
          <p:cNvPr id="192" name="CustomShape 7"/>
          <p:cNvSpPr/>
          <p:nvPr/>
        </p:nvSpPr>
        <p:spPr>
          <a:xfrm>
            <a:off x="7943040" y="1795320"/>
            <a:ext cx="373680" cy="1510200"/>
          </a:xfrm>
          <a:prstGeom prst="rightBrace">
            <a:avLst>
              <a:gd name="adj1" fmla="val 8333"/>
              <a:gd name="adj2" fmla="val 50000"/>
            </a:avLst>
          </a:prstGeom>
          <a:ln w="6480">
            <a:solidFill>
              <a:srgbClr val="5B9BD5"/>
            </a:solidFill>
            <a:miter/>
          </a:ln>
        </p:spPr>
      </p:sp>
      <p:sp>
        <p:nvSpPr>
          <p:cNvPr id="193" name="CustomShape 8"/>
          <p:cNvSpPr/>
          <p:nvPr/>
        </p:nvSpPr>
        <p:spPr>
          <a:xfrm>
            <a:off x="8587800" y="1519560"/>
            <a:ext cx="3365280" cy="203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Αντιρροπούμενη μεταβολική οξέωση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Πρωτοπαθής μεταβολική οξέωση με επιπρόσθετη αναπνευστική οξέωση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Πρωτοπαθής μεταβολική οξέωση με επιπρόσθετη αναπνευστική αλκάλωση</a:t>
            </a:r>
            <a:endParaRPr/>
          </a:p>
        </p:txBody>
      </p:sp>
      <p:sp>
        <p:nvSpPr>
          <p:cNvPr id="194" name="CustomShape 9"/>
          <p:cNvSpPr/>
          <p:nvPr/>
        </p:nvSpPr>
        <p:spPr>
          <a:xfrm>
            <a:off x="4688640" y="4802400"/>
            <a:ext cx="272160" cy="349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95" name="CustomShape 10"/>
          <p:cNvSpPr/>
          <p:nvPr/>
        </p:nvSpPr>
        <p:spPr>
          <a:xfrm>
            <a:off x="4606200" y="5369760"/>
            <a:ext cx="4374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40</a:t>
            </a:r>
            <a:endParaRPr/>
          </a:p>
        </p:txBody>
      </p:sp>
      <p:sp>
        <p:nvSpPr>
          <p:cNvPr id="196" name="CustomShape 11"/>
          <p:cNvSpPr/>
          <p:nvPr/>
        </p:nvSpPr>
        <p:spPr>
          <a:xfrm>
            <a:off x="6236280" y="4601160"/>
            <a:ext cx="281880" cy="768240"/>
          </a:xfrm>
          <a:prstGeom prst="rightBrace">
            <a:avLst>
              <a:gd name="adj1" fmla="val 8333"/>
              <a:gd name="adj2" fmla="val 50000"/>
            </a:avLst>
          </a:prstGeom>
          <a:ln w="6480">
            <a:solidFill>
              <a:srgbClr val="5B9BD5"/>
            </a:solidFill>
            <a:miter/>
          </a:ln>
        </p:spPr>
      </p:sp>
      <p:sp>
        <p:nvSpPr>
          <p:cNvPr id="197" name="CustomShape 12"/>
          <p:cNvSpPr/>
          <p:nvPr/>
        </p:nvSpPr>
        <p:spPr>
          <a:xfrm>
            <a:off x="6518520" y="4802400"/>
            <a:ext cx="15051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PCO2=49±2</a:t>
            </a:r>
            <a:endParaRPr/>
          </a:p>
        </p:txBody>
      </p:sp>
      <p:sp>
        <p:nvSpPr>
          <p:cNvPr id="198" name="CustomShape 13"/>
          <p:cNvSpPr/>
          <p:nvPr/>
        </p:nvSpPr>
        <p:spPr>
          <a:xfrm>
            <a:off x="7943040" y="3959640"/>
            <a:ext cx="373680" cy="1510200"/>
          </a:xfrm>
          <a:prstGeom prst="rightBrace">
            <a:avLst>
              <a:gd name="adj1" fmla="val 8333"/>
              <a:gd name="adj2" fmla="val 50000"/>
            </a:avLst>
          </a:prstGeom>
          <a:ln w="6480">
            <a:solidFill>
              <a:srgbClr val="5B9BD5"/>
            </a:solidFill>
            <a:miter/>
          </a:ln>
        </p:spPr>
      </p:sp>
      <p:sp>
        <p:nvSpPr>
          <p:cNvPr id="199" name="CustomShape 14"/>
          <p:cNvSpPr/>
          <p:nvPr/>
        </p:nvSpPr>
        <p:spPr>
          <a:xfrm>
            <a:off x="8587800" y="3771000"/>
            <a:ext cx="3365280" cy="203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Αντιρροπούμενη μεταβολική αλκάλωση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Πρωτοπαθής μεταβολική αλκάλωση με επιπρόσθετη αναπνευστική αλκάλωση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l-GR" sz="1600">
                <a:solidFill>
                  <a:srgbClr val="000000"/>
                </a:solidFill>
                <a:latin typeface="Calibri"/>
              </a:rPr>
              <a:t>Πρωτοπαθής μεταβολική αλκάλωση με επιπρόσθετη αναπνευστική οξέωση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4320" y="1827000"/>
            <a:ext cx="6309000" cy="101088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1DEEF"/>
          </a:solidFill>
          <a:ln w="12600">
            <a:solidFill>
              <a:srgbClr val="D1DEEF"/>
            </a:solidFill>
            <a:miter/>
          </a:ln>
        </p:spPr>
        <p:txBody>
          <a:bodyPr lIns="15120" tIns="141480" rIns="15120" bIns="15120"/>
          <a:lstStyle/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ΔpH=0.008 X ΔPCO2</a:t>
            </a:r>
            <a:endParaRPr/>
          </a:p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Expected pH=7,40-[0,008Χ(PCO2-40)]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838080" y="1827000"/>
            <a:ext cx="4205880" cy="1010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txBody>
          <a:bodyPr lIns="155880" tIns="102600" rIns="106560" bIns="53280" anchor="ctr"/>
          <a:lstStyle/>
          <a:p>
            <a:pPr algn="ctr">
              <a:lnSpc>
                <a:spcPct val="90000"/>
              </a:lnSpc>
            </a:pPr>
            <a:r>
              <a:rPr lang="el-GR" sz="2800">
                <a:solidFill>
                  <a:srgbClr val="FFFFFF"/>
                </a:solidFill>
                <a:latin typeface="Calibri"/>
              </a:rPr>
              <a:t>Οξεία αναπνευστική οξέωση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5044320" y="2939400"/>
            <a:ext cx="6309000" cy="101088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1DEEF"/>
          </a:solidFill>
          <a:ln w="12600">
            <a:solidFill>
              <a:srgbClr val="D1DEEF"/>
            </a:solidFill>
            <a:miter/>
          </a:ln>
        </p:spPr>
        <p:txBody>
          <a:bodyPr lIns="15120" tIns="141480" rIns="15120" bIns="15120"/>
          <a:lstStyle/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ΔpH=0.008 X ΔPCO2</a:t>
            </a:r>
            <a:endParaRPr/>
          </a:p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Expected pH=7.40+[0,008Χ(40-PCO2)]</a:t>
            </a: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838080" y="2939400"/>
            <a:ext cx="4205880" cy="1010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txBody>
          <a:bodyPr lIns="155880" tIns="102600" rIns="106560" bIns="53280" anchor="ctr"/>
          <a:lstStyle/>
          <a:p>
            <a:pPr algn="ctr">
              <a:lnSpc>
                <a:spcPct val="90000"/>
              </a:lnSpc>
            </a:pPr>
            <a:r>
              <a:rPr lang="el-GR" sz="2800">
                <a:solidFill>
                  <a:srgbClr val="FFFFFF"/>
                </a:solidFill>
                <a:latin typeface="Calibri"/>
              </a:rPr>
              <a:t>Οξεία αναπνευστική αλκάλωση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5044320" y="4051800"/>
            <a:ext cx="6309000" cy="101088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1DEEF"/>
          </a:solidFill>
          <a:ln w="12600">
            <a:solidFill>
              <a:srgbClr val="D1DEEF"/>
            </a:solidFill>
            <a:miter/>
          </a:ln>
        </p:spPr>
        <p:txBody>
          <a:bodyPr lIns="15120" tIns="141480" rIns="15120" bIns="15120"/>
          <a:lstStyle/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ΔpH=0.003xΔPCO2</a:t>
            </a:r>
            <a:endParaRPr/>
          </a:p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Expected pH=7.40-[0.003x(PCO2-40)]</a:t>
            </a:r>
            <a:endParaRPr/>
          </a:p>
        </p:txBody>
      </p:sp>
      <p:sp>
        <p:nvSpPr>
          <p:cNvPr id="205" name="CustomShape 6"/>
          <p:cNvSpPr/>
          <p:nvPr/>
        </p:nvSpPr>
        <p:spPr>
          <a:xfrm>
            <a:off x="838080" y="4051800"/>
            <a:ext cx="4205880" cy="1010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txBody>
          <a:bodyPr lIns="155880" tIns="102600" rIns="106560" bIns="53280" anchor="ctr"/>
          <a:lstStyle/>
          <a:p>
            <a:pPr algn="ctr">
              <a:lnSpc>
                <a:spcPct val="90000"/>
              </a:lnSpc>
            </a:pPr>
            <a:r>
              <a:rPr lang="el-GR" sz="2800">
                <a:solidFill>
                  <a:srgbClr val="FFFFFF"/>
                </a:solidFill>
                <a:latin typeface="Calibri"/>
              </a:rPr>
              <a:t>Χρόνια αναπνευστική οξέωση</a:t>
            </a:r>
            <a:endParaRPr/>
          </a:p>
        </p:txBody>
      </p:sp>
      <p:sp>
        <p:nvSpPr>
          <p:cNvPr id="206" name="CustomShape 7"/>
          <p:cNvSpPr/>
          <p:nvPr/>
        </p:nvSpPr>
        <p:spPr>
          <a:xfrm>
            <a:off x="5044320" y="5164200"/>
            <a:ext cx="6309000" cy="101088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1DEEF"/>
          </a:solidFill>
          <a:ln w="12600">
            <a:solidFill>
              <a:srgbClr val="D1DEEF"/>
            </a:solidFill>
            <a:miter/>
          </a:ln>
        </p:spPr>
        <p:txBody>
          <a:bodyPr lIns="15120" tIns="141480" rIns="15120" bIns="15120"/>
          <a:lstStyle/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ΔpH=0.009xΔPCO2</a:t>
            </a:r>
            <a:endParaRPr/>
          </a:p>
          <a:p>
            <a:pPr lvl="1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Expected pH=7.40-[0.003x(40-PCO2)]</a:t>
            </a:r>
            <a:endParaRPr/>
          </a:p>
        </p:txBody>
      </p:sp>
      <p:sp>
        <p:nvSpPr>
          <p:cNvPr id="207" name="CustomShape 8"/>
          <p:cNvSpPr/>
          <p:nvPr/>
        </p:nvSpPr>
        <p:spPr>
          <a:xfrm>
            <a:off x="838080" y="5164200"/>
            <a:ext cx="4205880" cy="1010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txBody>
          <a:bodyPr lIns="155880" tIns="102600" rIns="106560" bIns="53280" anchor="ctr"/>
          <a:lstStyle/>
          <a:p>
            <a:pPr algn="ctr">
              <a:lnSpc>
                <a:spcPct val="90000"/>
              </a:lnSpc>
            </a:pPr>
            <a:r>
              <a:rPr lang="el-GR" sz="2800">
                <a:solidFill>
                  <a:srgbClr val="FFFFFF"/>
                </a:solidFill>
                <a:latin typeface="Calibri"/>
              </a:rPr>
              <a:t>Χρόνια αναπνευστική αλκάλωση</a:t>
            </a:r>
            <a:endParaRPr/>
          </a:p>
        </p:txBody>
      </p:sp>
      <p:sp>
        <p:nvSpPr>
          <p:cNvPr id="208" name="TextShape 9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10" name="CustomShape 1"/>
          <p:cNvSpPr/>
          <p:nvPr/>
        </p:nvSpPr>
        <p:spPr>
          <a:xfrm>
            <a:off x="9229680" y="6058080"/>
            <a:ext cx="2962080" cy="79992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212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4680" y="1266825"/>
            <a:ext cx="5719320" cy="5008695"/>
          </a:xfrm>
          <a:prstGeom prst="rect">
            <a:avLst/>
          </a:prstGeom>
        </p:spPr>
      </p:pic>
      <p:pic>
        <p:nvPicPr>
          <p:cNvPr id="21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2760" y="1514475"/>
            <a:ext cx="3263760" cy="442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215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00" y="181080"/>
            <a:ext cx="11321280" cy="60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676400" y="304920"/>
            <a:ext cx="828624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rgbClr val="000000"/>
                </a:solidFill>
                <a:latin typeface="Calibri Light"/>
              </a:rPr>
              <a:t>Δι</a:t>
            </a:r>
            <a:r>
              <a:rPr lang="en-US" sz="4400" dirty="0">
                <a:solidFill>
                  <a:srgbClr val="000000"/>
                </a:solidFill>
                <a:latin typeface="Calibri Light"/>
              </a:rPr>
              <a:t>αταραχή 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χωρίς</a:t>
            </a:r>
            <a:r>
              <a:rPr lang="el-GR" sz="44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α</a:t>
            </a:r>
            <a:r>
              <a:rPr lang="en-US" sz="4400" dirty="0" err="1" smtClean="0">
                <a:solidFill>
                  <a:srgbClr val="000000"/>
                </a:solidFill>
                <a:latin typeface="Calibri Light"/>
              </a:rPr>
              <a:t>ντιρρό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πηση</a:t>
            </a:r>
            <a:r>
              <a:rPr lang="en-US" sz="4400" dirty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graphicFrame>
        <p:nvGraphicFramePr>
          <p:cNvPr id="217" name="Table 2"/>
          <p:cNvGraphicFramePr/>
          <p:nvPr/>
        </p:nvGraphicFramePr>
        <p:xfrm>
          <a:off x="3200400" y="1676520"/>
          <a:ext cx="7009920" cy="4343040"/>
        </p:xfrm>
        <a:graphic>
          <a:graphicData uri="http://schemas.openxmlformats.org/drawingml/2006/table">
            <a:tbl>
              <a:tblPr/>
              <a:tblGrid>
                <a:gridCol w="2133360"/>
                <a:gridCol w="1600200"/>
                <a:gridCol w="1600200"/>
                <a:gridCol w="1676160"/>
              </a:tblGrid>
              <a:tr h="6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Παράμετροι: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  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PaCO2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HCO3-</a:t>
                      </a:r>
                      <a:endParaRPr/>
                    </a:p>
                  </a:txBody>
                  <a:tcPr/>
                </a:tc>
              </a:tr>
              <a:tr h="105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Μεταβολική αλκάλωση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Normal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   </a:t>
                      </a:r>
                      <a:endParaRPr dirty="0"/>
                    </a:p>
                  </a:txBody>
                  <a:tcPr/>
                </a:tc>
              </a:tr>
              <a:tr h="90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Μεταβολική οξέωση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Normal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Αναπνευστική αλκάλωση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Normal</a:t>
                      </a:r>
                      <a:endParaRPr/>
                    </a:p>
                  </a:txBody>
                  <a:tcPr/>
                </a:tc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Αναπνευστική οξέωση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Normal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0" name="CustomShape 5"/>
          <p:cNvSpPr/>
          <p:nvPr/>
        </p:nvSpPr>
        <p:spPr>
          <a:xfrm>
            <a:off x="5943600" y="3505320"/>
            <a:ext cx="30456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21" name="CustomShape 6"/>
          <p:cNvSpPr/>
          <p:nvPr/>
        </p:nvSpPr>
        <p:spPr>
          <a:xfrm>
            <a:off x="5943600" y="5257800"/>
            <a:ext cx="30456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22" name="CustomShape 7"/>
          <p:cNvSpPr/>
          <p:nvPr/>
        </p:nvSpPr>
        <p:spPr>
          <a:xfrm>
            <a:off x="7620120" y="4343400"/>
            <a:ext cx="30456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25" name="CustomShape 10"/>
          <p:cNvSpPr/>
          <p:nvPr/>
        </p:nvSpPr>
        <p:spPr>
          <a:xfrm>
            <a:off x="9144000" y="3429000"/>
            <a:ext cx="304560" cy="609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" name="Up Arrow 1"/>
          <p:cNvSpPr/>
          <p:nvPr/>
        </p:nvSpPr>
        <p:spPr>
          <a:xfrm>
            <a:off x="5943600" y="255348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9148824" y="253515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624944" y="525780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943600" y="442032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Παράδειγμα: 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2505075" y="1676520"/>
            <a:ext cx="9686685" cy="4419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7.31		</a:t>
            </a:r>
            <a:r>
              <a:rPr lang="el-G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        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Right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!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PaCO2: 48		      Try Again	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HCO3-: 24		      Try Again	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l-G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pH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: 7.47		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    Try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 : 45                       Right!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 : 33                     Try Again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228" name="CustomShape 3"/>
          <p:cNvSpPr/>
          <p:nvPr/>
        </p:nvSpPr>
        <p:spPr>
          <a:xfrm>
            <a:off x="5695830" y="1671338"/>
            <a:ext cx="1980720" cy="48577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 οξέωση</a:t>
            </a:r>
            <a:endParaRPr dirty="0"/>
          </a:p>
        </p:txBody>
      </p:sp>
      <p:sp>
        <p:nvSpPr>
          <p:cNvPr id="229" name="CustomShape 4"/>
          <p:cNvSpPr/>
          <p:nvPr/>
        </p:nvSpPr>
        <p:spPr>
          <a:xfrm>
            <a:off x="5695830" y="2038230"/>
            <a:ext cx="1980720" cy="48577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 αλκάλωση</a:t>
            </a:r>
            <a:endParaRPr dirty="0"/>
          </a:p>
        </p:txBody>
      </p:sp>
      <p:sp>
        <p:nvSpPr>
          <p:cNvPr id="230" name="CustomShape 5"/>
          <p:cNvSpPr/>
          <p:nvPr/>
        </p:nvSpPr>
        <p:spPr>
          <a:xfrm>
            <a:off x="5695830" y="2528587"/>
            <a:ext cx="1980720" cy="48577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οξέωση</a:t>
            </a:r>
            <a:endParaRPr/>
          </a:p>
        </p:txBody>
      </p:sp>
      <p:sp>
        <p:nvSpPr>
          <p:cNvPr id="231" name="CustomShape 6"/>
          <p:cNvSpPr/>
          <p:nvPr/>
        </p:nvSpPr>
        <p:spPr>
          <a:xfrm>
            <a:off x="5695830" y="3454984"/>
            <a:ext cx="1980720" cy="48577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ν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αλκάλωση</a:t>
            </a:r>
            <a:endParaRPr dirty="0"/>
          </a:p>
        </p:txBody>
      </p:sp>
      <p:sp>
        <p:nvSpPr>
          <p:cNvPr id="232" name="CustomShape 7"/>
          <p:cNvSpPr/>
          <p:nvPr/>
        </p:nvSpPr>
        <p:spPr>
          <a:xfrm>
            <a:off x="5695830" y="3940760"/>
            <a:ext cx="1980720" cy="440622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αλκάλωση</a:t>
            </a:r>
            <a:endParaRPr dirty="0"/>
          </a:p>
        </p:txBody>
      </p:sp>
      <p:sp>
        <p:nvSpPr>
          <p:cNvPr id="233" name="CustomShape 8"/>
          <p:cNvSpPr/>
          <p:nvPr/>
        </p:nvSpPr>
        <p:spPr>
          <a:xfrm>
            <a:off x="5695830" y="4312232"/>
            <a:ext cx="1980720" cy="48577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οξέωση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freeze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3000" fill="freez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freeze"/>
                                        <p:tgtEl>
                                          <p:spTgt spid="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3000" fill="freez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 fill="freeze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3000" fill="freeze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freeze"/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3000" fill="freeze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freeze"/>
                                        <p:tgtEl>
                                          <p:spTgt spid="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3000" fill="freeze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000" fill="freeze"/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3000" fill="freez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Παράδειγμα: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2844720" y="1943460"/>
            <a:ext cx="934668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7.20	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Try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PaCO2: 36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HCO3-: 14		 Right!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7.50	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Try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 : 29		  Right!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 -: 22		 Try Again</a:t>
            </a:r>
            <a:endParaRPr dirty="0"/>
          </a:p>
        </p:txBody>
      </p:sp>
      <p:sp>
        <p:nvSpPr>
          <p:cNvPr id="236" name="CustomShape 3"/>
          <p:cNvSpPr/>
          <p:nvPr/>
        </p:nvSpPr>
        <p:spPr>
          <a:xfrm>
            <a:off x="5515050" y="1897215"/>
            <a:ext cx="19807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αλκάλωση</a:t>
            </a:r>
            <a:endParaRPr dirty="0"/>
          </a:p>
        </p:txBody>
      </p:sp>
      <p:sp>
        <p:nvSpPr>
          <p:cNvPr id="237" name="CustomShape 4"/>
          <p:cNvSpPr/>
          <p:nvPr/>
        </p:nvSpPr>
        <p:spPr>
          <a:xfrm>
            <a:off x="5515050" y="2430375"/>
            <a:ext cx="1980720" cy="4197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 οξέωση</a:t>
            </a:r>
            <a:endParaRPr dirty="0"/>
          </a:p>
        </p:txBody>
      </p:sp>
      <p:sp>
        <p:nvSpPr>
          <p:cNvPr id="238" name="CustomShape 5"/>
          <p:cNvSpPr/>
          <p:nvPr/>
        </p:nvSpPr>
        <p:spPr>
          <a:xfrm>
            <a:off x="5515050" y="2794245"/>
            <a:ext cx="1980720" cy="4944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οξέωση</a:t>
            </a:r>
            <a:endParaRPr dirty="0"/>
          </a:p>
        </p:txBody>
      </p:sp>
      <p:sp>
        <p:nvSpPr>
          <p:cNvPr id="239" name="CustomShape 6"/>
          <p:cNvSpPr/>
          <p:nvPr/>
        </p:nvSpPr>
        <p:spPr>
          <a:xfrm>
            <a:off x="5515050" y="3334950"/>
            <a:ext cx="19807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αλκάλωση</a:t>
            </a:r>
            <a:endParaRPr/>
          </a:p>
        </p:txBody>
      </p:sp>
      <p:sp>
        <p:nvSpPr>
          <p:cNvPr id="240" name="CustomShape 7"/>
          <p:cNvSpPr/>
          <p:nvPr/>
        </p:nvSpPr>
        <p:spPr>
          <a:xfrm>
            <a:off x="5515050" y="3868470"/>
            <a:ext cx="19807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 αλκάλωση</a:t>
            </a:r>
            <a:endParaRPr/>
          </a:p>
        </p:txBody>
      </p:sp>
      <p:sp>
        <p:nvSpPr>
          <p:cNvPr id="241" name="CustomShape 8"/>
          <p:cNvSpPr/>
          <p:nvPr/>
        </p:nvSpPr>
        <p:spPr>
          <a:xfrm>
            <a:off x="5515050" y="4325670"/>
            <a:ext cx="19807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 οξέωση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freeze"/>
                                        <p:tgtEl>
                                          <p:spTgt spid="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3000" fill="freez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freeze"/>
                                        <p:tgtEl>
                                          <p:spTgt spid="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3000" fill="freeze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 fill="freeze"/>
                                        <p:tgtEl>
                                          <p:spTgt spid="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3000" fill="freez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freeze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3000" fill="freez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freeze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3000" fill="freeze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000" fill="freeze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3000" fill="freez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467400" y="2924280"/>
            <a:ext cx="5562360" cy="1695240"/>
          </a:xfrm>
          <a:prstGeom prst="rect">
            <a:avLst/>
          </a:prstGeom>
        </p:spPr>
      </p:pic>
      <p:pic>
        <p:nvPicPr>
          <p:cNvPr id="15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7680" y="1352520"/>
            <a:ext cx="5133600" cy="504792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57" name="CustomShape 1"/>
          <p:cNvSpPr/>
          <p:nvPr/>
        </p:nvSpPr>
        <p:spPr>
          <a:xfrm>
            <a:off x="324000" y="276120"/>
            <a:ext cx="1142964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3600">
                <a:solidFill>
                  <a:srgbClr val="000000"/>
                </a:solidFill>
                <a:latin typeface="Calibri"/>
              </a:rPr>
              <a:t>The Henderson – Hasselbach equation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00075" y="457200"/>
            <a:ext cx="11591325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rgbClr val="000000"/>
                </a:solidFill>
                <a:latin typeface="Calibri Light"/>
              </a:rPr>
              <a:t>Οξεο</a:t>
            </a:r>
            <a:r>
              <a:rPr lang="en-US" sz="4400" dirty="0">
                <a:solidFill>
                  <a:srgbClr val="000000"/>
                </a:solidFill>
                <a:latin typeface="Calibri Light"/>
              </a:rPr>
              <a:t>βασική διαταραχή πλήρως </a:t>
            </a: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α</a:t>
            </a:r>
            <a:r>
              <a:rPr lang="en-US" sz="4400" dirty="0" err="1" smtClean="0">
                <a:solidFill>
                  <a:srgbClr val="000000"/>
                </a:solidFill>
                <a:latin typeface="Calibri Light"/>
              </a:rPr>
              <a:t>ντιρρο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πούμενη</a:t>
            </a:r>
            <a:r>
              <a:rPr lang="en-US" sz="4400" dirty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graphicFrame>
        <p:nvGraphicFramePr>
          <p:cNvPr id="243" name="Table 2"/>
          <p:cNvGraphicFramePr/>
          <p:nvPr>
            <p:extLst>
              <p:ext uri="{D42A27DB-BD31-4B8C-83A1-F6EECF244321}">
                <p14:modId xmlns:p14="http://schemas.microsoft.com/office/powerpoint/2010/main" val="2774534919"/>
              </p:ext>
            </p:extLst>
          </p:nvPr>
        </p:nvGraphicFramePr>
        <p:xfrm>
          <a:off x="1352550" y="1876424"/>
          <a:ext cx="8857770" cy="4543426"/>
        </p:xfrm>
        <a:graphic>
          <a:graphicData uri="http://schemas.openxmlformats.org/drawingml/2006/table">
            <a:tbl>
              <a:tblPr/>
              <a:tblGrid>
                <a:gridCol w="2695724"/>
                <a:gridCol w="2022021"/>
                <a:gridCol w="2022021"/>
                <a:gridCol w="2118004"/>
              </a:tblGrid>
              <a:tr h="632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Parameters: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  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PaCO2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HCO3-</a:t>
                      </a:r>
                      <a:endParaRPr/>
                    </a:p>
                  </a:txBody>
                  <a:tcPr/>
                </a:tc>
              </a:tr>
              <a:tr h="110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Metabolic 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Alkalosis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Normal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&gt;7.40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Metabolic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Acidosis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Normal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&lt;7.40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6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Respiratory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Alkalosis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Normal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&gt;7.40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Respiratory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Acidosis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Normal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&lt;7.40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" name="CustomShape 5"/>
          <p:cNvSpPr/>
          <p:nvPr/>
        </p:nvSpPr>
        <p:spPr>
          <a:xfrm>
            <a:off x="6724530" y="3857745"/>
            <a:ext cx="380520" cy="60912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47" name="CustomShape 6"/>
          <p:cNvSpPr/>
          <p:nvPr/>
        </p:nvSpPr>
        <p:spPr>
          <a:xfrm>
            <a:off x="6724530" y="4695825"/>
            <a:ext cx="380520" cy="60912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50" name="CustomShape 9"/>
          <p:cNvSpPr/>
          <p:nvPr/>
        </p:nvSpPr>
        <p:spPr>
          <a:xfrm>
            <a:off x="8848605" y="3857745"/>
            <a:ext cx="380520" cy="60912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51" name="CustomShape 10"/>
          <p:cNvSpPr/>
          <p:nvPr/>
        </p:nvSpPr>
        <p:spPr>
          <a:xfrm>
            <a:off x="8848605" y="4772145"/>
            <a:ext cx="380520" cy="60912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12" name="Up Arrow 11"/>
          <p:cNvSpPr/>
          <p:nvPr/>
        </p:nvSpPr>
        <p:spPr>
          <a:xfrm>
            <a:off x="6764922" y="274284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8888997" y="274284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764922" y="5672197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888997" y="5653387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Παράδειγμα: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5181480" y="1752480"/>
            <a:ext cx="7009920" cy="43430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7.36	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PaCO2: 56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HCO3-: 31.4		 Right!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l-G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pH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: 7.43			 Right!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 : 32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HCO3: 21		Try Again</a:t>
            </a:r>
            <a:endParaRPr dirty="0"/>
          </a:p>
        </p:txBody>
      </p:sp>
      <p:sp>
        <p:nvSpPr>
          <p:cNvPr id="254" name="CustomShape 3"/>
          <p:cNvSpPr/>
          <p:nvPr/>
        </p:nvSpPr>
        <p:spPr>
          <a:xfrm>
            <a:off x="7934445" y="1647465"/>
            <a:ext cx="35809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Αντ αναπν αλκάλωση</a:t>
            </a:r>
            <a:endParaRPr dirty="0"/>
          </a:p>
        </p:txBody>
      </p:sp>
      <p:sp>
        <p:nvSpPr>
          <p:cNvPr id="255" name="CustomShape 4"/>
          <p:cNvSpPr/>
          <p:nvPr/>
        </p:nvSpPr>
        <p:spPr>
          <a:xfrm>
            <a:off x="7934445" y="2180985"/>
            <a:ext cx="3580920" cy="42886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Αντ μετα οξέωση</a:t>
            </a:r>
            <a:endParaRPr/>
          </a:p>
        </p:txBody>
      </p:sp>
      <p:sp>
        <p:nvSpPr>
          <p:cNvPr id="256" name="CustomShape 5"/>
          <p:cNvSpPr/>
          <p:nvPr/>
        </p:nvSpPr>
        <p:spPr>
          <a:xfrm>
            <a:off x="7934445" y="2609190"/>
            <a:ext cx="3580920" cy="428505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Αντ αναπνευστική οξέωση</a:t>
            </a:r>
            <a:endParaRPr dirty="0"/>
          </a:p>
        </p:txBody>
      </p:sp>
      <p:sp>
        <p:nvSpPr>
          <p:cNvPr id="257" name="CustomShape 6"/>
          <p:cNvSpPr/>
          <p:nvPr/>
        </p:nvSpPr>
        <p:spPr>
          <a:xfrm>
            <a:off x="7934445" y="3466920"/>
            <a:ext cx="35809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Αντ αναπν αλκάλωση</a:t>
            </a:r>
            <a:endParaRPr/>
          </a:p>
        </p:txBody>
      </p:sp>
      <p:sp>
        <p:nvSpPr>
          <p:cNvPr id="258" name="CustomShape 7"/>
          <p:cNvSpPr/>
          <p:nvPr/>
        </p:nvSpPr>
        <p:spPr>
          <a:xfrm>
            <a:off x="7934445" y="4000440"/>
            <a:ext cx="35809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Αντ μετ αλκάλωση</a:t>
            </a:r>
            <a:endParaRPr/>
          </a:p>
        </p:txBody>
      </p:sp>
      <p:sp>
        <p:nvSpPr>
          <p:cNvPr id="259" name="CustomShape 8"/>
          <p:cNvSpPr/>
          <p:nvPr/>
        </p:nvSpPr>
        <p:spPr>
          <a:xfrm>
            <a:off x="7934445" y="4533960"/>
            <a:ext cx="358092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Αντ μετ οξέωση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freeze"/>
                                        <p:tgtEl>
                                          <p:spTgt spid="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3000" fill="freez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freeze"/>
                                        <p:tgtEl>
                                          <p:spTgt spid="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3000" fill="freez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 fill="freeze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3000" fill="freeze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freeze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3000" fill="freeze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freeze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3000" fill="freez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000" fill="freeze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3000" fill="freez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409700" y="457200"/>
            <a:ext cx="107817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500" dirty="0" err="1">
                <a:solidFill>
                  <a:srgbClr val="000000"/>
                </a:solidFill>
                <a:latin typeface="Calibri Light"/>
              </a:rPr>
              <a:t>Οξεο</a:t>
            </a:r>
            <a:r>
              <a:rPr lang="en-US" sz="3500" dirty="0">
                <a:solidFill>
                  <a:srgbClr val="000000"/>
                </a:solidFill>
                <a:latin typeface="Calibri Light"/>
              </a:rPr>
              <a:t>βασική διαταραχή μερικώς αντιρροπούμενη</a:t>
            </a:r>
            <a:endParaRPr dirty="0"/>
          </a:p>
        </p:txBody>
      </p:sp>
      <p:graphicFrame>
        <p:nvGraphicFramePr>
          <p:cNvPr id="261" name="Table 2"/>
          <p:cNvGraphicFramePr/>
          <p:nvPr/>
        </p:nvGraphicFramePr>
        <p:xfrm>
          <a:off x="3200400" y="1676520"/>
          <a:ext cx="7009920" cy="4362120"/>
        </p:xfrm>
        <a:graphic>
          <a:graphicData uri="http://schemas.openxmlformats.org/drawingml/2006/table">
            <a:tbl>
              <a:tblPr/>
              <a:tblGrid>
                <a:gridCol w="2133360"/>
                <a:gridCol w="1600200"/>
                <a:gridCol w="1600200"/>
                <a:gridCol w="1676160"/>
              </a:tblGrid>
              <a:tr h="60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dirty="0">
                          <a:solidFill>
                            <a:srgbClr val="44546A"/>
                          </a:solidFill>
                          <a:latin typeface="Arial"/>
                        </a:rPr>
                        <a:t>Parameters: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  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PaCO2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   HCO3-</a:t>
                      </a:r>
                      <a:endParaRPr/>
                    </a:p>
                  </a:txBody>
                  <a:tcPr/>
                </a:tc>
              </a:tr>
              <a:tr h="106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Metabolic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Alkalosis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Metabolic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Acidosis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Respiratory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Alkalosis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Respiratory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44546A"/>
                          </a:solidFill>
                          <a:latin typeface="Arial"/>
                        </a:rPr>
                        <a:t>Acidosis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5" name="CustomShape 6"/>
          <p:cNvSpPr/>
          <p:nvPr/>
        </p:nvSpPr>
        <p:spPr>
          <a:xfrm>
            <a:off x="5867280" y="34290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66" name="CustomShape 7"/>
          <p:cNvSpPr/>
          <p:nvPr/>
        </p:nvSpPr>
        <p:spPr>
          <a:xfrm>
            <a:off x="7467480" y="34290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67" name="CustomShape 8"/>
          <p:cNvSpPr/>
          <p:nvPr/>
        </p:nvSpPr>
        <p:spPr>
          <a:xfrm>
            <a:off x="9144000" y="34290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69" name="CustomShape 10"/>
          <p:cNvSpPr/>
          <p:nvPr/>
        </p:nvSpPr>
        <p:spPr>
          <a:xfrm>
            <a:off x="7467480" y="43434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70" name="CustomShape 11"/>
          <p:cNvSpPr/>
          <p:nvPr/>
        </p:nvSpPr>
        <p:spPr>
          <a:xfrm>
            <a:off x="9144000" y="43434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271" name="CustomShape 12"/>
          <p:cNvSpPr/>
          <p:nvPr/>
        </p:nvSpPr>
        <p:spPr>
          <a:xfrm>
            <a:off x="5867280" y="5257800"/>
            <a:ext cx="380520" cy="68544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</p:sp>
      <p:sp>
        <p:nvSpPr>
          <p:cNvPr id="16" name="Up Arrow 15"/>
          <p:cNvSpPr/>
          <p:nvPr/>
        </p:nvSpPr>
        <p:spPr>
          <a:xfrm>
            <a:off x="5943600" y="255348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505100" y="255348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9184392" y="255348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5907672" y="442026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7505100" y="533412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9184392" y="5334780"/>
            <a:ext cx="299736" cy="5328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Παράδειγμα:</a:t>
            </a:r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2844720" y="1828260"/>
            <a:ext cx="934668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7.47	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Right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!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PaCO2: 49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HCO3-: 33.1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Try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Again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pH: 7.33	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Try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PaCO2 : 31		Try Again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HCO3- : 16		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Right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!</a:t>
            </a:r>
            <a:endParaRPr dirty="0"/>
          </a:p>
        </p:txBody>
      </p:sp>
      <p:sp>
        <p:nvSpPr>
          <p:cNvPr id="276" name="CustomShape 3"/>
          <p:cNvSpPr/>
          <p:nvPr/>
        </p:nvSpPr>
        <p:spPr>
          <a:xfrm>
            <a:off x="5476950" y="1868301"/>
            <a:ext cx="4419360" cy="377298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αλκάλωση μερικώς αντιρροπούμενη</a:t>
            </a:r>
            <a:endParaRPr dirty="0"/>
          </a:p>
        </p:txBody>
      </p:sp>
      <p:sp>
        <p:nvSpPr>
          <p:cNvPr id="277" name="CustomShape 4"/>
          <p:cNvSpPr/>
          <p:nvPr/>
        </p:nvSpPr>
        <p:spPr>
          <a:xfrm>
            <a:off x="5476950" y="2249361"/>
            <a:ext cx="4419360" cy="394147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 αλκάλωση μερικώς αντιρροπούμενη</a:t>
            </a:r>
            <a:endParaRPr dirty="0"/>
          </a:p>
        </p:txBody>
      </p:sp>
      <p:sp>
        <p:nvSpPr>
          <p:cNvPr id="278" name="CustomShape 5"/>
          <p:cNvSpPr/>
          <p:nvPr/>
        </p:nvSpPr>
        <p:spPr>
          <a:xfrm>
            <a:off x="5476950" y="2653273"/>
            <a:ext cx="4419360" cy="376798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οξέωση μερικώς αντιρροπούμενη</a:t>
            </a:r>
            <a:endParaRPr dirty="0"/>
          </a:p>
        </p:txBody>
      </p:sp>
      <p:sp>
        <p:nvSpPr>
          <p:cNvPr id="279" name="CustomShape 6"/>
          <p:cNvSpPr/>
          <p:nvPr/>
        </p:nvSpPr>
        <p:spPr>
          <a:xfrm>
            <a:off x="5476950" y="3279762"/>
            <a:ext cx="4419360" cy="45720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αλκάλωση μερ ανιτιρροπούμενη</a:t>
            </a:r>
            <a:endParaRPr dirty="0"/>
          </a:p>
        </p:txBody>
      </p:sp>
      <p:sp>
        <p:nvSpPr>
          <p:cNvPr id="280" name="CustomShape 7"/>
          <p:cNvSpPr/>
          <p:nvPr/>
        </p:nvSpPr>
        <p:spPr>
          <a:xfrm>
            <a:off x="5476950" y="3736962"/>
            <a:ext cx="4419360" cy="359909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 οξέωση μερικώς αντιρροπούμενη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5476950" y="4097051"/>
            <a:ext cx="4419360" cy="45702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οξέωση μερικώς αντιρροπούμενη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freeze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3000" fill="freeze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freeze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3000" fill="freeze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000" fill="freeze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3000" fill="freeze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freeze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3000" fill="freeze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freeze"/>
                                        <p:tgtEl>
                                          <p:spTgt spid="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3000" fill="freez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000" fill="freeze"/>
                                        <p:tgtEl>
                                          <p:spTgt spid="2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3000" fill="freez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663268" y="412377"/>
            <a:ext cx="700992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000" dirty="0" smtClean="0"/>
              <a:t>Παράδειγμα</a:t>
            </a:r>
            <a:endParaRPr sz="4000" dirty="0"/>
          </a:p>
        </p:txBody>
      </p:sp>
      <p:sp>
        <p:nvSpPr>
          <p:cNvPr id="283" name="TextShape 2"/>
          <p:cNvSpPr txBox="1"/>
          <p:nvPr/>
        </p:nvSpPr>
        <p:spPr>
          <a:xfrm>
            <a:off x="663268" y="1725825"/>
            <a:ext cx="7009920" cy="4647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Ασθενής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σε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ΜΕΘ υπό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κάθ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αρση.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Αέρι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α αίματος: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pH: 7.32	Low, WNL = 7.35-7.45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PaCO2: 32	Low, WNL = 35-45mmHg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HCO3-: 18	Low, WNL = 22-26mEq/L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84" name="CustomShape 3"/>
          <p:cNvSpPr/>
          <p:nvPr/>
        </p:nvSpPr>
        <p:spPr>
          <a:xfrm>
            <a:off x="2599764" y="2613332"/>
            <a:ext cx="365724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Το pH είναι:</a:t>
            </a:r>
            <a:endParaRPr/>
          </a:p>
        </p:txBody>
      </p:sp>
      <p:sp>
        <p:nvSpPr>
          <p:cNvPr id="285" name="CustomShape 4"/>
          <p:cNvSpPr/>
          <p:nvPr/>
        </p:nvSpPr>
        <p:spPr>
          <a:xfrm>
            <a:off x="2599764" y="3070532"/>
            <a:ext cx="365724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Το PaCO2 είναι:</a:t>
            </a:r>
            <a:endParaRPr/>
          </a:p>
        </p:txBody>
      </p:sp>
      <p:sp>
        <p:nvSpPr>
          <p:cNvPr id="286" name="CustomShape 5"/>
          <p:cNvSpPr/>
          <p:nvPr/>
        </p:nvSpPr>
        <p:spPr>
          <a:xfrm>
            <a:off x="2599764" y="3527732"/>
            <a:ext cx="365724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Τα HCO3- είναι: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freeze"/>
                                        <p:tgtEl>
                                          <p:spTgt spid="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 fill="freez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freeze"/>
                                        <p:tgtEl>
                                          <p:spTgt spid="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 fill="freeze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freeze"/>
                                        <p:tgtEl>
                                          <p:spTgt spid="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3000" fill="freeze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60108" y="165968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Παράδειγμα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sp>
        <p:nvSpPr>
          <p:cNvPr id="288" name="TextShape 2"/>
          <p:cNvSpPr txBox="1"/>
          <p:nvPr/>
        </p:nvSpPr>
        <p:spPr>
          <a:xfrm>
            <a:off x="2844720" y="1981080"/>
            <a:ext cx="934668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Ποια είναι η οξεοβασική διαταραχή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			Right!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		       Try Again		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4876920" y="2559424"/>
            <a:ext cx="434304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οξέωση μερικώς αντιρροπούμενη</a:t>
            </a:r>
            <a:endParaRPr/>
          </a:p>
        </p:txBody>
      </p:sp>
      <p:sp>
        <p:nvSpPr>
          <p:cNvPr id="290" name="CustomShape 4"/>
          <p:cNvSpPr/>
          <p:nvPr/>
        </p:nvSpPr>
        <p:spPr>
          <a:xfrm>
            <a:off x="4876920" y="3168904"/>
            <a:ext cx="434304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 οξέωση μερικώς αντιρροπούμενη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freeze"/>
                                        <p:tgtEl>
                                          <p:spTgt spid="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 fill="freeze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freeze"/>
                                        <p:tgtEl>
                                          <p:spTgt spid="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 fill="freeze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806704" y="358588"/>
            <a:ext cx="700992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Παράδειγμα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sp>
        <p:nvSpPr>
          <p:cNvPr id="292" name="TextShape 2"/>
          <p:cNvSpPr txBox="1"/>
          <p:nvPr/>
        </p:nvSpPr>
        <p:spPr>
          <a:xfrm>
            <a:off x="582586" y="1781615"/>
            <a:ext cx="7009920" cy="4495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Ασθενής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με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ΧΑΠ. 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Εισέρχετ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αι στη ΜΕΘ προεγχειρητικά. Τα α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έρι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α αίματος είναι τα εξής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l-G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pH: 7.35	WNL = 7.35-7.45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PaCO2: 52	High, WNL = 35-45mmHg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HCO3-: 50	High, WNL = 22-26mEq/L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293" name="CustomShape 3"/>
          <p:cNvSpPr/>
          <p:nvPr/>
        </p:nvSpPr>
        <p:spPr>
          <a:xfrm>
            <a:off x="2483224" y="3025587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To pH είναι:</a:t>
            </a:r>
            <a:endParaRPr dirty="0"/>
          </a:p>
        </p:txBody>
      </p:sp>
      <p:sp>
        <p:nvSpPr>
          <p:cNvPr id="294" name="CustomShape 4"/>
          <p:cNvSpPr/>
          <p:nvPr/>
        </p:nvSpPr>
        <p:spPr>
          <a:xfrm>
            <a:off x="2483224" y="3482787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Το PaCO2 είναι:</a:t>
            </a:r>
            <a:endParaRPr dirty="0"/>
          </a:p>
        </p:txBody>
      </p:sp>
      <p:sp>
        <p:nvSpPr>
          <p:cNvPr id="295" name="CustomShape 5"/>
          <p:cNvSpPr/>
          <p:nvPr/>
        </p:nvSpPr>
        <p:spPr>
          <a:xfrm>
            <a:off x="2483224" y="3939987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Tο HCO3- είναι: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freeze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 fill="freeze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freeze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 fill="freeze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freeze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3000" fill="freez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Παράδειγμα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sp>
        <p:nvSpPr>
          <p:cNvPr id="297" name="TextShape 2"/>
          <p:cNvSpPr txBox="1"/>
          <p:nvPr/>
        </p:nvSpPr>
        <p:spPr>
          <a:xfrm>
            <a:off x="2844720" y="1981080"/>
            <a:ext cx="934668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Ποια είναι η οξεοβασική διαραταχή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		      Try Again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			Right!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98" name="CustomShape 3"/>
          <p:cNvSpPr/>
          <p:nvPr/>
        </p:nvSpPr>
        <p:spPr>
          <a:xfrm>
            <a:off x="5123209" y="2568389"/>
            <a:ext cx="419076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Μετ οξέωση πλήρως αντιρροπούμενη</a:t>
            </a:r>
            <a:endParaRPr dirty="0"/>
          </a:p>
        </p:txBody>
      </p:sp>
      <p:sp>
        <p:nvSpPr>
          <p:cNvPr id="299" name="CustomShape 4"/>
          <p:cNvSpPr/>
          <p:nvPr/>
        </p:nvSpPr>
        <p:spPr>
          <a:xfrm>
            <a:off x="5123209" y="3101909"/>
            <a:ext cx="4190760" cy="53316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dirty="0">
                <a:solidFill>
                  <a:srgbClr val="FFFFFF"/>
                </a:solidFill>
                <a:latin typeface="Calibri"/>
              </a:rPr>
              <a:t>Αν οξέωση πλήρως αντιρροπούμενη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freeze"/>
                                        <p:tgtEl>
                                          <p:spTgt spid="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 fill="freeze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freeze"/>
                                        <p:tgtEl>
                                          <p:spTgt spid="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 fill="freeze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733400" y="304920"/>
            <a:ext cx="7009920" cy="914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Παράδειγμα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sp>
        <p:nvSpPr>
          <p:cNvPr id="301" name="TextShape 2"/>
          <p:cNvSpPr txBox="1"/>
          <p:nvPr/>
        </p:nvSpPr>
        <p:spPr>
          <a:xfrm>
            <a:off x="1285920" y="1733400"/>
            <a:ext cx="7009920" cy="4647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Ασθενής με απώλεια συνείδησης εισέρχεται στην ΜΕΘ μετά από έντονη κεφαλαλγία, την περιγράφει ως τη χειρότερη στη ζωή της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Αέρια αίματος: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pH: 7.48	      High; WNL = 7.35-7.45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PaCO2: 32	Low; WNL = 35-45mmHg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HCO3-: 25	High; WNL = 22-26mEq/L</a:t>
            </a: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3196553" y="3312064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Το pH είναι:</a:t>
            </a:r>
            <a:endParaRPr/>
          </a:p>
        </p:txBody>
      </p:sp>
      <p:sp>
        <p:nvSpPr>
          <p:cNvPr id="303" name="CustomShape 4"/>
          <p:cNvSpPr/>
          <p:nvPr/>
        </p:nvSpPr>
        <p:spPr>
          <a:xfrm>
            <a:off x="3196553" y="3769264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Το PaCO2 είναι:</a:t>
            </a:r>
            <a:endParaRPr/>
          </a:p>
        </p:txBody>
      </p:sp>
      <p:sp>
        <p:nvSpPr>
          <p:cNvPr id="304" name="CustomShape 5"/>
          <p:cNvSpPr/>
          <p:nvPr/>
        </p:nvSpPr>
        <p:spPr>
          <a:xfrm>
            <a:off x="3196553" y="4226464"/>
            <a:ext cx="3809520" cy="45684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Τα HCO3- είναι: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freeze"/>
                                        <p:tgtEl>
                                          <p:spTgt spid="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 fill="freez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freeze"/>
                                        <p:tgtEl>
                                          <p:spTgt spid="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3000" fill="freeze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 fill="freeze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3000" fill="freez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844720" y="457200"/>
            <a:ext cx="9346680" cy="1294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sz="4400" dirty="0" smtClean="0">
                <a:solidFill>
                  <a:srgbClr val="000000"/>
                </a:solidFill>
                <a:latin typeface="Calibri Light"/>
              </a:rPr>
              <a:t>Παράδειγμα</a:t>
            </a: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:</a:t>
            </a:r>
            <a:endParaRPr dirty="0"/>
          </a:p>
        </p:txBody>
      </p:sp>
      <p:sp>
        <p:nvSpPr>
          <p:cNvPr id="306" name="TextShape 2"/>
          <p:cNvSpPr txBox="1"/>
          <p:nvPr/>
        </p:nvSpPr>
        <p:spPr>
          <a:xfrm>
            <a:off x="1428296" y="1891433"/>
            <a:ext cx="934668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Οξεο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βασική διαραταχή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			Right!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		       Try Again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07" name="CustomShape 3"/>
          <p:cNvSpPr/>
          <p:nvPr/>
        </p:nvSpPr>
        <p:spPr>
          <a:xfrm>
            <a:off x="4277195" y="2504485"/>
            <a:ext cx="2895120" cy="60912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Αν αλκάλωση</a:t>
            </a:r>
            <a:endParaRPr/>
          </a:p>
        </p:txBody>
      </p:sp>
      <p:sp>
        <p:nvSpPr>
          <p:cNvPr id="308" name="CustomShape 4"/>
          <p:cNvSpPr/>
          <p:nvPr/>
        </p:nvSpPr>
        <p:spPr>
          <a:xfrm>
            <a:off x="4277195" y="3113965"/>
            <a:ext cx="2895120" cy="609120"/>
          </a:xfrm>
          <a:prstGeom prst="rect">
            <a:avLst/>
          </a:pr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>
                <a:solidFill>
                  <a:srgbClr val="FFFFFF"/>
                </a:solidFill>
                <a:latin typeface="Calibri"/>
              </a:rPr>
              <a:t>Μετ αλκάλωση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freeze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3000" fill="freeze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fill="freez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 fill="freeze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3000" fill="freeze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59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</p:spPr>
      </p:pic>
      <p:pic>
        <p:nvPicPr>
          <p:cNvPr id="16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 fill="freez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 fill="freez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41529" y="2586938"/>
            <a:ext cx="10972440" cy="123876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l-GR" dirty="0" smtClean="0"/>
              <a:t>44 ετών με 4 ημέρες διάρροια </a:t>
            </a:r>
          </a:p>
          <a:p>
            <a:r>
              <a:rPr lang="el-GR" dirty="0" smtClean="0"/>
              <a:t>Αέρια 7,31/33/16</a:t>
            </a:r>
          </a:p>
          <a:p>
            <a:r>
              <a:rPr lang="el-GR" dirty="0" smtClean="0"/>
              <a:t>Να 134, </a:t>
            </a:r>
            <a:r>
              <a:rPr lang="en-GB" dirty="0" smtClean="0"/>
              <a:t>Cl 108, HCO3 16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441529" y="5507419"/>
            <a:ext cx="10972440" cy="1238760"/>
          </a:xfrm>
        </p:spPr>
        <p:txBody>
          <a:bodyPr/>
          <a:lstStyle/>
          <a:p>
            <a:r>
              <a:rPr lang="el-GR" dirty="0" smtClean="0"/>
              <a:t>Οξέωση ή αλκάλωση</a:t>
            </a:r>
          </a:p>
          <a:p>
            <a:pPr lvl="1"/>
            <a:r>
              <a:rPr lang="el-GR" dirty="0" smtClean="0"/>
              <a:t>Οξέωση</a:t>
            </a:r>
          </a:p>
          <a:p>
            <a:r>
              <a:rPr lang="el-GR" dirty="0" smtClean="0"/>
              <a:t>Πρωτογενής διαταραχή</a:t>
            </a:r>
          </a:p>
          <a:p>
            <a:pPr lvl="1"/>
            <a:r>
              <a:rPr lang="el-GR" dirty="0" smtClean="0"/>
              <a:t>Μεταβολική οξέωση</a:t>
            </a:r>
          </a:p>
          <a:p>
            <a:r>
              <a:rPr lang="el-GR" dirty="0" smtClean="0"/>
              <a:t>Χάσμα ανιόντων</a:t>
            </a:r>
          </a:p>
          <a:p>
            <a:pPr lvl="1"/>
            <a:r>
              <a:rPr lang="el-GR" dirty="0" smtClean="0"/>
              <a:t>ΧΑ=134-108+16=10</a:t>
            </a:r>
          </a:p>
          <a:p>
            <a:r>
              <a:rPr lang="el-GR" dirty="0" smtClean="0"/>
              <a:t>Αντιρρόπηση</a:t>
            </a:r>
          </a:p>
          <a:p>
            <a:pPr lvl="1"/>
            <a:r>
              <a:rPr lang="en-GB" dirty="0" smtClean="0"/>
              <a:t>ExpPCO2=1.5[HCO3]+8 +/-2=30-34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10900" y="2307019"/>
            <a:ext cx="11660275" cy="1238760"/>
          </a:xfrm>
        </p:spPr>
        <p:txBody>
          <a:bodyPr/>
          <a:lstStyle/>
          <a:p>
            <a:r>
              <a:rPr lang="el-GR" sz="2800" dirty="0" smtClean="0"/>
              <a:t>70 ετών άνδρας, </a:t>
            </a:r>
          </a:p>
          <a:p>
            <a:r>
              <a:rPr lang="el-GR" sz="2800" dirty="0" smtClean="0"/>
              <a:t>καρδιακή ανεπάρκεια, δύσπνοια</a:t>
            </a:r>
          </a:p>
          <a:p>
            <a:r>
              <a:rPr lang="el-GR" sz="2800" dirty="0" smtClean="0"/>
              <a:t>Αέρια αίματος 7,24/60/52</a:t>
            </a:r>
          </a:p>
          <a:p>
            <a:r>
              <a:rPr lang="el-GR" sz="2800" dirty="0" smtClean="0"/>
              <a:t>Να 135, </a:t>
            </a:r>
            <a:r>
              <a:rPr lang="en-GB" sz="2800" dirty="0" smtClean="0"/>
              <a:t>Cl 100, HCO3 27</a:t>
            </a:r>
            <a:endParaRPr lang="el-GR" sz="2800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310900" y="5451436"/>
            <a:ext cx="10972440" cy="1238760"/>
          </a:xfrm>
        </p:spPr>
        <p:txBody>
          <a:bodyPr/>
          <a:lstStyle/>
          <a:p>
            <a:r>
              <a:rPr lang="el-GR" sz="3600" dirty="0" smtClean="0"/>
              <a:t>Οξέωση ή αλκάλωση</a:t>
            </a:r>
          </a:p>
          <a:p>
            <a:pPr lvl="1"/>
            <a:r>
              <a:rPr lang="el-GR" sz="1400" dirty="0" smtClean="0"/>
              <a:t>Οξέωση</a:t>
            </a:r>
          </a:p>
          <a:p>
            <a:r>
              <a:rPr lang="el-GR" sz="3600" dirty="0" smtClean="0"/>
              <a:t>Πρωτοπαθής διαταραχή</a:t>
            </a:r>
          </a:p>
          <a:p>
            <a:pPr lvl="1"/>
            <a:r>
              <a:rPr lang="el-GR" sz="1400" dirty="0" smtClean="0"/>
              <a:t>Αναπνευστική οξέωση</a:t>
            </a:r>
          </a:p>
          <a:p>
            <a:r>
              <a:rPr lang="el-GR" sz="3600" dirty="0" smtClean="0"/>
              <a:t>Χάσμα ανιόντων</a:t>
            </a:r>
          </a:p>
          <a:p>
            <a:pPr lvl="1"/>
            <a:r>
              <a:rPr lang="en-GB" sz="1400" dirty="0" smtClean="0"/>
              <a:t>XA=135-(100+27)=8</a:t>
            </a:r>
          </a:p>
          <a:p>
            <a:r>
              <a:rPr lang="el-GR" sz="3600" dirty="0" smtClean="0"/>
              <a:t>Επαρκής αντιρρόπηση?</a:t>
            </a:r>
          </a:p>
          <a:p>
            <a:pPr lvl="1"/>
            <a:r>
              <a:rPr lang="el-GR" sz="1400" dirty="0" smtClean="0"/>
              <a:t>Οξεία = Δ</a:t>
            </a:r>
            <a:r>
              <a:rPr lang="en-GB" sz="1400" dirty="0" smtClean="0"/>
              <a:t>pH=0.008x(PCO2-40)=0.16</a:t>
            </a:r>
          </a:p>
          <a:p>
            <a:pPr lvl="1"/>
            <a:r>
              <a:rPr lang="en-GB" sz="1400" dirty="0" smtClean="0"/>
              <a:t>7.4-0.16=7.24</a:t>
            </a:r>
          </a:p>
          <a:p>
            <a:pPr lvl="1"/>
            <a:r>
              <a:rPr lang="el-GR" sz="1400" dirty="0" smtClean="0"/>
              <a:t>Χρόνια=Δ</a:t>
            </a:r>
            <a:r>
              <a:rPr lang="en-GB" sz="1400" dirty="0" smtClean="0"/>
              <a:t>pH</a:t>
            </a:r>
            <a:r>
              <a:rPr lang="el-GR" sz="1400" dirty="0" smtClean="0"/>
              <a:t>=0,003χ(</a:t>
            </a:r>
            <a:r>
              <a:rPr lang="en-GB" sz="1400" dirty="0" smtClean="0"/>
              <a:t>PCO2-40</a:t>
            </a:r>
            <a:r>
              <a:rPr lang="el-GR" sz="1400" dirty="0" smtClean="0"/>
              <a:t>)</a:t>
            </a:r>
            <a:r>
              <a:rPr lang="en-GB" sz="1400" dirty="0" smtClean="0"/>
              <a:t>=0.06</a:t>
            </a:r>
          </a:p>
          <a:p>
            <a:pPr lvl="1"/>
            <a:r>
              <a:rPr lang="en-GB" sz="1400" dirty="0" smtClean="0"/>
              <a:t>7.4-0.06=7.34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4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52280" y="2372334"/>
            <a:ext cx="10972440" cy="1238760"/>
          </a:xfrm>
        </p:spPr>
        <p:txBody>
          <a:bodyPr/>
          <a:lstStyle/>
          <a:p>
            <a:r>
              <a:rPr lang="el-GR" sz="3600" dirty="0" smtClean="0"/>
              <a:t>45ετών διαβητικός, έμετοι</a:t>
            </a:r>
            <a:endParaRPr lang="en-GB" sz="3600" dirty="0" smtClean="0"/>
          </a:p>
          <a:p>
            <a:pPr marL="0" indent="0">
              <a:buNone/>
            </a:pPr>
            <a:r>
              <a:rPr lang="el-GR" sz="3600" dirty="0" smtClean="0"/>
              <a:t> και κοιλιακό άλγος</a:t>
            </a:r>
          </a:p>
          <a:p>
            <a:r>
              <a:rPr lang="el-GR" sz="3600" dirty="0" smtClean="0"/>
              <a:t>Αέρια</a:t>
            </a:r>
            <a:r>
              <a:rPr lang="en-GB" sz="3600" dirty="0" smtClean="0"/>
              <a:t>: 7.42/35/24</a:t>
            </a:r>
          </a:p>
          <a:p>
            <a:r>
              <a:rPr lang="en-GB" sz="3600" dirty="0" smtClean="0"/>
              <a:t>Na 140, Cl 90, HCO3 24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152280" y="5619240"/>
            <a:ext cx="10972440" cy="1238760"/>
          </a:xfrm>
        </p:spPr>
        <p:txBody>
          <a:bodyPr/>
          <a:lstStyle/>
          <a:p>
            <a:r>
              <a:rPr lang="el-GR" sz="3600" dirty="0" smtClean="0"/>
              <a:t>Οξέωση ή αλκάλωση</a:t>
            </a:r>
          </a:p>
          <a:p>
            <a:pPr lvl="1"/>
            <a:r>
              <a:rPr lang="el-GR" sz="1400" dirty="0" smtClean="0"/>
              <a:t>Τίποτα</a:t>
            </a:r>
          </a:p>
          <a:p>
            <a:r>
              <a:rPr lang="el-GR" sz="3600" dirty="0" smtClean="0"/>
              <a:t>Πρωτοπαθής διαταραχή</a:t>
            </a:r>
          </a:p>
          <a:p>
            <a:pPr lvl="1"/>
            <a:r>
              <a:rPr lang="el-GR" sz="1400" dirty="0" smtClean="0"/>
              <a:t>Όλα φυσιολογικά</a:t>
            </a:r>
          </a:p>
          <a:p>
            <a:r>
              <a:rPr lang="el-GR" sz="3600" dirty="0" smtClean="0"/>
              <a:t>Χάσμα ανιόντων</a:t>
            </a:r>
          </a:p>
          <a:p>
            <a:pPr lvl="1"/>
            <a:r>
              <a:rPr lang="el-GR" sz="1400" dirty="0" smtClean="0"/>
              <a:t>ΧΑ=140-90-24=26</a:t>
            </a:r>
          </a:p>
          <a:p>
            <a:r>
              <a:rPr lang="el-GR" sz="3600" dirty="0" smtClean="0"/>
              <a:t>Αντιρρόπηση</a:t>
            </a:r>
            <a:r>
              <a:rPr lang="en-GB" sz="3600" dirty="0" smtClean="0"/>
              <a:t>  </a:t>
            </a:r>
            <a:endParaRPr lang="el-GR" sz="3600" dirty="0" smtClean="0"/>
          </a:p>
          <a:p>
            <a:pPr lvl="1"/>
            <a:r>
              <a:rPr lang="en-GB" sz="1400" dirty="0" err="1" smtClean="0"/>
              <a:t>Exp</a:t>
            </a:r>
            <a:r>
              <a:rPr lang="en-GB" sz="1400" dirty="0" smtClean="0"/>
              <a:t> PCO2=1.5[HCO3]+8+/-2=42-46</a:t>
            </a:r>
          </a:p>
          <a:p>
            <a:pPr lvl="1"/>
            <a:r>
              <a:rPr lang="el-GR" sz="1400" dirty="0" smtClean="0"/>
              <a:t>Αναπνευστική αλκάλωση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624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4" y="125185"/>
            <a:ext cx="8937811" cy="50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0" y="227880"/>
            <a:ext cx="12192120" cy="11433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sz="6000" dirty="0" err="1"/>
              <a:t>Έλλειμ</a:t>
            </a:r>
            <a:r>
              <a:rPr lang="en-US" sz="6000" dirty="0"/>
              <a:t>α Βάσης</a:t>
            </a:r>
            <a:endParaRPr sz="6000" dirty="0"/>
          </a:p>
        </p:txBody>
      </p:sp>
      <p:sp>
        <p:nvSpPr>
          <p:cNvPr id="317" name="TextShape 2"/>
          <p:cNvSpPr txBox="1"/>
          <p:nvPr/>
        </p:nvSpPr>
        <p:spPr>
          <a:xfrm>
            <a:off x="1015920" y="2895480"/>
            <a:ext cx="10600560" cy="1905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/>
              </a:rPr>
              <a:t>Έλει</a:t>
            </a:r>
            <a:r>
              <a:rPr lang="el-GR" sz="2400" dirty="0" smtClean="0">
                <a:latin typeface="Arial"/>
              </a:rPr>
              <a:t>μ</a:t>
            </a:r>
            <a:r>
              <a:rPr lang="en-US" sz="2400" dirty="0" smtClean="0">
                <a:latin typeface="Arial"/>
              </a:rPr>
              <a:t>μα </a:t>
            </a:r>
            <a:r>
              <a:rPr lang="en-US" sz="2400" dirty="0">
                <a:latin typeface="Arial"/>
              </a:rPr>
              <a:t>Βάσης κάτω από    -2.0 mmol/l : Μεταβολική οξέωση</a:t>
            </a:r>
            <a:endParaRPr dirty="0"/>
          </a:p>
          <a:p>
            <a:pPr>
              <a:lnSpc>
                <a:spcPct val="100000"/>
              </a:lnSpc>
              <a:buFont typeface="Monotype Sorts" charset="2"/>
              <a:buChar char=""/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/>
              </a:rPr>
              <a:t>Έλει</a:t>
            </a:r>
            <a:r>
              <a:rPr lang="el-GR" sz="2400" dirty="0" smtClean="0">
                <a:latin typeface="Arial"/>
              </a:rPr>
              <a:t>μ</a:t>
            </a:r>
            <a:r>
              <a:rPr lang="en-US" sz="2400" dirty="0" smtClean="0">
                <a:latin typeface="Arial"/>
              </a:rPr>
              <a:t>μα </a:t>
            </a:r>
            <a:r>
              <a:rPr lang="en-US" sz="2400" dirty="0">
                <a:latin typeface="Arial"/>
              </a:rPr>
              <a:t>Βάσης πάνω από  +2.0 mmol/l : Μεταβολική αλκάλωση</a:t>
            </a:r>
            <a:endParaRPr dirty="0"/>
          </a:p>
        </p:txBody>
      </p:sp>
      <p:sp>
        <p:nvSpPr>
          <p:cNvPr id="318" name="CustomShape 3"/>
          <p:cNvSpPr/>
          <p:nvPr/>
        </p:nvSpPr>
        <p:spPr>
          <a:xfrm>
            <a:off x="4824000" y="2232000"/>
            <a:ext cx="1656000" cy="3018600"/>
          </a:xfrm>
          <a:prstGeom prst="rect">
            <a:avLst/>
          </a:prstGeom>
          <a:ln w="38160">
            <a:solidFill>
              <a:srgbClr val="FF6600"/>
            </a:solidFill>
            <a:miter/>
          </a:ln>
        </p:spPr>
        <p:txBody>
          <a:bodyPr lIns="90000" tIns="46800" rIns="90000" bIns="46800"/>
          <a:lstStyle/>
          <a:p>
            <a:r>
              <a:rPr lang="en-US" sz="2800" b="1" dirty="0">
                <a:solidFill>
                  <a:srgbClr val="FF6600"/>
                </a:solidFill>
              </a:rPr>
              <a:t>Normal</a:t>
            </a: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pPr>
              <a:buFont typeface="Times New Roman"/>
              <a:buChar char="•"/>
            </a:pPr>
            <a:endParaRPr dirty="0"/>
          </a:p>
          <a:p>
            <a:r>
              <a:rPr lang="en-US" sz="2800" b="1" dirty="0">
                <a:solidFill>
                  <a:srgbClr val="FF6600"/>
                </a:solidFill>
              </a:rPr>
              <a:t>Range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 fill="freeze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0364"/>
            <a:ext cx="8023412" cy="59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65" y="546410"/>
            <a:ext cx="8730585" cy="54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498" y="2342979"/>
            <a:ext cx="4118639" cy="1238760"/>
          </a:xfrm>
        </p:spPr>
        <p:txBody>
          <a:bodyPr/>
          <a:lstStyle/>
          <a:p>
            <a:r>
              <a:rPr lang="el-GR" sz="6600" dirty="0" smtClean="0"/>
              <a:t>Ερωτήσεις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349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0635" y="762000"/>
            <a:ext cx="11125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ntent Placeholder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480" y="1380960"/>
            <a:ext cx="9591480" cy="5476680"/>
          </a:xfrm>
          <a:prstGeom prst="rect">
            <a:avLst/>
          </a:prstGeom>
        </p:spPr>
      </p:pic>
      <p:sp>
        <p:nvSpPr>
          <p:cNvPr id="163" name="CustomShape 1"/>
          <p:cNvSpPr/>
          <p:nvPr/>
        </p:nvSpPr>
        <p:spPr>
          <a:xfrm>
            <a:off x="2162160" y="314280"/>
            <a:ext cx="834372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3600">
                <a:solidFill>
                  <a:srgbClr val="000000"/>
                </a:solidFill>
                <a:latin typeface="Calibri"/>
              </a:rPr>
              <a:t>SIGGAARD – ANDERSEN ACID-BASE PLOT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40" y="493560"/>
            <a:ext cx="11115360" cy="61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0"/>
            <a:ext cx="11305800" cy="682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Table 1"/>
          <p:cNvGraphicFramePr/>
          <p:nvPr>
            <p:extLst>
              <p:ext uri="{D42A27DB-BD31-4B8C-83A1-F6EECF244321}">
                <p14:modId xmlns:p14="http://schemas.microsoft.com/office/powerpoint/2010/main" val="3491899320"/>
              </p:ext>
            </p:extLst>
          </p:nvPr>
        </p:nvGraphicFramePr>
        <p:xfrm>
          <a:off x="838080" y="2028960"/>
          <a:ext cx="3704760" cy="3638160"/>
        </p:xfrm>
        <a:graphic>
          <a:graphicData uri="http://schemas.openxmlformats.org/drawingml/2006/table">
            <a:tbl>
              <a:tblPr/>
              <a:tblGrid>
                <a:gridCol w="1852560"/>
                <a:gridCol w="1852200"/>
              </a:tblGrid>
              <a:tr h="79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pH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 b="1" dirty="0">
                          <a:solidFill>
                            <a:schemeClr val="tx1"/>
                          </a:solidFill>
                          <a:latin typeface="Calibri"/>
                        </a:rPr>
                        <a:t>7.35-7.44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2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PCO2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36-44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mmHg</a:t>
                      </a:r>
                      <a:endParaRPr/>
                    </a:p>
                  </a:txBody>
                  <a:tcPr/>
                </a:tc>
              </a:tr>
              <a:tr h="142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HCO3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22-26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</a:rPr>
                        <a:t>mmHg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7" name="CustomShape 2"/>
          <p:cNvSpPr/>
          <p:nvPr/>
        </p:nvSpPr>
        <p:spPr>
          <a:xfrm>
            <a:off x="-31680" y="-136440"/>
            <a:ext cx="304560" cy="304560"/>
          </a:xfrm>
          <a:prstGeom prst="rect">
            <a:avLst/>
          </a:prstGeom>
        </p:spPr>
      </p:sp>
      <p:pic>
        <p:nvPicPr>
          <p:cNvPr id="16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19760" y="266760"/>
            <a:ext cx="6190920" cy="619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 fill="freez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Βήμα 1. Αναγνώρισε την πρωτοπαθή οξεοβασική διαταραχή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685800" y="2378880"/>
            <a:ext cx="339048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Δες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το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pH και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το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PCO2</a:t>
            </a:r>
            <a:endParaRPr lang="el-GR" sz="2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Εάν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και τα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δυο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πα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θολογικά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δες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την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κα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τεύθυνση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lang="el-GR" dirty="0" smtClean="0"/>
          </a:p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Εάν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έν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α από τα δυο είναι φυσιολογικό			</a:t>
            </a:r>
            <a:endParaRPr dirty="0"/>
          </a:p>
        </p:txBody>
      </p:sp>
      <p:pic>
        <p:nvPicPr>
          <p:cNvPr id="17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3200" y="0"/>
            <a:ext cx="1528200" cy="1314000"/>
          </a:xfrm>
          <a:prstGeom prst="rect">
            <a:avLst/>
          </a:prstGeom>
        </p:spPr>
      </p:pic>
      <p:sp>
        <p:nvSpPr>
          <p:cNvPr id="172" name="CustomShape 3"/>
          <p:cNvSpPr/>
          <p:nvPr/>
        </p:nvSpPr>
        <p:spPr>
          <a:xfrm>
            <a:off x="4257720" y="2479680"/>
            <a:ext cx="1218960" cy="25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73" name="CustomShape 4"/>
          <p:cNvSpPr/>
          <p:nvPr/>
        </p:nvSpPr>
        <p:spPr>
          <a:xfrm>
            <a:off x="5753160" y="2284920"/>
            <a:ext cx="609552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Εάν έστω ένα από τα δύο είναι παθολογικό, υπάρχει οξεοβασική διαταραχή</a:t>
            </a:r>
            <a:endParaRPr/>
          </a:p>
        </p:txBody>
      </p:sp>
      <p:sp>
        <p:nvSpPr>
          <p:cNvPr id="174" name="CustomShape 5"/>
          <p:cNvSpPr/>
          <p:nvPr/>
        </p:nvSpPr>
        <p:spPr>
          <a:xfrm>
            <a:off x="4257720" y="3898800"/>
            <a:ext cx="1218960" cy="25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75" name="CustomShape 6"/>
          <p:cNvSpPr/>
          <p:nvPr/>
        </p:nvSpPr>
        <p:spPr>
          <a:xfrm>
            <a:off x="5753160" y="3565800"/>
            <a:ext cx="609552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Εάν η αλλαγή είναι προς την ίδια κατεύθυνση, η διαταραχή είναι μεταβολική. Εαν είναι προς αντίθετες κατευθύνσεις η διαταραχή είναι αναπνευστική.</a:t>
            </a:r>
            <a:endParaRPr/>
          </a:p>
        </p:txBody>
      </p:sp>
      <p:sp>
        <p:nvSpPr>
          <p:cNvPr id="176" name="CustomShape 7"/>
          <p:cNvSpPr/>
          <p:nvPr/>
        </p:nvSpPr>
        <p:spPr>
          <a:xfrm>
            <a:off x="4257720" y="5189580"/>
            <a:ext cx="1218960" cy="25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77" name="CustomShape 8"/>
          <p:cNvSpPr/>
          <p:nvPr/>
        </p:nvSpPr>
        <p:spPr>
          <a:xfrm>
            <a:off x="5753160" y="4852440"/>
            <a:ext cx="6095520" cy="118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Εάν ένα από τα δύο είναι φυσιολογικό, τότε η διαταραχή είναι μεικτή. Εάν το φυσιολογικό είναι το pH, τότε η κατεύθυνση του PCO2 καθορίζει τη διαταραχή εάν το φυσιολογικό είναι το PCO2, η κατεύθυνση του pH καθορίζει τη διαταραχή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 fill="freez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 fill="freez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 fill="freez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2" dur="500" fill="freeze"/>
                                        <p:tgtEl>
                                          <p:spTgt spid="175">
                                            <p:txEl>
                                              <p:pRg st="0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2" dur="500" fill="freez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7" dur="500" fill="freez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713</Words>
  <Application>Microsoft Office PowerPoint</Application>
  <PresentationFormat>Widescreen</PresentationFormat>
  <Paragraphs>269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DejaVu Sans</vt:lpstr>
      <vt:lpstr>Monotype Sorts</vt:lpstr>
      <vt:lpstr>StarSymbol</vt:lpstr>
      <vt:lpstr>Tahoma</vt:lpstr>
      <vt:lpstr>Times New Roman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Παράδειγμα</vt:lpstr>
      <vt:lpstr>Παράδειγμα</vt:lpstr>
      <vt:lpstr>Παράδειγμα </vt:lpstr>
      <vt:lpstr>PowerPoint Presentation</vt:lpstr>
      <vt:lpstr>PowerPoint Presentation</vt:lpstr>
      <vt:lpstr>PowerPoint Presentation</vt:lpstr>
      <vt:lpstr>PowerPoint Presentation</vt:lpstr>
      <vt:lpstr>Ερωτήσεις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Drymousis</dc:creator>
  <cp:lastModifiedBy>Panagiotis Drymousis</cp:lastModifiedBy>
  <cp:revision>12</cp:revision>
  <dcterms:modified xsi:type="dcterms:W3CDTF">2016-03-11T06:22:48Z</dcterms:modified>
</cp:coreProperties>
</file>