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layout13.xml" ContentType="application/vnd.openxmlformats-officedocument.drawingml.diagramLayout+xml"/>
  <Override PartName="/ppt/diagrams/drawing7.xml" ContentType="application/vnd.ms-office.drawingml.diagramDrawing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12.xml" ContentType="application/vnd.openxmlformats-officedocument.drawingml.diagramColors+xml"/>
  <Override PartName="/ppt/diagrams/drawing3.xml" ContentType="application/vnd.ms-office.drawingml.diagramDrawing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rawing8.xml" ContentType="application/vnd.ms-office.drawingml.diagramDrawing+xml"/>
  <Override PartName="/ppt/diagrams/drawing13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layout14.xml" ContentType="application/vnd.openxmlformats-officedocument.drawingml.diagramLayout+xml"/>
  <Override PartName="/ppt/diagrams/drawing11.xml" ContentType="application/vnd.ms-office.drawingml.diagramDrawing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diagrams/data11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diagrams/drawing5.xml" ContentType="application/vnd.ms-office.drawingml.diagramDrawing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colors10.xml" ContentType="application/vnd.openxmlformats-officedocument.drawingml.diagramColors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data9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1"/>
  </p:notesMasterIdLst>
  <p:sldIdLst>
    <p:sldId id="256" r:id="rId2"/>
    <p:sldId id="257" r:id="rId3"/>
    <p:sldId id="258" r:id="rId4"/>
    <p:sldId id="259" r:id="rId5"/>
    <p:sldId id="260" r:id="rId6"/>
    <p:sldId id="261" r:id="rId7"/>
    <p:sldId id="274" r:id="rId8"/>
    <p:sldId id="263" r:id="rId9"/>
    <p:sldId id="264" r:id="rId10"/>
    <p:sldId id="266" r:id="rId11"/>
    <p:sldId id="268" r:id="rId12"/>
    <p:sldId id="270" r:id="rId13"/>
    <p:sldId id="275" r:id="rId14"/>
    <p:sldId id="313" r:id="rId15"/>
    <p:sldId id="314" r:id="rId16"/>
    <p:sldId id="330" r:id="rId17"/>
    <p:sldId id="315" r:id="rId18"/>
    <p:sldId id="331" r:id="rId19"/>
    <p:sldId id="317" r:id="rId20"/>
    <p:sldId id="318" r:id="rId21"/>
    <p:sldId id="319" r:id="rId22"/>
    <p:sldId id="276" r:id="rId23"/>
    <p:sldId id="262" r:id="rId24"/>
    <p:sldId id="320" r:id="rId25"/>
    <p:sldId id="321" r:id="rId26"/>
    <p:sldId id="329" r:id="rId27"/>
    <p:sldId id="322" r:id="rId28"/>
    <p:sldId id="323" r:id="rId29"/>
    <p:sldId id="324" r:id="rId30"/>
    <p:sldId id="326" r:id="rId31"/>
    <p:sldId id="333" r:id="rId32"/>
    <p:sldId id="325" r:id="rId33"/>
    <p:sldId id="327" r:id="rId34"/>
    <p:sldId id="328" r:id="rId35"/>
    <p:sldId id="295" r:id="rId36"/>
    <p:sldId id="278" r:id="rId37"/>
    <p:sldId id="273" r:id="rId38"/>
    <p:sldId id="277" r:id="rId39"/>
    <p:sldId id="279" r:id="rId40"/>
    <p:sldId id="282" r:id="rId41"/>
    <p:sldId id="280" r:id="rId42"/>
    <p:sldId id="283" r:id="rId43"/>
    <p:sldId id="284" r:id="rId44"/>
    <p:sldId id="285" r:id="rId45"/>
    <p:sldId id="286" r:id="rId46"/>
    <p:sldId id="293" r:id="rId47"/>
    <p:sldId id="290" r:id="rId48"/>
    <p:sldId id="332" r:id="rId49"/>
    <p:sldId id="287" r:id="rId50"/>
    <p:sldId id="289" r:id="rId51"/>
    <p:sldId id="288" r:id="rId52"/>
    <p:sldId id="294" r:id="rId53"/>
    <p:sldId id="296" r:id="rId54"/>
    <p:sldId id="297" r:id="rId55"/>
    <p:sldId id="298" r:id="rId56"/>
    <p:sldId id="299" r:id="rId57"/>
    <p:sldId id="300" r:id="rId58"/>
    <p:sldId id="302" r:id="rId59"/>
    <p:sldId id="305" r:id="rId60"/>
    <p:sldId id="307" r:id="rId61"/>
    <p:sldId id="311" r:id="rId62"/>
    <p:sldId id="306" r:id="rId63"/>
    <p:sldId id="301" r:id="rId64"/>
    <p:sldId id="308" r:id="rId65"/>
    <p:sldId id="309" r:id="rId66"/>
    <p:sldId id="310" r:id="rId67"/>
    <p:sldId id="272" r:id="rId68"/>
    <p:sldId id="312" r:id="rId69"/>
    <p:sldId id="316" r:id="rId70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E5BB1"/>
    <a:srgbClr val="9456B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3427" autoAdjust="0"/>
    <p:restoredTop sz="94660"/>
  </p:normalViewPr>
  <p:slideViewPr>
    <p:cSldViewPr>
      <p:cViewPr>
        <p:scale>
          <a:sx n="80" d="100"/>
          <a:sy n="80" d="100"/>
        </p:scale>
        <p:origin x="-1622" y="-2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#6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#7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#4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#5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19E2DF-F46C-43DC-863A-4C2D7279CBF2}" type="doc">
      <dgm:prSet loTypeId="urn:microsoft.com/office/officeart/2005/8/layout/list1" loCatId="list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l-GR"/>
        </a:p>
      </dgm:t>
    </dgm:pt>
    <dgm:pt modelId="{F1BBA8AA-5D5D-49DB-B35F-54D00A638B78}">
      <dgm:prSet phldrT="[Κείμενο]"/>
      <dgm:spPr/>
      <dgm:t>
        <a:bodyPr/>
        <a:lstStyle/>
        <a:p>
          <a:r>
            <a:rPr lang="el-GR" b="1" dirty="0" smtClean="0"/>
            <a:t>Πρωτόκολλα &amp; Κατευθυντήριες Οδηγίες</a:t>
          </a:r>
          <a:endParaRPr lang="el-GR" b="1" dirty="0"/>
        </a:p>
      </dgm:t>
    </dgm:pt>
    <dgm:pt modelId="{1E54DDEE-502D-4DF5-87F4-C9AC88B4F8F0}" type="parTrans" cxnId="{28C31F93-8E35-478C-8425-AFB43F87A23A}">
      <dgm:prSet/>
      <dgm:spPr/>
      <dgm:t>
        <a:bodyPr/>
        <a:lstStyle/>
        <a:p>
          <a:endParaRPr lang="el-GR"/>
        </a:p>
      </dgm:t>
    </dgm:pt>
    <dgm:pt modelId="{B4579191-B9A6-408C-9428-B5A41ED6E902}" type="sibTrans" cxnId="{28C31F93-8E35-478C-8425-AFB43F87A23A}">
      <dgm:prSet/>
      <dgm:spPr/>
      <dgm:t>
        <a:bodyPr/>
        <a:lstStyle/>
        <a:p>
          <a:endParaRPr lang="el-GR"/>
        </a:p>
      </dgm:t>
    </dgm:pt>
    <dgm:pt modelId="{0D9D462F-D62D-40A2-B226-E07C61BC005F}">
      <dgm:prSet phldrT="[Κείμενο]"/>
      <dgm:spPr/>
      <dgm:t>
        <a:bodyPr/>
        <a:lstStyle/>
        <a:p>
          <a:r>
            <a:rPr lang="el-GR" b="1" dirty="0" smtClean="0"/>
            <a:t>Εξειδικευμένο προσωπικό</a:t>
          </a:r>
          <a:endParaRPr lang="el-GR" b="1" dirty="0"/>
        </a:p>
      </dgm:t>
    </dgm:pt>
    <dgm:pt modelId="{9E646595-9F98-4796-B68D-BED0E5F94CE5}" type="parTrans" cxnId="{111D65E3-1D3E-4DF3-BF52-02CA72ECE854}">
      <dgm:prSet/>
      <dgm:spPr/>
      <dgm:t>
        <a:bodyPr/>
        <a:lstStyle/>
        <a:p>
          <a:endParaRPr lang="el-GR"/>
        </a:p>
      </dgm:t>
    </dgm:pt>
    <dgm:pt modelId="{BA186414-054A-4B7B-BD95-9C75D1EF6C79}" type="sibTrans" cxnId="{111D65E3-1D3E-4DF3-BF52-02CA72ECE854}">
      <dgm:prSet/>
      <dgm:spPr/>
      <dgm:t>
        <a:bodyPr/>
        <a:lstStyle/>
        <a:p>
          <a:endParaRPr lang="el-GR"/>
        </a:p>
      </dgm:t>
    </dgm:pt>
    <dgm:pt modelId="{CAAF0EE3-C0B2-404E-A852-9761A2F9616A}">
      <dgm:prSet phldrT="[Κείμενο]"/>
      <dgm:spPr/>
      <dgm:t>
        <a:bodyPr/>
        <a:lstStyle/>
        <a:p>
          <a:r>
            <a:rPr lang="el-GR" b="1" dirty="0" smtClean="0"/>
            <a:t>Προδιαγραφές εγκατάστασης &amp; εξοπλισμού</a:t>
          </a:r>
          <a:endParaRPr lang="el-GR" b="1" dirty="0"/>
        </a:p>
      </dgm:t>
    </dgm:pt>
    <dgm:pt modelId="{B8DA346A-80D1-4A46-B0F4-1C2CEF5AA866}" type="parTrans" cxnId="{2DB58402-03FA-4F9F-8229-7E44E6A07A55}">
      <dgm:prSet/>
      <dgm:spPr/>
      <dgm:t>
        <a:bodyPr/>
        <a:lstStyle/>
        <a:p>
          <a:endParaRPr lang="el-GR"/>
        </a:p>
      </dgm:t>
    </dgm:pt>
    <dgm:pt modelId="{4BEBBCC6-3528-4C80-B2D6-53ABD7731C38}" type="sibTrans" cxnId="{2DB58402-03FA-4F9F-8229-7E44E6A07A55}">
      <dgm:prSet/>
      <dgm:spPr/>
      <dgm:t>
        <a:bodyPr/>
        <a:lstStyle/>
        <a:p>
          <a:endParaRPr lang="el-GR"/>
        </a:p>
      </dgm:t>
    </dgm:pt>
    <dgm:pt modelId="{3D030E60-D238-415C-AB2E-70B048568F2B}" type="pres">
      <dgm:prSet presAssocID="{C719E2DF-F46C-43DC-863A-4C2D7279CBF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F1ABD4D4-8B27-4F47-8BAB-D2BB732BB19D}" type="pres">
      <dgm:prSet presAssocID="{F1BBA8AA-5D5D-49DB-B35F-54D00A638B78}" presName="parentLin" presStyleCnt="0"/>
      <dgm:spPr/>
    </dgm:pt>
    <dgm:pt modelId="{2BBB228B-518F-42C3-9E16-E9BAD592DC6F}" type="pres">
      <dgm:prSet presAssocID="{F1BBA8AA-5D5D-49DB-B35F-54D00A638B78}" presName="parentLeftMargin" presStyleLbl="node1" presStyleIdx="0" presStyleCnt="3"/>
      <dgm:spPr/>
      <dgm:t>
        <a:bodyPr/>
        <a:lstStyle/>
        <a:p>
          <a:endParaRPr lang="el-GR"/>
        </a:p>
      </dgm:t>
    </dgm:pt>
    <dgm:pt modelId="{5B05519A-E1DB-4277-B289-A64BFD75FB3B}" type="pres">
      <dgm:prSet presAssocID="{F1BBA8AA-5D5D-49DB-B35F-54D00A638B78}" presName="parentText" presStyleLbl="node1" presStyleIdx="0" presStyleCnt="3" custScaleY="152582" custLinFactNeighborX="-33958" custLinFactNeighborY="-5321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69423531-0259-4720-8BFA-893C40849DFD}" type="pres">
      <dgm:prSet presAssocID="{F1BBA8AA-5D5D-49DB-B35F-54D00A638B78}" presName="negativeSpace" presStyleCnt="0"/>
      <dgm:spPr/>
    </dgm:pt>
    <dgm:pt modelId="{95CEF2FA-C2CF-4A4F-AE8F-16FA13BAF5A4}" type="pres">
      <dgm:prSet presAssocID="{F1BBA8AA-5D5D-49DB-B35F-54D00A638B78}" presName="childText" presStyleLbl="conFgAcc1" presStyleIdx="0" presStyleCnt="3">
        <dgm:presLayoutVars>
          <dgm:bulletEnabled val="1"/>
        </dgm:presLayoutVars>
      </dgm:prSet>
      <dgm:spPr/>
    </dgm:pt>
    <dgm:pt modelId="{AF62B647-0F08-47CE-9F7D-A5A7CA4C6177}" type="pres">
      <dgm:prSet presAssocID="{B4579191-B9A6-408C-9428-B5A41ED6E902}" presName="spaceBetweenRectangles" presStyleCnt="0"/>
      <dgm:spPr/>
    </dgm:pt>
    <dgm:pt modelId="{97E5B058-5EAB-4FF4-8B1C-7F19565D13C1}" type="pres">
      <dgm:prSet presAssocID="{0D9D462F-D62D-40A2-B226-E07C61BC005F}" presName="parentLin" presStyleCnt="0"/>
      <dgm:spPr/>
    </dgm:pt>
    <dgm:pt modelId="{88F47D8D-224A-44F9-AEC1-9045EAEAE767}" type="pres">
      <dgm:prSet presAssocID="{0D9D462F-D62D-40A2-B226-E07C61BC005F}" presName="parentLeftMargin" presStyleLbl="node1" presStyleIdx="0" presStyleCnt="3"/>
      <dgm:spPr/>
      <dgm:t>
        <a:bodyPr/>
        <a:lstStyle/>
        <a:p>
          <a:endParaRPr lang="el-GR"/>
        </a:p>
      </dgm:t>
    </dgm:pt>
    <dgm:pt modelId="{FA3A7D25-17E5-417B-821F-942DFAAEC79C}" type="pres">
      <dgm:prSet presAssocID="{0D9D462F-D62D-40A2-B226-E07C61BC005F}" presName="parentText" presStyleLbl="node1" presStyleIdx="1" presStyleCnt="3" custScaleY="152158" custLinFactNeighborX="62180" custLinFactNeighborY="28247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C5107095-F714-482A-9E39-6D18C7C456AF}" type="pres">
      <dgm:prSet presAssocID="{0D9D462F-D62D-40A2-B226-E07C61BC005F}" presName="negativeSpace" presStyleCnt="0"/>
      <dgm:spPr/>
    </dgm:pt>
    <dgm:pt modelId="{D06C5B52-6951-4F5C-BDE7-7497668ABE5A}" type="pres">
      <dgm:prSet presAssocID="{0D9D462F-D62D-40A2-B226-E07C61BC005F}" presName="childText" presStyleLbl="conFgAcc1" presStyleIdx="1" presStyleCnt="3" custLinFactY="4446" custLinFactNeighborY="100000">
        <dgm:presLayoutVars>
          <dgm:bulletEnabled val="1"/>
        </dgm:presLayoutVars>
      </dgm:prSet>
      <dgm:spPr/>
    </dgm:pt>
    <dgm:pt modelId="{E9460688-808C-4E20-8F1A-9C8D8C656AA0}" type="pres">
      <dgm:prSet presAssocID="{BA186414-054A-4B7B-BD95-9C75D1EF6C79}" presName="spaceBetweenRectangles" presStyleCnt="0"/>
      <dgm:spPr/>
    </dgm:pt>
    <dgm:pt modelId="{E4654FB2-B777-48EF-8267-1D5FA10B2872}" type="pres">
      <dgm:prSet presAssocID="{CAAF0EE3-C0B2-404E-A852-9761A2F9616A}" presName="parentLin" presStyleCnt="0"/>
      <dgm:spPr/>
    </dgm:pt>
    <dgm:pt modelId="{1B3E63F3-9F5F-4B7F-B96D-68C94DF4FFF5}" type="pres">
      <dgm:prSet presAssocID="{CAAF0EE3-C0B2-404E-A852-9761A2F9616A}" presName="parentLeftMargin" presStyleLbl="node1" presStyleIdx="1" presStyleCnt="3"/>
      <dgm:spPr/>
      <dgm:t>
        <a:bodyPr/>
        <a:lstStyle/>
        <a:p>
          <a:endParaRPr lang="el-GR"/>
        </a:p>
      </dgm:t>
    </dgm:pt>
    <dgm:pt modelId="{592A9D12-955D-4853-9B6D-D96A6E3ED9CB}" type="pres">
      <dgm:prSet presAssocID="{CAAF0EE3-C0B2-404E-A852-9761A2F9616A}" presName="parentText" presStyleLbl="node1" presStyleIdx="2" presStyleCnt="3" custScaleY="157279" custLinFactX="6642" custLinFactNeighborX="100000" custLinFactNeighborY="45408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02968E5F-B139-44B1-8BEE-DE575AA86564}" type="pres">
      <dgm:prSet presAssocID="{CAAF0EE3-C0B2-404E-A852-9761A2F9616A}" presName="negativeSpace" presStyleCnt="0"/>
      <dgm:spPr/>
    </dgm:pt>
    <dgm:pt modelId="{C77576A8-5790-4D89-91DD-9941D35C78C7}" type="pres">
      <dgm:prSet presAssocID="{CAAF0EE3-C0B2-404E-A852-9761A2F9616A}" presName="childText" presStyleLbl="conFgAcc1" presStyleIdx="2" presStyleCnt="3" custLinFactNeighborX="-350" custLinFactNeighborY="77142">
        <dgm:presLayoutVars>
          <dgm:bulletEnabled val="1"/>
        </dgm:presLayoutVars>
      </dgm:prSet>
      <dgm:spPr/>
    </dgm:pt>
  </dgm:ptLst>
  <dgm:cxnLst>
    <dgm:cxn modelId="{7C7F92E0-42A7-4A7C-BDE2-997C64665104}" type="presOf" srcId="{F1BBA8AA-5D5D-49DB-B35F-54D00A638B78}" destId="{2BBB228B-518F-42C3-9E16-E9BAD592DC6F}" srcOrd="0" destOrd="0" presId="urn:microsoft.com/office/officeart/2005/8/layout/list1"/>
    <dgm:cxn modelId="{B49AA221-FE25-4B15-9F26-CE61400A032C}" type="presOf" srcId="{C719E2DF-F46C-43DC-863A-4C2D7279CBF2}" destId="{3D030E60-D238-415C-AB2E-70B048568F2B}" srcOrd="0" destOrd="0" presId="urn:microsoft.com/office/officeart/2005/8/layout/list1"/>
    <dgm:cxn modelId="{9F24E485-FB66-4A44-83FA-B9FAA7AE1449}" type="presOf" srcId="{CAAF0EE3-C0B2-404E-A852-9761A2F9616A}" destId="{1B3E63F3-9F5F-4B7F-B96D-68C94DF4FFF5}" srcOrd="0" destOrd="0" presId="urn:microsoft.com/office/officeart/2005/8/layout/list1"/>
    <dgm:cxn modelId="{111D65E3-1D3E-4DF3-BF52-02CA72ECE854}" srcId="{C719E2DF-F46C-43DC-863A-4C2D7279CBF2}" destId="{0D9D462F-D62D-40A2-B226-E07C61BC005F}" srcOrd="1" destOrd="0" parTransId="{9E646595-9F98-4796-B68D-BED0E5F94CE5}" sibTransId="{BA186414-054A-4B7B-BD95-9C75D1EF6C79}"/>
    <dgm:cxn modelId="{BAC5C43B-68CC-4AAD-9402-BEE0D67800B8}" type="presOf" srcId="{0D9D462F-D62D-40A2-B226-E07C61BC005F}" destId="{88F47D8D-224A-44F9-AEC1-9045EAEAE767}" srcOrd="0" destOrd="0" presId="urn:microsoft.com/office/officeart/2005/8/layout/list1"/>
    <dgm:cxn modelId="{99EC263F-A5D8-4EA7-B246-6B1410047F29}" type="presOf" srcId="{F1BBA8AA-5D5D-49DB-B35F-54D00A638B78}" destId="{5B05519A-E1DB-4277-B289-A64BFD75FB3B}" srcOrd="1" destOrd="0" presId="urn:microsoft.com/office/officeart/2005/8/layout/list1"/>
    <dgm:cxn modelId="{DA855201-BDFF-4775-B672-CE4063FD568B}" type="presOf" srcId="{CAAF0EE3-C0B2-404E-A852-9761A2F9616A}" destId="{592A9D12-955D-4853-9B6D-D96A6E3ED9CB}" srcOrd="1" destOrd="0" presId="urn:microsoft.com/office/officeart/2005/8/layout/list1"/>
    <dgm:cxn modelId="{28C31F93-8E35-478C-8425-AFB43F87A23A}" srcId="{C719E2DF-F46C-43DC-863A-4C2D7279CBF2}" destId="{F1BBA8AA-5D5D-49DB-B35F-54D00A638B78}" srcOrd="0" destOrd="0" parTransId="{1E54DDEE-502D-4DF5-87F4-C9AC88B4F8F0}" sibTransId="{B4579191-B9A6-408C-9428-B5A41ED6E902}"/>
    <dgm:cxn modelId="{8457C82A-1C91-4123-8FDE-AF764E1FE941}" type="presOf" srcId="{0D9D462F-D62D-40A2-B226-E07C61BC005F}" destId="{FA3A7D25-17E5-417B-821F-942DFAAEC79C}" srcOrd="1" destOrd="0" presId="urn:microsoft.com/office/officeart/2005/8/layout/list1"/>
    <dgm:cxn modelId="{2DB58402-03FA-4F9F-8229-7E44E6A07A55}" srcId="{C719E2DF-F46C-43DC-863A-4C2D7279CBF2}" destId="{CAAF0EE3-C0B2-404E-A852-9761A2F9616A}" srcOrd="2" destOrd="0" parTransId="{B8DA346A-80D1-4A46-B0F4-1C2CEF5AA866}" sibTransId="{4BEBBCC6-3528-4C80-B2D6-53ABD7731C38}"/>
    <dgm:cxn modelId="{C052A084-58D1-4C2A-8273-EB16CBAC081D}" type="presParOf" srcId="{3D030E60-D238-415C-AB2E-70B048568F2B}" destId="{F1ABD4D4-8B27-4F47-8BAB-D2BB732BB19D}" srcOrd="0" destOrd="0" presId="urn:microsoft.com/office/officeart/2005/8/layout/list1"/>
    <dgm:cxn modelId="{DCF53D31-B76E-4D6B-9FB5-C0CB16CE1E97}" type="presParOf" srcId="{F1ABD4D4-8B27-4F47-8BAB-D2BB732BB19D}" destId="{2BBB228B-518F-42C3-9E16-E9BAD592DC6F}" srcOrd="0" destOrd="0" presId="urn:microsoft.com/office/officeart/2005/8/layout/list1"/>
    <dgm:cxn modelId="{479A9272-1099-485C-86DB-710BEA2BCC45}" type="presParOf" srcId="{F1ABD4D4-8B27-4F47-8BAB-D2BB732BB19D}" destId="{5B05519A-E1DB-4277-B289-A64BFD75FB3B}" srcOrd="1" destOrd="0" presId="urn:microsoft.com/office/officeart/2005/8/layout/list1"/>
    <dgm:cxn modelId="{BFAB9C48-4C31-40B6-9524-EBE55AF7DB99}" type="presParOf" srcId="{3D030E60-D238-415C-AB2E-70B048568F2B}" destId="{69423531-0259-4720-8BFA-893C40849DFD}" srcOrd="1" destOrd="0" presId="urn:microsoft.com/office/officeart/2005/8/layout/list1"/>
    <dgm:cxn modelId="{A8764C06-A601-47E4-AD04-1369894F4B98}" type="presParOf" srcId="{3D030E60-D238-415C-AB2E-70B048568F2B}" destId="{95CEF2FA-C2CF-4A4F-AE8F-16FA13BAF5A4}" srcOrd="2" destOrd="0" presId="urn:microsoft.com/office/officeart/2005/8/layout/list1"/>
    <dgm:cxn modelId="{27665B63-4FB3-4FE4-86A9-3EE198C9861A}" type="presParOf" srcId="{3D030E60-D238-415C-AB2E-70B048568F2B}" destId="{AF62B647-0F08-47CE-9F7D-A5A7CA4C6177}" srcOrd="3" destOrd="0" presId="urn:microsoft.com/office/officeart/2005/8/layout/list1"/>
    <dgm:cxn modelId="{58D039B5-9000-40D2-9944-C59917D2ED7A}" type="presParOf" srcId="{3D030E60-D238-415C-AB2E-70B048568F2B}" destId="{97E5B058-5EAB-4FF4-8B1C-7F19565D13C1}" srcOrd="4" destOrd="0" presId="urn:microsoft.com/office/officeart/2005/8/layout/list1"/>
    <dgm:cxn modelId="{366932A4-687A-4EED-AC91-4AF7CDD842E4}" type="presParOf" srcId="{97E5B058-5EAB-4FF4-8B1C-7F19565D13C1}" destId="{88F47D8D-224A-44F9-AEC1-9045EAEAE767}" srcOrd="0" destOrd="0" presId="urn:microsoft.com/office/officeart/2005/8/layout/list1"/>
    <dgm:cxn modelId="{F6D4CBC0-9012-4C43-9F80-7C752E1A8AFD}" type="presParOf" srcId="{97E5B058-5EAB-4FF4-8B1C-7F19565D13C1}" destId="{FA3A7D25-17E5-417B-821F-942DFAAEC79C}" srcOrd="1" destOrd="0" presId="urn:microsoft.com/office/officeart/2005/8/layout/list1"/>
    <dgm:cxn modelId="{4BE563C4-1113-4F95-8196-638481B75EE1}" type="presParOf" srcId="{3D030E60-D238-415C-AB2E-70B048568F2B}" destId="{C5107095-F714-482A-9E39-6D18C7C456AF}" srcOrd="5" destOrd="0" presId="urn:microsoft.com/office/officeart/2005/8/layout/list1"/>
    <dgm:cxn modelId="{B23A3DEA-1C61-405A-A32B-D80B4E91CA74}" type="presParOf" srcId="{3D030E60-D238-415C-AB2E-70B048568F2B}" destId="{D06C5B52-6951-4F5C-BDE7-7497668ABE5A}" srcOrd="6" destOrd="0" presId="urn:microsoft.com/office/officeart/2005/8/layout/list1"/>
    <dgm:cxn modelId="{9CAA2316-7F57-4605-8E31-587FDC0D8B5F}" type="presParOf" srcId="{3D030E60-D238-415C-AB2E-70B048568F2B}" destId="{E9460688-808C-4E20-8F1A-9C8D8C656AA0}" srcOrd="7" destOrd="0" presId="urn:microsoft.com/office/officeart/2005/8/layout/list1"/>
    <dgm:cxn modelId="{714BCA20-A584-4310-A435-A80D4BF15A53}" type="presParOf" srcId="{3D030E60-D238-415C-AB2E-70B048568F2B}" destId="{E4654FB2-B777-48EF-8267-1D5FA10B2872}" srcOrd="8" destOrd="0" presId="urn:microsoft.com/office/officeart/2005/8/layout/list1"/>
    <dgm:cxn modelId="{47C66A03-D8AD-45A1-A218-C691A7CFAA5B}" type="presParOf" srcId="{E4654FB2-B777-48EF-8267-1D5FA10B2872}" destId="{1B3E63F3-9F5F-4B7F-B96D-68C94DF4FFF5}" srcOrd="0" destOrd="0" presId="urn:microsoft.com/office/officeart/2005/8/layout/list1"/>
    <dgm:cxn modelId="{CD6AF44C-639D-44A0-8B5E-06667BFAB862}" type="presParOf" srcId="{E4654FB2-B777-48EF-8267-1D5FA10B2872}" destId="{592A9D12-955D-4853-9B6D-D96A6E3ED9CB}" srcOrd="1" destOrd="0" presId="urn:microsoft.com/office/officeart/2005/8/layout/list1"/>
    <dgm:cxn modelId="{053885C3-D82A-4AEC-ACE0-B87FB256FB48}" type="presParOf" srcId="{3D030E60-D238-415C-AB2E-70B048568F2B}" destId="{02968E5F-B139-44B1-8BEE-DE575AA86564}" srcOrd="9" destOrd="0" presId="urn:microsoft.com/office/officeart/2005/8/layout/list1"/>
    <dgm:cxn modelId="{D008BEA2-45E0-4CE4-A6E8-1BF16FB765D8}" type="presParOf" srcId="{3D030E60-D238-415C-AB2E-70B048568F2B}" destId="{C77576A8-5790-4D89-91DD-9941D35C78C7}" srcOrd="10" destOrd="0" presId="urn:microsoft.com/office/officeart/2005/8/layout/list1"/>
  </dgm:cxnLst>
  <dgm:bg/>
  <dgm:whole/>
  <dgm:extLst>
    <a:ext uri="http://schemas.microsoft.com/office/drawing/2008/diagram">
      <dsp:dataModelExt xmlns="" xmlns:dsp="http://schemas.microsoft.com/office/drawing/2008/diagram" relId="rId12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8F99ACE-9CA1-47CE-96AD-961CE85D73FE}" type="doc">
      <dgm:prSet loTypeId="urn:microsoft.com/office/officeart/2005/8/layout/vProcess5" loCatId="process" qsTypeId="urn:microsoft.com/office/officeart/2005/8/quickstyle/simple1" qsCatId="simple" csTypeId="urn:microsoft.com/office/officeart/2005/8/colors/colorful1#6" csCatId="colorful" phldr="1"/>
      <dgm:spPr/>
      <dgm:t>
        <a:bodyPr/>
        <a:lstStyle/>
        <a:p>
          <a:endParaRPr lang="el-GR"/>
        </a:p>
      </dgm:t>
    </dgm:pt>
    <dgm:pt modelId="{FE4A19EB-8993-498D-9749-D081CF437A8E}">
      <dgm:prSet phldrT="[Κείμενο]" custT="1"/>
      <dgm:spPr/>
      <dgm:t>
        <a:bodyPr/>
        <a:lstStyle/>
        <a:p>
          <a:r>
            <a:rPr lang="el-GR" sz="4000" dirty="0" smtClean="0"/>
            <a:t>Εισαγωγή </a:t>
          </a:r>
          <a:endParaRPr lang="el-GR" sz="4000" dirty="0"/>
        </a:p>
      </dgm:t>
    </dgm:pt>
    <dgm:pt modelId="{98839D72-CA30-4887-AEBE-EAAD9B3257CE}" type="parTrans" cxnId="{5B44273B-65C6-4913-9BF2-FAD10AE80404}">
      <dgm:prSet/>
      <dgm:spPr/>
      <dgm:t>
        <a:bodyPr/>
        <a:lstStyle/>
        <a:p>
          <a:endParaRPr lang="el-GR"/>
        </a:p>
      </dgm:t>
    </dgm:pt>
    <dgm:pt modelId="{07E62EE2-1F81-49D1-8611-39E6B8AE2B90}" type="sibTrans" cxnId="{5B44273B-65C6-4913-9BF2-FAD10AE80404}">
      <dgm:prSet/>
      <dgm:spPr/>
      <dgm:t>
        <a:bodyPr/>
        <a:lstStyle/>
        <a:p>
          <a:endParaRPr lang="el-GR"/>
        </a:p>
      </dgm:t>
    </dgm:pt>
    <dgm:pt modelId="{608CA717-094B-4D39-88FD-0A0BD7975AF5}">
      <dgm:prSet phldrT="[Κείμενο]" custT="1"/>
      <dgm:spPr/>
      <dgm:t>
        <a:bodyPr/>
        <a:lstStyle/>
        <a:p>
          <a:r>
            <a:rPr lang="el-GR" sz="4000" dirty="0" smtClean="0"/>
            <a:t>Διατήρηση </a:t>
          </a:r>
          <a:endParaRPr lang="el-GR" sz="4000" dirty="0"/>
        </a:p>
      </dgm:t>
    </dgm:pt>
    <dgm:pt modelId="{4F11BC48-D976-4EA7-98A8-0A785969B35A}" type="parTrans" cxnId="{C09FA39A-05F7-4AD8-AD1A-D5CA089D17B1}">
      <dgm:prSet/>
      <dgm:spPr/>
      <dgm:t>
        <a:bodyPr/>
        <a:lstStyle/>
        <a:p>
          <a:endParaRPr lang="el-GR"/>
        </a:p>
      </dgm:t>
    </dgm:pt>
    <dgm:pt modelId="{CE14ED3C-703A-42FD-B70E-AD9478B75EB0}" type="sibTrans" cxnId="{C09FA39A-05F7-4AD8-AD1A-D5CA089D17B1}">
      <dgm:prSet/>
      <dgm:spPr/>
      <dgm:t>
        <a:bodyPr/>
        <a:lstStyle/>
        <a:p>
          <a:endParaRPr lang="el-GR"/>
        </a:p>
      </dgm:t>
    </dgm:pt>
    <dgm:pt modelId="{4C814A01-229A-4B67-8B57-87C79D1B77B6}">
      <dgm:prSet phldrT="[Κείμενο]" custT="1"/>
      <dgm:spPr/>
      <dgm:t>
        <a:bodyPr/>
        <a:lstStyle/>
        <a:p>
          <a:r>
            <a:rPr lang="el-GR" sz="4000" dirty="0" smtClean="0"/>
            <a:t>Αφύπνιση</a:t>
          </a:r>
          <a:endParaRPr lang="el-GR" sz="4000" dirty="0"/>
        </a:p>
      </dgm:t>
    </dgm:pt>
    <dgm:pt modelId="{4868699B-B880-4EF1-91FF-9F449D8C437A}" type="parTrans" cxnId="{3152B26A-E85D-4BBE-BEEE-627EFF6C2943}">
      <dgm:prSet/>
      <dgm:spPr/>
      <dgm:t>
        <a:bodyPr/>
        <a:lstStyle/>
        <a:p>
          <a:endParaRPr lang="el-GR"/>
        </a:p>
      </dgm:t>
    </dgm:pt>
    <dgm:pt modelId="{21618FD5-2DD8-4256-9503-BD0AE0FF8BE5}" type="sibTrans" cxnId="{3152B26A-E85D-4BBE-BEEE-627EFF6C2943}">
      <dgm:prSet/>
      <dgm:spPr/>
      <dgm:t>
        <a:bodyPr/>
        <a:lstStyle/>
        <a:p>
          <a:endParaRPr lang="el-GR"/>
        </a:p>
      </dgm:t>
    </dgm:pt>
    <dgm:pt modelId="{7D3F97E2-9169-436B-AC26-8DB03C2E4F16}" type="pres">
      <dgm:prSet presAssocID="{A8F99ACE-9CA1-47CE-96AD-961CE85D73FE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2FA9645F-BD94-4C08-B000-3680C8294CF5}" type="pres">
      <dgm:prSet presAssocID="{A8F99ACE-9CA1-47CE-96AD-961CE85D73FE}" presName="dummyMaxCanvas" presStyleCnt="0">
        <dgm:presLayoutVars/>
      </dgm:prSet>
      <dgm:spPr/>
    </dgm:pt>
    <dgm:pt modelId="{15C5C5AB-6D19-4C68-AC75-5D1EEED47D21}" type="pres">
      <dgm:prSet presAssocID="{A8F99ACE-9CA1-47CE-96AD-961CE85D73FE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712800CF-E6B4-4848-9E86-78F191A90E27}" type="pres">
      <dgm:prSet presAssocID="{A8F99ACE-9CA1-47CE-96AD-961CE85D73FE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5E069F01-8708-43F0-BFF5-50EFADA0AF5B}" type="pres">
      <dgm:prSet presAssocID="{A8F99ACE-9CA1-47CE-96AD-961CE85D73FE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21ACD35C-FEA7-4E37-A34E-7DD87456E429}" type="pres">
      <dgm:prSet presAssocID="{A8F99ACE-9CA1-47CE-96AD-961CE85D73FE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9C36E4A9-9F43-4D68-8875-1938511FD433}" type="pres">
      <dgm:prSet presAssocID="{A8F99ACE-9CA1-47CE-96AD-961CE85D73FE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142F9110-6503-42F1-B186-1A8B241DDF04}" type="pres">
      <dgm:prSet presAssocID="{A8F99ACE-9CA1-47CE-96AD-961CE85D73FE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967781AA-A07F-462D-AA92-1152CBBC6A38}" type="pres">
      <dgm:prSet presAssocID="{A8F99ACE-9CA1-47CE-96AD-961CE85D73FE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03D885F3-B4AE-4C90-950C-6E27EA1A18D8}" type="pres">
      <dgm:prSet presAssocID="{A8F99ACE-9CA1-47CE-96AD-961CE85D73FE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EC62F007-7786-4864-8C84-3BDD7E5D8B6B}" type="presOf" srcId="{CE14ED3C-703A-42FD-B70E-AD9478B75EB0}" destId="{9C36E4A9-9F43-4D68-8875-1938511FD433}" srcOrd="0" destOrd="0" presId="urn:microsoft.com/office/officeart/2005/8/layout/vProcess5"/>
    <dgm:cxn modelId="{5B44273B-65C6-4913-9BF2-FAD10AE80404}" srcId="{A8F99ACE-9CA1-47CE-96AD-961CE85D73FE}" destId="{FE4A19EB-8993-498D-9749-D081CF437A8E}" srcOrd="0" destOrd="0" parTransId="{98839D72-CA30-4887-AEBE-EAAD9B3257CE}" sibTransId="{07E62EE2-1F81-49D1-8611-39E6B8AE2B90}"/>
    <dgm:cxn modelId="{499372FE-FEF5-4538-A9F2-21F270BA66E5}" type="presOf" srcId="{4C814A01-229A-4B67-8B57-87C79D1B77B6}" destId="{5E069F01-8708-43F0-BFF5-50EFADA0AF5B}" srcOrd="0" destOrd="0" presId="urn:microsoft.com/office/officeart/2005/8/layout/vProcess5"/>
    <dgm:cxn modelId="{261B7511-E834-4F6D-9F33-1B80AB4AB729}" type="presOf" srcId="{07E62EE2-1F81-49D1-8611-39E6B8AE2B90}" destId="{21ACD35C-FEA7-4E37-A34E-7DD87456E429}" srcOrd="0" destOrd="0" presId="urn:microsoft.com/office/officeart/2005/8/layout/vProcess5"/>
    <dgm:cxn modelId="{A3F0FCD0-6159-47AA-A3A2-969EFCF8B5EE}" type="presOf" srcId="{4C814A01-229A-4B67-8B57-87C79D1B77B6}" destId="{03D885F3-B4AE-4C90-950C-6E27EA1A18D8}" srcOrd="1" destOrd="0" presId="urn:microsoft.com/office/officeart/2005/8/layout/vProcess5"/>
    <dgm:cxn modelId="{1B642426-AA8A-4492-A436-57B168D434F3}" type="presOf" srcId="{A8F99ACE-9CA1-47CE-96AD-961CE85D73FE}" destId="{7D3F97E2-9169-436B-AC26-8DB03C2E4F16}" srcOrd="0" destOrd="0" presId="urn:microsoft.com/office/officeart/2005/8/layout/vProcess5"/>
    <dgm:cxn modelId="{68DF794B-6482-452A-8052-52B59587B3F7}" type="presOf" srcId="{608CA717-094B-4D39-88FD-0A0BD7975AF5}" destId="{967781AA-A07F-462D-AA92-1152CBBC6A38}" srcOrd="1" destOrd="0" presId="urn:microsoft.com/office/officeart/2005/8/layout/vProcess5"/>
    <dgm:cxn modelId="{4169BD4D-050D-4E3B-99C0-2A89A5FE5805}" type="presOf" srcId="{FE4A19EB-8993-498D-9749-D081CF437A8E}" destId="{15C5C5AB-6D19-4C68-AC75-5D1EEED47D21}" srcOrd="0" destOrd="0" presId="urn:microsoft.com/office/officeart/2005/8/layout/vProcess5"/>
    <dgm:cxn modelId="{3152B26A-E85D-4BBE-BEEE-627EFF6C2943}" srcId="{A8F99ACE-9CA1-47CE-96AD-961CE85D73FE}" destId="{4C814A01-229A-4B67-8B57-87C79D1B77B6}" srcOrd="2" destOrd="0" parTransId="{4868699B-B880-4EF1-91FF-9F449D8C437A}" sibTransId="{21618FD5-2DD8-4256-9503-BD0AE0FF8BE5}"/>
    <dgm:cxn modelId="{39C58269-84FB-4BBF-AB96-681640105441}" type="presOf" srcId="{608CA717-094B-4D39-88FD-0A0BD7975AF5}" destId="{712800CF-E6B4-4848-9E86-78F191A90E27}" srcOrd="0" destOrd="0" presId="urn:microsoft.com/office/officeart/2005/8/layout/vProcess5"/>
    <dgm:cxn modelId="{C09FA39A-05F7-4AD8-AD1A-D5CA089D17B1}" srcId="{A8F99ACE-9CA1-47CE-96AD-961CE85D73FE}" destId="{608CA717-094B-4D39-88FD-0A0BD7975AF5}" srcOrd="1" destOrd="0" parTransId="{4F11BC48-D976-4EA7-98A8-0A785969B35A}" sibTransId="{CE14ED3C-703A-42FD-B70E-AD9478B75EB0}"/>
    <dgm:cxn modelId="{8C1F14B2-792C-4E27-B225-733CB67421FC}" type="presOf" srcId="{FE4A19EB-8993-498D-9749-D081CF437A8E}" destId="{142F9110-6503-42F1-B186-1A8B241DDF04}" srcOrd="1" destOrd="0" presId="urn:microsoft.com/office/officeart/2005/8/layout/vProcess5"/>
    <dgm:cxn modelId="{86E4673B-76C0-4D51-A881-0A76F456A2C3}" type="presParOf" srcId="{7D3F97E2-9169-436B-AC26-8DB03C2E4F16}" destId="{2FA9645F-BD94-4C08-B000-3680C8294CF5}" srcOrd="0" destOrd="0" presId="urn:microsoft.com/office/officeart/2005/8/layout/vProcess5"/>
    <dgm:cxn modelId="{8E6CBACD-04E5-41FB-A221-04F041D2E238}" type="presParOf" srcId="{7D3F97E2-9169-436B-AC26-8DB03C2E4F16}" destId="{15C5C5AB-6D19-4C68-AC75-5D1EEED47D21}" srcOrd="1" destOrd="0" presId="urn:microsoft.com/office/officeart/2005/8/layout/vProcess5"/>
    <dgm:cxn modelId="{966A4C8F-E088-42D2-8C24-F7849240E524}" type="presParOf" srcId="{7D3F97E2-9169-436B-AC26-8DB03C2E4F16}" destId="{712800CF-E6B4-4848-9E86-78F191A90E27}" srcOrd="2" destOrd="0" presId="urn:microsoft.com/office/officeart/2005/8/layout/vProcess5"/>
    <dgm:cxn modelId="{A701A9EA-469D-44CA-A5CE-21E934334AAA}" type="presParOf" srcId="{7D3F97E2-9169-436B-AC26-8DB03C2E4F16}" destId="{5E069F01-8708-43F0-BFF5-50EFADA0AF5B}" srcOrd="3" destOrd="0" presId="urn:microsoft.com/office/officeart/2005/8/layout/vProcess5"/>
    <dgm:cxn modelId="{4F03B77D-5645-4C8F-B3B1-6BCE0AE49629}" type="presParOf" srcId="{7D3F97E2-9169-436B-AC26-8DB03C2E4F16}" destId="{21ACD35C-FEA7-4E37-A34E-7DD87456E429}" srcOrd="4" destOrd="0" presId="urn:microsoft.com/office/officeart/2005/8/layout/vProcess5"/>
    <dgm:cxn modelId="{2D9D55C1-44F1-43E8-9424-08AA7F76FF65}" type="presParOf" srcId="{7D3F97E2-9169-436B-AC26-8DB03C2E4F16}" destId="{9C36E4A9-9F43-4D68-8875-1938511FD433}" srcOrd="5" destOrd="0" presId="urn:microsoft.com/office/officeart/2005/8/layout/vProcess5"/>
    <dgm:cxn modelId="{5EB8D57A-76BB-4369-8C6E-703357BA47DA}" type="presParOf" srcId="{7D3F97E2-9169-436B-AC26-8DB03C2E4F16}" destId="{142F9110-6503-42F1-B186-1A8B241DDF04}" srcOrd="6" destOrd="0" presId="urn:microsoft.com/office/officeart/2005/8/layout/vProcess5"/>
    <dgm:cxn modelId="{3B41148B-2C3D-457B-9397-74C2D4D67407}" type="presParOf" srcId="{7D3F97E2-9169-436B-AC26-8DB03C2E4F16}" destId="{967781AA-A07F-462D-AA92-1152CBBC6A38}" srcOrd="7" destOrd="0" presId="urn:microsoft.com/office/officeart/2005/8/layout/vProcess5"/>
    <dgm:cxn modelId="{D679CE4C-2EB8-4FF1-90AB-0B950CBDD0EE}" type="presParOf" srcId="{7D3F97E2-9169-436B-AC26-8DB03C2E4F16}" destId="{03D885F3-B4AE-4C90-950C-6E27EA1A18D8}" srcOrd="8" destOrd="0" presId="urn:microsoft.com/office/officeart/2005/8/layout/vProcess5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A8F99ACE-9CA1-47CE-96AD-961CE85D73FE}" type="doc">
      <dgm:prSet loTypeId="urn:microsoft.com/office/officeart/2005/8/layout/vProcess5" loCatId="process" qsTypeId="urn:microsoft.com/office/officeart/2005/8/quickstyle/simple1" qsCatId="simple" csTypeId="urn:microsoft.com/office/officeart/2005/8/colors/colorful1#7" csCatId="colorful" phldr="1"/>
      <dgm:spPr/>
      <dgm:t>
        <a:bodyPr/>
        <a:lstStyle/>
        <a:p>
          <a:endParaRPr lang="el-GR"/>
        </a:p>
      </dgm:t>
    </dgm:pt>
    <dgm:pt modelId="{FE4A19EB-8993-498D-9749-D081CF437A8E}">
      <dgm:prSet phldrT="[Κείμενο]" custT="1"/>
      <dgm:spPr/>
      <dgm:t>
        <a:bodyPr/>
        <a:lstStyle/>
        <a:p>
          <a:r>
            <a:rPr lang="el-GR" sz="4000" dirty="0" smtClean="0"/>
            <a:t>Εισαγωγή </a:t>
          </a:r>
          <a:endParaRPr lang="el-GR" sz="4000" dirty="0"/>
        </a:p>
      </dgm:t>
    </dgm:pt>
    <dgm:pt modelId="{98839D72-CA30-4887-AEBE-EAAD9B3257CE}" type="parTrans" cxnId="{5B44273B-65C6-4913-9BF2-FAD10AE80404}">
      <dgm:prSet/>
      <dgm:spPr/>
      <dgm:t>
        <a:bodyPr/>
        <a:lstStyle/>
        <a:p>
          <a:endParaRPr lang="el-GR"/>
        </a:p>
      </dgm:t>
    </dgm:pt>
    <dgm:pt modelId="{07E62EE2-1F81-49D1-8611-39E6B8AE2B90}" type="sibTrans" cxnId="{5B44273B-65C6-4913-9BF2-FAD10AE80404}">
      <dgm:prSet/>
      <dgm:spPr/>
      <dgm:t>
        <a:bodyPr/>
        <a:lstStyle/>
        <a:p>
          <a:endParaRPr lang="el-GR"/>
        </a:p>
      </dgm:t>
    </dgm:pt>
    <dgm:pt modelId="{7D3F97E2-9169-436B-AC26-8DB03C2E4F16}" type="pres">
      <dgm:prSet presAssocID="{A8F99ACE-9CA1-47CE-96AD-961CE85D73FE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2FA9645F-BD94-4C08-B000-3680C8294CF5}" type="pres">
      <dgm:prSet presAssocID="{A8F99ACE-9CA1-47CE-96AD-961CE85D73FE}" presName="dummyMaxCanvas" presStyleCnt="0">
        <dgm:presLayoutVars/>
      </dgm:prSet>
      <dgm:spPr/>
    </dgm:pt>
    <dgm:pt modelId="{E7AFE76B-7A46-41E3-8098-4883632FB099}" type="pres">
      <dgm:prSet presAssocID="{A8F99ACE-9CA1-47CE-96AD-961CE85D73FE}" presName="OneNode_1" presStyleLbl="node1" presStyleIdx="0" presStyleCnt="1" custScaleY="28041" custLinFactNeighborX="-1181" custLinFactNeighborY="-9091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5B44273B-65C6-4913-9BF2-FAD10AE80404}" srcId="{A8F99ACE-9CA1-47CE-96AD-961CE85D73FE}" destId="{FE4A19EB-8993-498D-9749-D081CF437A8E}" srcOrd="0" destOrd="0" parTransId="{98839D72-CA30-4887-AEBE-EAAD9B3257CE}" sibTransId="{07E62EE2-1F81-49D1-8611-39E6B8AE2B90}"/>
    <dgm:cxn modelId="{901C2729-23BE-408B-BB7D-FA104E878C76}" type="presOf" srcId="{A8F99ACE-9CA1-47CE-96AD-961CE85D73FE}" destId="{7D3F97E2-9169-436B-AC26-8DB03C2E4F16}" srcOrd="0" destOrd="0" presId="urn:microsoft.com/office/officeart/2005/8/layout/vProcess5"/>
    <dgm:cxn modelId="{1C05E71F-CCDD-4858-8972-0965246B9F97}" type="presOf" srcId="{FE4A19EB-8993-498D-9749-D081CF437A8E}" destId="{E7AFE76B-7A46-41E3-8098-4883632FB099}" srcOrd="0" destOrd="0" presId="urn:microsoft.com/office/officeart/2005/8/layout/vProcess5"/>
    <dgm:cxn modelId="{3EB4CAF1-3BBF-43A0-B1E5-6EDCD70C7B12}" type="presParOf" srcId="{7D3F97E2-9169-436B-AC26-8DB03C2E4F16}" destId="{2FA9645F-BD94-4C08-B000-3680C8294CF5}" srcOrd="0" destOrd="0" presId="urn:microsoft.com/office/officeart/2005/8/layout/vProcess5"/>
    <dgm:cxn modelId="{4973A12E-87A5-472D-8E10-DD5CC840A4D8}" type="presParOf" srcId="{7D3F97E2-9169-436B-AC26-8DB03C2E4F16}" destId="{E7AFE76B-7A46-41E3-8098-4883632FB099}" srcOrd="1" destOrd="0" presId="urn:microsoft.com/office/officeart/2005/8/layout/vProcess5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159F891-EFFA-4107-BB34-992BAADA9111}" type="doc">
      <dgm:prSet loTypeId="urn:microsoft.com/office/officeart/2005/8/layout/chevron2" loCatId="process" qsTypeId="urn:microsoft.com/office/officeart/2005/8/quickstyle/3d6" qsCatId="3D" csTypeId="urn:microsoft.com/office/officeart/2005/8/colors/accent2_2" csCatId="accent2" phldr="1"/>
      <dgm:spPr/>
      <dgm:t>
        <a:bodyPr/>
        <a:lstStyle/>
        <a:p>
          <a:endParaRPr lang="el-GR"/>
        </a:p>
      </dgm:t>
    </dgm:pt>
    <dgm:pt modelId="{DBB190B0-61EF-41F6-AD5A-37186BC308C3}">
      <dgm:prSet phldrT="[Κείμενο]" phldr="1"/>
      <dgm:spPr/>
      <dgm:t>
        <a:bodyPr/>
        <a:lstStyle/>
        <a:p>
          <a:endParaRPr lang="el-GR"/>
        </a:p>
      </dgm:t>
    </dgm:pt>
    <dgm:pt modelId="{0EF70088-24B9-4FA6-90C0-635D9C06BB0C}" type="parTrans" cxnId="{A17BC4AC-BB93-4A36-88B5-3B2CFEF3C977}">
      <dgm:prSet/>
      <dgm:spPr/>
      <dgm:t>
        <a:bodyPr/>
        <a:lstStyle/>
        <a:p>
          <a:endParaRPr lang="el-GR"/>
        </a:p>
      </dgm:t>
    </dgm:pt>
    <dgm:pt modelId="{269A14A2-DA05-4D66-AC82-F8B237765BAF}" type="sibTrans" cxnId="{A17BC4AC-BB93-4A36-88B5-3B2CFEF3C977}">
      <dgm:prSet/>
      <dgm:spPr/>
      <dgm:t>
        <a:bodyPr/>
        <a:lstStyle/>
        <a:p>
          <a:endParaRPr lang="el-GR"/>
        </a:p>
      </dgm:t>
    </dgm:pt>
    <dgm:pt modelId="{0E90CDAE-BDFE-412F-84FE-6F8FF41D5BD3}">
      <dgm:prSet phldrT="[Κείμενο]" custT="1"/>
      <dgm:spPr/>
      <dgm:t>
        <a:bodyPr/>
        <a:lstStyle/>
        <a:p>
          <a:endParaRPr lang="el-GR" sz="2400" dirty="0"/>
        </a:p>
      </dgm:t>
    </dgm:pt>
    <dgm:pt modelId="{2048892A-E8E5-427D-9A28-FE4E073563BD}" type="parTrans" cxnId="{6D58FD49-49C5-4A96-B2C7-6E6D5ABC06E0}">
      <dgm:prSet/>
      <dgm:spPr/>
      <dgm:t>
        <a:bodyPr/>
        <a:lstStyle/>
        <a:p>
          <a:endParaRPr lang="el-GR"/>
        </a:p>
      </dgm:t>
    </dgm:pt>
    <dgm:pt modelId="{BABEC3B2-B6A8-4C2D-A5B7-9673C77BB853}" type="sibTrans" cxnId="{6D58FD49-49C5-4A96-B2C7-6E6D5ABC06E0}">
      <dgm:prSet/>
      <dgm:spPr/>
      <dgm:t>
        <a:bodyPr/>
        <a:lstStyle/>
        <a:p>
          <a:endParaRPr lang="el-GR"/>
        </a:p>
      </dgm:t>
    </dgm:pt>
    <dgm:pt modelId="{ADC67EE2-6D12-4FD4-8565-862361678C7E}">
      <dgm:prSet phldrT="[Κείμενο]" custT="1"/>
      <dgm:spPr/>
      <dgm:t>
        <a:bodyPr/>
        <a:lstStyle/>
        <a:p>
          <a:r>
            <a:rPr lang="el-GR" sz="2400" dirty="0" err="1" smtClean="0"/>
            <a:t>Προοξυγόνωση</a:t>
          </a:r>
          <a:endParaRPr lang="el-GR" sz="2400" dirty="0"/>
        </a:p>
      </dgm:t>
    </dgm:pt>
    <dgm:pt modelId="{6E75432A-AC97-4F21-9A8A-83AD2FB533C4}" type="parTrans" cxnId="{94625D2C-B429-44DB-9F80-D20C9002F780}">
      <dgm:prSet/>
      <dgm:spPr/>
      <dgm:t>
        <a:bodyPr/>
        <a:lstStyle/>
        <a:p>
          <a:endParaRPr lang="el-GR"/>
        </a:p>
      </dgm:t>
    </dgm:pt>
    <dgm:pt modelId="{57691040-3C49-4838-84FD-1F0D6881D00B}" type="sibTrans" cxnId="{94625D2C-B429-44DB-9F80-D20C9002F780}">
      <dgm:prSet/>
      <dgm:spPr/>
      <dgm:t>
        <a:bodyPr/>
        <a:lstStyle/>
        <a:p>
          <a:endParaRPr lang="el-GR"/>
        </a:p>
      </dgm:t>
    </dgm:pt>
    <dgm:pt modelId="{D7CFE503-111C-444C-80FF-31DFF9001507}">
      <dgm:prSet phldrT="[Κείμενο]" phldr="1"/>
      <dgm:spPr/>
      <dgm:t>
        <a:bodyPr/>
        <a:lstStyle/>
        <a:p>
          <a:endParaRPr lang="el-GR"/>
        </a:p>
      </dgm:t>
    </dgm:pt>
    <dgm:pt modelId="{4D578F72-D235-4BD6-B082-1281E7EF9412}" type="parTrans" cxnId="{5A0C257E-E68D-416E-BEE9-029F8B033B05}">
      <dgm:prSet/>
      <dgm:spPr/>
      <dgm:t>
        <a:bodyPr/>
        <a:lstStyle/>
        <a:p>
          <a:endParaRPr lang="el-GR"/>
        </a:p>
      </dgm:t>
    </dgm:pt>
    <dgm:pt modelId="{7F3BFBF0-43D8-4CA1-9CCC-645498656C4C}" type="sibTrans" cxnId="{5A0C257E-E68D-416E-BEE9-029F8B033B05}">
      <dgm:prSet/>
      <dgm:spPr/>
      <dgm:t>
        <a:bodyPr/>
        <a:lstStyle/>
        <a:p>
          <a:endParaRPr lang="el-GR"/>
        </a:p>
      </dgm:t>
    </dgm:pt>
    <dgm:pt modelId="{7EAADDAE-8377-408D-BFBB-1E8A01DF699F}">
      <dgm:prSet phldrT="[Κείμενο]" custT="1"/>
      <dgm:spPr/>
      <dgm:t>
        <a:bodyPr/>
        <a:lstStyle/>
        <a:p>
          <a:r>
            <a:rPr lang="el-GR" sz="2400" dirty="0" smtClean="0"/>
            <a:t>Ενδοφλέβια ή Εισπνευστική εισαγωγή</a:t>
          </a:r>
          <a:endParaRPr lang="el-GR" sz="2400" dirty="0"/>
        </a:p>
      </dgm:t>
    </dgm:pt>
    <dgm:pt modelId="{ABD79564-11C3-4181-AD5F-DEDDF02D54E9}" type="parTrans" cxnId="{9A855572-D992-4D0D-9360-BD9498079032}">
      <dgm:prSet/>
      <dgm:spPr/>
      <dgm:t>
        <a:bodyPr/>
        <a:lstStyle/>
        <a:p>
          <a:endParaRPr lang="el-GR"/>
        </a:p>
      </dgm:t>
    </dgm:pt>
    <dgm:pt modelId="{67E1DECA-31F7-4E42-96C0-5452C234B399}" type="sibTrans" cxnId="{9A855572-D992-4D0D-9360-BD9498079032}">
      <dgm:prSet/>
      <dgm:spPr/>
      <dgm:t>
        <a:bodyPr/>
        <a:lstStyle/>
        <a:p>
          <a:endParaRPr lang="el-GR"/>
        </a:p>
      </dgm:t>
    </dgm:pt>
    <dgm:pt modelId="{D614E820-0162-46E4-BD51-E1E8D1C38A71}">
      <dgm:prSet phldrT="[Κείμενο]" phldr="1"/>
      <dgm:spPr/>
      <dgm:t>
        <a:bodyPr/>
        <a:lstStyle/>
        <a:p>
          <a:endParaRPr lang="el-GR"/>
        </a:p>
      </dgm:t>
    </dgm:pt>
    <dgm:pt modelId="{7A12EF48-BCE5-426D-AF30-079342340167}" type="parTrans" cxnId="{DBB720C4-A8EE-4F02-9E02-2117B9E530D2}">
      <dgm:prSet/>
      <dgm:spPr/>
      <dgm:t>
        <a:bodyPr/>
        <a:lstStyle/>
        <a:p>
          <a:endParaRPr lang="el-GR"/>
        </a:p>
      </dgm:t>
    </dgm:pt>
    <dgm:pt modelId="{A29649E2-4142-4EB2-BC9E-6912F5B59DB2}" type="sibTrans" cxnId="{DBB720C4-A8EE-4F02-9E02-2117B9E530D2}">
      <dgm:prSet/>
      <dgm:spPr/>
      <dgm:t>
        <a:bodyPr/>
        <a:lstStyle/>
        <a:p>
          <a:endParaRPr lang="el-GR"/>
        </a:p>
      </dgm:t>
    </dgm:pt>
    <dgm:pt modelId="{4B0795A3-92A9-4789-BBC4-DB2EA19E5461}">
      <dgm:prSet phldrT="[Κείμενο]" custT="1"/>
      <dgm:spPr/>
      <dgm:t>
        <a:bodyPr/>
        <a:lstStyle/>
        <a:p>
          <a:r>
            <a:rPr lang="el-GR" sz="2400" dirty="0" smtClean="0"/>
            <a:t>Αερισμός ή ταχεία εισαγωγή</a:t>
          </a:r>
          <a:endParaRPr lang="el-GR" sz="2400" dirty="0"/>
        </a:p>
      </dgm:t>
    </dgm:pt>
    <dgm:pt modelId="{FE3E970B-65D2-4419-ACA9-0442F4EE8E03}" type="parTrans" cxnId="{40CD87F2-10B5-4336-9315-77DD89F85C0A}">
      <dgm:prSet/>
      <dgm:spPr/>
      <dgm:t>
        <a:bodyPr/>
        <a:lstStyle/>
        <a:p>
          <a:endParaRPr lang="el-GR"/>
        </a:p>
      </dgm:t>
    </dgm:pt>
    <dgm:pt modelId="{EF45CF0D-31DA-46BE-980F-F5853359AC75}" type="sibTrans" cxnId="{40CD87F2-10B5-4336-9315-77DD89F85C0A}">
      <dgm:prSet/>
      <dgm:spPr/>
      <dgm:t>
        <a:bodyPr/>
        <a:lstStyle/>
        <a:p>
          <a:endParaRPr lang="el-GR"/>
        </a:p>
      </dgm:t>
    </dgm:pt>
    <dgm:pt modelId="{582754C6-5A5A-42CD-9E00-38EBF9873883}">
      <dgm:prSet phldrT="[Κείμενο]" custT="1"/>
      <dgm:spPr/>
      <dgm:t>
        <a:bodyPr/>
        <a:lstStyle/>
        <a:p>
          <a:endParaRPr lang="el-GR" sz="2400" dirty="0"/>
        </a:p>
      </dgm:t>
    </dgm:pt>
    <dgm:pt modelId="{EC08014F-840B-4F04-BC07-8BBAE03E83C0}" type="parTrans" cxnId="{226A8239-7B6F-4A4B-BE48-50A7D0B9B9B7}">
      <dgm:prSet/>
      <dgm:spPr/>
      <dgm:t>
        <a:bodyPr/>
        <a:lstStyle/>
        <a:p>
          <a:endParaRPr lang="el-GR"/>
        </a:p>
      </dgm:t>
    </dgm:pt>
    <dgm:pt modelId="{57383060-ABE8-4950-A313-EAB0037E7BC0}" type="sibTrans" cxnId="{226A8239-7B6F-4A4B-BE48-50A7D0B9B9B7}">
      <dgm:prSet/>
      <dgm:spPr/>
      <dgm:t>
        <a:bodyPr/>
        <a:lstStyle/>
        <a:p>
          <a:endParaRPr lang="el-GR"/>
        </a:p>
      </dgm:t>
    </dgm:pt>
    <dgm:pt modelId="{083755B5-AC56-49FE-B016-7EF875762042}">
      <dgm:prSet/>
      <dgm:spPr/>
      <dgm:t>
        <a:bodyPr/>
        <a:lstStyle/>
        <a:p>
          <a:endParaRPr lang="el-GR"/>
        </a:p>
      </dgm:t>
    </dgm:pt>
    <dgm:pt modelId="{1CFF8C26-AA88-4179-912F-ABD49C9315D5}" type="parTrans" cxnId="{38C43ECD-8C35-42EA-B721-19CF24408698}">
      <dgm:prSet/>
      <dgm:spPr/>
      <dgm:t>
        <a:bodyPr/>
        <a:lstStyle/>
        <a:p>
          <a:endParaRPr lang="el-GR"/>
        </a:p>
      </dgm:t>
    </dgm:pt>
    <dgm:pt modelId="{75B617D5-B5D2-49F8-B53D-A0C33688B877}" type="sibTrans" cxnId="{38C43ECD-8C35-42EA-B721-19CF24408698}">
      <dgm:prSet/>
      <dgm:spPr/>
      <dgm:t>
        <a:bodyPr/>
        <a:lstStyle/>
        <a:p>
          <a:endParaRPr lang="el-GR"/>
        </a:p>
      </dgm:t>
    </dgm:pt>
    <dgm:pt modelId="{4B8C0F3E-9B79-485F-9639-29A2A444B1BA}">
      <dgm:prSet custT="1"/>
      <dgm:spPr/>
      <dgm:t>
        <a:bodyPr/>
        <a:lstStyle/>
        <a:p>
          <a:r>
            <a:rPr lang="el-GR" sz="2400" dirty="0" smtClean="0"/>
            <a:t>Λαρυγγοσκόπηση &amp; ΕΤΔ ή τοποθέτηση </a:t>
          </a:r>
          <a:r>
            <a:rPr lang="el-GR" sz="2400" dirty="0" err="1" smtClean="0"/>
            <a:t>Υπεργλωττιδικής</a:t>
          </a:r>
          <a:r>
            <a:rPr lang="el-GR" sz="2400" dirty="0" smtClean="0"/>
            <a:t> συσκευής </a:t>
          </a:r>
          <a:endParaRPr lang="el-GR" sz="2400" dirty="0"/>
        </a:p>
      </dgm:t>
    </dgm:pt>
    <dgm:pt modelId="{86E456A8-9B4A-4356-A350-BD42B81B83EB}" type="parTrans" cxnId="{971EFA12-35AA-4240-B35C-E64E81E74E6E}">
      <dgm:prSet/>
      <dgm:spPr/>
      <dgm:t>
        <a:bodyPr/>
        <a:lstStyle/>
        <a:p>
          <a:endParaRPr lang="el-GR"/>
        </a:p>
      </dgm:t>
    </dgm:pt>
    <dgm:pt modelId="{3E7A0037-9B99-48F9-A673-D016F75865DB}" type="sibTrans" cxnId="{971EFA12-35AA-4240-B35C-E64E81E74E6E}">
      <dgm:prSet/>
      <dgm:spPr/>
      <dgm:t>
        <a:bodyPr/>
        <a:lstStyle/>
        <a:p>
          <a:endParaRPr lang="el-GR"/>
        </a:p>
      </dgm:t>
    </dgm:pt>
    <dgm:pt modelId="{2F3F5F97-A430-4F46-B73B-73E02FC9DE08}" type="pres">
      <dgm:prSet presAssocID="{3159F891-EFFA-4107-BB34-992BAADA911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3F93BCC4-7583-40E4-8655-993045806DF6}" type="pres">
      <dgm:prSet presAssocID="{DBB190B0-61EF-41F6-AD5A-37186BC308C3}" presName="composite" presStyleCnt="0"/>
      <dgm:spPr/>
    </dgm:pt>
    <dgm:pt modelId="{F959149F-6071-44D1-B93D-3B82BA52E87B}" type="pres">
      <dgm:prSet presAssocID="{DBB190B0-61EF-41F6-AD5A-37186BC308C3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E9BE6759-AFD2-47DF-8582-E5FF377322B7}" type="pres">
      <dgm:prSet presAssocID="{DBB190B0-61EF-41F6-AD5A-37186BC308C3}" presName="descendantText" presStyleLbl="alignAcc1" presStyleIdx="0" presStyleCnt="4" custLinFactY="-10440" custLinFactNeighborX="5553" custLinFactNeighborY="-100000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D31EC644-3578-4BF7-9C35-1012902B4C5D}" type="pres">
      <dgm:prSet presAssocID="{269A14A2-DA05-4D66-AC82-F8B237765BAF}" presName="sp" presStyleCnt="0"/>
      <dgm:spPr/>
    </dgm:pt>
    <dgm:pt modelId="{799F6513-BF17-4C9B-BE5B-094A8633D302}" type="pres">
      <dgm:prSet presAssocID="{D7CFE503-111C-444C-80FF-31DFF9001507}" presName="composite" presStyleCnt="0"/>
      <dgm:spPr/>
    </dgm:pt>
    <dgm:pt modelId="{1888C308-88FD-4C3F-A748-EB366FE9487F}" type="pres">
      <dgm:prSet presAssocID="{D7CFE503-111C-444C-80FF-31DFF9001507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FF391BC3-EE8E-4E74-844E-F965D718F6A0}" type="pres">
      <dgm:prSet presAssocID="{D7CFE503-111C-444C-80FF-31DFF9001507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70DCF1D5-1E06-4F51-9D56-98D7218A2935}" type="pres">
      <dgm:prSet presAssocID="{7F3BFBF0-43D8-4CA1-9CCC-645498656C4C}" presName="sp" presStyleCnt="0"/>
      <dgm:spPr/>
    </dgm:pt>
    <dgm:pt modelId="{39374BFC-A839-43FA-BC84-5B9AAC55A2FF}" type="pres">
      <dgm:prSet presAssocID="{D614E820-0162-46E4-BD51-E1E8D1C38A71}" presName="composite" presStyleCnt="0"/>
      <dgm:spPr/>
    </dgm:pt>
    <dgm:pt modelId="{40A9C4EE-14D1-400B-985E-09EAD9C5B111}" type="pres">
      <dgm:prSet presAssocID="{D614E820-0162-46E4-BD51-E1E8D1C38A71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4459AC98-09D5-49B9-B906-ADE006658E95}" type="pres">
      <dgm:prSet presAssocID="{D614E820-0162-46E4-BD51-E1E8D1C38A71}" presName="descendantText" presStyleLbl="alignAcc1" presStyleIdx="2" presStyleCnt="4">
        <dgm:presLayoutVars>
          <dgm:bulletEnabled val="1"/>
        </dgm:presLayoutVars>
      </dgm:prSet>
      <dgm:spPr>
        <a:prstGeom prst="round2SameRect">
          <a:avLst/>
        </a:prstGeom>
      </dgm:spPr>
      <dgm:t>
        <a:bodyPr/>
        <a:lstStyle/>
        <a:p>
          <a:endParaRPr lang="el-GR"/>
        </a:p>
      </dgm:t>
    </dgm:pt>
    <dgm:pt modelId="{CE2BBB2A-D31F-4B45-AF5E-C69E29DCBA8E}" type="pres">
      <dgm:prSet presAssocID="{A29649E2-4142-4EB2-BC9E-6912F5B59DB2}" presName="sp" presStyleCnt="0"/>
      <dgm:spPr/>
    </dgm:pt>
    <dgm:pt modelId="{E8119A58-93EC-4261-902E-AB38D6782CF7}" type="pres">
      <dgm:prSet presAssocID="{083755B5-AC56-49FE-B016-7EF875762042}" presName="composite" presStyleCnt="0"/>
      <dgm:spPr/>
    </dgm:pt>
    <dgm:pt modelId="{41EDCE46-363F-47DC-AFB6-F37B4E35F666}" type="pres">
      <dgm:prSet presAssocID="{083755B5-AC56-49FE-B016-7EF875762042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70D538A6-A7BB-4357-9C10-E9DE27E10A92}" type="pres">
      <dgm:prSet presAssocID="{083755B5-AC56-49FE-B016-7EF875762042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9A855572-D992-4D0D-9360-BD9498079032}" srcId="{D7CFE503-111C-444C-80FF-31DFF9001507}" destId="{7EAADDAE-8377-408D-BFBB-1E8A01DF699F}" srcOrd="0" destOrd="0" parTransId="{ABD79564-11C3-4181-AD5F-DEDDF02D54E9}" sibTransId="{67E1DECA-31F7-4E42-96C0-5452C234B399}"/>
    <dgm:cxn modelId="{38C43ECD-8C35-42EA-B721-19CF24408698}" srcId="{3159F891-EFFA-4107-BB34-992BAADA9111}" destId="{083755B5-AC56-49FE-B016-7EF875762042}" srcOrd="3" destOrd="0" parTransId="{1CFF8C26-AA88-4179-912F-ABD49C9315D5}" sibTransId="{75B617D5-B5D2-49F8-B53D-A0C33688B877}"/>
    <dgm:cxn modelId="{38DB019D-8AB4-435C-A18A-B37BFA8A5466}" type="presOf" srcId="{4B8C0F3E-9B79-485F-9639-29A2A444B1BA}" destId="{70D538A6-A7BB-4357-9C10-E9DE27E10A92}" srcOrd="0" destOrd="0" presId="urn:microsoft.com/office/officeart/2005/8/layout/chevron2"/>
    <dgm:cxn modelId="{FD1BF8F9-C746-44FE-A0A0-03324DCC4111}" type="presOf" srcId="{0E90CDAE-BDFE-412F-84FE-6F8FF41D5BD3}" destId="{E9BE6759-AFD2-47DF-8582-E5FF377322B7}" srcOrd="0" destOrd="0" presId="urn:microsoft.com/office/officeart/2005/8/layout/chevron2"/>
    <dgm:cxn modelId="{AC527A5D-03A5-41D1-BBD8-79E56497E4AF}" type="presOf" srcId="{7EAADDAE-8377-408D-BFBB-1E8A01DF699F}" destId="{FF391BC3-EE8E-4E74-844E-F965D718F6A0}" srcOrd="0" destOrd="0" presId="urn:microsoft.com/office/officeart/2005/8/layout/chevron2"/>
    <dgm:cxn modelId="{AD173665-B2AE-462F-9665-91AFBF5D4386}" type="presOf" srcId="{083755B5-AC56-49FE-B016-7EF875762042}" destId="{41EDCE46-363F-47DC-AFB6-F37B4E35F666}" srcOrd="0" destOrd="0" presId="urn:microsoft.com/office/officeart/2005/8/layout/chevron2"/>
    <dgm:cxn modelId="{3E196350-AB5D-42CB-B0D6-761836131861}" type="presOf" srcId="{ADC67EE2-6D12-4FD4-8565-862361678C7E}" destId="{E9BE6759-AFD2-47DF-8582-E5FF377322B7}" srcOrd="0" destOrd="1" presId="urn:microsoft.com/office/officeart/2005/8/layout/chevron2"/>
    <dgm:cxn modelId="{362A6677-3871-4EF8-8670-DC7F72F19DF9}" type="presOf" srcId="{DBB190B0-61EF-41F6-AD5A-37186BC308C3}" destId="{F959149F-6071-44D1-B93D-3B82BA52E87B}" srcOrd="0" destOrd="0" presId="urn:microsoft.com/office/officeart/2005/8/layout/chevron2"/>
    <dgm:cxn modelId="{90E7144B-F865-480A-A6A5-D828F3AA4215}" type="presOf" srcId="{3159F891-EFFA-4107-BB34-992BAADA9111}" destId="{2F3F5F97-A430-4F46-B73B-73E02FC9DE08}" srcOrd="0" destOrd="0" presId="urn:microsoft.com/office/officeart/2005/8/layout/chevron2"/>
    <dgm:cxn modelId="{DBB720C4-A8EE-4F02-9E02-2117B9E530D2}" srcId="{3159F891-EFFA-4107-BB34-992BAADA9111}" destId="{D614E820-0162-46E4-BD51-E1E8D1C38A71}" srcOrd="2" destOrd="0" parTransId="{7A12EF48-BCE5-426D-AF30-079342340167}" sibTransId="{A29649E2-4142-4EB2-BC9E-6912F5B59DB2}"/>
    <dgm:cxn modelId="{5A0C257E-E68D-416E-BEE9-029F8B033B05}" srcId="{3159F891-EFFA-4107-BB34-992BAADA9111}" destId="{D7CFE503-111C-444C-80FF-31DFF9001507}" srcOrd="1" destOrd="0" parTransId="{4D578F72-D235-4BD6-B082-1281E7EF9412}" sibTransId="{7F3BFBF0-43D8-4CA1-9CCC-645498656C4C}"/>
    <dgm:cxn modelId="{971EFA12-35AA-4240-B35C-E64E81E74E6E}" srcId="{083755B5-AC56-49FE-B016-7EF875762042}" destId="{4B8C0F3E-9B79-485F-9639-29A2A444B1BA}" srcOrd="0" destOrd="0" parTransId="{86E456A8-9B4A-4356-A350-BD42B81B83EB}" sibTransId="{3E7A0037-9B99-48F9-A673-D016F75865DB}"/>
    <dgm:cxn modelId="{94625D2C-B429-44DB-9F80-D20C9002F780}" srcId="{DBB190B0-61EF-41F6-AD5A-37186BC308C3}" destId="{ADC67EE2-6D12-4FD4-8565-862361678C7E}" srcOrd="1" destOrd="0" parTransId="{6E75432A-AC97-4F21-9A8A-83AD2FB533C4}" sibTransId="{57691040-3C49-4838-84FD-1F0D6881D00B}"/>
    <dgm:cxn modelId="{35510CB5-8B27-4B22-B8B2-E03BBA186111}" type="presOf" srcId="{582754C6-5A5A-42CD-9E00-38EBF9873883}" destId="{E9BE6759-AFD2-47DF-8582-E5FF377322B7}" srcOrd="0" destOrd="2" presId="urn:microsoft.com/office/officeart/2005/8/layout/chevron2"/>
    <dgm:cxn modelId="{6D58FD49-49C5-4A96-B2C7-6E6D5ABC06E0}" srcId="{DBB190B0-61EF-41F6-AD5A-37186BC308C3}" destId="{0E90CDAE-BDFE-412F-84FE-6F8FF41D5BD3}" srcOrd="0" destOrd="0" parTransId="{2048892A-E8E5-427D-9A28-FE4E073563BD}" sibTransId="{BABEC3B2-B6A8-4C2D-A5B7-9673C77BB853}"/>
    <dgm:cxn modelId="{4E1330FF-77E8-4BE7-9199-19984560810C}" type="presOf" srcId="{4B0795A3-92A9-4789-BBC4-DB2EA19E5461}" destId="{4459AC98-09D5-49B9-B906-ADE006658E95}" srcOrd="0" destOrd="0" presId="urn:microsoft.com/office/officeart/2005/8/layout/chevron2"/>
    <dgm:cxn modelId="{C8678EC6-D8F9-4801-A431-BB54747567A0}" type="presOf" srcId="{D614E820-0162-46E4-BD51-E1E8D1C38A71}" destId="{40A9C4EE-14D1-400B-985E-09EAD9C5B111}" srcOrd="0" destOrd="0" presId="urn:microsoft.com/office/officeart/2005/8/layout/chevron2"/>
    <dgm:cxn modelId="{40CD87F2-10B5-4336-9315-77DD89F85C0A}" srcId="{D614E820-0162-46E4-BD51-E1E8D1C38A71}" destId="{4B0795A3-92A9-4789-BBC4-DB2EA19E5461}" srcOrd="0" destOrd="0" parTransId="{FE3E970B-65D2-4419-ACA9-0442F4EE8E03}" sibTransId="{EF45CF0D-31DA-46BE-980F-F5853359AC75}"/>
    <dgm:cxn modelId="{A17BC4AC-BB93-4A36-88B5-3B2CFEF3C977}" srcId="{3159F891-EFFA-4107-BB34-992BAADA9111}" destId="{DBB190B0-61EF-41F6-AD5A-37186BC308C3}" srcOrd="0" destOrd="0" parTransId="{0EF70088-24B9-4FA6-90C0-635D9C06BB0C}" sibTransId="{269A14A2-DA05-4D66-AC82-F8B237765BAF}"/>
    <dgm:cxn modelId="{558718E6-19E1-4445-B650-E3AE963ED3F6}" type="presOf" srcId="{D7CFE503-111C-444C-80FF-31DFF9001507}" destId="{1888C308-88FD-4C3F-A748-EB366FE9487F}" srcOrd="0" destOrd="0" presId="urn:microsoft.com/office/officeart/2005/8/layout/chevron2"/>
    <dgm:cxn modelId="{226A8239-7B6F-4A4B-BE48-50A7D0B9B9B7}" srcId="{DBB190B0-61EF-41F6-AD5A-37186BC308C3}" destId="{582754C6-5A5A-42CD-9E00-38EBF9873883}" srcOrd="2" destOrd="0" parTransId="{EC08014F-840B-4F04-BC07-8BBAE03E83C0}" sibTransId="{57383060-ABE8-4950-A313-EAB0037E7BC0}"/>
    <dgm:cxn modelId="{9D27CCC8-81F8-4A09-8EEE-745ABFC9531E}" type="presParOf" srcId="{2F3F5F97-A430-4F46-B73B-73E02FC9DE08}" destId="{3F93BCC4-7583-40E4-8655-993045806DF6}" srcOrd="0" destOrd="0" presId="urn:microsoft.com/office/officeart/2005/8/layout/chevron2"/>
    <dgm:cxn modelId="{D2EA1630-9AD3-41D0-BA96-A2FE0CBB0766}" type="presParOf" srcId="{3F93BCC4-7583-40E4-8655-993045806DF6}" destId="{F959149F-6071-44D1-B93D-3B82BA52E87B}" srcOrd="0" destOrd="0" presId="urn:microsoft.com/office/officeart/2005/8/layout/chevron2"/>
    <dgm:cxn modelId="{17D2AB16-F8D3-43D3-8733-225FD7A983FC}" type="presParOf" srcId="{3F93BCC4-7583-40E4-8655-993045806DF6}" destId="{E9BE6759-AFD2-47DF-8582-E5FF377322B7}" srcOrd="1" destOrd="0" presId="urn:microsoft.com/office/officeart/2005/8/layout/chevron2"/>
    <dgm:cxn modelId="{BD46C089-1E45-4D2A-8F8C-D2EF127A32CD}" type="presParOf" srcId="{2F3F5F97-A430-4F46-B73B-73E02FC9DE08}" destId="{D31EC644-3578-4BF7-9C35-1012902B4C5D}" srcOrd="1" destOrd="0" presId="urn:microsoft.com/office/officeart/2005/8/layout/chevron2"/>
    <dgm:cxn modelId="{4D2E82AE-D834-4393-BBFD-6089C7B77933}" type="presParOf" srcId="{2F3F5F97-A430-4F46-B73B-73E02FC9DE08}" destId="{799F6513-BF17-4C9B-BE5B-094A8633D302}" srcOrd="2" destOrd="0" presId="urn:microsoft.com/office/officeart/2005/8/layout/chevron2"/>
    <dgm:cxn modelId="{B57C6D5F-A664-4991-A483-F3ACCE472F91}" type="presParOf" srcId="{799F6513-BF17-4C9B-BE5B-094A8633D302}" destId="{1888C308-88FD-4C3F-A748-EB366FE9487F}" srcOrd="0" destOrd="0" presId="urn:microsoft.com/office/officeart/2005/8/layout/chevron2"/>
    <dgm:cxn modelId="{49649D5F-9989-4710-9E95-4F0F3EB84E39}" type="presParOf" srcId="{799F6513-BF17-4C9B-BE5B-094A8633D302}" destId="{FF391BC3-EE8E-4E74-844E-F965D718F6A0}" srcOrd="1" destOrd="0" presId="urn:microsoft.com/office/officeart/2005/8/layout/chevron2"/>
    <dgm:cxn modelId="{EEDF5CB5-214A-47E8-A4EF-B375C65CD108}" type="presParOf" srcId="{2F3F5F97-A430-4F46-B73B-73E02FC9DE08}" destId="{70DCF1D5-1E06-4F51-9D56-98D7218A2935}" srcOrd="3" destOrd="0" presId="urn:microsoft.com/office/officeart/2005/8/layout/chevron2"/>
    <dgm:cxn modelId="{3CFA3E6E-3D70-41C7-AD58-0F9F517817B1}" type="presParOf" srcId="{2F3F5F97-A430-4F46-B73B-73E02FC9DE08}" destId="{39374BFC-A839-43FA-BC84-5B9AAC55A2FF}" srcOrd="4" destOrd="0" presId="urn:microsoft.com/office/officeart/2005/8/layout/chevron2"/>
    <dgm:cxn modelId="{EDE80891-AB6C-4DC0-91DA-418611DA9FB0}" type="presParOf" srcId="{39374BFC-A839-43FA-BC84-5B9AAC55A2FF}" destId="{40A9C4EE-14D1-400B-985E-09EAD9C5B111}" srcOrd="0" destOrd="0" presId="urn:microsoft.com/office/officeart/2005/8/layout/chevron2"/>
    <dgm:cxn modelId="{EE6C3422-6184-4816-9595-BA02DC12D6E1}" type="presParOf" srcId="{39374BFC-A839-43FA-BC84-5B9AAC55A2FF}" destId="{4459AC98-09D5-49B9-B906-ADE006658E95}" srcOrd="1" destOrd="0" presId="urn:microsoft.com/office/officeart/2005/8/layout/chevron2"/>
    <dgm:cxn modelId="{59E0D638-1217-4663-8613-FED28FF953C3}" type="presParOf" srcId="{2F3F5F97-A430-4F46-B73B-73E02FC9DE08}" destId="{CE2BBB2A-D31F-4B45-AF5E-C69E29DCBA8E}" srcOrd="5" destOrd="0" presId="urn:microsoft.com/office/officeart/2005/8/layout/chevron2"/>
    <dgm:cxn modelId="{46C67611-A040-42A0-914E-BC1363941BD0}" type="presParOf" srcId="{2F3F5F97-A430-4F46-B73B-73E02FC9DE08}" destId="{E8119A58-93EC-4261-902E-AB38D6782CF7}" srcOrd="6" destOrd="0" presId="urn:microsoft.com/office/officeart/2005/8/layout/chevron2"/>
    <dgm:cxn modelId="{539442F2-8F21-4A89-ACAA-AB5D7A85EC2F}" type="presParOf" srcId="{E8119A58-93EC-4261-902E-AB38D6782CF7}" destId="{41EDCE46-363F-47DC-AFB6-F37B4E35F666}" srcOrd="0" destOrd="0" presId="urn:microsoft.com/office/officeart/2005/8/layout/chevron2"/>
    <dgm:cxn modelId="{FCB1ABA4-8CC8-4328-943D-34BED19544F8}" type="presParOf" srcId="{E8119A58-93EC-4261-902E-AB38D6782CF7}" destId="{70D538A6-A7BB-4357-9C10-E9DE27E10A92}" srcOrd="1" destOrd="0" presId="urn:microsoft.com/office/officeart/2005/8/layout/chevron2"/>
  </dgm:cxnLst>
  <dgm:bg/>
  <dgm:whole/>
  <dgm:extLst>
    <a:ext uri="http://schemas.microsoft.com/office/drawing/2008/diagram">
      <dsp:dataModelExt xmlns="" xmlns:dsp="http://schemas.microsoft.com/office/drawing/2008/diagram" relId="rId11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1C5E1E5-E5FB-458C-8980-5F3F94535865}" type="doc">
      <dgm:prSet loTypeId="urn:microsoft.com/office/officeart/2005/8/layout/arrow5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l-GR"/>
        </a:p>
      </dgm:t>
    </dgm:pt>
    <dgm:pt modelId="{28A7F431-F10A-4641-A038-AE15E9F50549}">
      <dgm:prSet phldrT="[Κείμενο]" custT="1"/>
      <dgm:spPr/>
      <dgm:t>
        <a:bodyPr/>
        <a:lstStyle/>
        <a:p>
          <a:r>
            <a:rPr lang="el-GR" sz="2400" b="1" dirty="0" smtClean="0">
              <a:solidFill>
                <a:srgbClr val="C00000"/>
              </a:solidFill>
            </a:rPr>
            <a:t>Ύπνωση</a:t>
          </a:r>
          <a:endParaRPr lang="el-GR" sz="2400" b="1" dirty="0">
            <a:solidFill>
              <a:srgbClr val="C00000"/>
            </a:solidFill>
          </a:endParaRPr>
        </a:p>
      </dgm:t>
    </dgm:pt>
    <dgm:pt modelId="{68A95372-D586-4B8C-A97C-1C7FE4849B33}" type="parTrans" cxnId="{5AF97D1D-0DC7-4CFB-A996-23DF1022CE9B}">
      <dgm:prSet/>
      <dgm:spPr/>
      <dgm:t>
        <a:bodyPr/>
        <a:lstStyle/>
        <a:p>
          <a:endParaRPr lang="el-GR"/>
        </a:p>
      </dgm:t>
    </dgm:pt>
    <dgm:pt modelId="{1A53611A-E3CB-4CED-B2B5-87694EA6A4B4}" type="sibTrans" cxnId="{5AF97D1D-0DC7-4CFB-A996-23DF1022CE9B}">
      <dgm:prSet/>
      <dgm:spPr/>
      <dgm:t>
        <a:bodyPr/>
        <a:lstStyle/>
        <a:p>
          <a:endParaRPr lang="el-GR"/>
        </a:p>
      </dgm:t>
    </dgm:pt>
    <dgm:pt modelId="{B016282F-0529-46A8-B5CE-BB897E04E453}">
      <dgm:prSet phldrT="[Κείμενο]" custT="1"/>
      <dgm:spPr/>
      <dgm:t>
        <a:bodyPr/>
        <a:lstStyle/>
        <a:p>
          <a:r>
            <a:rPr lang="el-GR" sz="2000" b="1" dirty="0" err="1" smtClean="0">
              <a:solidFill>
                <a:srgbClr val="C00000"/>
              </a:solidFill>
            </a:rPr>
            <a:t>Αναλγη</a:t>
          </a:r>
          <a:endParaRPr lang="el-GR" sz="2000" b="1" smtClean="0">
            <a:solidFill>
              <a:srgbClr val="C00000"/>
            </a:solidFill>
          </a:endParaRPr>
        </a:p>
        <a:p>
          <a:r>
            <a:rPr lang="el-GR" sz="2000" b="1" smtClean="0">
              <a:solidFill>
                <a:srgbClr val="C00000"/>
              </a:solidFill>
            </a:rPr>
            <a:t>σία</a:t>
          </a:r>
          <a:endParaRPr lang="el-GR" sz="2000" b="1" dirty="0">
            <a:solidFill>
              <a:srgbClr val="C00000"/>
            </a:solidFill>
          </a:endParaRPr>
        </a:p>
      </dgm:t>
    </dgm:pt>
    <dgm:pt modelId="{D6D2DCC4-3BE9-4773-9950-C80F37B303DD}" type="parTrans" cxnId="{93B95A42-D693-4B5A-BC56-BD364D4A3E22}">
      <dgm:prSet/>
      <dgm:spPr/>
      <dgm:t>
        <a:bodyPr/>
        <a:lstStyle/>
        <a:p>
          <a:endParaRPr lang="el-GR"/>
        </a:p>
      </dgm:t>
    </dgm:pt>
    <dgm:pt modelId="{6D041A92-A042-4D59-A49C-76BEFDAC87AB}" type="sibTrans" cxnId="{93B95A42-D693-4B5A-BC56-BD364D4A3E22}">
      <dgm:prSet/>
      <dgm:spPr/>
      <dgm:t>
        <a:bodyPr/>
        <a:lstStyle/>
        <a:p>
          <a:endParaRPr lang="el-GR"/>
        </a:p>
      </dgm:t>
    </dgm:pt>
    <dgm:pt modelId="{A07ED2A1-20BF-483D-9A3B-6E5E454F6B2E}" type="pres">
      <dgm:prSet presAssocID="{81C5E1E5-E5FB-458C-8980-5F3F9453586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8C43BFC6-948C-4704-B0C7-A99EA1B3F88D}" type="pres">
      <dgm:prSet presAssocID="{28A7F431-F10A-4641-A038-AE15E9F50549}" presName="arrow" presStyleLbl="node1" presStyleIdx="0" presStyleCnt="2" custRadScaleRad="98587" custRadScaleInc="-379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8CB11069-03B2-42C2-858B-82D3F969BE62}" type="pres">
      <dgm:prSet presAssocID="{B016282F-0529-46A8-B5CE-BB897E04E453}" presName="arrow" presStyleLbl="node1" presStyleIdx="1" presStyleCnt="2" custScaleX="87070" custScaleY="100388" custRadScaleRad="72039" custRadScaleInc="379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741F4E3B-FC39-4F5D-A3A3-D7FA670A7B28}" type="presOf" srcId="{B016282F-0529-46A8-B5CE-BB897E04E453}" destId="{8CB11069-03B2-42C2-858B-82D3F969BE62}" srcOrd="0" destOrd="0" presId="urn:microsoft.com/office/officeart/2005/8/layout/arrow5"/>
    <dgm:cxn modelId="{5AF97D1D-0DC7-4CFB-A996-23DF1022CE9B}" srcId="{81C5E1E5-E5FB-458C-8980-5F3F94535865}" destId="{28A7F431-F10A-4641-A038-AE15E9F50549}" srcOrd="0" destOrd="0" parTransId="{68A95372-D586-4B8C-A97C-1C7FE4849B33}" sibTransId="{1A53611A-E3CB-4CED-B2B5-87694EA6A4B4}"/>
    <dgm:cxn modelId="{5E6F8D53-D3C1-4CB7-833A-1AD270B4AB02}" type="presOf" srcId="{81C5E1E5-E5FB-458C-8980-5F3F94535865}" destId="{A07ED2A1-20BF-483D-9A3B-6E5E454F6B2E}" srcOrd="0" destOrd="0" presId="urn:microsoft.com/office/officeart/2005/8/layout/arrow5"/>
    <dgm:cxn modelId="{93B95A42-D693-4B5A-BC56-BD364D4A3E22}" srcId="{81C5E1E5-E5FB-458C-8980-5F3F94535865}" destId="{B016282F-0529-46A8-B5CE-BB897E04E453}" srcOrd="1" destOrd="0" parTransId="{D6D2DCC4-3BE9-4773-9950-C80F37B303DD}" sibTransId="{6D041A92-A042-4D59-A49C-76BEFDAC87AB}"/>
    <dgm:cxn modelId="{97FF2BC3-9E3C-45D3-BAB1-E62D3EDC064F}" type="presOf" srcId="{28A7F431-F10A-4641-A038-AE15E9F50549}" destId="{8C43BFC6-948C-4704-B0C7-A99EA1B3F88D}" srcOrd="0" destOrd="0" presId="urn:microsoft.com/office/officeart/2005/8/layout/arrow5"/>
    <dgm:cxn modelId="{508AC933-A5ED-440B-B275-BAC4B58084A1}" type="presParOf" srcId="{A07ED2A1-20BF-483D-9A3B-6E5E454F6B2E}" destId="{8C43BFC6-948C-4704-B0C7-A99EA1B3F88D}" srcOrd="0" destOrd="0" presId="urn:microsoft.com/office/officeart/2005/8/layout/arrow5"/>
    <dgm:cxn modelId="{21D2A1B0-E017-4EF3-A6F5-1196B938ACCC}" type="presParOf" srcId="{A07ED2A1-20BF-483D-9A3B-6E5E454F6B2E}" destId="{8CB11069-03B2-42C2-858B-82D3F969BE62}" srcOrd="1" destOrd="0" presId="urn:microsoft.com/office/officeart/2005/8/layout/arrow5"/>
  </dgm:cxnLst>
  <dgm:bg/>
  <dgm:whole/>
  <dgm:extLst>
    <a:ext uri="http://schemas.microsoft.com/office/drawing/2008/diagram">
      <dsp:dataModelExt xmlns="" xmlns:dsp="http://schemas.microsoft.com/office/drawing/2008/diagram" relId="rId10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470E7AC1-05B3-43C1-BF89-64D6C444A630}" type="doc">
      <dgm:prSet loTypeId="urn:microsoft.com/office/officeart/2005/8/layout/pList2#1" loCatId="list" qsTypeId="urn:microsoft.com/office/officeart/2005/8/quickstyle/simple1" qsCatId="simple" csTypeId="urn:microsoft.com/office/officeart/2005/8/colors/colorful5" csCatId="colorful" phldr="1"/>
      <dgm:spPr/>
    </dgm:pt>
    <dgm:pt modelId="{6A9A217F-526A-48D6-B25A-068166F4FC65}">
      <dgm:prSet phldrT="[Κείμενο]" custT="1"/>
      <dgm:spPr/>
      <dgm:t>
        <a:bodyPr/>
        <a:lstStyle/>
        <a:p>
          <a:r>
            <a:rPr lang="el-GR" sz="2000" b="1" dirty="0" err="1" smtClean="0">
              <a:solidFill>
                <a:schemeClr val="bg1"/>
              </a:solidFill>
            </a:rPr>
            <a:t>λιδοκαΐνη</a:t>
          </a:r>
          <a:endParaRPr lang="el-GR" sz="2000" b="1" dirty="0" smtClean="0">
            <a:solidFill>
              <a:schemeClr val="bg1"/>
            </a:solidFill>
          </a:endParaRPr>
        </a:p>
        <a:p>
          <a:r>
            <a:rPr lang="el-GR" sz="2000" b="1" dirty="0" err="1" smtClean="0">
              <a:solidFill>
                <a:schemeClr val="bg1"/>
              </a:solidFill>
            </a:rPr>
            <a:t>βουπιβακαΐνη</a:t>
          </a:r>
          <a:endParaRPr lang="el-GR" sz="2000" b="1" dirty="0" smtClean="0">
            <a:solidFill>
              <a:schemeClr val="bg1"/>
            </a:solidFill>
          </a:endParaRPr>
        </a:p>
        <a:p>
          <a:r>
            <a:rPr lang="el-GR" sz="2000" b="1" dirty="0" err="1" smtClean="0">
              <a:solidFill>
                <a:schemeClr val="bg1"/>
              </a:solidFill>
            </a:rPr>
            <a:t>ετιδοκαΐνη</a:t>
          </a:r>
          <a:endParaRPr lang="el-GR" sz="2000" b="1" dirty="0" smtClean="0">
            <a:solidFill>
              <a:schemeClr val="bg1"/>
            </a:solidFill>
          </a:endParaRPr>
        </a:p>
        <a:p>
          <a:r>
            <a:rPr lang="el-GR" sz="2000" b="1" dirty="0" err="1" smtClean="0">
              <a:solidFill>
                <a:schemeClr val="bg1"/>
              </a:solidFill>
            </a:rPr>
            <a:t>πριλοκαΐνη</a:t>
          </a:r>
          <a:endParaRPr lang="el-GR" sz="2000" b="1" dirty="0" smtClean="0">
            <a:solidFill>
              <a:schemeClr val="bg1"/>
            </a:solidFill>
          </a:endParaRPr>
        </a:p>
        <a:p>
          <a:r>
            <a:rPr lang="el-GR" sz="2000" b="1" dirty="0" err="1" smtClean="0">
              <a:solidFill>
                <a:schemeClr val="bg1"/>
              </a:solidFill>
            </a:rPr>
            <a:t>ροπιβακαΐνη</a:t>
          </a:r>
          <a:endParaRPr lang="el-GR" sz="2000" b="1" dirty="0">
            <a:solidFill>
              <a:schemeClr val="bg1"/>
            </a:solidFill>
          </a:endParaRPr>
        </a:p>
      </dgm:t>
    </dgm:pt>
    <dgm:pt modelId="{59590EED-89CA-46C2-BA05-919FFC9DD293}" type="parTrans" cxnId="{F844F725-4B1C-4D85-89B7-B0E67CFFF0B9}">
      <dgm:prSet/>
      <dgm:spPr/>
      <dgm:t>
        <a:bodyPr/>
        <a:lstStyle/>
        <a:p>
          <a:endParaRPr lang="el-GR"/>
        </a:p>
      </dgm:t>
    </dgm:pt>
    <dgm:pt modelId="{91292CB3-28FA-409D-8442-FE668A2D7AEE}" type="sibTrans" cxnId="{F844F725-4B1C-4D85-89B7-B0E67CFFF0B9}">
      <dgm:prSet/>
      <dgm:spPr/>
      <dgm:t>
        <a:bodyPr/>
        <a:lstStyle/>
        <a:p>
          <a:endParaRPr lang="el-GR"/>
        </a:p>
      </dgm:t>
    </dgm:pt>
    <dgm:pt modelId="{A897E2E5-2351-4BAA-8BC5-EA1F6EC9BD1D}">
      <dgm:prSet phldrT="[Κείμενο]" custT="1"/>
      <dgm:spPr/>
      <dgm:t>
        <a:bodyPr/>
        <a:lstStyle/>
        <a:p>
          <a:r>
            <a:rPr lang="el-GR" sz="2000" b="1" dirty="0" smtClean="0"/>
            <a:t>κοκαΐνη</a:t>
          </a:r>
        </a:p>
        <a:p>
          <a:r>
            <a:rPr lang="el-GR" sz="2000" b="1" dirty="0" err="1" smtClean="0"/>
            <a:t>χλωροπλοκαΐνη</a:t>
          </a:r>
          <a:endParaRPr lang="el-GR" sz="2000" b="1" dirty="0" smtClean="0"/>
        </a:p>
        <a:p>
          <a:r>
            <a:rPr lang="el-GR" sz="2000" b="1" dirty="0" err="1" smtClean="0"/>
            <a:t>προκαΐνη</a:t>
          </a:r>
          <a:r>
            <a:rPr lang="el-GR" sz="2000" b="1" dirty="0" smtClean="0"/>
            <a:t> </a:t>
          </a:r>
        </a:p>
        <a:p>
          <a:r>
            <a:rPr lang="el-GR" sz="2000" b="1" dirty="0" err="1" smtClean="0"/>
            <a:t>τετρακαΐνη</a:t>
          </a:r>
          <a:endParaRPr lang="el-GR" sz="2000" b="1" dirty="0" smtClean="0"/>
        </a:p>
        <a:p>
          <a:endParaRPr lang="el-GR" sz="2000" b="1" dirty="0"/>
        </a:p>
      </dgm:t>
    </dgm:pt>
    <dgm:pt modelId="{5A4912AD-9A44-4E10-8C04-93FCC590F379}" type="parTrans" cxnId="{A52380A4-32C3-4E03-A1F8-895E846664F7}">
      <dgm:prSet/>
      <dgm:spPr/>
      <dgm:t>
        <a:bodyPr/>
        <a:lstStyle/>
        <a:p>
          <a:endParaRPr lang="el-GR"/>
        </a:p>
      </dgm:t>
    </dgm:pt>
    <dgm:pt modelId="{C42C0C33-F4B2-41DD-A861-F0CE1FE9F5CC}" type="sibTrans" cxnId="{A52380A4-32C3-4E03-A1F8-895E846664F7}">
      <dgm:prSet/>
      <dgm:spPr/>
      <dgm:t>
        <a:bodyPr/>
        <a:lstStyle/>
        <a:p>
          <a:endParaRPr lang="el-GR"/>
        </a:p>
      </dgm:t>
    </dgm:pt>
    <dgm:pt modelId="{BA41394F-B2DE-4D54-922F-65762E7A99F1}" type="pres">
      <dgm:prSet presAssocID="{470E7AC1-05B3-43C1-BF89-64D6C444A630}" presName="Name0" presStyleCnt="0">
        <dgm:presLayoutVars>
          <dgm:dir/>
          <dgm:resizeHandles val="exact"/>
        </dgm:presLayoutVars>
      </dgm:prSet>
      <dgm:spPr/>
    </dgm:pt>
    <dgm:pt modelId="{4FEA5731-6B20-410F-8F08-4C0280946059}" type="pres">
      <dgm:prSet presAssocID="{470E7AC1-05B3-43C1-BF89-64D6C444A630}" presName="bkgdShp" presStyleLbl="alignAccFollowNode1" presStyleIdx="0" presStyleCnt="1" custLinFactNeighborX="388" custLinFactNeighborY="-72120"/>
      <dgm:spPr/>
    </dgm:pt>
    <dgm:pt modelId="{10045B2F-BBBA-423B-AC35-12026131CF7D}" type="pres">
      <dgm:prSet presAssocID="{470E7AC1-05B3-43C1-BF89-64D6C444A630}" presName="linComp" presStyleCnt="0"/>
      <dgm:spPr/>
    </dgm:pt>
    <dgm:pt modelId="{A2E8A0C6-4143-432F-8D3F-1973FB0E0AB2}" type="pres">
      <dgm:prSet presAssocID="{6A9A217F-526A-48D6-B25A-068166F4FC65}" presName="compNode" presStyleCnt="0"/>
      <dgm:spPr/>
    </dgm:pt>
    <dgm:pt modelId="{C457B395-2D87-4DE0-80D9-327F2EA5F189}" type="pres">
      <dgm:prSet presAssocID="{6A9A217F-526A-48D6-B25A-068166F4FC65}" presName="node" presStyleLbl="node1" presStyleIdx="0" presStyleCnt="2" custScaleX="116935" custLinFactNeighborX="-7258" custLinFactNeighborY="-207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8C7444F0-0835-4ABE-9E95-F6A882DA9A46}" type="pres">
      <dgm:prSet presAssocID="{6A9A217F-526A-48D6-B25A-068166F4FC65}" presName="invisiNode" presStyleLbl="node1" presStyleIdx="0" presStyleCnt="2"/>
      <dgm:spPr/>
    </dgm:pt>
    <dgm:pt modelId="{2E91DC62-6A1E-4F3C-A93E-69DAC2DC0EA6}" type="pres">
      <dgm:prSet presAssocID="{6A9A217F-526A-48D6-B25A-068166F4FC65}" presName="imagNode" presStyleLbl="fgImgPlace1" presStyleIdx="0" presStyleCnt="2"/>
      <dgm:spPr/>
    </dgm:pt>
    <dgm:pt modelId="{7ECEBED3-EC4F-4CCC-8B63-154BC7376FFB}" type="pres">
      <dgm:prSet presAssocID="{91292CB3-28FA-409D-8442-FE668A2D7AEE}" presName="sibTrans" presStyleLbl="sibTrans2D1" presStyleIdx="0" presStyleCnt="0"/>
      <dgm:spPr/>
      <dgm:t>
        <a:bodyPr/>
        <a:lstStyle/>
        <a:p>
          <a:endParaRPr lang="el-GR"/>
        </a:p>
      </dgm:t>
    </dgm:pt>
    <dgm:pt modelId="{4CA512FE-EFE8-4E86-A984-BCF480DEDFAE}" type="pres">
      <dgm:prSet presAssocID="{A897E2E5-2351-4BAA-8BC5-EA1F6EC9BD1D}" presName="compNode" presStyleCnt="0"/>
      <dgm:spPr/>
    </dgm:pt>
    <dgm:pt modelId="{38E348EF-3BF2-4D56-BC08-800323ECDCC1}" type="pres">
      <dgm:prSet presAssocID="{A897E2E5-2351-4BAA-8BC5-EA1F6EC9BD1D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34D623D1-A692-427C-AD7F-12AA1C0D0DA1}" type="pres">
      <dgm:prSet presAssocID="{A897E2E5-2351-4BAA-8BC5-EA1F6EC9BD1D}" presName="invisiNode" presStyleLbl="node1" presStyleIdx="1" presStyleCnt="2"/>
      <dgm:spPr/>
    </dgm:pt>
    <dgm:pt modelId="{FE7861A5-053D-4149-9ECC-8E8010EA457A}" type="pres">
      <dgm:prSet presAssocID="{A897E2E5-2351-4BAA-8BC5-EA1F6EC9BD1D}" presName="imagNode" presStyleLbl="fgImgPlace1" presStyleIdx="1" presStyleCnt="2" custLinFactNeighborX="-588"/>
      <dgm:spPr/>
    </dgm:pt>
  </dgm:ptLst>
  <dgm:cxnLst>
    <dgm:cxn modelId="{859A9FFC-BBA3-4715-A352-E4854D3BDE4A}" type="presOf" srcId="{A897E2E5-2351-4BAA-8BC5-EA1F6EC9BD1D}" destId="{38E348EF-3BF2-4D56-BC08-800323ECDCC1}" srcOrd="0" destOrd="0" presId="urn:microsoft.com/office/officeart/2005/8/layout/pList2#1"/>
    <dgm:cxn modelId="{16187A17-568B-4355-9665-E901856919FD}" type="presOf" srcId="{470E7AC1-05B3-43C1-BF89-64D6C444A630}" destId="{BA41394F-B2DE-4D54-922F-65762E7A99F1}" srcOrd="0" destOrd="0" presId="urn:microsoft.com/office/officeart/2005/8/layout/pList2#1"/>
    <dgm:cxn modelId="{A52380A4-32C3-4E03-A1F8-895E846664F7}" srcId="{470E7AC1-05B3-43C1-BF89-64D6C444A630}" destId="{A897E2E5-2351-4BAA-8BC5-EA1F6EC9BD1D}" srcOrd="1" destOrd="0" parTransId="{5A4912AD-9A44-4E10-8C04-93FCC590F379}" sibTransId="{C42C0C33-F4B2-41DD-A861-F0CE1FE9F5CC}"/>
    <dgm:cxn modelId="{F844F725-4B1C-4D85-89B7-B0E67CFFF0B9}" srcId="{470E7AC1-05B3-43C1-BF89-64D6C444A630}" destId="{6A9A217F-526A-48D6-B25A-068166F4FC65}" srcOrd="0" destOrd="0" parTransId="{59590EED-89CA-46C2-BA05-919FFC9DD293}" sibTransId="{91292CB3-28FA-409D-8442-FE668A2D7AEE}"/>
    <dgm:cxn modelId="{3BDA71C0-9FD8-4288-BAFD-A37574063CBC}" type="presOf" srcId="{91292CB3-28FA-409D-8442-FE668A2D7AEE}" destId="{7ECEBED3-EC4F-4CCC-8B63-154BC7376FFB}" srcOrd="0" destOrd="0" presId="urn:microsoft.com/office/officeart/2005/8/layout/pList2#1"/>
    <dgm:cxn modelId="{2580C8A6-85C0-422C-AF62-70A0A54C7EB2}" type="presOf" srcId="{6A9A217F-526A-48D6-B25A-068166F4FC65}" destId="{C457B395-2D87-4DE0-80D9-327F2EA5F189}" srcOrd="0" destOrd="0" presId="urn:microsoft.com/office/officeart/2005/8/layout/pList2#1"/>
    <dgm:cxn modelId="{9A711664-8063-4CC3-BE91-CC9229B48158}" type="presParOf" srcId="{BA41394F-B2DE-4D54-922F-65762E7A99F1}" destId="{4FEA5731-6B20-410F-8F08-4C0280946059}" srcOrd="0" destOrd="0" presId="urn:microsoft.com/office/officeart/2005/8/layout/pList2#1"/>
    <dgm:cxn modelId="{79C4C6F1-B2A9-4DAD-B58A-B29BC41C3868}" type="presParOf" srcId="{BA41394F-B2DE-4D54-922F-65762E7A99F1}" destId="{10045B2F-BBBA-423B-AC35-12026131CF7D}" srcOrd="1" destOrd="0" presId="urn:microsoft.com/office/officeart/2005/8/layout/pList2#1"/>
    <dgm:cxn modelId="{D0CBC8CF-3A7E-42AF-B4FF-9C4D0DD38C89}" type="presParOf" srcId="{10045B2F-BBBA-423B-AC35-12026131CF7D}" destId="{A2E8A0C6-4143-432F-8D3F-1973FB0E0AB2}" srcOrd="0" destOrd="0" presId="urn:microsoft.com/office/officeart/2005/8/layout/pList2#1"/>
    <dgm:cxn modelId="{F3721B03-0298-4298-BBF8-67DCCCD3FE47}" type="presParOf" srcId="{A2E8A0C6-4143-432F-8D3F-1973FB0E0AB2}" destId="{C457B395-2D87-4DE0-80D9-327F2EA5F189}" srcOrd="0" destOrd="0" presId="urn:microsoft.com/office/officeart/2005/8/layout/pList2#1"/>
    <dgm:cxn modelId="{72243778-5FBE-41A8-92D6-CFD9F6E19CC3}" type="presParOf" srcId="{A2E8A0C6-4143-432F-8D3F-1973FB0E0AB2}" destId="{8C7444F0-0835-4ABE-9E95-F6A882DA9A46}" srcOrd="1" destOrd="0" presId="urn:microsoft.com/office/officeart/2005/8/layout/pList2#1"/>
    <dgm:cxn modelId="{C643C5E5-4533-4A48-BE1B-5E223ABC77C6}" type="presParOf" srcId="{A2E8A0C6-4143-432F-8D3F-1973FB0E0AB2}" destId="{2E91DC62-6A1E-4F3C-A93E-69DAC2DC0EA6}" srcOrd="2" destOrd="0" presId="urn:microsoft.com/office/officeart/2005/8/layout/pList2#1"/>
    <dgm:cxn modelId="{A72332AC-6112-41C6-A7B5-6BF082E7F8DC}" type="presParOf" srcId="{10045B2F-BBBA-423B-AC35-12026131CF7D}" destId="{7ECEBED3-EC4F-4CCC-8B63-154BC7376FFB}" srcOrd="1" destOrd="0" presId="urn:microsoft.com/office/officeart/2005/8/layout/pList2#1"/>
    <dgm:cxn modelId="{E24C7F10-DDB8-4558-B718-F629A575FBEB}" type="presParOf" srcId="{10045B2F-BBBA-423B-AC35-12026131CF7D}" destId="{4CA512FE-EFE8-4E86-A984-BCF480DEDFAE}" srcOrd="2" destOrd="0" presId="urn:microsoft.com/office/officeart/2005/8/layout/pList2#1"/>
    <dgm:cxn modelId="{0A64CC05-4BED-4A95-8F3C-CE5D7233736C}" type="presParOf" srcId="{4CA512FE-EFE8-4E86-A984-BCF480DEDFAE}" destId="{38E348EF-3BF2-4D56-BC08-800323ECDCC1}" srcOrd="0" destOrd="0" presId="urn:microsoft.com/office/officeart/2005/8/layout/pList2#1"/>
    <dgm:cxn modelId="{CCA5E28D-68E9-4141-B74F-02CDE670661A}" type="presParOf" srcId="{4CA512FE-EFE8-4E86-A984-BCF480DEDFAE}" destId="{34D623D1-A692-427C-AD7F-12AA1C0D0DA1}" srcOrd="1" destOrd="0" presId="urn:microsoft.com/office/officeart/2005/8/layout/pList2#1"/>
    <dgm:cxn modelId="{FC493792-358C-4F2A-8D69-F6A69EF37298}" type="presParOf" srcId="{4CA512FE-EFE8-4E86-A984-BCF480DEDFAE}" destId="{FE7861A5-053D-4149-9ECC-8E8010EA457A}" srcOrd="2" destOrd="0" presId="urn:microsoft.com/office/officeart/2005/8/layout/pList2#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F6BCF68-B9B6-44B2-8E86-312D488ED148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FCEBD46B-FDF0-48B1-9B33-861B44A0B299}">
      <dgm:prSet phldrT="[Κείμενο]" custT="1"/>
      <dgm:spPr/>
      <dgm:t>
        <a:bodyPr/>
        <a:lstStyle/>
        <a:p>
          <a:r>
            <a:rPr lang="el-GR" sz="2000" b="1" dirty="0" smtClean="0">
              <a:solidFill>
                <a:srgbClr val="FF0000"/>
              </a:solidFill>
            </a:rPr>
            <a:t>Ασφάλεια &amp;</a:t>
          </a:r>
        </a:p>
        <a:p>
          <a:r>
            <a:rPr lang="el-GR" sz="2000" b="1" dirty="0" smtClean="0">
              <a:solidFill>
                <a:srgbClr val="FF0000"/>
              </a:solidFill>
            </a:rPr>
            <a:t>Φροντίδα</a:t>
          </a:r>
        </a:p>
        <a:p>
          <a:r>
            <a:rPr lang="el-GR" sz="2000" b="1" dirty="0" smtClean="0">
              <a:solidFill>
                <a:srgbClr val="FF0000"/>
              </a:solidFill>
            </a:rPr>
            <a:t>Ασθενούς</a:t>
          </a:r>
          <a:endParaRPr lang="el-GR" sz="2000" b="1" dirty="0">
            <a:solidFill>
              <a:srgbClr val="FF0000"/>
            </a:solidFill>
          </a:endParaRPr>
        </a:p>
      </dgm:t>
    </dgm:pt>
    <dgm:pt modelId="{A0D516F0-2EE2-4523-A913-3635E9499CD3}" type="parTrans" cxnId="{D5AAEA03-1721-418F-A8A1-5D5B1F0F29B9}">
      <dgm:prSet/>
      <dgm:spPr/>
      <dgm:t>
        <a:bodyPr/>
        <a:lstStyle/>
        <a:p>
          <a:endParaRPr lang="el-GR"/>
        </a:p>
      </dgm:t>
    </dgm:pt>
    <dgm:pt modelId="{D4E00FB4-E5F0-4D12-B1A8-6C52B1B44946}" type="sibTrans" cxnId="{D5AAEA03-1721-418F-A8A1-5D5B1F0F29B9}">
      <dgm:prSet/>
      <dgm:spPr/>
      <dgm:t>
        <a:bodyPr/>
        <a:lstStyle/>
        <a:p>
          <a:endParaRPr lang="el-GR"/>
        </a:p>
      </dgm:t>
    </dgm:pt>
    <dgm:pt modelId="{47DB006F-69C1-4998-B4D5-3583F9FD752D}">
      <dgm:prSet phldrT="[Κείμενο]" custT="1"/>
      <dgm:spPr/>
      <dgm:t>
        <a:bodyPr/>
        <a:lstStyle/>
        <a:p>
          <a:pPr algn="l"/>
          <a:r>
            <a:rPr lang="el-GR" sz="1700" b="1" dirty="0" smtClean="0">
              <a:solidFill>
                <a:srgbClr val="C00000"/>
              </a:solidFill>
            </a:rPr>
            <a:t>ΑΝΑΙΣΘΗΣΙΟΛΟΓΟΣ</a:t>
          </a:r>
          <a:endParaRPr lang="el-GR" sz="1700" b="1" dirty="0">
            <a:solidFill>
              <a:srgbClr val="C00000"/>
            </a:solidFill>
          </a:endParaRPr>
        </a:p>
      </dgm:t>
    </dgm:pt>
    <dgm:pt modelId="{A3350DEC-5145-4759-B4CF-2CEB1F48EC76}" type="parTrans" cxnId="{52EB2BAA-C1A0-44FF-9947-1E1ACAB09069}">
      <dgm:prSet/>
      <dgm:spPr/>
      <dgm:t>
        <a:bodyPr/>
        <a:lstStyle/>
        <a:p>
          <a:endParaRPr lang="el-GR"/>
        </a:p>
      </dgm:t>
    </dgm:pt>
    <dgm:pt modelId="{EB33FE3B-9684-436A-A333-0AF95095A628}" type="sibTrans" cxnId="{52EB2BAA-C1A0-44FF-9947-1E1ACAB09069}">
      <dgm:prSet/>
      <dgm:spPr/>
      <dgm:t>
        <a:bodyPr/>
        <a:lstStyle/>
        <a:p>
          <a:endParaRPr lang="el-GR"/>
        </a:p>
      </dgm:t>
    </dgm:pt>
    <dgm:pt modelId="{6DDBAD97-C0EE-40CC-B06F-803B4656E6C9}">
      <dgm:prSet phldrT="[Κείμενο]" custT="1"/>
      <dgm:spPr/>
      <dgm:t>
        <a:bodyPr/>
        <a:lstStyle/>
        <a:p>
          <a:r>
            <a:rPr lang="el-GR" sz="1800" b="1" dirty="0" smtClean="0"/>
            <a:t>Χειρουργός/ επεμβατικός καρδιολόγος κ.α.</a:t>
          </a:r>
          <a:endParaRPr lang="el-GR" sz="1800" b="1" dirty="0"/>
        </a:p>
      </dgm:t>
    </dgm:pt>
    <dgm:pt modelId="{747CDAAB-B142-436A-B4DA-21A55EDE4626}" type="parTrans" cxnId="{1BB014B4-46DD-4257-B837-EE1940D04BBC}">
      <dgm:prSet/>
      <dgm:spPr/>
      <dgm:t>
        <a:bodyPr/>
        <a:lstStyle/>
        <a:p>
          <a:endParaRPr lang="el-GR"/>
        </a:p>
      </dgm:t>
    </dgm:pt>
    <dgm:pt modelId="{7B9B89C9-DFFA-4A18-85EE-A4CDCEBC9AA3}" type="sibTrans" cxnId="{1BB014B4-46DD-4257-B837-EE1940D04BBC}">
      <dgm:prSet/>
      <dgm:spPr/>
      <dgm:t>
        <a:bodyPr/>
        <a:lstStyle/>
        <a:p>
          <a:endParaRPr lang="el-GR"/>
        </a:p>
      </dgm:t>
    </dgm:pt>
    <dgm:pt modelId="{453FC9FB-4FCB-4A43-B4D3-E0C304006269}">
      <dgm:prSet phldrT="[Κείμενο]" custT="1"/>
      <dgm:spPr/>
      <dgm:t>
        <a:bodyPr/>
        <a:lstStyle/>
        <a:p>
          <a:r>
            <a:rPr lang="el-GR" sz="2000" b="1" dirty="0" smtClean="0">
              <a:solidFill>
                <a:schemeClr val="bg1"/>
              </a:solidFill>
            </a:rPr>
            <a:t>Νοσηλευτικό προσωπικό κ.α.</a:t>
          </a:r>
          <a:endParaRPr lang="el-GR" sz="2000" b="1" dirty="0">
            <a:solidFill>
              <a:schemeClr val="bg1"/>
            </a:solidFill>
          </a:endParaRPr>
        </a:p>
      </dgm:t>
    </dgm:pt>
    <dgm:pt modelId="{DFE00CCD-9D4E-439A-80B2-DDE0687772D5}" type="parTrans" cxnId="{04BC9F42-3F70-407B-9F01-F8A3CB473EA6}">
      <dgm:prSet/>
      <dgm:spPr/>
      <dgm:t>
        <a:bodyPr/>
        <a:lstStyle/>
        <a:p>
          <a:endParaRPr lang="el-GR"/>
        </a:p>
      </dgm:t>
    </dgm:pt>
    <dgm:pt modelId="{BEC9C6EC-647B-4016-9DA4-A6E037090BC3}" type="sibTrans" cxnId="{04BC9F42-3F70-407B-9F01-F8A3CB473EA6}">
      <dgm:prSet/>
      <dgm:spPr/>
      <dgm:t>
        <a:bodyPr/>
        <a:lstStyle/>
        <a:p>
          <a:endParaRPr lang="el-GR"/>
        </a:p>
      </dgm:t>
    </dgm:pt>
    <dgm:pt modelId="{57A596BC-C7C9-4D64-9AFC-8DDC8517DA0B}">
      <dgm:prSet phldrT="[Κείμενο]" custT="1"/>
      <dgm:spPr/>
      <dgm:t>
        <a:bodyPr/>
        <a:lstStyle/>
        <a:p>
          <a:r>
            <a:rPr lang="el-GR" sz="1800" b="1" dirty="0" smtClean="0"/>
            <a:t>Ψυχολόγος</a:t>
          </a:r>
          <a:endParaRPr lang="el-GR" sz="1800" b="1" dirty="0"/>
        </a:p>
      </dgm:t>
    </dgm:pt>
    <dgm:pt modelId="{24E52C34-D8BA-4B2D-B38A-1368CCD32215}" type="parTrans" cxnId="{1E92DFA8-999F-4E89-AAD5-C0DEEC5CF335}">
      <dgm:prSet/>
      <dgm:spPr/>
      <dgm:t>
        <a:bodyPr/>
        <a:lstStyle/>
        <a:p>
          <a:endParaRPr lang="el-GR"/>
        </a:p>
      </dgm:t>
    </dgm:pt>
    <dgm:pt modelId="{98D8B80E-23A8-45AB-84B3-0FBB39E44F88}" type="sibTrans" cxnId="{1E92DFA8-999F-4E89-AAD5-C0DEEC5CF335}">
      <dgm:prSet/>
      <dgm:spPr/>
      <dgm:t>
        <a:bodyPr/>
        <a:lstStyle/>
        <a:p>
          <a:endParaRPr lang="el-GR"/>
        </a:p>
      </dgm:t>
    </dgm:pt>
    <dgm:pt modelId="{EDFA2F2B-EC73-4683-9C88-C25ABEE17C44}">
      <dgm:prSet custT="1"/>
      <dgm:spPr/>
      <dgm:t>
        <a:bodyPr/>
        <a:lstStyle/>
        <a:p>
          <a:r>
            <a:rPr lang="el-GR" sz="1800" b="1" dirty="0" smtClean="0"/>
            <a:t>Διατροφολόγος</a:t>
          </a:r>
          <a:endParaRPr lang="el-GR" sz="1800" b="1" dirty="0"/>
        </a:p>
      </dgm:t>
    </dgm:pt>
    <dgm:pt modelId="{B9274782-209E-4EEC-86E3-CC53ED4935EB}" type="parTrans" cxnId="{F47C4424-5222-4A3B-A744-3980CA1D93A1}">
      <dgm:prSet/>
      <dgm:spPr/>
      <dgm:t>
        <a:bodyPr/>
        <a:lstStyle/>
        <a:p>
          <a:endParaRPr lang="el-GR"/>
        </a:p>
      </dgm:t>
    </dgm:pt>
    <dgm:pt modelId="{5C54B228-975D-46BF-B715-EC9C77F0850C}" type="sibTrans" cxnId="{F47C4424-5222-4A3B-A744-3980CA1D93A1}">
      <dgm:prSet/>
      <dgm:spPr/>
      <dgm:t>
        <a:bodyPr/>
        <a:lstStyle/>
        <a:p>
          <a:endParaRPr lang="el-GR"/>
        </a:p>
      </dgm:t>
    </dgm:pt>
    <dgm:pt modelId="{6EDC9AD0-2C51-4360-B992-6F1083682B21}" type="pres">
      <dgm:prSet presAssocID="{9F6BCF68-B9B6-44B2-8E86-312D488ED148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7916CCBB-55ED-4A90-A6F4-006504E7984E}" type="pres">
      <dgm:prSet presAssocID="{FCEBD46B-FDF0-48B1-9B33-861B44A0B299}" presName="centerShape" presStyleLbl="node0" presStyleIdx="0" presStyleCnt="1" custScaleX="120198" custScaleY="113636" custLinFactNeighborX="152" custLinFactNeighborY="576"/>
      <dgm:spPr/>
      <dgm:t>
        <a:bodyPr/>
        <a:lstStyle/>
        <a:p>
          <a:endParaRPr lang="el-GR"/>
        </a:p>
      </dgm:t>
    </dgm:pt>
    <dgm:pt modelId="{6F74F0F6-6B52-4CC6-AD3B-05C5EB586310}" type="pres">
      <dgm:prSet presAssocID="{47DB006F-69C1-4998-B4D5-3583F9FD752D}" presName="node" presStyleLbl="node1" presStyleIdx="0" presStyleCnt="5" custScaleX="189047" custScaleY="142995" custRadScaleRad="115113" custRadScaleInc="-1779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C7AB66C8-90C4-462F-9EAD-5869ACE59E58}" type="pres">
      <dgm:prSet presAssocID="{47DB006F-69C1-4998-B4D5-3583F9FD752D}" presName="dummy" presStyleCnt="0"/>
      <dgm:spPr/>
    </dgm:pt>
    <dgm:pt modelId="{27C31EC9-E584-48F2-BF20-EF3EDBA4FD00}" type="pres">
      <dgm:prSet presAssocID="{EB33FE3B-9684-436A-A333-0AF95095A628}" presName="sibTrans" presStyleLbl="sibTrans2D1" presStyleIdx="0" presStyleCnt="5"/>
      <dgm:spPr/>
      <dgm:t>
        <a:bodyPr/>
        <a:lstStyle/>
        <a:p>
          <a:endParaRPr lang="el-GR"/>
        </a:p>
      </dgm:t>
    </dgm:pt>
    <dgm:pt modelId="{97E9DEAB-A595-43E8-A06B-76ED182D4246}" type="pres">
      <dgm:prSet presAssocID="{6DDBAD97-C0EE-40CC-B06F-803B4656E6C9}" presName="node" presStyleLbl="node1" presStyleIdx="1" presStyleCnt="5" custScaleX="165123" custScaleY="141522" custRadScaleRad="122818" custRadScaleInc="2289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DE1E159-9C1D-4893-BABA-E9E332395279}" type="pres">
      <dgm:prSet presAssocID="{6DDBAD97-C0EE-40CC-B06F-803B4656E6C9}" presName="dummy" presStyleCnt="0"/>
      <dgm:spPr/>
    </dgm:pt>
    <dgm:pt modelId="{1FAC06F3-B972-4663-9B78-4027BDAAC100}" type="pres">
      <dgm:prSet presAssocID="{7B9B89C9-DFFA-4A18-85EE-A4CDCEBC9AA3}" presName="sibTrans" presStyleLbl="sibTrans2D1" presStyleIdx="1" presStyleCnt="5"/>
      <dgm:spPr/>
      <dgm:t>
        <a:bodyPr/>
        <a:lstStyle/>
        <a:p>
          <a:endParaRPr lang="el-GR"/>
        </a:p>
      </dgm:t>
    </dgm:pt>
    <dgm:pt modelId="{6E437F22-5EB8-4A88-9058-95D7F57AB276}" type="pres">
      <dgm:prSet presAssocID="{453FC9FB-4FCB-4A43-B4D3-E0C304006269}" presName="node" presStyleLbl="node1" presStyleIdx="2" presStyleCnt="5" custScaleX="159099" custScaleY="139350" custRadScaleRad="124540" custRadScaleInc="-4194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0936153-307A-4E5A-A7BA-AA54D9F266D2}" type="pres">
      <dgm:prSet presAssocID="{453FC9FB-4FCB-4A43-B4D3-E0C304006269}" presName="dummy" presStyleCnt="0"/>
      <dgm:spPr/>
    </dgm:pt>
    <dgm:pt modelId="{9B849688-E905-431D-A973-49B94D8B560B}" type="pres">
      <dgm:prSet presAssocID="{BEC9C6EC-647B-4016-9DA4-A6E037090BC3}" presName="sibTrans" presStyleLbl="sibTrans2D1" presStyleIdx="2" presStyleCnt="5"/>
      <dgm:spPr/>
      <dgm:t>
        <a:bodyPr/>
        <a:lstStyle/>
        <a:p>
          <a:endParaRPr lang="el-GR"/>
        </a:p>
      </dgm:t>
    </dgm:pt>
    <dgm:pt modelId="{B8472C4B-D17E-4733-8C8D-B97B7B8380F7}" type="pres">
      <dgm:prSet presAssocID="{EDFA2F2B-EC73-4683-9C88-C25ABEE17C44}" presName="node" presStyleLbl="node1" presStyleIdx="3" presStyleCnt="5" custScaleX="160480" custScaleY="128277" custRadScaleRad="113658" custRadScaleInc="23138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1903A94D-3A40-4076-A2A1-8D5DF4B4E8C3}" type="pres">
      <dgm:prSet presAssocID="{EDFA2F2B-EC73-4683-9C88-C25ABEE17C44}" presName="dummy" presStyleCnt="0"/>
      <dgm:spPr/>
    </dgm:pt>
    <dgm:pt modelId="{CE3AA818-5799-408E-835A-3EBDC3A8AB61}" type="pres">
      <dgm:prSet presAssocID="{5C54B228-975D-46BF-B715-EC9C77F0850C}" presName="sibTrans" presStyleLbl="sibTrans2D1" presStyleIdx="3" presStyleCnt="5"/>
      <dgm:spPr/>
      <dgm:t>
        <a:bodyPr/>
        <a:lstStyle/>
        <a:p>
          <a:endParaRPr lang="el-GR"/>
        </a:p>
      </dgm:t>
    </dgm:pt>
    <dgm:pt modelId="{90D6DAFD-99C5-4EC3-9B87-82B27E015158}" type="pres">
      <dgm:prSet presAssocID="{57A596BC-C7C9-4D64-9AFC-8DDC8517DA0B}" presName="node" presStyleLbl="node1" presStyleIdx="4" presStyleCnt="5" custScaleX="147133" custScaleY="138103" custRadScaleRad="115852" custRadScaleInc="4527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392B523E-5F83-4A79-9D1C-1DA2906F4D60}" type="pres">
      <dgm:prSet presAssocID="{57A596BC-C7C9-4D64-9AFC-8DDC8517DA0B}" presName="dummy" presStyleCnt="0"/>
      <dgm:spPr/>
    </dgm:pt>
    <dgm:pt modelId="{04D1EF75-2CC7-4F9F-8EF2-973674E82A20}" type="pres">
      <dgm:prSet presAssocID="{98D8B80E-23A8-45AB-84B3-0FBB39E44F88}" presName="sibTrans" presStyleLbl="sibTrans2D1" presStyleIdx="4" presStyleCnt="5"/>
      <dgm:spPr/>
      <dgm:t>
        <a:bodyPr/>
        <a:lstStyle/>
        <a:p>
          <a:endParaRPr lang="el-GR"/>
        </a:p>
      </dgm:t>
    </dgm:pt>
  </dgm:ptLst>
  <dgm:cxnLst>
    <dgm:cxn modelId="{1BB014B4-46DD-4257-B837-EE1940D04BBC}" srcId="{FCEBD46B-FDF0-48B1-9B33-861B44A0B299}" destId="{6DDBAD97-C0EE-40CC-B06F-803B4656E6C9}" srcOrd="1" destOrd="0" parTransId="{747CDAAB-B142-436A-B4DA-21A55EDE4626}" sibTransId="{7B9B89C9-DFFA-4A18-85EE-A4CDCEBC9AA3}"/>
    <dgm:cxn modelId="{5C98456B-B99A-4960-86A3-4FFC6CDE6406}" type="presOf" srcId="{EDFA2F2B-EC73-4683-9C88-C25ABEE17C44}" destId="{B8472C4B-D17E-4733-8C8D-B97B7B8380F7}" srcOrd="0" destOrd="0" presId="urn:microsoft.com/office/officeart/2005/8/layout/radial6"/>
    <dgm:cxn modelId="{F47C4424-5222-4A3B-A744-3980CA1D93A1}" srcId="{FCEBD46B-FDF0-48B1-9B33-861B44A0B299}" destId="{EDFA2F2B-EC73-4683-9C88-C25ABEE17C44}" srcOrd="3" destOrd="0" parTransId="{B9274782-209E-4EEC-86E3-CC53ED4935EB}" sibTransId="{5C54B228-975D-46BF-B715-EC9C77F0850C}"/>
    <dgm:cxn modelId="{1E92DFA8-999F-4E89-AAD5-C0DEEC5CF335}" srcId="{FCEBD46B-FDF0-48B1-9B33-861B44A0B299}" destId="{57A596BC-C7C9-4D64-9AFC-8DDC8517DA0B}" srcOrd="4" destOrd="0" parTransId="{24E52C34-D8BA-4B2D-B38A-1368CCD32215}" sibTransId="{98D8B80E-23A8-45AB-84B3-0FBB39E44F88}"/>
    <dgm:cxn modelId="{CAFF0321-73DB-43F3-A609-34CA4BFF27DA}" type="presOf" srcId="{47DB006F-69C1-4998-B4D5-3583F9FD752D}" destId="{6F74F0F6-6B52-4CC6-AD3B-05C5EB586310}" srcOrd="0" destOrd="0" presId="urn:microsoft.com/office/officeart/2005/8/layout/radial6"/>
    <dgm:cxn modelId="{8DA8F3D9-EA9B-4399-AF3D-8684E09C6C7B}" type="presOf" srcId="{BEC9C6EC-647B-4016-9DA4-A6E037090BC3}" destId="{9B849688-E905-431D-A973-49B94D8B560B}" srcOrd="0" destOrd="0" presId="urn:microsoft.com/office/officeart/2005/8/layout/radial6"/>
    <dgm:cxn modelId="{5FA1BD41-8CF7-43F3-B5F2-B9A03BF3D8F7}" type="presOf" srcId="{57A596BC-C7C9-4D64-9AFC-8DDC8517DA0B}" destId="{90D6DAFD-99C5-4EC3-9B87-82B27E015158}" srcOrd="0" destOrd="0" presId="urn:microsoft.com/office/officeart/2005/8/layout/radial6"/>
    <dgm:cxn modelId="{04BC9F42-3F70-407B-9F01-F8A3CB473EA6}" srcId="{FCEBD46B-FDF0-48B1-9B33-861B44A0B299}" destId="{453FC9FB-4FCB-4A43-B4D3-E0C304006269}" srcOrd="2" destOrd="0" parTransId="{DFE00CCD-9D4E-439A-80B2-DDE0687772D5}" sibTransId="{BEC9C6EC-647B-4016-9DA4-A6E037090BC3}"/>
    <dgm:cxn modelId="{8998B15B-1F2B-493C-AC6D-AA8D96BED6C1}" type="presOf" srcId="{6DDBAD97-C0EE-40CC-B06F-803B4656E6C9}" destId="{97E9DEAB-A595-43E8-A06B-76ED182D4246}" srcOrd="0" destOrd="0" presId="urn:microsoft.com/office/officeart/2005/8/layout/radial6"/>
    <dgm:cxn modelId="{9B4C4B3C-C56D-4D58-A8D9-2990D5F01691}" type="presOf" srcId="{9F6BCF68-B9B6-44B2-8E86-312D488ED148}" destId="{6EDC9AD0-2C51-4360-B992-6F1083682B21}" srcOrd="0" destOrd="0" presId="urn:microsoft.com/office/officeart/2005/8/layout/radial6"/>
    <dgm:cxn modelId="{C976D1B6-11A5-4C20-8E3D-A56E34BEFD06}" type="presOf" srcId="{453FC9FB-4FCB-4A43-B4D3-E0C304006269}" destId="{6E437F22-5EB8-4A88-9058-95D7F57AB276}" srcOrd="0" destOrd="0" presId="urn:microsoft.com/office/officeart/2005/8/layout/radial6"/>
    <dgm:cxn modelId="{1FA202CB-0078-46C1-99D1-0D6A9DE3C247}" type="presOf" srcId="{5C54B228-975D-46BF-B715-EC9C77F0850C}" destId="{CE3AA818-5799-408E-835A-3EBDC3A8AB61}" srcOrd="0" destOrd="0" presId="urn:microsoft.com/office/officeart/2005/8/layout/radial6"/>
    <dgm:cxn modelId="{52EB2BAA-C1A0-44FF-9947-1E1ACAB09069}" srcId="{FCEBD46B-FDF0-48B1-9B33-861B44A0B299}" destId="{47DB006F-69C1-4998-B4D5-3583F9FD752D}" srcOrd="0" destOrd="0" parTransId="{A3350DEC-5145-4759-B4CF-2CEB1F48EC76}" sibTransId="{EB33FE3B-9684-436A-A333-0AF95095A628}"/>
    <dgm:cxn modelId="{B1D6D975-5BB5-4A8B-ADB8-C26EC204AAFD}" type="presOf" srcId="{EB33FE3B-9684-436A-A333-0AF95095A628}" destId="{27C31EC9-E584-48F2-BF20-EF3EDBA4FD00}" srcOrd="0" destOrd="0" presId="urn:microsoft.com/office/officeart/2005/8/layout/radial6"/>
    <dgm:cxn modelId="{B3E09467-D36C-4860-B34E-FF3CA625BAF5}" type="presOf" srcId="{FCEBD46B-FDF0-48B1-9B33-861B44A0B299}" destId="{7916CCBB-55ED-4A90-A6F4-006504E7984E}" srcOrd="0" destOrd="0" presId="urn:microsoft.com/office/officeart/2005/8/layout/radial6"/>
    <dgm:cxn modelId="{413D4E6F-1083-4798-9C87-598211DCC671}" type="presOf" srcId="{7B9B89C9-DFFA-4A18-85EE-A4CDCEBC9AA3}" destId="{1FAC06F3-B972-4663-9B78-4027BDAAC100}" srcOrd="0" destOrd="0" presId="urn:microsoft.com/office/officeart/2005/8/layout/radial6"/>
    <dgm:cxn modelId="{D5AAEA03-1721-418F-A8A1-5D5B1F0F29B9}" srcId="{9F6BCF68-B9B6-44B2-8E86-312D488ED148}" destId="{FCEBD46B-FDF0-48B1-9B33-861B44A0B299}" srcOrd="0" destOrd="0" parTransId="{A0D516F0-2EE2-4523-A913-3635E9499CD3}" sibTransId="{D4E00FB4-E5F0-4D12-B1A8-6C52B1B44946}"/>
    <dgm:cxn modelId="{05937698-DA49-4F1D-A981-A171615C7DD1}" type="presOf" srcId="{98D8B80E-23A8-45AB-84B3-0FBB39E44F88}" destId="{04D1EF75-2CC7-4F9F-8EF2-973674E82A20}" srcOrd="0" destOrd="0" presId="urn:microsoft.com/office/officeart/2005/8/layout/radial6"/>
    <dgm:cxn modelId="{1F5E5827-BEDD-43B7-8177-155B636D7B36}" type="presParOf" srcId="{6EDC9AD0-2C51-4360-B992-6F1083682B21}" destId="{7916CCBB-55ED-4A90-A6F4-006504E7984E}" srcOrd="0" destOrd="0" presId="urn:microsoft.com/office/officeart/2005/8/layout/radial6"/>
    <dgm:cxn modelId="{9274610F-8E19-45EE-BF54-D70CFF1C9771}" type="presParOf" srcId="{6EDC9AD0-2C51-4360-B992-6F1083682B21}" destId="{6F74F0F6-6B52-4CC6-AD3B-05C5EB586310}" srcOrd="1" destOrd="0" presId="urn:microsoft.com/office/officeart/2005/8/layout/radial6"/>
    <dgm:cxn modelId="{3189E2BB-B201-4952-B39F-B71C689C69E1}" type="presParOf" srcId="{6EDC9AD0-2C51-4360-B992-6F1083682B21}" destId="{C7AB66C8-90C4-462F-9EAD-5869ACE59E58}" srcOrd="2" destOrd="0" presId="urn:microsoft.com/office/officeart/2005/8/layout/radial6"/>
    <dgm:cxn modelId="{E175C751-5743-40C4-B21C-637C6BA772EB}" type="presParOf" srcId="{6EDC9AD0-2C51-4360-B992-6F1083682B21}" destId="{27C31EC9-E584-48F2-BF20-EF3EDBA4FD00}" srcOrd="3" destOrd="0" presId="urn:microsoft.com/office/officeart/2005/8/layout/radial6"/>
    <dgm:cxn modelId="{EB56C098-86C1-41D5-8411-DE6BD1815F6F}" type="presParOf" srcId="{6EDC9AD0-2C51-4360-B992-6F1083682B21}" destId="{97E9DEAB-A595-43E8-A06B-76ED182D4246}" srcOrd="4" destOrd="0" presId="urn:microsoft.com/office/officeart/2005/8/layout/radial6"/>
    <dgm:cxn modelId="{DBD62C4C-B499-49F7-B5EA-AB0ED6C40CE2}" type="presParOf" srcId="{6EDC9AD0-2C51-4360-B992-6F1083682B21}" destId="{BDE1E159-9C1D-4893-BABA-E9E332395279}" srcOrd="5" destOrd="0" presId="urn:microsoft.com/office/officeart/2005/8/layout/radial6"/>
    <dgm:cxn modelId="{DF77DC07-BB24-48D7-A636-D4F216CF5729}" type="presParOf" srcId="{6EDC9AD0-2C51-4360-B992-6F1083682B21}" destId="{1FAC06F3-B972-4663-9B78-4027BDAAC100}" srcOrd="6" destOrd="0" presId="urn:microsoft.com/office/officeart/2005/8/layout/radial6"/>
    <dgm:cxn modelId="{64741C19-6AEA-475C-8B83-810A73ECA49F}" type="presParOf" srcId="{6EDC9AD0-2C51-4360-B992-6F1083682B21}" destId="{6E437F22-5EB8-4A88-9058-95D7F57AB276}" srcOrd="7" destOrd="0" presId="urn:microsoft.com/office/officeart/2005/8/layout/radial6"/>
    <dgm:cxn modelId="{A1C76D65-951F-48C4-BE7E-5754ADF73775}" type="presParOf" srcId="{6EDC9AD0-2C51-4360-B992-6F1083682B21}" destId="{B0936153-307A-4E5A-A7BA-AA54D9F266D2}" srcOrd="8" destOrd="0" presId="urn:microsoft.com/office/officeart/2005/8/layout/radial6"/>
    <dgm:cxn modelId="{215068E1-FDD4-47A0-BFE8-655D35C32311}" type="presParOf" srcId="{6EDC9AD0-2C51-4360-B992-6F1083682B21}" destId="{9B849688-E905-431D-A973-49B94D8B560B}" srcOrd="9" destOrd="0" presId="urn:microsoft.com/office/officeart/2005/8/layout/radial6"/>
    <dgm:cxn modelId="{2319BA37-46BF-43C8-80D8-02C2C557669D}" type="presParOf" srcId="{6EDC9AD0-2C51-4360-B992-6F1083682B21}" destId="{B8472C4B-D17E-4733-8C8D-B97B7B8380F7}" srcOrd="10" destOrd="0" presId="urn:microsoft.com/office/officeart/2005/8/layout/radial6"/>
    <dgm:cxn modelId="{CB20480D-1F2D-441D-8128-D1C5309889C0}" type="presParOf" srcId="{6EDC9AD0-2C51-4360-B992-6F1083682B21}" destId="{1903A94D-3A40-4076-A2A1-8D5DF4B4E8C3}" srcOrd="11" destOrd="0" presId="urn:microsoft.com/office/officeart/2005/8/layout/radial6"/>
    <dgm:cxn modelId="{99CAD218-CEE4-4C1E-BE4F-CCC597751D2C}" type="presParOf" srcId="{6EDC9AD0-2C51-4360-B992-6F1083682B21}" destId="{CE3AA818-5799-408E-835A-3EBDC3A8AB61}" srcOrd="12" destOrd="0" presId="urn:microsoft.com/office/officeart/2005/8/layout/radial6"/>
    <dgm:cxn modelId="{354CB18F-9FFF-4C14-869E-B9E34738B555}" type="presParOf" srcId="{6EDC9AD0-2C51-4360-B992-6F1083682B21}" destId="{90D6DAFD-99C5-4EC3-9B87-82B27E015158}" srcOrd="13" destOrd="0" presId="urn:microsoft.com/office/officeart/2005/8/layout/radial6"/>
    <dgm:cxn modelId="{B584120A-35B3-4D7F-A2D2-AEE15FEC377A}" type="presParOf" srcId="{6EDC9AD0-2C51-4360-B992-6F1083682B21}" destId="{392B523E-5F83-4A79-9D1C-1DA2906F4D60}" srcOrd="14" destOrd="0" presId="urn:microsoft.com/office/officeart/2005/8/layout/radial6"/>
    <dgm:cxn modelId="{E66BF461-920D-4815-B320-11CDA70C3AF1}" type="presParOf" srcId="{6EDC9AD0-2C51-4360-B992-6F1083682B21}" destId="{04D1EF75-2CC7-4F9F-8EF2-973674E82A20}" srcOrd="15" destOrd="0" presId="urn:microsoft.com/office/officeart/2005/8/layout/radial6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61C552B-3036-4F1C-9CAA-D2AF663F1F01}" type="doc">
      <dgm:prSet loTypeId="urn:microsoft.com/office/officeart/2005/8/layout/chevron1" loCatId="process" qsTypeId="urn:microsoft.com/office/officeart/2005/8/quickstyle/simple1" qsCatId="simple" csTypeId="urn:microsoft.com/office/officeart/2005/8/colors/colorful1#1" csCatId="colorful" phldr="1"/>
      <dgm:spPr/>
    </dgm:pt>
    <dgm:pt modelId="{3EEF9A93-2C57-4135-96D5-1FCF9692755B}">
      <dgm:prSet phldrT="[Κείμενο]" custT="1"/>
      <dgm:spPr/>
      <dgm:t>
        <a:bodyPr/>
        <a:lstStyle/>
        <a:p>
          <a:r>
            <a:rPr lang="el-GR" sz="1800" b="1" dirty="0" smtClean="0">
              <a:solidFill>
                <a:schemeClr val="tx2">
                  <a:lumMod val="75000"/>
                </a:schemeClr>
              </a:solidFill>
            </a:rPr>
            <a:t>Αναισθησιολογικό πλάνο </a:t>
          </a:r>
          <a:endParaRPr lang="el-GR" sz="1800" b="1" dirty="0">
            <a:solidFill>
              <a:schemeClr val="tx2">
                <a:lumMod val="75000"/>
              </a:schemeClr>
            </a:solidFill>
          </a:endParaRPr>
        </a:p>
      </dgm:t>
    </dgm:pt>
    <dgm:pt modelId="{0AB2BB92-FEF5-4ACB-B039-B7933B5AD724}" type="parTrans" cxnId="{2DD6007D-FEDE-425E-B567-D684962C1F38}">
      <dgm:prSet/>
      <dgm:spPr/>
      <dgm:t>
        <a:bodyPr/>
        <a:lstStyle/>
        <a:p>
          <a:endParaRPr lang="el-GR"/>
        </a:p>
      </dgm:t>
    </dgm:pt>
    <dgm:pt modelId="{C4877C92-93BD-4695-9B2A-ABE7556D1280}" type="sibTrans" cxnId="{2DD6007D-FEDE-425E-B567-D684962C1F38}">
      <dgm:prSet/>
      <dgm:spPr/>
      <dgm:t>
        <a:bodyPr/>
        <a:lstStyle/>
        <a:p>
          <a:endParaRPr lang="el-GR"/>
        </a:p>
      </dgm:t>
    </dgm:pt>
    <dgm:pt modelId="{C93DA394-CFA2-4AE4-8339-0850923A7F17}">
      <dgm:prSet phldrT="[Κείμενο]" custT="1"/>
      <dgm:spPr/>
      <dgm:t>
        <a:bodyPr/>
        <a:lstStyle/>
        <a:p>
          <a:endParaRPr lang="el-GR" sz="1600" b="1" dirty="0" smtClean="0">
            <a:solidFill>
              <a:schemeClr val="bg1"/>
            </a:solidFill>
          </a:endParaRPr>
        </a:p>
        <a:p>
          <a:r>
            <a:rPr lang="el-GR" sz="1600" b="1" dirty="0" smtClean="0">
              <a:solidFill>
                <a:schemeClr val="bg1"/>
              </a:solidFill>
            </a:rPr>
            <a:t>Επιτυχές αποτέλεσμα</a:t>
          </a:r>
        </a:p>
        <a:p>
          <a:r>
            <a:rPr lang="el-GR" sz="1600" b="1" dirty="0" smtClean="0">
              <a:solidFill>
                <a:schemeClr val="bg1"/>
              </a:solidFill>
            </a:rPr>
            <a:t>Μείωση επιπλοκών</a:t>
          </a:r>
        </a:p>
        <a:p>
          <a:r>
            <a:rPr lang="el-GR" sz="1600" b="1" dirty="0" smtClean="0">
              <a:solidFill>
                <a:schemeClr val="bg1"/>
              </a:solidFill>
            </a:rPr>
            <a:t>Μείωση θνητότητας-νοσηρότητας</a:t>
          </a:r>
        </a:p>
        <a:p>
          <a:endParaRPr lang="el-GR" sz="1400" dirty="0"/>
        </a:p>
      </dgm:t>
    </dgm:pt>
    <dgm:pt modelId="{E62296E4-8B38-469C-8D40-11933B3E759F}" type="parTrans" cxnId="{901B91BA-7829-47B8-91EC-7329B787F0FA}">
      <dgm:prSet/>
      <dgm:spPr/>
      <dgm:t>
        <a:bodyPr/>
        <a:lstStyle/>
        <a:p>
          <a:endParaRPr lang="el-GR"/>
        </a:p>
      </dgm:t>
    </dgm:pt>
    <dgm:pt modelId="{B427FEA8-90CE-4E9A-B801-DB987156CBA4}" type="sibTrans" cxnId="{901B91BA-7829-47B8-91EC-7329B787F0FA}">
      <dgm:prSet/>
      <dgm:spPr/>
      <dgm:t>
        <a:bodyPr/>
        <a:lstStyle/>
        <a:p>
          <a:endParaRPr lang="el-GR"/>
        </a:p>
      </dgm:t>
    </dgm:pt>
    <dgm:pt modelId="{C1DC9F62-E802-4CC4-B4EA-C072E7D4BCC4}">
      <dgm:prSet phldrT="[Κείμενο]" custT="1"/>
      <dgm:spPr/>
      <dgm:t>
        <a:bodyPr/>
        <a:lstStyle/>
        <a:p>
          <a:r>
            <a:rPr lang="el-GR" sz="1800" b="1" dirty="0" smtClean="0"/>
            <a:t>Χορήγηση αναισθησίας -</a:t>
          </a:r>
        </a:p>
        <a:p>
          <a:r>
            <a:rPr lang="en-US" sz="1800" b="1" dirty="0" smtClean="0">
              <a:solidFill>
                <a:srgbClr val="C00000"/>
              </a:solidFill>
            </a:rPr>
            <a:t>Standards of care</a:t>
          </a:r>
          <a:endParaRPr lang="el-GR" sz="1800" b="1" dirty="0">
            <a:solidFill>
              <a:srgbClr val="C00000"/>
            </a:solidFill>
          </a:endParaRPr>
        </a:p>
      </dgm:t>
    </dgm:pt>
    <dgm:pt modelId="{C9C63A10-ED2C-45D6-A5D4-0A45748219D0}" type="sibTrans" cxnId="{966DF127-4601-4B9E-A826-C23651A10E76}">
      <dgm:prSet/>
      <dgm:spPr/>
      <dgm:t>
        <a:bodyPr/>
        <a:lstStyle/>
        <a:p>
          <a:endParaRPr lang="el-GR"/>
        </a:p>
      </dgm:t>
    </dgm:pt>
    <dgm:pt modelId="{9A2A8475-9F0A-46C1-8AC5-EAD0D280F1DD}" type="parTrans" cxnId="{966DF127-4601-4B9E-A826-C23651A10E76}">
      <dgm:prSet/>
      <dgm:spPr/>
      <dgm:t>
        <a:bodyPr/>
        <a:lstStyle/>
        <a:p>
          <a:endParaRPr lang="el-GR"/>
        </a:p>
      </dgm:t>
    </dgm:pt>
    <dgm:pt modelId="{5548CBE1-6D9B-4137-8EEB-B732F8C826EA}" type="pres">
      <dgm:prSet presAssocID="{F61C552B-3036-4F1C-9CAA-D2AF663F1F01}" presName="Name0" presStyleCnt="0">
        <dgm:presLayoutVars>
          <dgm:dir/>
          <dgm:animLvl val="lvl"/>
          <dgm:resizeHandles val="exact"/>
        </dgm:presLayoutVars>
      </dgm:prSet>
      <dgm:spPr/>
    </dgm:pt>
    <dgm:pt modelId="{9E0FC558-1D97-4480-BE48-20925EF40985}" type="pres">
      <dgm:prSet presAssocID="{3EEF9A93-2C57-4135-96D5-1FCF9692755B}" presName="parTxOnly" presStyleLbl="node1" presStyleIdx="0" presStyleCnt="3" custScaleX="116316" custLinFactNeighborX="-1232" custLinFactNeighborY="-2083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15B02669-6D38-488C-BF9F-0B2B369EE169}" type="pres">
      <dgm:prSet presAssocID="{C4877C92-93BD-4695-9B2A-ABE7556D1280}" presName="parTxOnlySpace" presStyleCnt="0"/>
      <dgm:spPr/>
    </dgm:pt>
    <dgm:pt modelId="{7911D796-2582-4693-8455-85F30ED637E9}" type="pres">
      <dgm:prSet presAssocID="{C1DC9F62-E802-4CC4-B4EA-C072E7D4BCC4}" presName="parTxOnly" presStyleLbl="node1" presStyleIdx="1" presStyleCnt="3" custLinFactNeighborX="-2931" custLinFactNeighborY="-2083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21DC0EA2-0097-4A2A-A745-178FDF267C09}" type="pres">
      <dgm:prSet presAssocID="{C9C63A10-ED2C-45D6-A5D4-0A45748219D0}" presName="parTxOnlySpace" presStyleCnt="0"/>
      <dgm:spPr/>
    </dgm:pt>
    <dgm:pt modelId="{D9AB8570-AD17-4B90-8474-EBC1E7E164A3}" type="pres">
      <dgm:prSet presAssocID="{C93DA394-CFA2-4AE4-8339-0850923A7F17}" presName="parTxOnly" presStyleLbl="node1" presStyleIdx="2" presStyleCnt="3" custScaleX="110945" custScaleY="105059" custLinFactNeighborX="-24002" custLinFactNeighborY="-1830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2DD6007D-FEDE-425E-B567-D684962C1F38}" srcId="{F61C552B-3036-4F1C-9CAA-D2AF663F1F01}" destId="{3EEF9A93-2C57-4135-96D5-1FCF9692755B}" srcOrd="0" destOrd="0" parTransId="{0AB2BB92-FEF5-4ACB-B039-B7933B5AD724}" sibTransId="{C4877C92-93BD-4695-9B2A-ABE7556D1280}"/>
    <dgm:cxn modelId="{5CC24890-EE8D-4806-AC9C-80CFA1582438}" type="presOf" srcId="{F61C552B-3036-4F1C-9CAA-D2AF663F1F01}" destId="{5548CBE1-6D9B-4137-8EEB-B732F8C826EA}" srcOrd="0" destOrd="0" presId="urn:microsoft.com/office/officeart/2005/8/layout/chevron1"/>
    <dgm:cxn modelId="{901B91BA-7829-47B8-91EC-7329B787F0FA}" srcId="{F61C552B-3036-4F1C-9CAA-D2AF663F1F01}" destId="{C93DA394-CFA2-4AE4-8339-0850923A7F17}" srcOrd="2" destOrd="0" parTransId="{E62296E4-8B38-469C-8D40-11933B3E759F}" sibTransId="{B427FEA8-90CE-4E9A-B801-DB987156CBA4}"/>
    <dgm:cxn modelId="{1111386F-92D6-46AA-B479-329D9CA2808D}" type="presOf" srcId="{C1DC9F62-E802-4CC4-B4EA-C072E7D4BCC4}" destId="{7911D796-2582-4693-8455-85F30ED637E9}" srcOrd="0" destOrd="0" presId="urn:microsoft.com/office/officeart/2005/8/layout/chevron1"/>
    <dgm:cxn modelId="{37E50263-D19E-404A-B88D-832C31CA6146}" type="presOf" srcId="{3EEF9A93-2C57-4135-96D5-1FCF9692755B}" destId="{9E0FC558-1D97-4480-BE48-20925EF40985}" srcOrd="0" destOrd="0" presId="urn:microsoft.com/office/officeart/2005/8/layout/chevron1"/>
    <dgm:cxn modelId="{966DF127-4601-4B9E-A826-C23651A10E76}" srcId="{F61C552B-3036-4F1C-9CAA-D2AF663F1F01}" destId="{C1DC9F62-E802-4CC4-B4EA-C072E7D4BCC4}" srcOrd="1" destOrd="0" parTransId="{9A2A8475-9F0A-46C1-8AC5-EAD0D280F1DD}" sibTransId="{C9C63A10-ED2C-45D6-A5D4-0A45748219D0}"/>
    <dgm:cxn modelId="{86053A5E-1192-4775-8C4E-95A9EAC14BF1}" type="presOf" srcId="{C93DA394-CFA2-4AE4-8339-0850923A7F17}" destId="{D9AB8570-AD17-4B90-8474-EBC1E7E164A3}" srcOrd="0" destOrd="0" presId="urn:microsoft.com/office/officeart/2005/8/layout/chevron1"/>
    <dgm:cxn modelId="{2C88750A-DA89-449A-A81D-3B544689ECEA}" type="presParOf" srcId="{5548CBE1-6D9B-4137-8EEB-B732F8C826EA}" destId="{9E0FC558-1D97-4480-BE48-20925EF40985}" srcOrd="0" destOrd="0" presId="urn:microsoft.com/office/officeart/2005/8/layout/chevron1"/>
    <dgm:cxn modelId="{3AA33371-E055-48A4-AE3E-CD8BAE7C5FED}" type="presParOf" srcId="{5548CBE1-6D9B-4137-8EEB-B732F8C826EA}" destId="{15B02669-6D38-488C-BF9F-0B2B369EE169}" srcOrd="1" destOrd="0" presId="urn:microsoft.com/office/officeart/2005/8/layout/chevron1"/>
    <dgm:cxn modelId="{2C437FCD-ED5D-4FE8-83FB-39CFBD821412}" type="presParOf" srcId="{5548CBE1-6D9B-4137-8EEB-B732F8C826EA}" destId="{7911D796-2582-4693-8455-85F30ED637E9}" srcOrd="2" destOrd="0" presId="urn:microsoft.com/office/officeart/2005/8/layout/chevron1"/>
    <dgm:cxn modelId="{12A7C33D-7F34-45C4-BE74-835F3818A392}" type="presParOf" srcId="{5548CBE1-6D9B-4137-8EEB-B732F8C826EA}" destId="{21DC0EA2-0097-4A2A-A745-178FDF267C09}" srcOrd="3" destOrd="0" presId="urn:microsoft.com/office/officeart/2005/8/layout/chevron1"/>
    <dgm:cxn modelId="{DB133B99-2171-4F9D-B45B-53890B223407}" type="presParOf" srcId="{5548CBE1-6D9B-4137-8EEB-B732F8C826EA}" destId="{D9AB8570-AD17-4B90-8474-EBC1E7E164A3}" srcOrd="4" destOrd="0" presId="urn:microsoft.com/office/officeart/2005/8/layout/chevron1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19C7B99-868D-4426-A67E-8D2B9069336E}" type="doc">
      <dgm:prSet loTypeId="urn:microsoft.com/office/officeart/2005/8/layout/pyramid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l-GR"/>
        </a:p>
      </dgm:t>
    </dgm:pt>
    <dgm:pt modelId="{F78F9CB2-5447-402E-8873-A772D9102B24}">
      <dgm:prSet phldrT="[Κείμενο]"/>
      <dgm:spPr/>
      <dgm:t>
        <a:bodyPr/>
        <a:lstStyle/>
        <a:p>
          <a:r>
            <a:rPr lang="el-GR" dirty="0" smtClean="0"/>
            <a:t>Συνεργασία – αμοιβαία εμπιστοσύνη</a:t>
          </a:r>
          <a:endParaRPr lang="el-GR" dirty="0"/>
        </a:p>
      </dgm:t>
    </dgm:pt>
    <dgm:pt modelId="{51D6559C-32E8-481F-818F-BFF9F2CE0166}" type="parTrans" cxnId="{DB4F0537-6A57-4EE8-AF22-2723C45CB54C}">
      <dgm:prSet/>
      <dgm:spPr/>
      <dgm:t>
        <a:bodyPr/>
        <a:lstStyle/>
        <a:p>
          <a:endParaRPr lang="el-GR"/>
        </a:p>
      </dgm:t>
    </dgm:pt>
    <dgm:pt modelId="{33F820E3-6E94-4346-BAA0-E66E69603FF8}" type="sibTrans" cxnId="{DB4F0537-6A57-4EE8-AF22-2723C45CB54C}">
      <dgm:prSet/>
      <dgm:spPr/>
      <dgm:t>
        <a:bodyPr/>
        <a:lstStyle/>
        <a:p>
          <a:endParaRPr lang="el-GR"/>
        </a:p>
      </dgm:t>
    </dgm:pt>
    <dgm:pt modelId="{6E810B1D-10AC-4D13-B644-07104A349FA5}">
      <dgm:prSet phldrT="[Κείμενο]"/>
      <dgm:spPr/>
      <dgm:t>
        <a:bodyPr/>
        <a:lstStyle/>
        <a:p>
          <a:r>
            <a:rPr lang="el-GR" dirty="0" smtClean="0"/>
            <a:t>Μελέτη θεραπευτικού πρωτοκόλλου - αναγκών</a:t>
          </a:r>
          <a:endParaRPr lang="el-GR" dirty="0"/>
        </a:p>
      </dgm:t>
    </dgm:pt>
    <dgm:pt modelId="{237C6C44-3016-4170-AA61-70CDDA30EB3D}" type="parTrans" cxnId="{49994C43-6EDC-4806-80EC-3E7CB3A4DE3D}">
      <dgm:prSet/>
      <dgm:spPr/>
      <dgm:t>
        <a:bodyPr/>
        <a:lstStyle/>
        <a:p>
          <a:endParaRPr lang="el-GR"/>
        </a:p>
      </dgm:t>
    </dgm:pt>
    <dgm:pt modelId="{45174562-5520-4280-B257-5D6D9AFC661A}" type="sibTrans" cxnId="{49994C43-6EDC-4806-80EC-3E7CB3A4DE3D}">
      <dgm:prSet/>
      <dgm:spPr/>
      <dgm:t>
        <a:bodyPr/>
        <a:lstStyle/>
        <a:p>
          <a:endParaRPr lang="el-GR"/>
        </a:p>
      </dgm:t>
    </dgm:pt>
    <dgm:pt modelId="{5B4B5E97-EAAF-410F-94C4-0EC714733978}">
      <dgm:prSet phldrT="[Κείμενο]"/>
      <dgm:spPr/>
      <dgm:t>
        <a:bodyPr/>
        <a:lstStyle/>
        <a:p>
          <a:pPr algn="ctr"/>
          <a:r>
            <a:rPr lang="el-GR" dirty="0" smtClean="0"/>
            <a:t>Κλινική κατάσταση ασθενούς, συνοσηρότητες, Φ.Α.</a:t>
          </a:r>
        </a:p>
        <a:p>
          <a:pPr algn="r"/>
          <a:r>
            <a:rPr lang="el-GR" dirty="0" smtClean="0"/>
            <a:t>          Επιθυμία ( μετά ενημέρωσης - συγκατάθεσης)</a:t>
          </a:r>
          <a:endParaRPr lang="el-GR" dirty="0"/>
        </a:p>
      </dgm:t>
    </dgm:pt>
    <dgm:pt modelId="{07C2B60B-2C25-4767-A766-2D83BAB62042}" type="parTrans" cxnId="{7419B529-72B3-4D90-A08E-7D7A81A27CCB}">
      <dgm:prSet/>
      <dgm:spPr/>
      <dgm:t>
        <a:bodyPr/>
        <a:lstStyle/>
        <a:p>
          <a:endParaRPr lang="el-GR"/>
        </a:p>
      </dgm:t>
    </dgm:pt>
    <dgm:pt modelId="{5B7C4E1A-F0E5-455D-A0F0-0CFF22B7298E}" type="sibTrans" cxnId="{7419B529-72B3-4D90-A08E-7D7A81A27CCB}">
      <dgm:prSet/>
      <dgm:spPr/>
      <dgm:t>
        <a:bodyPr/>
        <a:lstStyle/>
        <a:p>
          <a:endParaRPr lang="el-GR"/>
        </a:p>
      </dgm:t>
    </dgm:pt>
    <dgm:pt modelId="{78269C06-543D-492C-B963-0D6DD82ED3FC}" type="pres">
      <dgm:prSet presAssocID="{819C7B99-868D-4426-A67E-8D2B9069336E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el-GR"/>
        </a:p>
      </dgm:t>
    </dgm:pt>
    <dgm:pt modelId="{E7B93C86-0813-41AC-95FD-31B72DEA5477}" type="pres">
      <dgm:prSet presAssocID="{819C7B99-868D-4426-A67E-8D2B9069336E}" presName="pyramid" presStyleLbl="node1" presStyleIdx="0" presStyleCnt="1" custScaleX="89305" custScaleY="96226" custLinFactNeighborX="-14907" custLinFactNeighborY="-3774"/>
      <dgm:spPr/>
    </dgm:pt>
    <dgm:pt modelId="{A6B7C17F-267C-4EE5-B4A1-F5EA4D9FA037}" type="pres">
      <dgm:prSet presAssocID="{819C7B99-868D-4426-A67E-8D2B9069336E}" presName="theList" presStyleCnt="0"/>
      <dgm:spPr/>
    </dgm:pt>
    <dgm:pt modelId="{34423207-ECCA-41F7-9734-107486DEB6DE}" type="pres">
      <dgm:prSet presAssocID="{F78F9CB2-5447-402E-8873-A772D9102B24}" presName="aNode" presStyleLbl="fgAcc1" presStyleIdx="0" presStyleCnt="3" custScaleX="150741" custLinFactNeighborX="2544" custLinFactNeighborY="-2094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55FA9E51-230E-4436-83EB-F998C0037109}" type="pres">
      <dgm:prSet presAssocID="{F78F9CB2-5447-402E-8873-A772D9102B24}" presName="aSpace" presStyleCnt="0"/>
      <dgm:spPr/>
    </dgm:pt>
    <dgm:pt modelId="{807E1E80-CF72-4F61-9D18-3B41B0477609}" type="pres">
      <dgm:prSet presAssocID="{6E810B1D-10AC-4D13-B644-07104A349FA5}" presName="aNode" presStyleLbl="fgAcc1" presStyleIdx="1" presStyleCnt="3" custScaleX="160707" custScaleY="86407" custLinFactNeighborX="27846" custLinFactNeighborY="35529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21E101F2-2C4F-4C6F-8417-28A33D282E8E}" type="pres">
      <dgm:prSet presAssocID="{6E810B1D-10AC-4D13-B644-07104A349FA5}" presName="aSpace" presStyleCnt="0"/>
      <dgm:spPr/>
    </dgm:pt>
    <dgm:pt modelId="{F70CD710-2DCA-4856-BA21-CC4CD6972527}" type="pres">
      <dgm:prSet presAssocID="{5B4B5E97-EAAF-410F-94C4-0EC714733978}" presName="aNode" presStyleLbl="fgAcc1" presStyleIdx="2" presStyleCnt="3" custScaleX="199093" custScaleY="84059" custLinFactY="6971" custLinFactNeighborX="70261" custLinFactNeighborY="100000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73B7B245-48A2-4F19-8022-89C43CB1B7B1}" type="pres">
      <dgm:prSet presAssocID="{5B4B5E97-EAAF-410F-94C4-0EC714733978}" presName="aSpace" presStyleCnt="0"/>
      <dgm:spPr/>
    </dgm:pt>
  </dgm:ptLst>
  <dgm:cxnLst>
    <dgm:cxn modelId="{DB4F0537-6A57-4EE8-AF22-2723C45CB54C}" srcId="{819C7B99-868D-4426-A67E-8D2B9069336E}" destId="{F78F9CB2-5447-402E-8873-A772D9102B24}" srcOrd="0" destOrd="0" parTransId="{51D6559C-32E8-481F-818F-BFF9F2CE0166}" sibTransId="{33F820E3-6E94-4346-BAA0-E66E69603FF8}"/>
    <dgm:cxn modelId="{7419B529-72B3-4D90-A08E-7D7A81A27CCB}" srcId="{819C7B99-868D-4426-A67E-8D2B9069336E}" destId="{5B4B5E97-EAAF-410F-94C4-0EC714733978}" srcOrd="2" destOrd="0" parTransId="{07C2B60B-2C25-4767-A766-2D83BAB62042}" sibTransId="{5B7C4E1A-F0E5-455D-A0F0-0CFF22B7298E}"/>
    <dgm:cxn modelId="{C8B69F82-6C1E-4804-809E-346A06B14E0E}" type="presOf" srcId="{819C7B99-868D-4426-A67E-8D2B9069336E}" destId="{78269C06-543D-492C-B963-0D6DD82ED3FC}" srcOrd="0" destOrd="0" presId="urn:microsoft.com/office/officeart/2005/8/layout/pyramid2"/>
    <dgm:cxn modelId="{49994C43-6EDC-4806-80EC-3E7CB3A4DE3D}" srcId="{819C7B99-868D-4426-A67E-8D2B9069336E}" destId="{6E810B1D-10AC-4D13-B644-07104A349FA5}" srcOrd="1" destOrd="0" parTransId="{237C6C44-3016-4170-AA61-70CDDA30EB3D}" sibTransId="{45174562-5520-4280-B257-5D6D9AFC661A}"/>
    <dgm:cxn modelId="{ACF1761B-B95C-4AE2-A84D-4ED997B6E4B0}" type="presOf" srcId="{6E810B1D-10AC-4D13-B644-07104A349FA5}" destId="{807E1E80-CF72-4F61-9D18-3B41B0477609}" srcOrd="0" destOrd="0" presId="urn:microsoft.com/office/officeart/2005/8/layout/pyramid2"/>
    <dgm:cxn modelId="{FE44E4A7-391C-4203-9BDF-5EF5024D6112}" type="presOf" srcId="{F78F9CB2-5447-402E-8873-A772D9102B24}" destId="{34423207-ECCA-41F7-9734-107486DEB6DE}" srcOrd="0" destOrd="0" presId="urn:microsoft.com/office/officeart/2005/8/layout/pyramid2"/>
    <dgm:cxn modelId="{6FA6235F-48B1-4D3C-90A2-941921724F72}" type="presOf" srcId="{5B4B5E97-EAAF-410F-94C4-0EC714733978}" destId="{F70CD710-2DCA-4856-BA21-CC4CD6972527}" srcOrd="0" destOrd="0" presId="urn:microsoft.com/office/officeart/2005/8/layout/pyramid2"/>
    <dgm:cxn modelId="{288525F5-C26F-4D42-A193-4F4F7C8D04F4}" type="presParOf" srcId="{78269C06-543D-492C-B963-0D6DD82ED3FC}" destId="{E7B93C86-0813-41AC-95FD-31B72DEA5477}" srcOrd="0" destOrd="0" presId="urn:microsoft.com/office/officeart/2005/8/layout/pyramid2"/>
    <dgm:cxn modelId="{4EE797A2-D93A-401C-8C05-E74440C6022B}" type="presParOf" srcId="{78269C06-543D-492C-B963-0D6DD82ED3FC}" destId="{A6B7C17F-267C-4EE5-B4A1-F5EA4D9FA037}" srcOrd="1" destOrd="0" presId="urn:microsoft.com/office/officeart/2005/8/layout/pyramid2"/>
    <dgm:cxn modelId="{A9D69EC4-A798-47BD-B681-FD5900B17D8A}" type="presParOf" srcId="{A6B7C17F-267C-4EE5-B4A1-F5EA4D9FA037}" destId="{34423207-ECCA-41F7-9734-107486DEB6DE}" srcOrd="0" destOrd="0" presId="urn:microsoft.com/office/officeart/2005/8/layout/pyramid2"/>
    <dgm:cxn modelId="{F0EC756A-15DE-4834-AA09-7A49DBC75A92}" type="presParOf" srcId="{A6B7C17F-267C-4EE5-B4A1-F5EA4D9FA037}" destId="{55FA9E51-230E-4436-83EB-F998C0037109}" srcOrd="1" destOrd="0" presId="urn:microsoft.com/office/officeart/2005/8/layout/pyramid2"/>
    <dgm:cxn modelId="{62D4B8EA-9B9C-4550-BFCC-49FCD1D40B0E}" type="presParOf" srcId="{A6B7C17F-267C-4EE5-B4A1-F5EA4D9FA037}" destId="{807E1E80-CF72-4F61-9D18-3B41B0477609}" srcOrd="2" destOrd="0" presId="urn:microsoft.com/office/officeart/2005/8/layout/pyramid2"/>
    <dgm:cxn modelId="{5FEB77E3-014D-487B-ABEA-D5FC8C80350A}" type="presParOf" srcId="{A6B7C17F-267C-4EE5-B4A1-F5EA4D9FA037}" destId="{21E101F2-2C4F-4C6F-8417-28A33D282E8E}" srcOrd="3" destOrd="0" presId="urn:microsoft.com/office/officeart/2005/8/layout/pyramid2"/>
    <dgm:cxn modelId="{6818602B-649D-4813-9253-98749423A8E2}" type="presParOf" srcId="{A6B7C17F-267C-4EE5-B4A1-F5EA4D9FA037}" destId="{F70CD710-2DCA-4856-BA21-CC4CD6972527}" srcOrd="4" destOrd="0" presId="urn:microsoft.com/office/officeart/2005/8/layout/pyramid2"/>
    <dgm:cxn modelId="{E41027D8-DC7C-4CC6-B51E-DE8B7047E711}" type="presParOf" srcId="{A6B7C17F-267C-4EE5-B4A1-F5EA4D9FA037}" destId="{73B7B245-48A2-4F19-8022-89C43CB1B7B1}" srcOrd="5" destOrd="0" presId="urn:microsoft.com/office/officeart/2005/8/layout/pyramid2"/>
  </dgm:cxnLst>
  <dgm:bg/>
  <dgm:whole/>
  <dgm:extLst>
    <a:ext uri="http://schemas.microsoft.com/office/drawing/2008/diagram">
      <dsp:dataModelExt xmlns=""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61C552B-3036-4F1C-9CAA-D2AF663F1F01}" type="doc">
      <dgm:prSet loTypeId="urn:microsoft.com/office/officeart/2005/8/layout/chevron1" loCatId="process" qsTypeId="urn:microsoft.com/office/officeart/2005/8/quickstyle/simple1" qsCatId="simple" csTypeId="urn:microsoft.com/office/officeart/2005/8/colors/colorful1#2" csCatId="colorful" phldr="1"/>
      <dgm:spPr/>
    </dgm:pt>
    <dgm:pt modelId="{3EEF9A93-2C57-4135-96D5-1FCF9692755B}">
      <dgm:prSet phldrT="[Κείμενο]" custT="1"/>
      <dgm:spPr/>
      <dgm:t>
        <a:bodyPr/>
        <a:lstStyle/>
        <a:p>
          <a:r>
            <a:rPr lang="el-GR" sz="1800" b="1" dirty="0" smtClean="0">
              <a:solidFill>
                <a:schemeClr val="tx2">
                  <a:lumMod val="75000"/>
                </a:schemeClr>
              </a:solidFill>
            </a:rPr>
            <a:t>Αναισθησιολογικό πλάνο </a:t>
          </a:r>
          <a:endParaRPr lang="el-GR" sz="1800" b="1" dirty="0">
            <a:solidFill>
              <a:schemeClr val="tx2">
                <a:lumMod val="75000"/>
              </a:schemeClr>
            </a:solidFill>
          </a:endParaRPr>
        </a:p>
      </dgm:t>
    </dgm:pt>
    <dgm:pt modelId="{0AB2BB92-FEF5-4ACB-B039-B7933B5AD724}" type="parTrans" cxnId="{2DD6007D-FEDE-425E-B567-D684962C1F38}">
      <dgm:prSet/>
      <dgm:spPr/>
      <dgm:t>
        <a:bodyPr/>
        <a:lstStyle/>
        <a:p>
          <a:endParaRPr lang="el-GR"/>
        </a:p>
      </dgm:t>
    </dgm:pt>
    <dgm:pt modelId="{C4877C92-93BD-4695-9B2A-ABE7556D1280}" type="sibTrans" cxnId="{2DD6007D-FEDE-425E-B567-D684962C1F38}">
      <dgm:prSet/>
      <dgm:spPr/>
      <dgm:t>
        <a:bodyPr/>
        <a:lstStyle/>
        <a:p>
          <a:endParaRPr lang="el-GR"/>
        </a:p>
      </dgm:t>
    </dgm:pt>
    <dgm:pt modelId="{C1DC9F62-E802-4CC4-B4EA-C072E7D4BCC4}">
      <dgm:prSet phldrT="[Κείμενο]" custT="1"/>
      <dgm:spPr/>
      <dgm:t>
        <a:bodyPr/>
        <a:lstStyle/>
        <a:p>
          <a:r>
            <a:rPr lang="el-GR" sz="1800" b="1" dirty="0" smtClean="0"/>
            <a:t>Χορήγηση αναισθησίας -</a:t>
          </a:r>
        </a:p>
        <a:p>
          <a:r>
            <a:rPr lang="en-US" sz="1800" b="1" dirty="0" smtClean="0">
              <a:solidFill>
                <a:srgbClr val="C00000"/>
              </a:solidFill>
            </a:rPr>
            <a:t>Standards of care</a:t>
          </a:r>
          <a:endParaRPr lang="el-GR" sz="1800" b="1" dirty="0">
            <a:solidFill>
              <a:srgbClr val="C00000"/>
            </a:solidFill>
          </a:endParaRPr>
        </a:p>
      </dgm:t>
    </dgm:pt>
    <dgm:pt modelId="{9A2A8475-9F0A-46C1-8AC5-EAD0D280F1DD}" type="parTrans" cxnId="{966DF127-4601-4B9E-A826-C23651A10E76}">
      <dgm:prSet/>
      <dgm:spPr/>
      <dgm:t>
        <a:bodyPr/>
        <a:lstStyle/>
        <a:p>
          <a:endParaRPr lang="el-GR"/>
        </a:p>
      </dgm:t>
    </dgm:pt>
    <dgm:pt modelId="{C9C63A10-ED2C-45D6-A5D4-0A45748219D0}" type="sibTrans" cxnId="{966DF127-4601-4B9E-A826-C23651A10E76}">
      <dgm:prSet/>
      <dgm:spPr/>
      <dgm:t>
        <a:bodyPr/>
        <a:lstStyle/>
        <a:p>
          <a:endParaRPr lang="el-GR"/>
        </a:p>
      </dgm:t>
    </dgm:pt>
    <dgm:pt modelId="{C93DA394-CFA2-4AE4-8339-0850923A7F17}">
      <dgm:prSet phldrT="[Κείμενο]" custT="1"/>
      <dgm:spPr/>
      <dgm:t>
        <a:bodyPr/>
        <a:lstStyle/>
        <a:p>
          <a:endParaRPr lang="el-GR" sz="1600" b="1" dirty="0" smtClean="0">
            <a:solidFill>
              <a:schemeClr val="bg1"/>
            </a:solidFill>
          </a:endParaRPr>
        </a:p>
        <a:p>
          <a:r>
            <a:rPr lang="el-GR" sz="1600" b="1" dirty="0" smtClean="0">
              <a:solidFill>
                <a:schemeClr val="bg1"/>
              </a:solidFill>
            </a:rPr>
            <a:t>Επιτυχές αποτέλεσμα</a:t>
          </a:r>
        </a:p>
        <a:p>
          <a:r>
            <a:rPr lang="el-GR" sz="1600" b="1" dirty="0" smtClean="0">
              <a:solidFill>
                <a:schemeClr val="bg1"/>
              </a:solidFill>
            </a:rPr>
            <a:t>Μείωση επιπλοκών</a:t>
          </a:r>
        </a:p>
        <a:p>
          <a:r>
            <a:rPr lang="el-GR" sz="1600" b="1" dirty="0" smtClean="0">
              <a:solidFill>
                <a:schemeClr val="bg1"/>
              </a:solidFill>
            </a:rPr>
            <a:t>Μείωση θνητότητας-νοσηρότητας</a:t>
          </a:r>
        </a:p>
        <a:p>
          <a:endParaRPr lang="el-GR" sz="1400" dirty="0"/>
        </a:p>
      </dgm:t>
    </dgm:pt>
    <dgm:pt modelId="{E62296E4-8B38-469C-8D40-11933B3E759F}" type="parTrans" cxnId="{901B91BA-7829-47B8-91EC-7329B787F0FA}">
      <dgm:prSet/>
      <dgm:spPr/>
      <dgm:t>
        <a:bodyPr/>
        <a:lstStyle/>
        <a:p>
          <a:endParaRPr lang="el-GR"/>
        </a:p>
      </dgm:t>
    </dgm:pt>
    <dgm:pt modelId="{B427FEA8-90CE-4E9A-B801-DB987156CBA4}" type="sibTrans" cxnId="{901B91BA-7829-47B8-91EC-7329B787F0FA}">
      <dgm:prSet/>
      <dgm:spPr/>
      <dgm:t>
        <a:bodyPr/>
        <a:lstStyle/>
        <a:p>
          <a:endParaRPr lang="el-GR"/>
        </a:p>
      </dgm:t>
    </dgm:pt>
    <dgm:pt modelId="{5548CBE1-6D9B-4137-8EEB-B732F8C826EA}" type="pres">
      <dgm:prSet presAssocID="{F61C552B-3036-4F1C-9CAA-D2AF663F1F01}" presName="Name0" presStyleCnt="0">
        <dgm:presLayoutVars>
          <dgm:dir/>
          <dgm:animLvl val="lvl"/>
          <dgm:resizeHandles val="exact"/>
        </dgm:presLayoutVars>
      </dgm:prSet>
      <dgm:spPr/>
    </dgm:pt>
    <dgm:pt modelId="{9E0FC558-1D97-4480-BE48-20925EF40985}" type="pres">
      <dgm:prSet presAssocID="{3EEF9A93-2C57-4135-96D5-1FCF9692755B}" presName="parTxOnly" presStyleLbl="node1" presStyleIdx="0" presStyleCnt="3" custScaleX="96975" custScaleY="86061" custLinFactNeighborX="13036" custLinFactNeighborY="-268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15B02669-6D38-488C-BF9F-0B2B369EE169}" type="pres">
      <dgm:prSet presAssocID="{C4877C92-93BD-4695-9B2A-ABE7556D1280}" presName="parTxOnlySpace" presStyleCnt="0"/>
      <dgm:spPr/>
    </dgm:pt>
    <dgm:pt modelId="{7911D796-2582-4693-8455-85F30ED637E9}" type="pres">
      <dgm:prSet presAssocID="{C1DC9F62-E802-4CC4-B4EA-C072E7D4BCC4}" presName="parTxOnly" presStyleLbl="node1" presStyleIdx="1" presStyleCnt="3" custScaleY="89043" custLinFactNeighborX="6652" custLinFactNeighborY="-119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21DC0EA2-0097-4A2A-A745-178FDF267C09}" type="pres">
      <dgm:prSet presAssocID="{C9C63A10-ED2C-45D6-A5D4-0A45748219D0}" presName="parTxOnlySpace" presStyleCnt="0"/>
      <dgm:spPr/>
    </dgm:pt>
    <dgm:pt modelId="{D9AB8570-AD17-4B90-8474-EBC1E7E164A3}" type="pres">
      <dgm:prSet presAssocID="{C93DA394-CFA2-4AE4-8339-0850923A7F17}" presName="parTxOnly" presStyleLbl="node1" presStyleIdx="2" presStyleCnt="3" custScaleX="110945" custScaleY="9143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2DD6007D-FEDE-425E-B567-D684962C1F38}" srcId="{F61C552B-3036-4F1C-9CAA-D2AF663F1F01}" destId="{3EEF9A93-2C57-4135-96D5-1FCF9692755B}" srcOrd="0" destOrd="0" parTransId="{0AB2BB92-FEF5-4ACB-B039-B7933B5AD724}" sibTransId="{C4877C92-93BD-4695-9B2A-ABE7556D1280}"/>
    <dgm:cxn modelId="{49752AC1-5B6C-487C-88EB-9374978D8161}" type="presOf" srcId="{C1DC9F62-E802-4CC4-B4EA-C072E7D4BCC4}" destId="{7911D796-2582-4693-8455-85F30ED637E9}" srcOrd="0" destOrd="0" presId="urn:microsoft.com/office/officeart/2005/8/layout/chevron1"/>
    <dgm:cxn modelId="{359B6747-0076-48EF-A0FF-736245F835D3}" type="presOf" srcId="{3EEF9A93-2C57-4135-96D5-1FCF9692755B}" destId="{9E0FC558-1D97-4480-BE48-20925EF40985}" srcOrd="0" destOrd="0" presId="urn:microsoft.com/office/officeart/2005/8/layout/chevron1"/>
    <dgm:cxn modelId="{901B91BA-7829-47B8-91EC-7329B787F0FA}" srcId="{F61C552B-3036-4F1C-9CAA-D2AF663F1F01}" destId="{C93DA394-CFA2-4AE4-8339-0850923A7F17}" srcOrd="2" destOrd="0" parTransId="{E62296E4-8B38-469C-8D40-11933B3E759F}" sibTransId="{B427FEA8-90CE-4E9A-B801-DB987156CBA4}"/>
    <dgm:cxn modelId="{23F60FAB-FA30-4239-A02D-9783C1D2B80C}" type="presOf" srcId="{F61C552B-3036-4F1C-9CAA-D2AF663F1F01}" destId="{5548CBE1-6D9B-4137-8EEB-B732F8C826EA}" srcOrd="0" destOrd="0" presId="urn:microsoft.com/office/officeart/2005/8/layout/chevron1"/>
    <dgm:cxn modelId="{B462B50B-9AA6-43F7-88DC-EA9E60B9A4B0}" type="presOf" srcId="{C93DA394-CFA2-4AE4-8339-0850923A7F17}" destId="{D9AB8570-AD17-4B90-8474-EBC1E7E164A3}" srcOrd="0" destOrd="0" presId="urn:microsoft.com/office/officeart/2005/8/layout/chevron1"/>
    <dgm:cxn modelId="{966DF127-4601-4B9E-A826-C23651A10E76}" srcId="{F61C552B-3036-4F1C-9CAA-D2AF663F1F01}" destId="{C1DC9F62-E802-4CC4-B4EA-C072E7D4BCC4}" srcOrd="1" destOrd="0" parTransId="{9A2A8475-9F0A-46C1-8AC5-EAD0D280F1DD}" sibTransId="{C9C63A10-ED2C-45D6-A5D4-0A45748219D0}"/>
    <dgm:cxn modelId="{F231B263-B386-4C63-8F40-062EF8E6ECED}" type="presParOf" srcId="{5548CBE1-6D9B-4137-8EEB-B732F8C826EA}" destId="{9E0FC558-1D97-4480-BE48-20925EF40985}" srcOrd="0" destOrd="0" presId="urn:microsoft.com/office/officeart/2005/8/layout/chevron1"/>
    <dgm:cxn modelId="{FE6AA9FB-0B15-40DB-BDA1-586EF067B4F3}" type="presParOf" srcId="{5548CBE1-6D9B-4137-8EEB-B732F8C826EA}" destId="{15B02669-6D38-488C-BF9F-0B2B369EE169}" srcOrd="1" destOrd="0" presId="urn:microsoft.com/office/officeart/2005/8/layout/chevron1"/>
    <dgm:cxn modelId="{FA9ED060-1885-413F-9D35-79EC5E88ADBD}" type="presParOf" srcId="{5548CBE1-6D9B-4137-8EEB-B732F8C826EA}" destId="{7911D796-2582-4693-8455-85F30ED637E9}" srcOrd="2" destOrd="0" presId="urn:microsoft.com/office/officeart/2005/8/layout/chevron1"/>
    <dgm:cxn modelId="{5D805164-EFE5-48CE-8A25-AEF3B4A52478}" type="presParOf" srcId="{5548CBE1-6D9B-4137-8EEB-B732F8C826EA}" destId="{21DC0EA2-0097-4A2A-A745-178FDF267C09}" srcOrd="3" destOrd="0" presId="urn:microsoft.com/office/officeart/2005/8/layout/chevron1"/>
    <dgm:cxn modelId="{0ED4FC4B-A948-4B99-BDCF-5BC5FEA24D93}" type="presParOf" srcId="{5548CBE1-6D9B-4137-8EEB-B732F8C826EA}" destId="{D9AB8570-AD17-4B90-8474-EBC1E7E164A3}" srcOrd="4" destOrd="0" presId="urn:microsoft.com/office/officeart/2005/8/layout/chevron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19C7B99-868D-4426-A67E-8D2B9069336E}" type="doc">
      <dgm:prSet loTypeId="urn:microsoft.com/office/officeart/2005/8/layout/pyramid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l-GR"/>
        </a:p>
      </dgm:t>
    </dgm:pt>
    <dgm:pt modelId="{F78F9CB2-5447-402E-8873-A772D9102B24}">
      <dgm:prSet phldrT="[Κείμενο]" custT="1"/>
      <dgm:spPr>
        <a:ln>
          <a:solidFill>
            <a:srgbClr val="7030A0"/>
          </a:solidFill>
        </a:ln>
      </dgm:spPr>
      <dgm:t>
        <a:bodyPr/>
        <a:lstStyle/>
        <a:p>
          <a:r>
            <a:rPr lang="el-GR" sz="1800" b="1" dirty="0" smtClean="0"/>
            <a:t>Προεπεμβατική αξιολόγηση</a:t>
          </a:r>
          <a:endParaRPr lang="el-GR" sz="1800" b="1" dirty="0"/>
        </a:p>
      </dgm:t>
    </dgm:pt>
    <dgm:pt modelId="{51D6559C-32E8-481F-818F-BFF9F2CE0166}" type="parTrans" cxnId="{DB4F0537-6A57-4EE8-AF22-2723C45CB54C}">
      <dgm:prSet/>
      <dgm:spPr/>
      <dgm:t>
        <a:bodyPr/>
        <a:lstStyle/>
        <a:p>
          <a:endParaRPr lang="el-GR"/>
        </a:p>
      </dgm:t>
    </dgm:pt>
    <dgm:pt modelId="{33F820E3-6E94-4346-BAA0-E66E69603FF8}" type="sibTrans" cxnId="{DB4F0537-6A57-4EE8-AF22-2723C45CB54C}">
      <dgm:prSet/>
      <dgm:spPr/>
      <dgm:t>
        <a:bodyPr/>
        <a:lstStyle/>
        <a:p>
          <a:endParaRPr lang="el-GR"/>
        </a:p>
      </dgm:t>
    </dgm:pt>
    <dgm:pt modelId="{6E810B1D-10AC-4D13-B644-07104A349FA5}">
      <dgm:prSet phldrT="[Κείμενο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l-GR" sz="1600" b="1" dirty="0" smtClean="0"/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l-GR" sz="1600" b="1" dirty="0" smtClean="0"/>
            <a:t>Εκτίμηση κινδύνου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l-GR" sz="1600" b="1" dirty="0" smtClean="0"/>
            <a:t>Πλήρη – αναλυτική ενημέρωση</a:t>
          </a:r>
        </a:p>
        <a:p>
          <a:pPr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1" dirty="0" smtClean="0"/>
        </a:p>
      </dgm:t>
    </dgm:pt>
    <dgm:pt modelId="{237C6C44-3016-4170-AA61-70CDDA30EB3D}" type="parTrans" cxnId="{49994C43-6EDC-4806-80EC-3E7CB3A4DE3D}">
      <dgm:prSet/>
      <dgm:spPr/>
      <dgm:t>
        <a:bodyPr/>
        <a:lstStyle/>
        <a:p>
          <a:endParaRPr lang="el-GR"/>
        </a:p>
      </dgm:t>
    </dgm:pt>
    <dgm:pt modelId="{45174562-5520-4280-B257-5D6D9AFC661A}" type="sibTrans" cxnId="{49994C43-6EDC-4806-80EC-3E7CB3A4DE3D}">
      <dgm:prSet/>
      <dgm:spPr/>
      <dgm:t>
        <a:bodyPr/>
        <a:lstStyle/>
        <a:p>
          <a:endParaRPr lang="el-GR"/>
        </a:p>
      </dgm:t>
    </dgm:pt>
    <dgm:pt modelId="{5B4B5E97-EAAF-410F-94C4-0EC714733978}">
      <dgm:prSet phldrT="[Κείμενο]" custT="1"/>
      <dgm:spPr/>
      <dgm:t>
        <a:bodyPr/>
        <a:lstStyle/>
        <a:p>
          <a:pPr algn="ctr"/>
          <a:r>
            <a:rPr lang="el-GR" sz="1800" b="1" dirty="0" smtClean="0"/>
            <a:t>Οδηγίες για προετοιμασία ασθενούς</a:t>
          </a:r>
          <a:endParaRPr lang="el-GR" sz="1800" b="1" dirty="0"/>
        </a:p>
      </dgm:t>
    </dgm:pt>
    <dgm:pt modelId="{07C2B60B-2C25-4767-A766-2D83BAB62042}" type="parTrans" cxnId="{7419B529-72B3-4D90-A08E-7D7A81A27CCB}">
      <dgm:prSet/>
      <dgm:spPr/>
      <dgm:t>
        <a:bodyPr/>
        <a:lstStyle/>
        <a:p>
          <a:endParaRPr lang="el-GR"/>
        </a:p>
      </dgm:t>
    </dgm:pt>
    <dgm:pt modelId="{5B7C4E1A-F0E5-455D-A0F0-0CFF22B7298E}" type="sibTrans" cxnId="{7419B529-72B3-4D90-A08E-7D7A81A27CCB}">
      <dgm:prSet/>
      <dgm:spPr/>
      <dgm:t>
        <a:bodyPr/>
        <a:lstStyle/>
        <a:p>
          <a:endParaRPr lang="el-GR"/>
        </a:p>
      </dgm:t>
    </dgm:pt>
    <dgm:pt modelId="{78269C06-543D-492C-B963-0D6DD82ED3FC}" type="pres">
      <dgm:prSet presAssocID="{819C7B99-868D-4426-A67E-8D2B9069336E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el-GR"/>
        </a:p>
      </dgm:t>
    </dgm:pt>
    <dgm:pt modelId="{E7B93C86-0813-41AC-95FD-31B72DEA5477}" type="pres">
      <dgm:prSet presAssocID="{819C7B99-868D-4426-A67E-8D2B9069336E}" presName="pyramid" presStyleLbl="node1" presStyleIdx="0" presStyleCnt="1" custScaleX="102817" custLinFactNeighborX="23328" custLinFactNeighborY="-796"/>
      <dgm:spPr/>
    </dgm:pt>
    <dgm:pt modelId="{A6B7C17F-267C-4EE5-B4A1-F5EA4D9FA037}" type="pres">
      <dgm:prSet presAssocID="{819C7B99-868D-4426-A67E-8D2B9069336E}" presName="theList" presStyleCnt="0"/>
      <dgm:spPr/>
    </dgm:pt>
    <dgm:pt modelId="{34423207-ECCA-41F7-9734-107486DEB6DE}" type="pres">
      <dgm:prSet presAssocID="{F78F9CB2-5447-402E-8873-A772D9102B24}" presName="aNode" presStyleLbl="fgAcc1" presStyleIdx="0" presStyleCnt="3" custScaleX="131237" custScaleY="38825" custLinFactY="3132" custLinFactNeighborX="-99450" custLinFactNeighborY="100000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55FA9E51-230E-4436-83EB-F998C0037109}" type="pres">
      <dgm:prSet presAssocID="{F78F9CB2-5447-402E-8873-A772D9102B24}" presName="aSpace" presStyleCnt="0"/>
      <dgm:spPr/>
    </dgm:pt>
    <dgm:pt modelId="{807E1E80-CF72-4F61-9D18-3B41B0477609}" type="pres">
      <dgm:prSet presAssocID="{6E810B1D-10AC-4D13-B644-07104A349FA5}" presName="aNode" presStyleLbl="fgAcc1" presStyleIdx="1" presStyleCnt="3" custScaleX="143291" custScaleY="39010" custLinFactX="-16645" custLinFactNeighborX="-100000" custLinFactNeighborY="9915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21E101F2-2C4F-4C6F-8417-28A33D282E8E}" type="pres">
      <dgm:prSet presAssocID="{6E810B1D-10AC-4D13-B644-07104A349FA5}" presName="aSpace" presStyleCnt="0"/>
      <dgm:spPr/>
    </dgm:pt>
    <dgm:pt modelId="{F70CD710-2DCA-4856-BA21-CC4CD6972527}" type="pres">
      <dgm:prSet presAssocID="{5B4B5E97-EAAF-410F-94C4-0EC714733978}" presName="aNode" presStyleLbl="fgAcc1" presStyleIdx="2" presStyleCnt="3" custScaleX="152372" custScaleY="36412" custLinFactX="-33855" custLinFactNeighborX="-100000" custLinFactNeighborY="53747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73B7B245-48A2-4F19-8022-89C43CB1B7B1}" type="pres">
      <dgm:prSet presAssocID="{5B4B5E97-EAAF-410F-94C4-0EC714733978}" presName="aSpace" presStyleCnt="0"/>
      <dgm:spPr/>
    </dgm:pt>
  </dgm:ptLst>
  <dgm:cxnLst>
    <dgm:cxn modelId="{DB4F0537-6A57-4EE8-AF22-2723C45CB54C}" srcId="{819C7B99-868D-4426-A67E-8D2B9069336E}" destId="{F78F9CB2-5447-402E-8873-A772D9102B24}" srcOrd="0" destOrd="0" parTransId="{51D6559C-32E8-481F-818F-BFF9F2CE0166}" sibTransId="{33F820E3-6E94-4346-BAA0-E66E69603FF8}"/>
    <dgm:cxn modelId="{CB07A2E5-41BA-466E-9A2F-23A51CC34ECE}" type="presOf" srcId="{819C7B99-868D-4426-A67E-8D2B9069336E}" destId="{78269C06-543D-492C-B963-0D6DD82ED3FC}" srcOrd="0" destOrd="0" presId="urn:microsoft.com/office/officeart/2005/8/layout/pyramid2"/>
    <dgm:cxn modelId="{99EBBE42-B032-473E-A3A3-F3C4AA0520EB}" type="presOf" srcId="{F78F9CB2-5447-402E-8873-A772D9102B24}" destId="{34423207-ECCA-41F7-9734-107486DEB6DE}" srcOrd="0" destOrd="0" presId="urn:microsoft.com/office/officeart/2005/8/layout/pyramid2"/>
    <dgm:cxn modelId="{DB4D9E39-C8BA-4DF2-AD4B-9D3CECD23D4E}" type="presOf" srcId="{6E810B1D-10AC-4D13-B644-07104A349FA5}" destId="{807E1E80-CF72-4F61-9D18-3B41B0477609}" srcOrd="0" destOrd="0" presId="urn:microsoft.com/office/officeart/2005/8/layout/pyramid2"/>
    <dgm:cxn modelId="{AE710338-724F-4230-B8C2-92A05AF37C67}" type="presOf" srcId="{5B4B5E97-EAAF-410F-94C4-0EC714733978}" destId="{F70CD710-2DCA-4856-BA21-CC4CD6972527}" srcOrd="0" destOrd="0" presId="urn:microsoft.com/office/officeart/2005/8/layout/pyramid2"/>
    <dgm:cxn modelId="{7419B529-72B3-4D90-A08E-7D7A81A27CCB}" srcId="{819C7B99-868D-4426-A67E-8D2B9069336E}" destId="{5B4B5E97-EAAF-410F-94C4-0EC714733978}" srcOrd="2" destOrd="0" parTransId="{07C2B60B-2C25-4767-A766-2D83BAB62042}" sibTransId="{5B7C4E1A-F0E5-455D-A0F0-0CFF22B7298E}"/>
    <dgm:cxn modelId="{49994C43-6EDC-4806-80EC-3E7CB3A4DE3D}" srcId="{819C7B99-868D-4426-A67E-8D2B9069336E}" destId="{6E810B1D-10AC-4D13-B644-07104A349FA5}" srcOrd="1" destOrd="0" parTransId="{237C6C44-3016-4170-AA61-70CDDA30EB3D}" sibTransId="{45174562-5520-4280-B257-5D6D9AFC661A}"/>
    <dgm:cxn modelId="{8677C04D-4E60-4031-8151-906688D2E765}" type="presParOf" srcId="{78269C06-543D-492C-B963-0D6DD82ED3FC}" destId="{E7B93C86-0813-41AC-95FD-31B72DEA5477}" srcOrd="0" destOrd="0" presId="urn:microsoft.com/office/officeart/2005/8/layout/pyramid2"/>
    <dgm:cxn modelId="{CAE5FED3-7071-4384-94FA-621AD66B3E4E}" type="presParOf" srcId="{78269C06-543D-492C-B963-0D6DD82ED3FC}" destId="{A6B7C17F-267C-4EE5-B4A1-F5EA4D9FA037}" srcOrd="1" destOrd="0" presId="urn:microsoft.com/office/officeart/2005/8/layout/pyramid2"/>
    <dgm:cxn modelId="{0204226F-6947-46D0-8499-1664E422EE29}" type="presParOf" srcId="{A6B7C17F-267C-4EE5-B4A1-F5EA4D9FA037}" destId="{34423207-ECCA-41F7-9734-107486DEB6DE}" srcOrd="0" destOrd="0" presId="urn:microsoft.com/office/officeart/2005/8/layout/pyramid2"/>
    <dgm:cxn modelId="{0A5B5886-D0F3-49B6-B46D-E5A888E754FC}" type="presParOf" srcId="{A6B7C17F-267C-4EE5-B4A1-F5EA4D9FA037}" destId="{55FA9E51-230E-4436-83EB-F998C0037109}" srcOrd="1" destOrd="0" presId="urn:microsoft.com/office/officeart/2005/8/layout/pyramid2"/>
    <dgm:cxn modelId="{1902189F-9A68-4DDF-A746-DB2D77D786A3}" type="presParOf" srcId="{A6B7C17F-267C-4EE5-B4A1-F5EA4D9FA037}" destId="{807E1E80-CF72-4F61-9D18-3B41B0477609}" srcOrd="2" destOrd="0" presId="urn:microsoft.com/office/officeart/2005/8/layout/pyramid2"/>
    <dgm:cxn modelId="{993D883F-52D0-4424-8BE9-FF3B10600657}" type="presParOf" srcId="{A6B7C17F-267C-4EE5-B4A1-F5EA4D9FA037}" destId="{21E101F2-2C4F-4C6F-8417-28A33D282E8E}" srcOrd="3" destOrd="0" presId="urn:microsoft.com/office/officeart/2005/8/layout/pyramid2"/>
    <dgm:cxn modelId="{F0943B13-7923-40D8-9E6F-1C972EDB5610}" type="presParOf" srcId="{A6B7C17F-267C-4EE5-B4A1-F5EA4D9FA037}" destId="{F70CD710-2DCA-4856-BA21-CC4CD6972527}" srcOrd="4" destOrd="0" presId="urn:microsoft.com/office/officeart/2005/8/layout/pyramid2"/>
    <dgm:cxn modelId="{3219837D-B65D-4878-8657-AF462279DD4F}" type="presParOf" srcId="{A6B7C17F-267C-4EE5-B4A1-F5EA4D9FA037}" destId="{73B7B245-48A2-4F19-8022-89C43CB1B7B1}" srcOrd="5" destOrd="0" presId="urn:microsoft.com/office/officeart/2005/8/layout/pyramid2"/>
  </dgm:cxnLst>
  <dgm:bg/>
  <dgm:whole/>
  <dgm:extLst>
    <a:ext uri="http://schemas.microsoft.com/office/drawing/2008/diagram">
      <dsp:dataModelExt xmlns=""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61C552B-3036-4F1C-9CAA-D2AF663F1F01}" type="doc">
      <dgm:prSet loTypeId="urn:microsoft.com/office/officeart/2005/8/layout/chevron1" loCatId="process" qsTypeId="urn:microsoft.com/office/officeart/2005/8/quickstyle/simple1" qsCatId="simple" csTypeId="urn:microsoft.com/office/officeart/2005/8/colors/colorful1#3" csCatId="colorful" phldr="1"/>
      <dgm:spPr/>
    </dgm:pt>
    <dgm:pt modelId="{3EEF9A93-2C57-4135-96D5-1FCF9692755B}">
      <dgm:prSet phldrT="[Κείμενο]" custT="1"/>
      <dgm:spPr/>
      <dgm:t>
        <a:bodyPr/>
        <a:lstStyle/>
        <a:p>
          <a:r>
            <a:rPr lang="el-GR" sz="1800" b="1" dirty="0" smtClean="0">
              <a:solidFill>
                <a:schemeClr val="tx2">
                  <a:lumMod val="75000"/>
                </a:schemeClr>
              </a:solidFill>
            </a:rPr>
            <a:t>Αναισθησιολογικό πλάνο </a:t>
          </a:r>
          <a:endParaRPr lang="el-GR" sz="1800" b="1" dirty="0">
            <a:solidFill>
              <a:schemeClr val="tx2">
                <a:lumMod val="75000"/>
              </a:schemeClr>
            </a:solidFill>
          </a:endParaRPr>
        </a:p>
      </dgm:t>
    </dgm:pt>
    <dgm:pt modelId="{0AB2BB92-FEF5-4ACB-B039-B7933B5AD724}" type="parTrans" cxnId="{2DD6007D-FEDE-425E-B567-D684962C1F38}">
      <dgm:prSet/>
      <dgm:spPr/>
      <dgm:t>
        <a:bodyPr/>
        <a:lstStyle/>
        <a:p>
          <a:endParaRPr lang="el-GR"/>
        </a:p>
      </dgm:t>
    </dgm:pt>
    <dgm:pt modelId="{C4877C92-93BD-4695-9B2A-ABE7556D1280}" type="sibTrans" cxnId="{2DD6007D-FEDE-425E-B567-D684962C1F38}">
      <dgm:prSet/>
      <dgm:spPr/>
      <dgm:t>
        <a:bodyPr/>
        <a:lstStyle/>
        <a:p>
          <a:endParaRPr lang="el-GR"/>
        </a:p>
      </dgm:t>
    </dgm:pt>
    <dgm:pt modelId="{C93DA394-CFA2-4AE4-8339-0850923A7F17}">
      <dgm:prSet phldrT="[Κείμενο]" custT="1"/>
      <dgm:spPr/>
      <dgm:t>
        <a:bodyPr/>
        <a:lstStyle/>
        <a:p>
          <a:endParaRPr lang="el-GR" sz="1600" b="1" dirty="0" smtClean="0">
            <a:solidFill>
              <a:schemeClr val="bg1"/>
            </a:solidFill>
          </a:endParaRPr>
        </a:p>
        <a:p>
          <a:r>
            <a:rPr lang="el-GR" sz="1600" b="1" dirty="0" smtClean="0">
              <a:solidFill>
                <a:schemeClr val="bg1"/>
              </a:solidFill>
            </a:rPr>
            <a:t>Ευτυχές αποτέλεσμα</a:t>
          </a:r>
        </a:p>
        <a:p>
          <a:r>
            <a:rPr lang="el-GR" sz="1600" b="1" dirty="0" smtClean="0">
              <a:solidFill>
                <a:schemeClr val="bg1"/>
              </a:solidFill>
            </a:rPr>
            <a:t>Μείωση επιπλοκών</a:t>
          </a:r>
        </a:p>
        <a:p>
          <a:r>
            <a:rPr lang="el-GR" sz="1600" b="1" dirty="0" smtClean="0">
              <a:solidFill>
                <a:schemeClr val="bg1"/>
              </a:solidFill>
            </a:rPr>
            <a:t>Μείωση θνητότητας-νοσηρότητας</a:t>
          </a:r>
        </a:p>
        <a:p>
          <a:endParaRPr lang="el-GR" sz="1400" dirty="0"/>
        </a:p>
      </dgm:t>
    </dgm:pt>
    <dgm:pt modelId="{E62296E4-8B38-469C-8D40-11933B3E759F}" type="parTrans" cxnId="{901B91BA-7829-47B8-91EC-7329B787F0FA}">
      <dgm:prSet/>
      <dgm:spPr/>
      <dgm:t>
        <a:bodyPr/>
        <a:lstStyle/>
        <a:p>
          <a:endParaRPr lang="el-GR"/>
        </a:p>
      </dgm:t>
    </dgm:pt>
    <dgm:pt modelId="{B427FEA8-90CE-4E9A-B801-DB987156CBA4}" type="sibTrans" cxnId="{901B91BA-7829-47B8-91EC-7329B787F0FA}">
      <dgm:prSet/>
      <dgm:spPr/>
      <dgm:t>
        <a:bodyPr/>
        <a:lstStyle/>
        <a:p>
          <a:endParaRPr lang="el-GR"/>
        </a:p>
      </dgm:t>
    </dgm:pt>
    <dgm:pt modelId="{C1DC9F62-E802-4CC4-B4EA-C072E7D4BCC4}">
      <dgm:prSet phldrT="[Κείμενο]" custT="1"/>
      <dgm:spPr/>
      <dgm:t>
        <a:bodyPr/>
        <a:lstStyle/>
        <a:p>
          <a:r>
            <a:rPr lang="el-GR" sz="1800" b="1" dirty="0" smtClean="0"/>
            <a:t>Χορήγηση αναισθησίας -</a:t>
          </a:r>
        </a:p>
        <a:p>
          <a:r>
            <a:rPr lang="en-US" sz="1800" b="1" dirty="0" smtClean="0">
              <a:solidFill>
                <a:srgbClr val="C00000"/>
              </a:solidFill>
            </a:rPr>
            <a:t>Standards of care</a:t>
          </a:r>
          <a:endParaRPr lang="el-GR" sz="1800" b="1" dirty="0">
            <a:solidFill>
              <a:srgbClr val="C00000"/>
            </a:solidFill>
          </a:endParaRPr>
        </a:p>
      </dgm:t>
    </dgm:pt>
    <dgm:pt modelId="{C9C63A10-ED2C-45D6-A5D4-0A45748219D0}" type="sibTrans" cxnId="{966DF127-4601-4B9E-A826-C23651A10E76}">
      <dgm:prSet/>
      <dgm:spPr/>
      <dgm:t>
        <a:bodyPr/>
        <a:lstStyle/>
        <a:p>
          <a:endParaRPr lang="el-GR"/>
        </a:p>
      </dgm:t>
    </dgm:pt>
    <dgm:pt modelId="{9A2A8475-9F0A-46C1-8AC5-EAD0D280F1DD}" type="parTrans" cxnId="{966DF127-4601-4B9E-A826-C23651A10E76}">
      <dgm:prSet/>
      <dgm:spPr/>
      <dgm:t>
        <a:bodyPr/>
        <a:lstStyle/>
        <a:p>
          <a:endParaRPr lang="el-GR"/>
        </a:p>
      </dgm:t>
    </dgm:pt>
    <dgm:pt modelId="{5548CBE1-6D9B-4137-8EEB-B732F8C826EA}" type="pres">
      <dgm:prSet presAssocID="{F61C552B-3036-4F1C-9CAA-D2AF663F1F01}" presName="Name0" presStyleCnt="0">
        <dgm:presLayoutVars>
          <dgm:dir/>
          <dgm:animLvl val="lvl"/>
          <dgm:resizeHandles val="exact"/>
        </dgm:presLayoutVars>
      </dgm:prSet>
      <dgm:spPr/>
    </dgm:pt>
    <dgm:pt modelId="{9E0FC558-1D97-4480-BE48-20925EF40985}" type="pres">
      <dgm:prSet presAssocID="{3EEF9A93-2C57-4135-96D5-1FCF9692755B}" presName="parTxOnly" presStyleLbl="node1" presStyleIdx="0" presStyleCnt="3" custScaleX="11631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15B02669-6D38-488C-BF9F-0B2B369EE169}" type="pres">
      <dgm:prSet presAssocID="{C4877C92-93BD-4695-9B2A-ABE7556D1280}" presName="parTxOnlySpace" presStyleCnt="0"/>
      <dgm:spPr/>
    </dgm:pt>
    <dgm:pt modelId="{7911D796-2582-4693-8455-85F30ED637E9}" type="pres">
      <dgm:prSet presAssocID="{C1DC9F62-E802-4CC4-B4EA-C072E7D4BCC4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21DC0EA2-0097-4A2A-A745-178FDF267C09}" type="pres">
      <dgm:prSet presAssocID="{C9C63A10-ED2C-45D6-A5D4-0A45748219D0}" presName="parTxOnlySpace" presStyleCnt="0"/>
      <dgm:spPr/>
    </dgm:pt>
    <dgm:pt modelId="{D9AB8570-AD17-4B90-8474-EBC1E7E164A3}" type="pres">
      <dgm:prSet presAssocID="{C93DA394-CFA2-4AE4-8339-0850923A7F17}" presName="parTxOnly" presStyleLbl="node1" presStyleIdx="2" presStyleCnt="3" custScaleX="110945" custScaleY="10128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2DD6007D-FEDE-425E-B567-D684962C1F38}" srcId="{F61C552B-3036-4F1C-9CAA-D2AF663F1F01}" destId="{3EEF9A93-2C57-4135-96D5-1FCF9692755B}" srcOrd="0" destOrd="0" parTransId="{0AB2BB92-FEF5-4ACB-B039-B7933B5AD724}" sibTransId="{C4877C92-93BD-4695-9B2A-ABE7556D1280}"/>
    <dgm:cxn modelId="{6EB0D1F8-AA23-45F4-94C9-286024AE73F3}" type="presOf" srcId="{C1DC9F62-E802-4CC4-B4EA-C072E7D4BCC4}" destId="{7911D796-2582-4693-8455-85F30ED637E9}" srcOrd="0" destOrd="0" presId="urn:microsoft.com/office/officeart/2005/8/layout/chevron1"/>
    <dgm:cxn modelId="{62FD6587-2273-4156-A9F9-8C54D46B8A30}" type="presOf" srcId="{3EEF9A93-2C57-4135-96D5-1FCF9692755B}" destId="{9E0FC558-1D97-4480-BE48-20925EF40985}" srcOrd="0" destOrd="0" presId="urn:microsoft.com/office/officeart/2005/8/layout/chevron1"/>
    <dgm:cxn modelId="{901B91BA-7829-47B8-91EC-7329B787F0FA}" srcId="{F61C552B-3036-4F1C-9CAA-D2AF663F1F01}" destId="{C93DA394-CFA2-4AE4-8339-0850923A7F17}" srcOrd="2" destOrd="0" parTransId="{E62296E4-8B38-469C-8D40-11933B3E759F}" sibTransId="{B427FEA8-90CE-4E9A-B801-DB987156CBA4}"/>
    <dgm:cxn modelId="{A754971D-F94B-4350-BBDC-D3483199F1C8}" type="presOf" srcId="{C93DA394-CFA2-4AE4-8339-0850923A7F17}" destId="{D9AB8570-AD17-4B90-8474-EBC1E7E164A3}" srcOrd="0" destOrd="0" presId="urn:microsoft.com/office/officeart/2005/8/layout/chevron1"/>
    <dgm:cxn modelId="{966DF127-4601-4B9E-A826-C23651A10E76}" srcId="{F61C552B-3036-4F1C-9CAA-D2AF663F1F01}" destId="{C1DC9F62-E802-4CC4-B4EA-C072E7D4BCC4}" srcOrd="1" destOrd="0" parTransId="{9A2A8475-9F0A-46C1-8AC5-EAD0D280F1DD}" sibTransId="{C9C63A10-ED2C-45D6-A5D4-0A45748219D0}"/>
    <dgm:cxn modelId="{5FCA7308-27B4-4D09-AD74-6EA2480FA169}" type="presOf" srcId="{F61C552B-3036-4F1C-9CAA-D2AF663F1F01}" destId="{5548CBE1-6D9B-4137-8EEB-B732F8C826EA}" srcOrd="0" destOrd="0" presId="urn:microsoft.com/office/officeart/2005/8/layout/chevron1"/>
    <dgm:cxn modelId="{6B1CB90D-92A8-4EB6-98F3-D4128E9D001A}" type="presParOf" srcId="{5548CBE1-6D9B-4137-8EEB-B732F8C826EA}" destId="{9E0FC558-1D97-4480-BE48-20925EF40985}" srcOrd="0" destOrd="0" presId="urn:microsoft.com/office/officeart/2005/8/layout/chevron1"/>
    <dgm:cxn modelId="{E05383C3-0CCD-42A5-8331-64095B829241}" type="presParOf" srcId="{5548CBE1-6D9B-4137-8EEB-B732F8C826EA}" destId="{15B02669-6D38-488C-BF9F-0B2B369EE169}" srcOrd="1" destOrd="0" presId="urn:microsoft.com/office/officeart/2005/8/layout/chevron1"/>
    <dgm:cxn modelId="{4DFD32E5-5070-451A-9F22-8D1B6617AB4E}" type="presParOf" srcId="{5548CBE1-6D9B-4137-8EEB-B732F8C826EA}" destId="{7911D796-2582-4693-8455-85F30ED637E9}" srcOrd="2" destOrd="0" presId="urn:microsoft.com/office/officeart/2005/8/layout/chevron1"/>
    <dgm:cxn modelId="{18496BD5-E869-4D60-9079-229ECFD7D0EE}" type="presParOf" srcId="{5548CBE1-6D9B-4137-8EEB-B732F8C826EA}" destId="{21DC0EA2-0097-4A2A-A745-178FDF267C09}" srcOrd="3" destOrd="0" presId="urn:microsoft.com/office/officeart/2005/8/layout/chevron1"/>
    <dgm:cxn modelId="{59D517F2-8111-4D8F-A508-6DB38CEA1A53}" type="presParOf" srcId="{5548CBE1-6D9B-4137-8EEB-B732F8C826EA}" destId="{D9AB8570-AD17-4B90-8474-EBC1E7E164A3}" srcOrd="4" destOrd="0" presId="urn:microsoft.com/office/officeart/2005/8/layout/chevron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6F8C5E8-D10C-49A5-BD53-D3FF27DBF8FF}" type="doc">
      <dgm:prSet loTypeId="urn:microsoft.com/office/officeart/2005/8/layout/radial3" loCatId="cycle" qsTypeId="urn:microsoft.com/office/officeart/2005/8/quickstyle/simple1" qsCatId="simple" csTypeId="urn:microsoft.com/office/officeart/2005/8/colors/colorful1#4" csCatId="colorful" phldr="1"/>
      <dgm:spPr/>
      <dgm:t>
        <a:bodyPr/>
        <a:lstStyle/>
        <a:p>
          <a:endParaRPr lang="el-GR"/>
        </a:p>
      </dgm:t>
    </dgm:pt>
    <dgm:pt modelId="{C41B8A42-685C-49B5-8C3F-FEC3204821BE}">
      <dgm:prSet phldrT="[Κείμενο]" custT="1"/>
      <dgm:spPr>
        <a:solidFill>
          <a:srgbClr val="FF0000">
            <a:alpha val="50000"/>
          </a:srgbClr>
        </a:solidFill>
      </dgm:spPr>
      <dgm:t>
        <a:bodyPr/>
        <a:lstStyle/>
        <a:p>
          <a:r>
            <a:rPr lang="el-GR" sz="2800" dirty="0" smtClean="0"/>
            <a:t>Η </a:t>
          </a:r>
          <a:r>
            <a:rPr lang="el-GR" sz="2800" b="1" dirty="0" smtClean="0"/>
            <a:t>ΑΝΑΙΣΘΗΣΙΑ</a:t>
          </a:r>
        </a:p>
        <a:p>
          <a:r>
            <a:rPr lang="el-GR" sz="2800" b="0" i="0" dirty="0" smtClean="0"/>
            <a:t>μπορεί να περιλαμβάνει</a:t>
          </a:r>
          <a:endParaRPr lang="el-GR" sz="2800" b="0" i="0" dirty="0"/>
        </a:p>
      </dgm:t>
    </dgm:pt>
    <dgm:pt modelId="{878232B3-F5B5-4602-B1EE-AF327339FD01}" type="parTrans" cxnId="{50D4D1A8-221D-4884-97A1-946E12D378DA}">
      <dgm:prSet/>
      <dgm:spPr/>
      <dgm:t>
        <a:bodyPr/>
        <a:lstStyle/>
        <a:p>
          <a:endParaRPr lang="el-GR"/>
        </a:p>
      </dgm:t>
    </dgm:pt>
    <dgm:pt modelId="{AF0B6A51-2072-413C-BF42-D6FC3D2E90FF}" type="sibTrans" cxnId="{50D4D1A8-221D-4884-97A1-946E12D378DA}">
      <dgm:prSet/>
      <dgm:spPr/>
      <dgm:t>
        <a:bodyPr/>
        <a:lstStyle/>
        <a:p>
          <a:endParaRPr lang="el-GR"/>
        </a:p>
      </dgm:t>
    </dgm:pt>
    <dgm:pt modelId="{ECE6F938-703C-4122-8363-9821D168F3E9}">
      <dgm:prSet phldrT="[Κείμενο]"/>
      <dgm:spPr/>
      <dgm:t>
        <a:bodyPr/>
        <a:lstStyle/>
        <a:p>
          <a:r>
            <a:rPr lang="el-GR" dirty="0" smtClean="0"/>
            <a:t>Αναλγησία</a:t>
          </a:r>
          <a:endParaRPr lang="el-GR" dirty="0"/>
        </a:p>
      </dgm:t>
    </dgm:pt>
    <dgm:pt modelId="{BB963AA9-76CC-465C-B1D9-C76D9A145968}" type="parTrans" cxnId="{150B03C2-7D9F-4D27-A67C-D577197233F7}">
      <dgm:prSet/>
      <dgm:spPr/>
      <dgm:t>
        <a:bodyPr/>
        <a:lstStyle/>
        <a:p>
          <a:endParaRPr lang="el-GR"/>
        </a:p>
      </dgm:t>
    </dgm:pt>
    <dgm:pt modelId="{2DF8442A-37AD-405C-BCE6-BFA9BE2B3BFA}" type="sibTrans" cxnId="{150B03C2-7D9F-4D27-A67C-D577197233F7}">
      <dgm:prSet/>
      <dgm:spPr/>
      <dgm:t>
        <a:bodyPr/>
        <a:lstStyle/>
        <a:p>
          <a:endParaRPr lang="el-GR"/>
        </a:p>
      </dgm:t>
    </dgm:pt>
    <dgm:pt modelId="{28826DF7-F087-4E83-A00E-0A6115FAC7D0}">
      <dgm:prSet phldrT="[Κείμενο]"/>
      <dgm:spPr/>
      <dgm:t>
        <a:bodyPr/>
        <a:lstStyle/>
        <a:p>
          <a:r>
            <a:rPr lang="el-GR" dirty="0" smtClean="0"/>
            <a:t>Καταστολή</a:t>
          </a:r>
          <a:endParaRPr lang="el-GR" dirty="0"/>
        </a:p>
      </dgm:t>
    </dgm:pt>
    <dgm:pt modelId="{71E7CEAA-6C3D-4CB8-90CB-A89E48B9E998}" type="parTrans" cxnId="{CA6759E7-8976-4442-A211-6505A2C5611B}">
      <dgm:prSet/>
      <dgm:spPr/>
      <dgm:t>
        <a:bodyPr/>
        <a:lstStyle/>
        <a:p>
          <a:endParaRPr lang="el-GR"/>
        </a:p>
      </dgm:t>
    </dgm:pt>
    <dgm:pt modelId="{AF4D08BC-ABA0-4E9A-B4E6-869B66B9AAB2}" type="sibTrans" cxnId="{CA6759E7-8976-4442-A211-6505A2C5611B}">
      <dgm:prSet/>
      <dgm:spPr/>
      <dgm:t>
        <a:bodyPr/>
        <a:lstStyle/>
        <a:p>
          <a:endParaRPr lang="el-GR"/>
        </a:p>
      </dgm:t>
    </dgm:pt>
    <dgm:pt modelId="{147EF24A-D4FB-4EAB-A03F-01910AB799B9}">
      <dgm:prSet phldrT="[Κείμενο]"/>
      <dgm:spPr/>
      <dgm:t>
        <a:bodyPr/>
        <a:lstStyle/>
        <a:p>
          <a:r>
            <a:rPr lang="el-GR" dirty="0" err="1" smtClean="0"/>
            <a:t>Αγχόλυση</a:t>
          </a:r>
          <a:endParaRPr lang="el-GR" dirty="0"/>
        </a:p>
      </dgm:t>
    </dgm:pt>
    <dgm:pt modelId="{5437EF62-F30D-4D0C-B979-D31D4B8838D7}" type="parTrans" cxnId="{E04C0F1C-34B1-4FCA-AB5E-59DF68F667D9}">
      <dgm:prSet/>
      <dgm:spPr/>
      <dgm:t>
        <a:bodyPr/>
        <a:lstStyle/>
        <a:p>
          <a:endParaRPr lang="el-GR"/>
        </a:p>
      </dgm:t>
    </dgm:pt>
    <dgm:pt modelId="{D51B70B1-281A-40C2-9DA8-C439B4DD3D14}" type="sibTrans" cxnId="{E04C0F1C-34B1-4FCA-AB5E-59DF68F667D9}">
      <dgm:prSet/>
      <dgm:spPr/>
      <dgm:t>
        <a:bodyPr/>
        <a:lstStyle/>
        <a:p>
          <a:endParaRPr lang="el-GR"/>
        </a:p>
      </dgm:t>
    </dgm:pt>
    <dgm:pt modelId="{C3ECC146-1BD7-4200-855B-021CF28E991C}">
      <dgm:prSet phldrT="[Κείμενο]"/>
      <dgm:spPr/>
      <dgm:t>
        <a:bodyPr/>
        <a:lstStyle/>
        <a:p>
          <a:r>
            <a:rPr lang="el-GR" dirty="0" smtClean="0"/>
            <a:t>Αμνησία</a:t>
          </a:r>
          <a:endParaRPr lang="el-GR" dirty="0"/>
        </a:p>
      </dgm:t>
    </dgm:pt>
    <dgm:pt modelId="{845FEEB3-5ED5-41F8-B1FE-9F5AC9CAC952}" type="parTrans" cxnId="{900651E7-DEF6-483C-865E-3BB6E29F1DAA}">
      <dgm:prSet/>
      <dgm:spPr/>
      <dgm:t>
        <a:bodyPr/>
        <a:lstStyle/>
        <a:p>
          <a:endParaRPr lang="el-GR"/>
        </a:p>
      </dgm:t>
    </dgm:pt>
    <dgm:pt modelId="{C09960FD-20C4-4DE6-B44B-C8892F68D1BA}" type="sibTrans" cxnId="{900651E7-DEF6-483C-865E-3BB6E29F1DAA}">
      <dgm:prSet/>
      <dgm:spPr/>
      <dgm:t>
        <a:bodyPr/>
        <a:lstStyle/>
        <a:p>
          <a:endParaRPr lang="el-GR"/>
        </a:p>
      </dgm:t>
    </dgm:pt>
    <dgm:pt modelId="{23C2512E-88C3-4F27-9EE7-D9C0E8D5BAFF}">
      <dgm:prSet/>
      <dgm:spPr/>
      <dgm:t>
        <a:bodyPr/>
        <a:lstStyle/>
        <a:p>
          <a:r>
            <a:rPr lang="el-GR" dirty="0" smtClean="0"/>
            <a:t>Απώλεια συνείδησης</a:t>
          </a:r>
          <a:endParaRPr lang="el-GR" dirty="0"/>
        </a:p>
      </dgm:t>
    </dgm:pt>
    <dgm:pt modelId="{EF8C9B0F-887D-47A5-9F32-F613EB0949C0}" type="parTrans" cxnId="{E3A4C2CE-46F7-45F3-A2FD-00832958101A}">
      <dgm:prSet/>
      <dgm:spPr/>
      <dgm:t>
        <a:bodyPr/>
        <a:lstStyle/>
        <a:p>
          <a:endParaRPr lang="el-GR"/>
        </a:p>
      </dgm:t>
    </dgm:pt>
    <dgm:pt modelId="{94B86909-4D37-43A0-9B44-AE231799238D}" type="sibTrans" cxnId="{E3A4C2CE-46F7-45F3-A2FD-00832958101A}">
      <dgm:prSet/>
      <dgm:spPr/>
      <dgm:t>
        <a:bodyPr/>
        <a:lstStyle/>
        <a:p>
          <a:endParaRPr lang="el-GR"/>
        </a:p>
      </dgm:t>
    </dgm:pt>
    <dgm:pt modelId="{D8CB7445-0F5A-46A7-8CC7-9A4192284F74}">
      <dgm:prSet/>
      <dgm:spPr>
        <a:solidFill>
          <a:schemeClr val="tx1">
            <a:lumMod val="75000"/>
            <a:lumOff val="25000"/>
            <a:alpha val="50000"/>
          </a:schemeClr>
        </a:solidFill>
      </dgm:spPr>
      <dgm:t>
        <a:bodyPr/>
        <a:lstStyle/>
        <a:p>
          <a:r>
            <a:rPr lang="el-GR" dirty="0" smtClean="0"/>
            <a:t>Μυϊκή παράλυση</a:t>
          </a:r>
          <a:endParaRPr lang="el-GR" dirty="0"/>
        </a:p>
      </dgm:t>
    </dgm:pt>
    <dgm:pt modelId="{55D4EFF4-580A-4DB5-AC70-B4C95EAFB77F}" type="parTrans" cxnId="{67059AA7-7DEB-4760-84A3-849C63657126}">
      <dgm:prSet/>
      <dgm:spPr/>
      <dgm:t>
        <a:bodyPr/>
        <a:lstStyle/>
        <a:p>
          <a:endParaRPr lang="el-GR"/>
        </a:p>
      </dgm:t>
    </dgm:pt>
    <dgm:pt modelId="{F469CB14-BCB4-46AF-9CE1-98271A3E11C3}" type="sibTrans" cxnId="{67059AA7-7DEB-4760-84A3-849C63657126}">
      <dgm:prSet/>
      <dgm:spPr/>
      <dgm:t>
        <a:bodyPr/>
        <a:lstStyle/>
        <a:p>
          <a:endParaRPr lang="el-GR"/>
        </a:p>
      </dgm:t>
    </dgm:pt>
    <dgm:pt modelId="{D4A1FC89-B57A-418B-890B-8BFD71EDF99F}" type="pres">
      <dgm:prSet presAssocID="{A6F8C5E8-D10C-49A5-BD53-D3FF27DBF8FF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D1C3848F-C897-4AEC-8E70-C5949C5C627A}" type="pres">
      <dgm:prSet presAssocID="{A6F8C5E8-D10C-49A5-BD53-D3FF27DBF8FF}" presName="radial" presStyleCnt="0">
        <dgm:presLayoutVars>
          <dgm:animLvl val="ctr"/>
        </dgm:presLayoutVars>
      </dgm:prSet>
      <dgm:spPr/>
    </dgm:pt>
    <dgm:pt modelId="{AAE31490-C082-4BA2-8D2E-C3E690CA237D}" type="pres">
      <dgm:prSet presAssocID="{C41B8A42-685C-49B5-8C3F-FEC3204821BE}" presName="centerShape" presStyleLbl="vennNode1" presStyleIdx="0" presStyleCnt="7" custScaleX="98371" custScaleY="92991"/>
      <dgm:spPr/>
      <dgm:t>
        <a:bodyPr/>
        <a:lstStyle/>
        <a:p>
          <a:endParaRPr lang="el-GR"/>
        </a:p>
      </dgm:t>
    </dgm:pt>
    <dgm:pt modelId="{34366F23-D3D4-4955-8263-0C0585A609B4}" type="pres">
      <dgm:prSet presAssocID="{ECE6F938-703C-4122-8363-9821D168F3E9}" presName="node" presStyleLbl="vennNode1" presStyleIdx="1" presStyleCnt="7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EDD450A3-D240-4CC4-901B-551826C6CDB1}" type="pres">
      <dgm:prSet presAssocID="{28826DF7-F087-4E83-A00E-0A6115FAC7D0}" presName="node" presStyleLbl="vennNode1" presStyleIdx="2" presStyleCnt="7" custRadScaleRad="95961" custRadScaleInc="-162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5410BE55-5DEB-4D43-B4B1-DF84DC54FD81}" type="pres">
      <dgm:prSet presAssocID="{147EF24A-D4FB-4EAB-A03F-01910AB799B9}" presName="node" presStyleLbl="vennNode1" presStyleIdx="3" presStyleCnt="7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C9E96C34-D6D0-44F2-BC57-AB357A97B032}" type="pres">
      <dgm:prSet presAssocID="{C3ECC146-1BD7-4200-855B-021CF28E991C}" presName="node" presStyleLbl="vennNode1" presStyleIdx="4" presStyleCnt="7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43737D01-38FA-4E82-9C69-96CD16F59B23}" type="pres">
      <dgm:prSet presAssocID="{23C2512E-88C3-4F27-9EE7-D9C0E8D5BAFF}" presName="node" presStyleLbl="vennNode1" presStyleIdx="5" presStyleCnt="7" custRadScaleRad="96638" custRadScaleInc="-69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E3039FF6-E694-4043-9606-9FEB975980C5}" type="pres">
      <dgm:prSet presAssocID="{D8CB7445-0F5A-46A7-8CC7-9A4192284F74}" presName="node" presStyleLbl="vennNode1" presStyleIdx="6" presStyleCnt="7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900651E7-DEF6-483C-865E-3BB6E29F1DAA}" srcId="{C41B8A42-685C-49B5-8C3F-FEC3204821BE}" destId="{C3ECC146-1BD7-4200-855B-021CF28E991C}" srcOrd="3" destOrd="0" parTransId="{845FEEB3-5ED5-41F8-B1FE-9F5AC9CAC952}" sibTransId="{C09960FD-20C4-4DE6-B44B-C8892F68D1BA}"/>
    <dgm:cxn modelId="{5F1B4E86-5447-47C0-B42C-BCE2514D2E07}" type="presOf" srcId="{ECE6F938-703C-4122-8363-9821D168F3E9}" destId="{34366F23-D3D4-4955-8263-0C0585A609B4}" srcOrd="0" destOrd="0" presId="urn:microsoft.com/office/officeart/2005/8/layout/radial3"/>
    <dgm:cxn modelId="{CA6759E7-8976-4442-A211-6505A2C5611B}" srcId="{C41B8A42-685C-49B5-8C3F-FEC3204821BE}" destId="{28826DF7-F087-4E83-A00E-0A6115FAC7D0}" srcOrd="1" destOrd="0" parTransId="{71E7CEAA-6C3D-4CB8-90CB-A89E48B9E998}" sibTransId="{AF4D08BC-ABA0-4E9A-B4E6-869B66B9AAB2}"/>
    <dgm:cxn modelId="{67059AA7-7DEB-4760-84A3-849C63657126}" srcId="{C41B8A42-685C-49B5-8C3F-FEC3204821BE}" destId="{D8CB7445-0F5A-46A7-8CC7-9A4192284F74}" srcOrd="5" destOrd="0" parTransId="{55D4EFF4-580A-4DB5-AC70-B4C95EAFB77F}" sibTransId="{F469CB14-BCB4-46AF-9CE1-98271A3E11C3}"/>
    <dgm:cxn modelId="{86B1080E-C21F-4D65-8FC2-C9A1A022B815}" type="presOf" srcId="{147EF24A-D4FB-4EAB-A03F-01910AB799B9}" destId="{5410BE55-5DEB-4D43-B4B1-DF84DC54FD81}" srcOrd="0" destOrd="0" presId="urn:microsoft.com/office/officeart/2005/8/layout/radial3"/>
    <dgm:cxn modelId="{92B6AE30-22A9-4DFC-B631-6FAD22C43AE1}" type="presOf" srcId="{28826DF7-F087-4E83-A00E-0A6115FAC7D0}" destId="{EDD450A3-D240-4CC4-901B-551826C6CDB1}" srcOrd="0" destOrd="0" presId="urn:microsoft.com/office/officeart/2005/8/layout/radial3"/>
    <dgm:cxn modelId="{50D4D1A8-221D-4884-97A1-946E12D378DA}" srcId="{A6F8C5E8-D10C-49A5-BD53-D3FF27DBF8FF}" destId="{C41B8A42-685C-49B5-8C3F-FEC3204821BE}" srcOrd="0" destOrd="0" parTransId="{878232B3-F5B5-4602-B1EE-AF327339FD01}" sibTransId="{AF0B6A51-2072-413C-BF42-D6FC3D2E90FF}"/>
    <dgm:cxn modelId="{40AAC4A6-2501-41D8-9973-CAAC95E3ED78}" type="presOf" srcId="{C41B8A42-685C-49B5-8C3F-FEC3204821BE}" destId="{AAE31490-C082-4BA2-8D2E-C3E690CA237D}" srcOrd="0" destOrd="0" presId="urn:microsoft.com/office/officeart/2005/8/layout/radial3"/>
    <dgm:cxn modelId="{16BCFE74-C722-4DBF-A847-807ED971A168}" type="presOf" srcId="{C3ECC146-1BD7-4200-855B-021CF28E991C}" destId="{C9E96C34-D6D0-44F2-BC57-AB357A97B032}" srcOrd="0" destOrd="0" presId="urn:microsoft.com/office/officeart/2005/8/layout/radial3"/>
    <dgm:cxn modelId="{4260C2BF-453F-4842-962A-E535464D96C8}" type="presOf" srcId="{23C2512E-88C3-4F27-9EE7-D9C0E8D5BAFF}" destId="{43737D01-38FA-4E82-9C69-96CD16F59B23}" srcOrd="0" destOrd="0" presId="urn:microsoft.com/office/officeart/2005/8/layout/radial3"/>
    <dgm:cxn modelId="{150B03C2-7D9F-4D27-A67C-D577197233F7}" srcId="{C41B8A42-685C-49B5-8C3F-FEC3204821BE}" destId="{ECE6F938-703C-4122-8363-9821D168F3E9}" srcOrd="0" destOrd="0" parTransId="{BB963AA9-76CC-465C-B1D9-C76D9A145968}" sibTransId="{2DF8442A-37AD-405C-BCE6-BFA9BE2B3BFA}"/>
    <dgm:cxn modelId="{32683763-108B-47BB-A7DA-6164683052B7}" type="presOf" srcId="{D8CB7445-0F5A-46A7-8CC7-9A4192284F74}" destId="{E3039FF6-E694-4043-9606-9FEB975980C5}" srcOrd="0" destOrd="0" presId="urn:microsoft.com/office/officeart/2005/8/layout/radial3"/>
    <dgm:cxn modelId="{E04C0F1C-34B1-4FCA-AB5E-59DF68F667D9}" srcId="{C41B8A42-685C-49B5-8C3F-FEC3204821BE}" destId="{147EF24A-D4FB-4EAB-A03F-01910AB799B9}" srcOrd="2" destOrd="0" parTransId="{5437EF62-F30D-4D0C-B979-D31D4B8838D7}" sibTransId="{D51B70B1-281A-40C2-9DA8-C439B4DD3D14}"/>
    <dgm:cxn modelId="{C607180E-6FA1-47A7-B08E-0AC739681E4D}" type="presOf" srcId="{A6F8C5E8-D10C-49A5-BD53-D3FF27DBF8FF}" destId="{D4A1FC89-B57A-418B-890B-8BFD71EDF99F}" srcOrd="0" destOrd="0" presId="urn:microsoft.com/office/officeart/2005/8/layout/radial3"/>
    <dgm:cxn modelId="{E3A4C2CE-46F7-45F3-A2FD-00832958101A}" srcId="{C41B8A42-685C-49B5-8C3F-FEC3204821BE}" destId="{23C2512E-88C3-4F27-9EE7-D9C0E8D5BAFF}" srcOrd="4" destOrd="0" parTransId="{EF8C9B0F-887D-47A5-9F32-F613EB0949C0}" sibTransId="{94B86909-4D37-43A0-9B44-AE231799238D}"/>
    <dgm:cxn modelId="{8C6E36E9-01A1-4096-9751-532846AEB383}" type="presParOf" srcId="{D4A1FC89-B57A-418B-890B-8BFD71EDF99F}" destId="{D1C3848F-C897-4AEC-8E70-C5949C5C627A}" srcOrd="0" destOrd="0" presId="urn:microsoft.com/office/officeart/2005/8/layout/radial3"/>
    <dgm:cxn modelId="{F6481C4A-EAED-4332-B548-EDC07BBE1B39}" type="presParOf" srcId="{D1C3848F-C897-4AEC-8E70-C5949C5C627A}" destId="{AAE31490-C082-4BA2-8D2E-C3E690CA237D}" srcOrd="0" destOrd="0" presId="urn:microsoft.com/office/officeart/2005/8/layout/radial3"/>
    <dgm:cxn modelId="{70604FE8-51B8-43ED-A9B4-103219EB28F2}" type="presParOf" srcId="{D1C3848F-C897-4AEC-8E70-C5949C5C627A}" destId="{34366F23-D3D4-4955-8263-0C0585A609B4}" srcOrd="1" destOrd="0" presId="urn:microsoft.com/office/officeart/2005/8/layout/radial3"/>
    <dgm:cxn modelId="{C327D62B-D171-4303-BF34-E3CCA54627DB}" type="presParOf" srcId="{D1C3848F-C897-4AEC-8E70-C5949C5C627A}" destId="{EDD450A3-D240-4CC4-901B-551826C6CDB1}" srcOrd="2" destOrd="0" presId="urn:microsoft.com/office/officeart/2005/8/layout/radial3"/>
    <dgm:cxn modelId="{825B7368-29FC-4B37-9F8F-9021EE4278FB}" type="presParOf" srcId="{D1C3848F-C897-4AEC-8E70-C5949C5C627A}" destId="{5410BE55-5DEB-4D43-B4B1-DF84DC54FD81}" srcOrd="3" destOrd="0" presId="urn:microsoft.com/office/officeart/2005/8/layout/radial3"/>
    <dgm:cxn modelId="{CE3B649F-8FB5-43A9-8473-988449B8BBCF}" type="presParOf" srcId="{D1C3848F-C897-4AEC-8E70-C5949C5C627A}" destId="{C9E96C34-D6D0-44F2-BC57-AB357A97B032}" srcOrd="4" destOrd="0" presId="urn:microsoft.com/office/officeart/2005/8/layout/radial3"/>
    <dgm:cxn modelId="{8F48273C-F8F9-4D8E-981F-4BBE765DAAC2}" type="presParOf" srcId="{D1C3848F-C897-4AEC-8E70-C5949C5C627A}" destId="{43737D01-38FA-4E82-9C69-96CD16F59B23}" srcOrd="5" destOrd="0" presId="urn:microsoft.com/office/officeart/2005/8/layout/radial3"/>
    <dgm:cxn modelId="{FB48B881-96DC-462A-BAD9-A37E76775251}" type="presParOf" srcId="{D1C3848F-C897-4AEC-8E70-C5949C5C627A}" destId="{E3039FF6-E694-4043-9606-9FEB975980C5}" srcOrd="6" destOrd="0" presId="urn:microsoft.com/office/officeart/2005/8/layout/radial3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03D7F70-1885-4D50-B8F8-4B9511807395}" type="doc">
      <dgm:prSet loTypeId="urn:microsoft.com/office/officeart/2005/8/layout/radial6" loCatId="relationship" qsTypeId="urn:microsoft.com/office/officeart/2005/8/quickstyle/simple1" qsCatId="simple" csTypeId="urn:microsoft.com/office/officeart/2005/8/colors/colorful1#5" csCatId="colorful" phldr="1"/>
      <dgm:spPr/>
      <dgm:t>
        <a:bodyPr/>
        <a:lstStyle/>
        <a:p>
          <a:endParaRPr lang="el-GR"/>
        </a:p>
      </dgm:t>
    </dgm:pt>
    <dgm:pt modelId="{3FC72AC7-8774-4F2C-BB92-5A2A464CC2FC}">
      <dgm:prSet phldrT="[Κείμενο]"/>
      <dgm:spPr/>
      <dgm:t>
        <a:bodyPr/>
        <a:lstStyle/>
        <a:p>
          <a:r>
            <a:rPr lang="en-US" b="1" dirty="0" smtClean="0">
              <a:solidFill>
                <a:srgbClr val="C00000"/>
              </a:solidFill>
            </a:rPr>
            <a:t>Multimodal analgesia</a:t>
          </a:r>
          <a:endParaRPr lang="el-GR" b="1" dirty="0">
            <a:solidFill>
              <a:srgbClr val="C00000"/>
            </a:solidFill>
          </a:endParaRPr>
        </a:p>
      </dgm:t>
    </dgm:pt>
    <dgm:pt modelId="{24A67240-6930-486C-9604-EC23E7E46BB6}" type="parTrans" cxnId="{21DF9D8B-CF20-45FF-AD43-63995E2BBA4A}">
      <dgm:prSet/>
      <dgm:spPr/>
      <dgm:t>
        <a:bodyPr/>
        <a:lstStyle/>
        <a:p>
          <a:endParaRPr lang="el-GR"/>
        </a:p>
      </dgm:t>
    </dgm:pt>
    <dgm:pt modelId="{DB39DE23-C95B-47FF-9106-33ACFEFCC3CB}" type="sibTrans" cxnId="{21DF9D8B-CF20-45FF-AD43-63995E2BBA4A}">
      <dgm:prSet/>
      <dgm:spPr/>
      <dgm:t>
        <a:bodyPr/>
        <a:lstStyle/>
        <a:p>
          <a:endParaRPr lang="el-GR"/>
        </a:p>
      </dgm:t>
    </dgm:pt>
    <dgm:pt modelId="{6460B287-04A5-44BC-985D-EFC3AABA5C16}">
      <dgm:prSet phldrT="[Κείμενο]"/>
      <dgm:spPr/>
      <dgm:t>
        <a:bodyPr/>
        <a:lstStyle/>
        <a:p>
          <a:r>
            <a:rPr lang="el-GR" dirty="0" smtClean="0"/>
            <a:t>Π.Α.</a:t>
          </a:r>
        </a:p>
        <a:p>
          <a:r>
            <a:rPr lang="el-GR" dirty="0" smtClean="0"/>
            <a:t>Τ.Α.</a:t>
          </a:r>
          <a:endParaRPr lang="el-GR" dirty="0"/>
        </a:p>
      </dgm:t>
    </dgm:pt>
    <dgm:pt modelId="{9C32D058-A7DE-40AC-8DB4-12CE771D3AB9}" type="parTrans" cxnId="{6AD55821-02B9-41CE-821A-48649A2E50DF}">
      <dgm:prSet/>
      <dgm:spPr/>
      <dgm:t>
        <a:bodyPr/>
        <a:lstStyle/>
        <a:p>
          <a:endParaRPr lang="el-GR"/>
        </a:p>
      </dgm:t>
    </dgm:pt>
    <dgm:pt modelId="{C506499A-CFEC-44DC-ACD6-4B58F8A16665}" type="sibTrans" cxnId="{6AD55821-02B9-41CE-821A-48649A2E50DF}">
      <dgm:prSet/>
      <dgm:spPr/>
      <dgm:t>
        <a:bodyPr/>
        <a:lstStyle/>
        <a:p>
          <a:endParaRPr lang="el-GR"/>
        </a:p>
      </dgm:t>
    </dgm:pt>
    <dgm:pt modelId="{01E4C20D-1855-4211-908B-04CEAE847E40}">
      <dgm:prSet phldrT="[Κείμενο]" custT="1"/>
      <dgm:spPr>
        <a:ln>
          <a:noFill/>
        </a:ln>
      </dgm:spPr>
      <dgm:t>
        <a:bodyPr/>
        <a:lstStyle/>
        <a:p>
          <a:endParaRPr lang="el-GR" sz="1600" b="1" dirty="0" smtClean="0">
            <a:solidFill>
              <a:srgbClr val="7030A0"/>
            </a:solidFill>
          </a:endParaRPr>
        </a:p>
        <a:p>
          <a:r>
            <a:rPr lang="el-GR" sz="1600" b="1" dirty="0" err="1" smtClean="0">
              <a:solidFill>
                <a:srgbClr val="FF0000"/>
              </a:solidFill>
            </a:rPr>
            <a:t>Συνοδά</a:t>
          </a:r>
          <a:r>
            <a:rPr lang="el-GR" sz="1600" b="1" dirty="0" smtClean="0">
              <a:solidFill>
                <a:srgbClr val="FF0000"/>
              </a:solidFill>
            </a:rPr>
            <a:t> αναλγητικά</a:t>
          </a:r>
        </a:p>
        <a:p>
          <a:r>
            <a:rPr lang="en-US" sz="1600" dirty="0" smtClean="0"/>
            <a:t>Mg , </a:t>
          </a:r>
          <a:r>
            <a:rPr lang="el-GR" sz="1600" dirty="0" err="1" smtClean="0"/>
            <a:t>κεταμίνη</a:t>
          </a:r>
          <a:r>
            <a:rPr lang="el-GR" sz="1600" dirty="0" smtClean="0"/>
            <a:t>.</a:t>
          </a:r>
        </a:p>
        <a:p>
          <a:r>
            <a:rPr lang="el-GR" sz="1600" dirty="0" smtClean="0"/>
            <a:t>α2 αγωνιστές</a:t>
          </a:r>
        </a:p>
        <a:p>
          <a:r>
            <a:rPr lang="el-GR" sz="1600" dirty="0" err="1" smtClean="0"/>
            <a:t>Γκαμπαμπεντινοειδή</a:t>
          </a:r>
          <a:endParaRPr lang="el-GR" sz="1600" dirty="0" smtClean="0"/>
        </a:p>
        <a:p>
          <a:r>
            <a:rPr lang="el-GR" sz="1600" dirty="0" err="1" smtClean="0"/>
            <a:t>Λιδοκαΐνη</a:t>
          </a:r>
          <a:r>
            <a:rPr lang="el-GR" sz="1600" dirty="0" smtClean="0"/>
            <a:t> </a:t>
          </a:r>
          <a:endParaRPr lang="el-GR" sz="1600" dirty="0"/>
        </a:p>
      </dgm:t>
    </dgm:pt>
    <dgm:pt modelId="{6EE89231-7329-4C83-8910-6353593AE1E3}" type="parTrans" cxnId="{37D95DCB-7538-4B23-945C-038DC3EA401A}">
      <dgm:prSet/>
      <dgm:spPr/>
      <dgm:t>
        <a:bodyPr/>
        <a:lstStyle/>
        <a:p>
          <a:endParaRPr lang="el-GR"/>
        </a:p>
      </dgm:t>
    </dgm:pt>
    <dgm:pt modelId="{37EDBA10-3E51-4B8F-AD07-11CA605FC67A}" type="sibTrans" cxnId="{37D95DCB-7538-4B23-945C-038DC3EA401A}">
      <dgm:prSet/>
      <dgm:spPr/>
      <dgm:t>
        <a:bodyPr/>
        <a:lstStyle/>
        <a:p>
          <a:endParaRPr lang="el-GR"/>
        </a:p>
      </dgm:t>
    </dgm:pt>
    <dgm:pt modelId="{DCBFCF00-6C81-4E59-8D0B-99B57A5F2DC1}">
      <dgm:prSet phldrT="[Κείμενο]"/>
      <dgm:spPr>
        <a:solidFill>
          <a:srgbClr val="00B050"/>
        </a:solidFill>
        <a:ln>
          <a:noFill/>
        </a:ln>
      </dgm:spPr>
      <dgm:t>
        <a:bodyPr/>
        <a:lstStyle/>
        <a:p>
          <a:r>
            <a:rPr lang="el-GR" dirty="0" smtClean="0"/>
            <a:t>Μη φαρμακολογικές παρεμβάσεις</a:t>
          </a:r>
          <a:endParaRPr lang="el-GR" dirty="0"/>
        </a:p>
      </dgm:t>
    </dgm:pt>
    <dgm:pt modelId="{75019E31-7507-45B2-A376-EC274958C24A}" type="parTrans" cxnId="{3951E5A5-B12E-4A31-9C4C-40A015121D38}">
      <dgm:prSet/>
      <dgm:spPr/>
      <dgm:t>
        <a:bodyPr/>
        <a:lstStyle/>
        <a:p>
          <a:endParaRPr lang="el-GR"/>
        </a:p>
      </dgm:t>
    </dgm:pt>
    <dgm:pt modelId="{0C72C2A0-284F-4A2C-B1E9-D6B81881718F}" type="sibTrans" cxnId="{3951E5A5-B12E-4A31-9C4C-40A015121D38}">
      <dgm:prSet/>
      <dgm:spPr/>
      <dgm:t>
        <a:bodyPr/>
        <a:lstStyle/>
        <a:p>
          <a:endParaRPr lang="el-GR"/>
        </a:p>
      </dgm:t>
    </dgm:pt>
    <dgm:pt modelId="{AD0BF6B7-ED2A-4854-9BB6-2965064560D9}">
      <dgm:prSet phldrT="[Κείμενο]"/>
      <dgm:spPr/>
      <dgm:t>
        <a:bodyPr/>
        <a:lstStyle/>
        <a:p>
          <a:r>
            <a:rPr lang="el-GR" dirty="0" err="1" smtClean="0"/>
            <a:t>Οποιειδή</a:t>
          </a:r>
          <a:r>
            <a:rPr lang="el-GR" dirty="0" smtClean="0"/>
            <a:t> ως </a:t>
          </a:r>
          <a:r>
            <a:rPr lang="en-US" dirty="0" smtClean="0"/>
            <a:t> </a:t>
          </a:r>
          <a:r>
            <a:rPr lang="el-GR" dirty="0" smtClean="0"/>
            <a:t>θεραπεία διάσωσης</a:t>
          </a:r>
          <a:endParaRPr lang="el-GR" dirty="0"/>
        </a:p>
      </dgm:t>
    </dgm:pt>
    <dgm:pt modelId="{D7DA5419-0DFB-4855-9AED-EE426DD2E3A7}" type="parTrans" cxnId="{58044190-A83B-4624-A471-41A920D1CA87}">
      <dgm:prSet/>
      <dgm:spPr/>
      <dgm:t>
        <a:bodyPr/>
        <a:lstStyle/>
        <a:p>
          <a:endParaRPr lang="el-GR"/>
        </a:p>
      </dgm:t>
    </dgm:pt>
    <dgm:pt modelId="{F0DE89B1-4499-4F39-90A4-11B3BC488604}" type="sibTrans" cxnId="{58044190-A83B-4624-A471-41A920D1CA87}">
      <dgm:prSet/>
      <dgm:spPr/>
      <dgm:t>
        <a:bodyPr/>
        <a:lstStyle/>
        <a:p>
          <a:endParaRPr lang="el-GR"/>
        </a:p>
      </dgm:t>
    </dgm:pt>
    <dgm:pt modelId="{A1DA1174-932B-4C89-BEA3-C1D29FCBD319}">
      <dgm:prSet/>
      <dgm:spPr/>
      <dgm:t>
        <a:bodyPr/>
        <a:lstStyle/>
        <a:p>
          <a:r>
            <a:rPr lang="el-GR" dirty="0" err="1" smtClean="0"/>
            <a:t>Παρακεταμόλη</a:t>
          </a:r>
          <a:r>
            <a:rPr lang="el-GR" dirty="0" smtClean="0"/>
            <a:t> </a:t>
          </a:r>
        </a:p>
        <a:p>
          <a:r>
            <a:rPr lang="el-GR" dirty="0" smtClean="0"/>
            <a:t>ΜΣΑΦ</a:t>
          </a:r>
          <a:endParaRPr lang="el-GR" dirty="0"/>
        </a:p>
      </dgm:t>
    </dgm:pt>
    <dgm:pt modelId="{4F791660-5E49-4C1E-B674-3122F87C7E75}" type="parTrans" cxnId="{BC5528DC-9183-4A45-906C-DA6430FC5B4B}">
      <dgm:prSet/>
      <dgm:spPr/>
      <dgm:t>
        <a:bodyPr/>
        <a:lstStyle/>
        <a:p>
          <a:endParaRPr lang="el-GR"/>
        </a:p>
      </dgm:t>
    </dgm:pt>
    <dgm:pt modelId="{91638E86-1A3E-4CA0-A7BC-ACF0DFE8A102}" type="sibTrans" cxnId="{BC5528DC-9183-4A45-906C-DA6430FC5B4B}">
      <dgm:prSet/>
      <dgm:spPr/>
      <dgm:t>
        <a:bodyPr/>
        <a:lstStyle/>
        <a:p>
          <a:endParaRPr lang="el-GR"/>
        </a:p>
      </dgm:t>
    </dgm:pt>
    <dgm:pt modelId="{9C13AE06-F9FA-4C37-9539-C6A90E06E506}" type="pres">
      <dgm:prSet presAssocID="{803D7F70-1885-4D50-B8F8-4B9511807395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DC3E8900-2CC2-4CB4-A05C-DB342EB6B5F0}" type="pres">
      <dgm:prSet presAssocID="{3FC72AC7-8774-4F2C-BB92-5A2A464CC2FC}" presName="centerShape" presStyleLbl="node0" presStyleIdx="0" presStyleCnt="1" custScaleX="147702" custScaleY="144204" custLinFactNeighborX="-1166" custLinFactNeighborY="8693"/>
      <dgm:spPr/>
      <dgm:t>
        <a:bodyPr/>
        <a:lstStyle/>
        <a:p>
          <a:endParaRPr lang="el-GR"/>
        </a:p>
      </dgm:t>
    </dgm:pt>
    <dgm:pt modelId="{C0DA94A3-77F0-4CAE-BD3B-A7FF0C5DFF51}" type="pres">
      <dgm:prSet presAssocID="{6460B287-04A5-44BC-985D-EFC3AABA5C16}" presName="node" presStyleLbl="node1" presStyleIdx="0" presStyleCnt="5" custScaleX="144810" custScaleY="129725" custRadScaleRad="107663" custRadScaleInc="-3565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7E4C9638-2737-4276-B33D-42085F4D8B71}" type="pres">
      <dgm:prSet presAssocID="{6460B287-04A5-44BC-985D-EFC3AABA5C16}" presName="dummy" presStyleCnt="0"/>
      <dgm:spPr/>
    </dgm:pt>
    <dgm:pt modelId="{79D2A924-7863-4365-903B-6E041BD898C7}" type="pres">
      <dgm:prSet presAssocID="{C506499A-CFEC-44DC-ACD6-4B58F8A16665}" presName="sibTrans" presStyleLbl="sibTrans2D1" presStyleIdx="0" presStyleCnt="5" custLinFactNeighborX="1739" custLinFactNeighborY="721"/>
      <dgm:spPr/>
      <dgm:t>
        <a:bodyPr/>
        <a:lstStyle/>
        <a:p>
          <a:endParaRPr lang="el-GR"/>
        </a:p>
      </dgm:t>
    </dgm:pt>
    <dgm:pt modelId="{0E59F4EA-50D9-4A92-8279-C4F4A5F53EA3}" type="pres">
      <dgm:prSet presAssocID="{A1DA1174-932B-4C89-BEA3-C1D29FCBD319}" presName="node" presStyleLbl="node1" presStyleIdx="1" presStyleCnt="5" custScaleX="151354" custScaleY="131389" custRadScaleRad="125862" custRadScaleInc="-66670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42A36B33-1E1F-4D90-B598-3F2EA999B0A3}" type="pres">
      <dgm:prSet presAssocID="{A1DA1174-932B-4C89-BEA3-C1D29FCBD319}" presName="dummy" presStyleCnt="0"/>
      <dgm:spPr/>
    </dgm:pt>
    <dgm:pt modelId="{F5B409EC-06F2-4DD3-ACD8-1219AF82701F}" type="pres">
      <dgm:prSet presAssocID="{91638E86-1A3E-4CA0-A7BC-ACF0DFE8A102}" presName="sibTrans" presStyleLbl="sibTrans2D1" presStyleIdx="1" presStyleCnt="5"/>
      <dgm:spPr/>
      <dgm:t>
        <a:bodyPr/>
        <a:lstStyle/>
        <a:p>
          <a:endParaRPr lang="el-GR"/>
        </a:p>
      </dgm:t>
    </dgm:pt>
    <dgm:pt modelId="{7682B9C2-AED1-47C6-ACA2-193AA59C64A3}" type="pres">
      <dgm:prSet presAssocID="{01E4C20D-1855-4211-908B-04CEAE847E40}" presName="node" presStyleLbl="node1" presStyleIdx="2" presStyleCnt="5" custScaleX="240411" custScaleY="204466" custRadScaleRad="169440" custRadScaleInc="-67086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A0946EB8-6893-425A-A5CC-04D5A514BA7E}" type="pres">
      <dgm:prSet presAssocID="{01E4C20D-1855-4211-908B-04CEAE847E40}" presName="dummy" presStyleCnt="0"/>
      <dgm:spPr/>
    </dgm:pt>
    <dgm:pt modelId="{4D2521BF-1ECF-4257-A5B4-F7FEE87EE486}" type="pres">
      <dgm:prSet presAssocID="{37EDBA10-3E51-4B8F-AD07-11CA605FC67A}" presName="sibTrans" presStyleLbl="sibTrans2D1" presStyleIdx="2" presStyleCnt="5" custLinFactNeighborX="-2345" custLinFactNeighborY="-12143"/>
      <dgm:spPr/>
      <dgm:t>
        <a:bodyPr/>
        <a:lstStyle/>
        <a:p>
          <a:endParaRPr lang="el-GR"/>
        </a:p>
      </dgm:t>
    </dgm:pt>
    <dgm:pt modelId="{130C4C80-8CD3-4F21-A530-9DBD4B560D94}" type="pres">
      <dgm:prSet presAssocID="{DCBFCF00-6C81-4E59-8D0B-99B57A5F2DC1}" presName="node" presStyleLbl="node1" presStyleIdx="3" presStyleCnt="5" custScaleX="178400" custScaleY="164196" custRadScaleRad="155291" custRadScaleInc="91171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81C38332-127C-4C70-8784-D800147F0059}" type="pres">
      <dgm:prSet presAssocID="{DCBFCF00-6C81-4E59-8D0B-99B57A5F2DC1}" presName="dummy" presStyleCnt="0"/>
      <dgm:spPr/>
    </dgm:pt>
    <dgm:pt modelId="{6CDFA2D5-2B03-4F60-80E9-8ABD52663FB4}" type="pres">
      <dgm:prSet presAssocID="{0C72C2A0-284F-4A2C-B1E9-D6B81881718F}" presName="sibTrans" presStyleLbl="sibTrans2D1" presStyleIdx="3" presStyleCnt="5"/>
      <dgm:spPr/>
      <dgm:t>
        <a:bodyPr/>
        <a:lstStyle/>
        <a:p>
          <a:endParaRPr lang="el-GR"/>
        </a:p>
      </dgm:t>
    </dgm:pt>
    <dgm:pt modelId="{4AE84BF2-588A-45BE-912F-38658466C33C}" type="pres">
      <dgm:prSet presAssocID="{AD0BF6B7-ED2A-4854-9BB6-2965064560D9}" presName="node" presStyleLbl="node1" presStyleIdx="4" presStyleCnt="5" custScaleX="137148" custScaleY="116526" custRadScaleRad="135582" custRadScaleInc="1819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DBF92E55-DE5F-4A86-A2E6-B06872D7D3B1}" type="pres">
      <dgm:prSet presAssocID="{AD0BF6B7-ED2A-4854-9BB6-2965064560D9}" presName="dummy" presStyleCnt="0"/>
      <dgm:spPr/>
    </dgm:pt>
    <dgm:pt modelId="{D99C0368-5D9A-4E55-B973-AD16587C5242}" type="pres">
      <dgm:prSet presAssocID="{F0DE89B1-4499-4F39-90A4-11B3BC488604}" presName="sibTrans" presStyleLbl="sibTrans2D1" presStyleIdx="4" presStyleCnt="5" custLinFactNeighborX="-577" custLinFactNeighborY="721"/>
      <dgm:spPr/>
      <dgm:t>
        <a:bodyPr/>
        <a:lstStyle/>
        <a:p>
          <a:endParaRPr lang="el-GR"/>
        </a:p>
      </dgm:t>
    </dgm:pt>
  </dgm:ptLst>
  <dgm:cxnLst>
    <dgm:cxn modelId="{6AD55821-02B9-41CE-821A-48649A2E50DF}" srcId="{3FC72AC7-8774-4F2C-BB92-5A2A464CC2FC}" destId="{6460B287-04A5-44BC-985D-EFC3AABA5C16}" srcOrd="0" destOrd="0" parTransId="{9C32D058-A7DE-40AC-8DB4-12CE771D3AB9}" sibTransId="{C506499A-CFEC-44DC-ACD6-4B58F8A16665}"/>
    <dgm:cxn modelId="{3BC61889-7382-4272-A7E1-E63394830ED6}" type="presOf" srcId="{37EDBA10-3E51-4B8F-AD07-11CA605FC67A}" destId="{4D2521BF-1ECF-4257-A5B4-F7FEE87EE486}" srcOrd="0" destOrd="0" presId="urn:microsoft.com/office/officeart/2005/8/layout/radial6"/>
    <dgm:cxn modelId="{254D3FBF-B550-4B06-9B18-3E6912F73F60}" type="presOf" srcId="{AD0BF6B7-ED2A-4854-9BB6-2965064560D9}" destId="{4AE84BF2-588A-45BE-912F-38658466C33C}" srcOrd="0" destOrd="0" presId="urn:microsoft.com/office/officeart/2005/8/layout/radial6"/>
    <dgm:cxn modelId="{1279DFC3-6C2E-444D-A96B-8952700BD580}" type="presOf" srcId="{91638E86-1A3E-4CA0-A7BC-ACF0DFE8A102}" destId="{F5B409EC-06F2-4DD3-ACD8-1219AF82701F}" srcOrd="0" destOrd="0" presId="urn:microsoft.com/office/officeart/2005/8/layout/radial6"/>
    <dgm:cxn modelId="{9F986CD5-4F8D-40A1-BD73-B1DB82F6F463}" type="presOf" srcId="{A1DA1174-932B-4C89-BEA3-C1D29FCBD319}" destId="{0E59F4EA-50D9-4A92-8279-C4F4A5F53EA3}" srcOrd="0" destOrd="0" presId="urn:microsoft.com/office/officeart/2005/8/layout/radial6"/>
    <dgm:cxn modelId="{E26D91A0-CC27-4C46-ACC5-9E774E61C164}" type="presOf" srcId="{803D7F70-1885-4D50-B8F8-4B9511807395}" destId="{9C13AE06-F9FA-4C37-9539-C6A90E06E506}" srcOrd="0" destOrd="0" presId="urn:microsoft.com/office/officeart/2005/8/layout/radial6"/>
    <dgm:cxn modelId="{37D95DCB-7538-4B23-945C-038DC3EA401A}" srcId="{3FC72AC7-8774-4F2C-BB92-5A2A464CC2FC}" destId="{01E4C20D-1855-4211-908B-04CEAE847E40}" srcOrd="2" destOrd="0" parTransId="{6EE89231-7329-4C83-8910-6353593AE1E3}" sibTransId="{37EDBA10-3E51-4B8F-AD07-11CA605FC67A}"/>
    <dgm:cxn modelId="{C01CDD87-FCF1-4CED-A022-6FD611D084BE}" type="presOf" srcId="{3FC72AC7-8774-4F2C-BB92-5A2A464CC2FC}" destId="{DC3E8900-2CC2-4CB4-A05C-DB342EB6B5F0}" srcOrd="0" destOrd="0" presId="urn:microsoft.com/office/officeart/2005/8/layout/radial6"/>
    <dgm:cxn modelId="{21DF9D8B-CF20-45FF-AD43-63995E2BBA4A}" srcId="{803D7F70-1885-4D50-B8F8-4B9511807395}" destId="{3FC72AC7-8774-4F2C-BB92-5A2A464CC2FC}" srcOrd="0" destOrd="0" parTransId="{24A67240-6930-486C-9604-EC23E7E46BB6}" sibTransId="{DB39DE23-C95B-47FF-9106-33ACFEFCC3CB}"/>
    <dgm:cxn modelId="{58044190-A83B-4624-A471-41A920D1CA87}" srcId="{3FC72AC7-8774-4F2C-BB92-5A2A464CC2FC}" destId="{AD0BF6B7-ED2A-4854-9BB6-2965064560D9}" srcOrd="4" destOrd="0" parTransId="{D7DA5419-0DFB-4855-9AED-EE426DD2E3A7}" sibTransId="{F0DE89B1-4499-4F39-90A4-11B3BC488604}"/>
    <dgm:cxn modelId="{73489A66-AE70-432A-9121-CCE07B45DE87}" type="presOf" srcId="{C506499A-CFEC-44DC-ACD6-4B58F8A16665}" destId="{79D2A924-7863-4365-903B-6E041BD898C7}" srcOrd="0" destOrd="0" presId="urn:microsoft.com/office/officeart/2005/8/layout/radial6"/>
    <dgm:cxn modelId="{0D75BBE6-FA9D-47B0-92B2-F6293DE2FE98}" type="presOf" srcId="{01E4C20D-1855-4211-908B-04CEAE847E40}" destId="{7682B9C2-AED1-47C6-ACA2-193AA59C64A3}" srcOrd="0" destOrd="0" presId="urn:microsoft.com/office/officeart/2005/8/layout/radial6"/>
    <dgm:cxn modelId="{DE5C8509-ECAC-46FB-9CAC-12BA08D2A2F7}" type="presOf" srcId="{F0DE89B1-4499-4F39-90A4-11B3BC488604}" destId="{D99C0368-5D9A-4E55-B973-AD16587C5242}" srcOrd="0" destOrd="0" presId="urn:microsoft.com/office/officeart/2005/8/layout/radial6"/>
    <dgm:cxn modelId="{3951E5A5-B12E-4A31-9C4C-40A015121D38}" srcId="{3FC72AC7-8774-4F2C-BB92-5A2A464CC2FC}" destId="{DCBFCF00-6C81-4E59-8D0B-99B57A5F2DC1}" srcOrd="3" destOrd="0" parTransId="{75019E31-7507-45B2-A376-EC274958C24A}" sibTransId="{0C72C2A0-284F-4A2C-B1E9-D6B81881718F}"/>
    <dgm:cxn modelId="{BC5528DC-9183-4A45-906C-DA6430FC5B4B}" srcId="{3FC72AC7-8774-4F2C-BB92-5A2A464CC2FC}" destId="{A1DA1174-932B-4C89-BEA3-C1D29FCBD319}" srcOrd="1" destOrd="0" parTransId="{4F791660-5E49-4C1E-B674-3122F87C7E75}" sibTransId="{91638E86-1A3E-4CA0-A7BC-ACF0DFE8A102}"/>
    <dgm:cxn modelId="{34E5F1AD-EC6E-4AC4-A8CF-DAA47A9EA591}" type="presOf" srcId="{DCBFCF00-6C81-4E59-8D0B-99B57A5F2DC1}" destId="{130C4C80-8CD3-4F21-A530-9DBD4B560D94}" srcOrd="0" destOrd="0" presId="urn:microsoft.com/office/officeart/2005/8/layout/radial6"/>
    <dgm:cxn modelId="{201C9146-DF2C-4C22-B07B-124F554F4AC7}" type="presOf" srcId="{0C72C2A0-284F-4A2C-B1E9-D6B81881718F}" destId="{6CDFA2D5-2B03-4F60-80E9-8ABD52663FB4}" srcOrd="0" destOrd="0" presId="urn:microsoft.com/office/officeart/2005/8/layout/radial6"/>
    <dgm:cxn modelId="{ABB56DAC-2848-4056-B7B8-95D16EC049A7}" type="presOf" srcId="{6460B287-04A5-44BC-985D-EFC3AABA5C16}" destId="{C0DA94A3-77F0-4CAE-BD3B-A7FF0C5DFF51}" srcOrd="0" destOrd="0" presId="urn:microsoft.com/office/officeart/2005/8/layout/radial6"/>
    <dgm:cxn modelId="{DA8420AC-2075-49EB-83D2-4BA5871D85FD}" type="presParOf" srcId="{9C13AE06-F9FA-4C37-9539-C6A90E06E506}" destId="{DC3E8900-2CC2-4CB4-A05C-DB342EB6B5F0}" srcOrd="0" destOrd="0" presId="urn:microsoft.com/office/officeart/2005/8/layout/radial6"/>
    <dgm:cxn modelId="{A0EBB6FB-4892-4EF6-9B2A-4430FB81A433}" type="presParOf" srcId="{9C13AE06-F9FA-4C37-9539-C6A90E06E506}" destId="{C0DA94A3-77F0-4CAE-BD3B-A7FF0C5DFF51}" srcOrd="1" destOrd="0" presId="urn:microsoft.com/office/officeart/2005/8/layout/radial6"/>
    <dgm:cxn modelId="{FFEAF84F-CE77-4A05-BDC2-35F4CD34DC21}" type="presParOf" srcId="{9C13AE06-F9FA-4C37-9539-C6A90E06E506}" destId="{7E4C9638-2737-4276-B33D-42085F4D8B71}" srcOrd="2" destOrd="0" presId="urn:microsoft.com/office/officeart/2005/8/layout/radial6"/>
    <dgm:cxn modelId="{ADA6B498-51F9-4561-ACEE-FBAEDB307080}" type="presParOf" srcId="{9C13AE06-F9FA-4C37-9539-C6A90E06E506}" destId="{79D2A924-7863-4365-903B-6E041BD898C7}" srcOrd="3" destOrd="0" presId="urn:microsoft.com/office/officeart/2005/8/layout/radial6"/>
    <dgm:cxn modelId="{2D337AC5-0E00-412A-B3BC-52F01DC7E454}" type="presParOf" srcId="{9C13AE06-F9FA-4C37-9539-C6A90E06E506}" destId="{0E59F4EA-50D9-4A92-8279-C4F4A5F53EA3}" srcOrd="4" destOrd="0" presId="urn:microsoft.com/office/officeart/2005/8/layout/radial6"/>
    <dgm:cxn modelId="{3255DED2-E9EC-47B0-BE36-29A2CC78700E}" type="presParOf" srcId="{9C13AE06-F9FA-4C37-9539-C6A90E06E506}" destId="{42A36B33-1E1F-4D90-B598-3F2EA999B0A3}" srcOrd="5" destOrd="0" presId="urn:microsoft.com/office/officeart/2005/8/layout/radial6"/>
    <dgm:cxn modelId="{C122E5C0-9E29-4E07-A82D-4CC1CAEF2DF6}" type="presParOf" srcId="{9C13AE06-F9FA-4C37-9539-C6A90E06E506}" destId="{F5B409EC-06F2-4DD3-ACD8-1219AF82701F}" srcOrd="6" destOrd="0" presId="urn:microsoft.com/office/officeart/2005/8/layout/radial6"/>
    <dgm:cxn modelId="{CB9A28A8-ABE1-4171-9813-11DDEBF37EC2}" type="presParOf" srcId="{9C13AE06-F9FA-4C37-9539-C6A90E06E506}" destId="{7682B9C2-AED1-47C6-ACA2-193AA59C64A3}" srcOrd="7" destOrd="0" presId="urn:microsoft.com/office/officeart/2005/8/layout/radial6"/>
    <dgm:cxn modelId="{81D4986A-5724-4D19-8954-D00FE8FD0594}" type="presParOf" srcId="{9C13AE06-F9FA-4C37-9539-C6A90E06E506}" destId="{A0946EB8-6893-425A-A5CC-04D5A514BA7E}" srcOrd="8" destOrd="0" presId="urn:microsoft.com/office/officeart/2005/8/layout/radial6"/>
    <dgm:cxn modelId="{3ED5BEAA-BEAC-4BEB-A5EC-6473D8AA8889}" type="presParOf" srcId="{9C13AE06-F9FA-4C37-9539-C6A90E06E506}" destId="{4D2521BF-1ECF-4257-A5B4-F7FEE87EE486}" srcOrd="9" destOrd="0" presId="urn:microsoft.com/office/officeart/2005/8/layout/radial6"/>
    <dgm:cxn modelId="{A084C527-2A19-4BDE-B372-55C8AFE9B111}" type="presParOf" srcId="{9C13AE06-F9FA-4C37-9539-C6A90E06E506}" destId="{130C4C80-8CD3-4F21-A530-9DBD4B560D94}" srcOrd="10" destOrd="0" presId="urn:microsoft.com/office/officeart/2005/8/layout/radial6"/>
    <dgm:cxn modelId="{CBA8302F-F655-42E0-8AA8-7D442D457756}" type="presParOf" srcId="{9C13AE06-F9FA-4C37-9539-C6A90E06E506}" destId="{81C38332-127C-4C70-8784-D800147F0059}" srcOrd="11" destOrd="0" presId="urn:microsoft.com/office/officeart/2005/8/layout/radial6"/>
    <dgm:cxn modelId="{619C5ADC-880B-445D-92BF-E4C7956A6601}" type="presParOf" srcId="{9C13AE06-F9FA-4C37-9539-C6A90E06E506}" destId="{6CDFA2D5-2B03-4F60-80E9-8ABD52663FB4}" srcOrd="12" destOrd="0" presId="urn:microsoft.com/office/officeart/2005/8/layout/radial6"/>
    <dgm:cxn modelId="{9971C760-2677-405C-9A66-1CB13AC6A04F}" type="presParOf" srcId="{9C13AE06-F9FA-4C37-9539-C6A90E06E506}" destId="{4AE84BF2-588A-45BE-912F-38658466C33C}" srcOrd="13" destOrd="0" presId="urn:microsoft.com/office/officeart/2005/8/layout/radial6"/>
    <dgm:cxn modelId="{53B84AD5-5164-44AD-B505-4CDCEB18C653}" type="presParOf" srcId="{9C13AE06-F9FA-4C37-9539-C6A90E06E506}" destId="{DBF92E55-DE5F-4A86-A2E6-B06872D7D3B1}" srcOrd="14" destOrd="0" presId="urn:microsoft.com/office/officeart/2005/8/layout/radial6"/>
    <dgm:cxn modelId="{191B07AA-7384-4AC1-A8FB-8988DAE2DCBD}" type="presParOf" srcId="{9C13AE06-F9FA-4C37-9539-C6A90E06E506}" destId="{D99C0368-5D9A-4E55-B973-AD16587C5242}" srcOrd="15" destOrd="0" presId="urn:microsoft.com/office/officeart/2005/8/layout/radial6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CEF2FA-C2CF-4A4F-AE8F-16FA13BAF5A4}">
      <dsp:nvSpPr>
        <dsp:cNvPr id="0" name=""/>
        <dsp:cNvSpPr/>
      </dsp:nvSpPr>
      <dsp:spPr>
        <a:xfrm>
          <a:off x="0" y="1344678"/>
          <a:ext cx="6412646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05519A-E1DB-4277-B289-A64BFD75FB3B}">
      <dsp:nvSpPr>
        <dsp:cNvPr id="0" name=""/>
        <dsp:cNvSpPr/>
      </dsp:nvSpPr>
      <dsp:spPr>
        <a:xfrm>
          <a:off x="211751" y="803178"/>
          <a:ext cx="4488852" cy="76571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9668" tIns="0" rIns="169668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700" b="1" kern="1200" dirty="0" smtClean="0"/>
            <a:t>Πρωτόκολλα &amp; Κατευθυντήριες Οδηγίες</a:t>
          </a:r>
          <a:endParaRPr lang="el-GR" sz="1700" b="1" kern="1200" dirty="0"/>
        </a:p>
      </dsp:txBody>
      <dsp:txXfrm>
        <a:off x="249130" y="840557"/>
        <a:ext cx="4414094" cy="690959"/>
      </dsp:txXfrm>
    </dsp:sp>
    <dsp:sp modelId="{D06C5B52-6951-4F5C-BDE7-7497668ABE5A}">
      <dsp:nvSpPr>
        <dsp:cNvPr id="0" name=""/>
        <dsp:cNvSpPr/>
      </dsp:nvSpPr>
      <dsp:spPr>
        <a:xfrm>
          <a:off x="0" y="2488395"/>
          <a:ext cx="6412646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3A7D25-17E5-417B-821F-942DFAAEC79C}">
      <dsp:nvSpPr>
        <dsp:cNvPr id="0" name=""/>
        <dsp:cNvSpPr/>
      </dsp:nvSpPr>
      <dsp:spPr>
        <a:xfrm>
          <a:off x="520001" y="2006633"/>
          <a:ext cx="4488852" cy="76358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9668" tIns="0" rIns="169668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700" b="1" kern="1200" dirty="0" smtClean="0"/>
            <a:t>Εξειδικευμένο προσωπικό</a:t>
          </a:r>
          <a:endParaRPr lang="el-GR" sz="1700" b="1" kern="1200" dirty="0"/>
        </a:p>
      </dsp:txBody>
      <dsp:txXfrm>
        <a:off x="557276" y="2043908"/>
        <a:ext cx="4414302" cy="689039"/>
      </dsp:txXfrm>
    </dsp:sp>
    <dsp:sp modelId="{C77576A8-5790-4D89-91DD-9941D35C78C7}">
      <dsp:nvSpPr>
        <dsp:cNvPr id="0" name=""/>
        <dsp:cNvSpPr/>
      </dsp:nvSpPr>
      <dsp:spPr>
        <a:xfrm>
          <a:off x="0" y="3629682"/>
          <a:ext cx="6412646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2A9D12-955D-4853-9B6D-D96A6E3ED9CB}">
      <dsp:nvSpPr>
        <dsp:cNvPr id="0" name=""/>
        <dsp:cNvSpPr/>
      </dsp:nvSpPr>
      <dsp:spPr>
        <a:xfrm>
          <a:off x="939414" y="3125624"/>
          <a:ext cx="4488852" cy="78928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9668" tIns="0" rIns="169668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700" b="1" kern="1200" dirty="0" smtClean="0"/>
            <a:t>Προδιαγραφές εγκατάστασης &amp; εξοπλισμού</a:t>
          </a:r>
          <a:endParaRPr lang="el-GR" sz="1700" b="1" kern="1200" dirty="0"/>
        </a:p>
      </dsp:txBody>
      <dsp:txXfrm>
        <a:off x="977944" y="3164154"/>
        <a:ext cx="4411792" cy="71222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C5C5AB-6D19-4C68-AC75-5D1EEED47D21}">
      <dsp:nvSpPr>
        <dsp:cNvPr id="0" name=""/>
        <dsp:cNvSpPr/>
      </dsp:nvSpPr>
      <dsp:spPr>
        <a:xfrm>
          <a:off x="0" y="0"/>
          <a:ext cx="5181600" cy="121920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4000" kern="1200" dirty="0" smtClean="0"/>
            <a:t>Εισαγωγή </a:t>
          </a:r>
          <a:endParaRPr lang="el-GR" sz="4000" kern="1200" dirty="0"/>
        </a:p>
      </dsp:txBody>
      <dsp:txXfrm>
        <a:off x="35709" y="35709"/>
        <a:ext cx="3865988" cy="1147782"/>
      </dsp:txXfrm>
    </dsp:sp>
    <dsp:sp modelId="{712800CF-E6B4-4848-9E86-78F191A90E27}">
      <dsp:nvSpPr>
        <dsp:cNvPr id="0" name=""/>
        <dsp:cNvSpPr/>
      </dsp:nvSpPr>
      <dsp:spPr>
        <a:xfrm>
          <a:off x="457199" y="1422399"/>
          <a:ext cx="5181600" cy="121920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4000" kern="1200" dirty="0" smtClean="0"/>
            <a:t>Διατήρηση </a:t>
          </a:r>
          <a:endParaRPr lang="el-GR" sz="4000" kern="1200" dirty="0"/>
        </a:p>
      </dsp:txBody>
      <dsp:txXfrm>
        <a:off x="492908" y="1458108"/>
        <a:ext cx="3860502" cy="1147782"/>
      </dsp:txXfrm>
    </dsp:sp>
    <dsp:sp modelId="{5E069F01-8708-43F0-BFF5-50EFADA0AF5B}">
      <dsp:nvSpPr>
        <dsp:cNvPr id="0" name=""/>
        <dsp:cNvSpPr/>
      </dsp:nvSpPr>
      <dsp:spPr>
        <a:xfrm>
          <a:off x="914399" y="2844799"/>
          <a:ext cx="5181600" cy="121920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4000" kern="1200" dirty="0" smtClean="0"/>
            <a:t>Αφύπνιση</a:t>
          </a:r>
          <a:endParaRPr lang="el-GR" sz="4000" kern="1200" dirty="0"/>
        </a:p>
      </dsp:txBody>
      <dsp:txXfrm>
        <a:off x="950108" y="2880508"/>
        <a:ext cx="3860502" cy="1147782"/>
      </dsp:txXfrm>
    </dsp:sp>
    <dsp:sp modelId="{21ACD35C-FEA7-4E37-A34E-7DD87456E429}">
      <dsp:nvSpPr>
        <dsp:cNvPr id="0" name=""/>
        <dsp:cNvSpPr/>
      </dsp:nvSpPr>
      <dsp:spPr>
        <a:xfrm>
          <a:off x="4389120" y="924560"/>
          <a:ext cx="792480" cy="792480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3600" kern="1200"/>
        </a:p>
      </dsp:txBody>
      <dsp:txXfrm>
        <a:off x="4567428" y="924560"/>
        <a:ext cx="435864" cy="596341"/>
      </dsp:txXfrm>
    </dsp:sp>
    <dsp:sp modelId="{9C36E4A9-9F43-4D68-8875-1938511FD433}">
      <dsp:nvSpPr>
        <dsp:cNvPr id="0" name=""/>
        <dsp:cNvSpPr/>
      </dsp:nvSpPr>
      <dsp:spPr>
        <a:xfrm>
          <a:off x="4846320" y="2338832"/>
          <a:ext cx="792480" cy="792480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3600" kern="1200"/>
        </a:p>
      </dsp:txBody>
      <dsp:txXfrm>
        <a:off x="5024628" y="2338832"/>
        <a:ext cx="435864" cy="596341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AFE76B-7A46-41E3-8098-4883632FB099}">
      <dsp:nvSpPr>
        <dsp:cNvPr id="0" name=""/>
        <dsp:cNvSpPr/>
      </dsp:nvSpPr>
      <dsp:spPr>
        <a:xfrm>
          <a:off x="0" y="0"/>
          <a:ext cx="6096000" cy="63036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4000" kern="1200" dirty="0" smtClean="0"/>
            <a:t>Εισαγωγή </a:t>
          </a:r>
          <a:endParaRPr lang="el-GR" sz="4000" kern="1200" dirty="0"/>
        </a:p>
      </dsp:txBody>
      <dsp:txXfrm>
        <a:off x="18463" y="18463"/>
        <a:ext cx="6059074" cy="59344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59149F-6071-44D1-B93D-3B82BA52E87B}">
      <dsp:nvSpPr>
        <dsp:cNvPr id="0" name=""/>
        <dsp:cNvSpPr/>
      </dsp:nvSpPr>
      <dsp:spPr>
        <a:xfrm rot="5400000">
          <a:off x="-151743" y="154465"/>
          <a:ext cx="1011623" cy="708136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1400" kern="1200"/>
        </a:p>
      </dsp:txBody>
      <dsp:txXfrm rot="-5400000">
        <a:off x="1" y="356789"/>
        <a:ext cx="708136" cy="303487"/>
      </dsp:txXfrm>
    </dsp:sp>
    <dsp:sp modelId="{E9BE6759-AFD2-47DF-8582-E5FF377322B7}">
      <dsp:nvSpPr>
        <dsp:cNvPr id="0" name=""/>
        <dsp:cNvSpPr/>
      </dsp:nvSpPr>
      <dsp:spPr>
        <a:xfrm rot="5400000">
          <a:off x="3737718" y="-3029582"/>
          <a:ext cx="657555" cy="671671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l-GR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2400" kern="1200" dirty="0" err="1" smtClean="0"/>
            <a:t>Προοξυγόνωση</a:t>
          </a:r>
          <a:endParaRPr lang="el-GR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l-GR" sz="2400" kern="1200" dirty="0"/>
        </a:p>
      </dsp:txBody>
      <dsp:txXfrm rot="-5400000">
        <a:off x="708137" y="32098"/>
        <a:ext cx="6684620" cy="593357"/>
      </dsp:txXfrm>
    </dsp:sp>
    <dsp:sp modelId="{1888C308-88FD-4C3F-A748-EB366FE9487F}">
      <dsp:nvSpPr>
        <dsp:cNvPr id="0" name=""/>
        <dsp:cNvSpPr/>
      </dsp:nvSpPr>
      <dsp:spPr>
        <a:xfrm rot="5400000">
          <a:off x="-151743" y="1015576"/>
          <a:ext cx="1011623" cy="708136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1400" kern="1200"/>
        </a:p>
      </dsp:txBody>
      <dsp:txXfrm rot="-5400000">
        <a:off x="1" y="1217900"/>
        <a:ext cx="708136" cy="303487"/>
      </dsp:txXfrm>
    </dsp:sp>
    <dsp:sp modelId="{FF391BC3-EE8E-4E74-844E-F965D718F6A0}">
      <dsp:nvSpPr>
        <dsp:cNvPr id="0" name=""/>
        <dsp:cNvSpPr/>
      </dsp:nvSpPr>
      <dsp:spPr>
        <a:xfrm rot="5400000">
          <a:off x="3737718" y="-2165749"/>
          <a:ext cx="657555" cy="671671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2400" kern="1200" dirty="0" smtClean="0"/>
            <a:t>Ενδοφλέβια ή Εισπνευστική εισαγωγή</a:t>
          </a:r>
          <a:endParaRPr lang="el-GR" sz="2400" kern="1200" dirty="0"/>
        </a:p>
      </dsp:txBody>
      <dsp:txXfrm rot="-5400000">
        <a:off x="708137" y="895931"/>
        <a:ext cx="6684620" cy="593357"/>
      </dsp:txXfrm>
    </dsp:sp>
    <dsp:sp modelId="{40A9C4EE-14D1-400B-985E-09EAD9C5B111}">
      <dsp:nvSpPr>
        <dsp:cNvPr id="0" name=""/>
        <dsp:cNvSpPr/>
      </dsp:nvSpPr>
      <dsp:spPr>
        <a:xfrm rot="5400000">
          <a:off x="-151743" y="1876687"/>
          <a:ext cx="1011623" cy="708136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1400" kern="1200"/>
        </a:p>
      </dsp:txBody>
      <dsp:txXfrm rot="-5400000">
        <a:off x="1" y="2079011"/>
        <a:ext cx="708136" cy="303487"/>
      </dsp:txXfrm>
    </dsp:sp>
    <dsp:sp modelId="{4459AC98-09D5-49B9-B906-ADE006658E95}">
      <dsp:nvSpPr>
        <dsp:cNvPr id="0" name=""/>
        <dsp:cNvSpPr/>
      </dsp:nvSpPr>
      <dsp:spPr>
        <a:xfrm rot="5400000">
          <a:off x="3737718" y="-1304638"/>
          <a:ext cx="657555" cy="671671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2400" kern="1200" dirty="0" smtClean="0"/>
            <a:t>Αερισμός ή ταχεία εισαγωγή</a:t>
          </a:r>
          <a:endParaRPr lang="el-GR" sz="2400" kern="1200" dirty="0"/>
        </a:p>
      </dsp:txBody>
      <dsp:txXfrm rot="-5400000">
        <a:off x="708137" y="1757042"/>
        <a:ext cx="6684620" cy="593357"/>
      </dsp:txXfrm>
    </dsp:sp>
    <dsp:sp modelId="{41EDCE46-363F-47DC-AFB6-F37B4E35F666}">
      <dsp:nvSpPr>
        <dsp:cNvPr id="0" name=""/>
        <dsp:cNvSpPr/>
      </dsp:nvSpPr>
      <dsp:spPr>
        <a:xfrm rot="5400000">
          <a:off x="-151743" y="2737797"/>
          <a:ext cx="1011623" cy="708136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1900" kern="1200"/>
        </a:p>
      </dsp:txBody>
      <dsp:txXfrm rot="-5400000">
        <a:off x="1" y="2940121"/>
        <a:ext cx="708136" cy="303487"/>
      </dsp:txXfrm>
    </dsp:sp>
    <dsp:sp modelId="{70D538A6-A7BB-4357-9C10-E9DE27E10A92}">
      <dsp:nvSpPr>
        <dsp:cNvPr id="0" name=""/>
        <dsp:cNvSpPr/>
      </dsp:nvSpPr>
      <dsp:spPr>
        <a:xfrm rot="5400000">
          <a:off x="3737718" y="-443527"/>
          <a:ext cx="657555" cy="671671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2400" kern="1200" dirty="0" smtClean="0"/>
            <a:t>Λαρυγγοσκόπηση &amp; ΕΤΔ ή τοποθέτηση </a:t>
          </a:r>
          <a:r>
            <a:rPr lang="el-GR" sz="2400" kern="1200" dirty="0" err="1" smtClean="0"/>
            <a:t>Υπεργλωττιδικής</a:t>
          </a:r>
          <a:r>
            <a:rPr lang="el-GR" sz="2400" kern="1200" dirty="0" smtClean="0"/>
            <a:t> συσκευής </a:t>
          </a:r>
          <a:endParaRPr lang="el-GR" sz="2400" kern="1200" dirty="0"/>
        </a:p>
      </dsp:txBody>
      <dsp:txXfrm rot="-5400000">
        <a:off x="708137" y="2618153"/>
        <a:ext cx="6684620" cy="593357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43BFC6-948C-4704-B0C7-A99EA1B3F88D}">
      <dsp:nvSpPr>
        <dsp:cNvPr id="0" name=""/>
        <dsp:cNvSpPr/>
      </dsp:nvSpPr>
      <dsp:spPr>
        <a:xfrm rot="16200000">
          <a:off x="108107" y="6463"/>
          <a:ext cx="1665496" cy="1665496"/>
        </a:xfrm>
        <a:prstGeom prst="downArrow">
          <a:avLst>
            <a:gd name="adj1" fmla="val 50000"/>
            <a:gd name="adj2" fmla="val 35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400" b="1" kern="1200" dirty="0" smtClean="0">
              <a:solidFill>
                <a:srgbClr val="C00000"/>
              </a:solidFill>
            </a:rPr>
            <a:t>Ύπνωση</a:t>
          </a:r>
          <a:endParaRPr lang="el-GR" sz="2400" b="1" kern="1200" dirty="0">
            <a:solidFill>
              <a:srgbClr val="C00000"/>
            </a:solidFill>
          </a:endParaRPr>
        </a:p>
      </dsp:txBody>
      <dsp:txXfrm rot="5400000">
        <a:off x="108107" y="422837"/>
        <a:ext cx="1374034" cy="832748"/>
      </dsp:txXfrm>
    </dsp:sp>
    <dsp:sp modelId="{8CB11069-03B2-42C2-858B-82D3F969BE62}">
      <dsp:nvSpPr>
        <dsp:cNvPr id="0" name=""/>
        <dsp:cNvSpPr/>
      </dsp:nvSpPr>
      <dsp:spPr>
        <a:xfrm rot="5400000">
          <a:off x="6200807" y="30089"/>
          <a:ext cx="1450147" cy="1671958"/>
        </a:xfrm>
        <a:prstGeom prst="downArrow">
          <a:avLst>
            <a:gd name="adj1" fmla="val 50000"/>
            <a:gd name="adj2" fmla="val 35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b="1" kern="1200" dirty="0" err="1" smtClean="0">
              <a:solidFill>
                <a:srgbClr val="C00000"/>
              </a:solidFill>
            </a:rPr>
            <a:t>Αναλγη</a:t>
          </a:r>
          <a:endParaRPr lang="el-GR" sz="2000" b="1" kern="1200" smtClean="0">
            <a:solidFill>
              <a:srgbClr val="C00000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b="1" kern="1200" smtClean="0">
              <a:solidFill>
                <a:srgbClr val="C00000"/>
              </a:solidFill>
            </a:rPr>
            <a:t>σία</a:t>
          </a:r>
          <a:endParaRPr lang="el-GR" sz="2000" b="1" kern="1200" dirty="0">
            <a:solidFill>
              <a:srgbClr val="C00000"/>
            </a:solidFill>
          </a:endParaRPr>
        </a:p>
      </dsp:txBody>
      <dsp:txXfrm rot="-5400000">
        <a:off x="6343678" y="503531"/>
        <a:ext cx="1418182" cy="725073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EA5731-6B20-410F-8F08-4C0280946059}">
      <dsp:nvSpPr>
        <dsp:cNvPr id="0" name=""/>
        <dsp:cNvSpPr/>
      </dsp:nvSpPr>
      <dsp:spPr>
        <a:xfrm>
          <a:off x="0" y="0"/>
          <a:ext cx="6096000" cy="1847005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91DC62-6A1E-4F3C-A93E-69DAC2DC0EA6}">
      <dsp:nvSpPr>
        <dsp:cNvPr id="0" name=""/>
        <dsp:cNvSpPr/>
      </dsp:nvSpPr>
      <dsp:spPr>
        <a:xfrm>
          <a:off x="398043" y="246267"/>
          <a:ext cx="2523767" cy="1354470"/>
        </a:xfrm>
        <a:prstGeom prst="roundRect">
          <a:avLst>
            <a:gd name="adj" fmla="val 10000"/>
          </a:avLst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57B395-2D87-4DE0-80D9-327F2EA5F189}">
      <dsp:nvSpPr>
        <dsp:cNvPr id="0" name=""/>
        <dsp:cNvSpPr/>
      </dsp:nvSpPr>
      <dsp:spPr>
        <a:xfrm rot="10800000">
          <a:off x="1168" y="1800208"/>
          <a:ext cx="2951167" cy="2257450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b="1" kern="1200" dirty="0" err="1" smtClean="0">
              <a:solidFill>
                <a:schemeClr val="bg1"/>
              </a:solidFill>
            </a:rPr>
            <a:t>λιδοκαΐνη</a:t>
          </a:r>
          <a:endParaRPr lang="el-GR" sz="2000" b="1" kern="1200" dirty="0" smtClean="0">
            <a:solidFill>
              <a:schemeClr val="bg1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b="1" kern="1200" dirty="0" err="1" smtClean="0">
              <a:solidFill>
                <a:schemeClr val="bg1"/>
              </a:solidFill>
            </a:rPr>
            <a:t>βουπιβακαΐνη</a:t>
          </a:r>
          <a:endParaRPr lang="el-GR" sz="2000" b="1" kern="1200" dirty="0" smtClean="0">
            <a:solidFill>
              <a:schemeClr val="bg1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b="1" kern="1200" dirty="0" err="1" smtClean="0">
              <a:solidFill>
                <a:schemeClr val="bg1"/>
              </a:solidFill>
            </a:rPr>
            <a:t>ετιδοκαΐνη</a:t>
          </a:r>
          <a:endParaRPr lang="el-GR" sz="2000" b="1" kern="1200" dirty="0" smtClean="0">
            <a:solidFill>
              <a:schemeClr val="bg1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b="1" kern="1200" dirty="0" err="1" smtClean="0">
              <a:solidFill>
                <a:schemeClr val="bg1"/>
              </a:solidFill>
            </a:rPr>
            <a:t>πριλοκαΐνη</a:t>
          </a:r>
          <a:endParaRPr lang="el-GR" sz="2000" b="1" kern="1200" dirty="0" smtClean="0">
            <a:solidFill>
              <a:schemeClr val="bg1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b="1" kern="1200" dirty="0" err="1" smtClean="0">
              <a:solidFill>
                <a:schemeClr val="bg1"/>
              </a:solidFill>
            </a:rPr>
            <a:t>ροπιβακαΐνη</a:t>
          </a:r>
          <a:endParaRPr lang="el-GR" sz="2000" b="1" kern="1200" dirty="0">
            <a:solidFill>
              <a:schemeClr val="bg1"/>
            </a:solidFill>
          </a:endParaRPr>
        </a:p>
      </dsp:txBody>
      <dsp:txXfrm rot="10800000">
        <a:off x="70592" y="1800208"/>
        <a:ext cx="2812319" cy="2188026"/>
      </dsp:txXfrm>
    </dsp:sp>
    <dsp:sp modelId="{FE7861A5-053D-4149-9ECC-8E8010EA457A}">
      <dsp:nvSpPr>
        <dsp:cNvPr id="0" name=""/>
        <dsp:cNvSpPr/>
      </dsp:nvSpPr>
      <dsp:spPr>
        <a:xfrm>
          <a:off x="3373048" y="246267"/>
          <a:ext cx="2523767" cy="1354470"/>
        </a:xfrm>
        <a:prstGeom prst="roundRect">
          <a:avLst>
            <a:gd name="adj" fmla="val 10000"/>
          </a:avLst>
        </a:prstGeom>
        <a:solidFill>
          <a:schemeClr val="accent5">
            <a:tint val="50000"/>
            <a:hueOff val="-10682366"/>
            <a:satOff val="47617"/>
            <a:lumOff val="420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E348EF-3BF2-4D56-BC08-800323ECDCC1}">
      <dsp:nvSpPr>
        <dsp:cNvPr id="0" name=""/>
        <dsp:cNvSpPr/>
      </dsp:nvSpPr>
      <dsp:spPr>
        <a:xfrm rot="10800000">
          <a:off x="3387888" y="1847005"/>
          <a:ext cx="2523767" cy="2257450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b="1" kern="1200" dirty="0" smtClean="0"/>
            <a:t>κοκαΐνη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b="1" kern="1200" dirty="0" err="1" smtClean="0"/>
            <a:t>χλωροπλοκαΐνη</a:t>
          </a:r>
          <a:endParaRPr lang="el-GR" sz="2000" b="1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b="1" kern="1200" dirty="0" err="1" smtClean="0"/>
            <a:t>προκαΐνη</a:t>
          </a:r>
          <a:r>
            <a:rPr lang="el-GR" sz="2000" b="1" kern="1200" dirty="0" smtClean="0"/>
            <a:t>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b="1" kern="1200" dirty="0" err="1" smtClean="0"/>
            <a:t>τετρακαΐνη</a:t>
          </a:r>
          <a:endParaRPr lang="el-GR" sz="2000" b="1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2000" b="1" kern="1200" dirty="0"/>
        </a:p>
      </dsp:txBody>
      <dsp:txXfrm rot="10800000">
        <a:off x="3457312" y="1847005"/>
        <a:ext cx="2384919" cy="21880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D1EF75-2CC7-4F9F-8EF2-973674E82A20}">
      <dsp:nvSpPr>
        <dsp:cNvPr id="0" name=""/>
        <dsp:cNvSpPr/>
      </dsp:nvSpPr>
      <dsp:spPr>
        <a:xfrm>
          <a:off x="1400622" y="689764"/>
          <a:ext cx="4563031" cy="4563031"/>
        </a:xfrm>
        <a:prstGeom prst="blockArc">
          <a:avLst>
            <a:gd name="adj1" fmla="val 12090389"/>
            <a:gd name="adj2" fmla="val 16738062"/>
            <a:gd name="adj3" fmla="val 464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3AA818-5799-408E-835A-3EBDC3A8AB61}">
      <dsp:nvSpPr>
        <dsp:cNvPr id="0" name=""/>
        <dsp:cNvSpPr/>
      </dsp:nvSpPr>
      <dsp:spPr>
        <a:xfrm>
          <a:off x="1391328" y="712968"/>
          <a:ext cx="4563031" cy="4563031"/>
        </a:xfrm>
        <a:prstGeom prst="blockArc">
          <a:avLst>
            <a:gd name="adj1" fmla="val 7549382"/>
            <a:gd name="adj2" fmla="val 12128948"/>
            <a:gd name="adj3" fmla="val 464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849688-E905-431D-A973-49B94D8B560B}">
      <dsp:nvSpPr>
        <dsp:cNvPr id="0" name=""/>
        <dsp:cNvSpPr/>
      </dsp:nvSpPr>
      <dsp:spPr>
        <a:xfrm>
          <a:off x="1926418" y="1261784"/>
          <a:ext cx="4563031" cy="4563031"/>
        </a:xfrm>
        <a:prstGeom prst="blockArc">
          <a:avLst>
            <a:gd name="adj1" fmla="val 2062318"/>
            <a:gd name="adj2" fmla="val 8737682"/>
            <a:gd name="adj3" fmla="val 464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AC06F3-B972-4663-9B78-4027BDAAC100}">
      <dsp:nvSpPr>
        <dsp:cNvPr id="0" name=""/>
        <dsp:cNvSpPr/>
      </dsp:nvSpPr>
      <dsp:spPr>
        <a:xfrm>
          <a:off x="2343190" y="804569"/>
          <a:ext cx="4563031" cy="4563031"/>
        </a:xfrm>
        <a:prstGeom prst="blockArc">
          <a:avLst>
            <a:gd name="adj1" fmla="val 20156737"/>
            <a:gd name="adj2" fmla="val 3019753"/>
            <a:gd name="adj3" fmla="val 464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C31EC9-E584-48F2-BF20-EF3EDBA4FD00}">
      <dsp:nvSpPr>
        <dsp:cNvPr id="0" name=""/>
        <dsp:cNvSpPr/>
      </dsp:nvSpPr>
      <dsp:spPr>
        <a:xfrm>
          <a:off x="2281784" y="652136"/>
          <a:ext cx="4563031" cy="4563031"/>
        </a:xfrm>
        <a:prstGeom prst="blockArc">
          <a:avLst>
            <a:gd name="adj1" fmla="val 15368512"/>
            <a:gd name="adj2" fmla="val 20410299"/>
            <a:gd name="adj3" fmla="val 464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16CCBB-55ED-4A90-A6F4-006504E7984E}">
      <dsp:nvSpPr>
        <dsp:cNvPr id="0" name=""/>
        <dsp:cNvSpPr/>
      </dsp:nvSpPr>
      <dsp:spPr>
        <a:xfrm>
          <a:off x="2792369" y="1830106"/>
          <a:ext cx="2526083" cy="238817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b="1" kern="1200" dirty="0" smtClean="0">
              <a:solidFill>
                <a:srgbClr val="FF0000"/>
              </a:solidFill>
            </a:rPr>
            <a:t>Ασφάλεια &amp;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b="1" kern="1200" dirty="0" smtClean="0">
              <a:solidFill>
                <a:srgbClr val="FF0000"/>
              </a:solidFill>
            </a:rPr>
            <a:t>Φροντίδα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b="1" kern="1200" dirty="0" smtClean="0">
              <a:solidFill>
                <a:srgbClr val="FF0000"/>
              </a:solidFill>
            </a:rPr>
            <a:t>Ασθενούς</a:t>
          </a:r>
          <a:endParaRPr lang="el-GR" sz="2000" b="1" kern="1200" dirty="0">
            <a:solidFill>
              <a:srgbClr val="FF0000"/>
            </a:solidFill>
          </a:endParaRPr>
        </a:p>
      </dsp:txBody>
      <dsp:txXfrm>
        <a:off x="3162305" y="2179846"/>
        <a:ext cx="1786211" cy="1688696"/>
      </dsp:txXfrm>
    </dsp:sp>
    <dsp:sp modelId="{6F74F0F6-6B52-4CC6-AD3B-05C5EB586310}">
      <dsp:nvSpPr>
        <dsp:cNvPr id="0" name=""/>
        <dsp:cNvSpPr/>
      </dsp:nvSpPr>
      <dsp:spPr>
        <a:xfrm>
          <a:off x="2638964" y="-281848"/>
          <a:ext cx="2781110" cy="210362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700" b="1" kern="1200" dirty="0" smtClean="0">
              <a:solidFill>
                <a:srgbClr val="C00000"/>
              </a:solidFill>
            </a:rPr>
            <a:t>ΑΝΑΙΣΘΗΣΙΟΛΟΓΟΣ</a:t>
          </a:r>
          <a:endParaRPr lang="el-GR" sz="1700" b="1" kern="1200" dirty="0">
            <a:solidFill>
              <a:srgbClr val="C00000"/>
            </a:solidFill>
          </a:endParaRPr>
        </a:p>
      </dsp:txBody>
      <dsp:txXfrm>
        <a:off x="3046248" y="26221"/>
        <a:ext cx="1966542" cy="1487491"/>
      </dsp:txXfrm>
    </dsp:sp>
    <dsp:sp modelId="{97E9DEAB-A595-43E8-A06B-76ED182D4246}">
      <dsp:nvSpPr>
        <dsp:cNvPr id="0" name=""/>
        <dsp:cNvSpPr/>
      </dsp:nvSpPr>
      <dsp:spPr>
        <a:xfrm>
          <a:off x="5445151" y="1136738"/>
          <a:ext cx="2429159" cy="20819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b="1" kern="1200" dirty="0" smtClean="0"/>
            <a:t>Χειρουργός/ επεμβατικός καρδιολόγος κ.α.</a:t>
          </a:r>
          <a:endParaRPr lang="el-GR" sz="1800" b="1" kern="1200" dirty="0"/>
        </a:p>
      </dsp:txBody>
      <dsp:txXfrm>
        <a:off x="5800893" y="1441634"/>
        <a:ext cx="1717675" cy="1472168"/>
      </dsp:txXfrm>
    </dsp:sp>
    <dsp:sp modelId="{6E437F22-5EB8-4A88-9058-95D7F57AB276}">
      <dsp:nvSpPr>
        <dsp:cNvPr id="0" name=""/>
        <dsp:cNvSpPr/>
      </dsp:nvSpPr>
      <dsp:spPr>
        <a:xfrm>
          <a:off x="4877091" y="3776457"/>
          <a:ext cx="2340539" cy="205000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b="1" kern="1200" dirty="0" smtClean="0">
              <a:solidFill>
                <a:schemeClr val="bg1"/>
              </a:solidFill>
            </a:rPr>
            <a:t>Νοσηλευτικό προσωπικό κ.α.</a:t>
          </a:r>
          <a:endParaRPr lang="el-GR" sz="2000" b="1" kern="1200" dirty="0">
            <a:solidFill>
              <a:schemeClr val="bg1"/>
            </a:solidFill>
          </a:endParaRPr>
        </a:p>
      </dsp:txBody>
      <dsp:txXfrm>
        <a:off x="5219855" y="4076674"/>
        <a:ext cx="1655011" cy="1449573"/>
      </dsp:txXfrm>
    </dsp:sp>
    <dsp:sp modelId="{B8472C4B-D17E-4733-8C8D-B97B7B8380F7}">
      <dsp:nvSpPr>
        <dsp:cNvPr id="0" name=""/>
        <dsp:cNvSpPr/>
      </dsp:nvSpPr>
      <dsp:spPr>
        <a:xfrm>
          <a:off x="1188079" y="3857905"/>
          <a:ext cx="2360855" cy="188711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b="1" kern="1200" dirty="0" smtClean="0"/>
            <a:t>Διατροφολόγος</a:t>
          </a:r>
          <a:endParaRPr lang="el-GR" sz="1800" b="1" kern="1200" dirty="0"/>
        </a:p>
      </dsp:txBody>
      <dsp:txXfrm>
        <a:off x="1533818" y="4134266"/>
        <a:ext cx="1669377" cy="1334388"/>
      </dsp:txXfrm>
    </dsp:sp>
    <dsp:sp modelId="{90D6DAFD-99C5-4EC3-9B87-82B27E015158}">
      <dsp:nvSpPr>
        <dsp:cNvPr id="0" name=""/>
        <dsp:cNvSpPr/>
      </dsp:nvSpPr>
      <dsp:spPr>
        <a:xfrm>
          <a:off x="526490" y="1138446"/>
          <a:ext cx="2164505" cy="203166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b="1" kern="1200" dirty="0" smtClean="0"/>
            <a:t>Ψυχολόγος</a:t>
          </a:r>
          <a:endParaRPr lang="el-GR" sz="1800" b="1" kern="1200" dirty="0"/>
        </a:p>
      </dsp:txBody>
      <dsp:txXfrm>
        <a:off x="843474" y="1435976"/>
        <a:ext cx="1530537" cy="14366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0FC558-1D97-4480-BE48-20925EF40985}">
      <dsp:nvSpPr>
        <dsp:cNvPr id="0" name=""/>
        <dsp:cNvSpPr/>
      </dsp:nvSpPr>
      <dsp:spPr>
        <a:xfrm>
          <a:off x="1" y="504053"/>
          <a:ext cx="3431903" cy="1180199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b="1" kern="1200" dirty="0" smtClean="0">
              <a:solidFill>
                <a:schemeClr val="tx2">
                  <a:lumMod val="75000"/>
                </a:schemeClr>
              </a:solidFill>
            </a:rPr>
            <a:t>Αναισθησιολογικό πλάνο </a:t>
          </a:r>
          <a:endParaRPr lang="el-GR" sz="1800" b="1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590101" y="504053"/>
        <a:ext cx="2251704" cy="1180199"/>
      </dsp:txXfrm>
    </dsp:sp>
    <dsp:sp modelId="{7911D796-2582-4693-8455-85F30ED637E9}">
      <dsp:nvSpPr>
        <dsp:cNvPr id="0" name=""/>
        <dsp:cNvSpPr/>
      </dsp:nvSpPr>
      <dsp:spPr>
        <a:xfrm>
          <a:off x="3131841" y="504053"/>
          <a:ext cx="2950499" cy="1180199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b="1" kern="1200" dirty="0" smtClean="0"/>
            <a:t>Χορήγηση αναισθησίας -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rgbClr val="C00000"/>
              </a:solidFill>
            </a:rPr>
            <a:t>Standards of care</a:t>
          </a:r>
          <a:endParaRPr lang="el-GR" sz="1800" b="1" kern="1200" dirty="0">
            <a:solidFill>
              <a:srgbClr val="C00000"/>
            </a:solidFill>
          </a:endParaRPr>
        </a:p>
      </dsp:txBody>
      <dsp:txXfrm>
        <a:off x="3721941" y="504053"/>
        <a:ext cx="1770300" cy="1180199"/>
      </dsp:txXfrm>
    </dsp:sp>
    <dsp:sp modelId="{D9AB8570-AD17-4B90-8474-EBC1E7E164A3}">
      <dsp:nvSpPr>
        <dsp:cNvPr id="0" name=""/>
        <dsp:cNvSpPr/>
      </dsp:nvSpPr>
      <dsp:spPr>
        <a:xfrm>
          <a:off x="5725121" y="504059"/>
          <a:ext cx="3273431" cy="1239906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1600" b="1" kern="1200" dirty="0" smtClean="0">
            <a:solidFill>
              <a:schemeClr val="bg1"/>
            </a:solidFill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600" b="1" kern="1200" dirty="0" smtClean="0">
              <a:solidFill>
                <a:schemeClr val="bg1"/>
              </a:solidFill>
            </a:rPr>
            <a:t>Επιτυχές αποτέλεσμα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600" b="1" kern="1200" dirty="0" smtClean="0">
              <a:solidFill>
                <a:schemeClr val="bg1"/>
              </a:solidFill>
            </a:rPr>
            <a:t>Μείωση επιπλοκών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600" b="1" kern="1200" dirty="0" smtClean="0">
              <a:solidFill>
                <a:schemeClr val="bg1"/>
              </a:solidFill>
            </a:rPr>
            <a:t>Μείωση θνητότητας-νοσηρότητας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1400" kern="1200" dirty="0"/>
        </a:p>
      </dsp:txBody>
      <dsp:txXfrm>
        <a:off x="6345074" y="504059"/>
        <a:ext cx="2033525" cy="123990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B93C86-0813-41AC-95FD-31B72DEA5477}">
      <dsp:nvSpPr>
        <dsp:cNvPr id="0" name=""/>
        <dsp:cNvSpPr/>
      </dsp:nvSpPr>
      <dsp:spPr>
        <a:xfrm>
          <a:off x="1908715" y="0"/>
          <a:ext cx="3408257" cy="3672392"/>
        </a:xfrm>
        <a:prstGeom prst="triangl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423207-ECCA-41F7-9734-107486DEB6DE}">
      <dsp:nvSpPr>
        <dsp:cNvPr id="0" name=""/>
        <dsp:cNvSpPr/>
      </dsp:nvSpPr>
      <dsp:spPr>
        <a:xfrm>
          <a:off x="3615507" y="355707"/>
          <a:ext cx="3739395" cy="99137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700" kern="1200" dirty="0" smtClean="0"/>
            <a:t>Συνεργασία – αμοιβαία εμπιστοσύνη</a:t>
          </a:r>
          <a:endParaRPr lang="el-GR" sz="1700" kern="1200" dirty="0"/>
        </a:p>
      </dsp:txBody>
      <dsp:txXfrm>
        <a:off x="3663902" y="404102"/>
        <a:ext cx="3642605" cy="894585"/>
      </dsp:txXfrm>
    </dsp:sp>
    <dsp:sp modelId="{807E1E80-CF72-4F61-9D18-3B41B0477609}">
      <dsp:nvSpPr>
        <dsp:cNvPr id="0" name=""/>
        <dsp:cNvSpPr/>
      </dsp:nvSpPr>
      <dsp:spPr>
        <a:xfrm>
          <a:off x="4119555" y="1540987"/>
          <a:ext cx="3986619" cy="85661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700" kern="1200" dirty="0" smtClean="0"/>
            <a:t>Μελέτη θεραπευτικού πρωτοκόλλου - αναγκών</a:t>
          </a:r>
          <a:endParaRPr lang="el-GR" sz="1700" kern="1200" dirty="0"/>
        </a:p>
      </dsp:txBody>
      <dsp:txXfrm>
        <a:off x="4161372" y="1582804"/>
        <a:ext cx="3902985" cy="772984"/>
      </dsp:txXfrm>
    </dsp:sp>
    <dsp:sp modelId="{F70CD710-2DCA-4856-BA21-CC4CD6972527}">
      <dsp:nvSpPr>
        <dsp:cNvPr id="0" name=""/>
        <dsp:cNvSpPr/>
      </dsp:nvSpPr>
      <dsp:spPr>
        <a:xfrm>
          <a:off x="4695618" y="2670530"/>
          <a:ext cx="4938851" cy="83334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700" kern="1200" dirty="0" smtClean="0"/>
            <a:t>Κλινική κατάσταση ασθενούς, συνοσηρότητες, Φ.Α.</a:t>
          </a:r>
        </a:p>
        <a:p>
          <a:pPr lvl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700" kern="1200" dirty="0" smtClean="0"/>
            <a:t>          Επιθυμία ( μετά ενημέρωσης - συγκατάθεσης)</a:t>
          </a:r>
          <a:endParaRPr lang="el-GR" sz="1700" kern="1200" dirty="0"/>
        </a:p>
      </dsp:txBody>
      <dsp:txXfrm>
        <a:off x="4736298" y="2711210"/>
        <a:ext cx="4857491" cy="75198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0FC558-1D97-4480-BE48-20925EF40985}">
      <dsp:nvSpPr>
        <dsp:cNvPr id="0" name=""/>
        <dsp:cNvSpPr/>
      </dsp:nvSpPr>
      <dsp:spPr>
        <a:xfrm>
          <a:off x="43030" y="764008"/>
          <a:ext cx="3054574" cy="1084319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b="1" kern="1200" dirty="0" smtClean="0">
              <a:solidFill>
                <a:schemeClr val="tx2">
                  <a:lumMod val="75000"/>
                </a:schemeClr>
              </a:solidFill>
            </a:rPr>
            <a:t>Αναισθησιολογικό πλάνο </a:t>
          </a:r>
          <a:endParaRPr lang="el-GR" sz="1800" b="1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585190" y="764008"/>
        <a:ext cx="1970255" cy="1084319"/>
      </dsp:txXfrm>
    </dsp:sp>
    <dsp:sp modelId="{7911D796-2582-4693-8455-85F30ED637E9}">
      <dsp:nvSpPr>
        <dsp:cNvPr id="0" name=""/>
        <dsp:cNvSpPr/>
      </dsp:nvSpPr>
      <dsp:spPr>
        <a:xfrm>
          <a:off x="2762510" y="764008"/>
          <a:ext cx="3149857" cy="1121891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b="1" kern="1200" dirty="0" smtClean="0"/>
            <a:t>Χορήγηση αναισθησίας -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rgbClr val="C00000"/>
              </a:solidFill>
            </a:rPr>
            <a:t>Standards of care</a:t>
          </a:r>
          <a:endParaRPr lang="el-GR" sz="1800" b="1" kern="1200" dirty="0">
            <a:solidFill>
              <a:srgbClr val="C00000"/>
            </a:solidFill>
          </a:endParaRPr>
        </a:p>
      </dsp:txBody>
      <dsp:txXfrm>
        <a:off x="3323456" y="764008"/>
        <a:ext cx="2027966" cy="1121891"/>
      </dsp:txXfrm>
    </dsp:sp>
    <dsp:sp modelId="{D9AB8570-AD17-4B90-8474-EBC1E7E164A3}">
      <dsp:nvSpPr>
        <dsp:cNvPr id="0" name=""/>
        <dsp:cNvSpPr/>
      </dsp:nvSpPr>
      <dsp:spPr>
        <a:xfrm>
          <a:off x="5576429" y="764008"/>
          <a:ext cx="3494609" cy="1152054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1600" b="1" kern="1200" dirty="0" smtClean="0">
            <a:solidFill>
              <a:schemeClr val="bg1"/>
            </a:solidFill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600" b="1" kern="1200" dirty="0" smtClean="0">
              <a:solidFill>
                <a:schemeClr val="bg1"/>
              </a:solidFill>
            </a:rPr>
            <a:t>Επιτυχές αποτέλεσμα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600" b="1" kern="1200" dirty="0" smtClean="0">
              <a:solidFill>
                <a:schemeClr val="bg1"/>
              </a:solidFill>
            </a:rPr>
            <a:t>Μείωση επιπλοκών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600" b="1" kern="1200" dirty="0" smtClean="0">
              <a:solidFill>
                <a:schemeClr val="bg1"/>
              </a:solidFill>
            </a:rPr>
            <a:t>Μείωση θνητότητας-νοσηρότητας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1400" kern="1200" dirty="0"/>
        </a:p>
      </dsp:txBody>
      <dsp:txXfrm>
        <a:off x="6152456" y="764008"/>
        <a:ext cx="2342555" cy="115205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B93C86-0813-41AC-95FD-31B72DEA5477}">
      <dsp:nvSpPr>
        <dsp:cNvPr id="0" name=""/>
        <dsp:cNvSpPr/>
      </dsp:nvSpPr>
      <dsp:spPr>
        <a:xfrm>
          <a:off x="2898431" y="0"/>
          <a:ext cx="3923932" cy="3816424"/>
        </a:xfrm>
        <a:prstGeom prst="triangl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423207-ECCA-41F7-9734-107486DEB6DE}">
      <dsp:nvSpPr>
        <dsp:cNvPr id="0" name=""/>
        <dsp:cNvSpPr/>
      </dsp:nvSpPr>
      <dsp:spPr>
        <a:xfrm>
          <a:off x="1115626" y="697607"/>
          <a:ext cx="3255564" cy="78022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7030A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b="1" kern="1200" dirty="0" smtClean="0"/>
            <a:t>Προεπεμβατική αξιολόγηση</a:t>
          </a:r>
          <a:endParaRPr lang="el-GR" sz="1800" b="1" kern="1200" dirty="0"/>
        </a:p>
      </dsp:txBody>
      <dsp:txXfrm>
        <a:off x="1153713" y="735694"/>
        <a:ext cx="3179390" cy="704047"/>
      </dsp:txXfrm>
    </dsp:sp>
    <dsp:sp modelId="{807E1E80-CF72-4F61-9D18-3B41B0477609}">
      <dsp:nvSpPr>
        <dsp:cNvPr id="0" name=""/>
        <dsp:cNvSpPr/>
      </dsp:nvSpPr>
      <dsp:spPr>
        <a:xfrm>
          <a:off x="539563" y="1663964"/>
          <a:ext cx="3554584" cy="78393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l-GR" sz="1600" b="1" kern="1200" dirty="0" smtClean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l-GR" sz="1600" b="1" kern="1200" dirty="0" smtClean="0"/>
            <a:t>Εκτίμηση κινδύνου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l-GR" sz="1600" b="1" kern="1200" dirty="0" smtClean="0"/>
            <a:t>Πλήρη – αναλυτική ενημέρωση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1" kern="1200" dirty="0" smtClean="0"/>
        </a:p>
      </dsp:txBody>
      <dsp:txXfrm>
        <a:off x="577832" y="1702233"/>
        <a:ext cx="3478046" cy="707401"/>
      </dsp:txXfrm>
    </dsp:sp>
    <dsp:sp modelId="{F70CD710-2DCA-4856-BA21-CC4CD6972527}">
      <dsp:nvSpPr>
        <dsp:cNvPr id="0" name=""/>
        <dsp:cNvSpPr/>
      </dsp:nvSpPr>
      <dsp:spPr>
        <a:xfrm>
          <a:off x="4" y="2585037"/>
          <a:ext cx="3779855" cy="73173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b="1" kern="1200" dirty="0" smtClean="0"/>
            <a:t>Οδηγίες για προετοιμασία ασθενούς</a:t>
          </a:r>
          <a:endParaRPr lang="el-GR" sz="1800" b="1" kern="1200" dirty="0"/>
        </a:p>
      </dsp:txBody>
      <dsp:txXfrm>
        <a:off x="35724" y="2620757"/>
        <a:ext cx="3708415" cy="66029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0FC558-1D97-4480-BE48-20925EF40985}">
      <dsp:nvSpPr>
        <dsp:cNvPr id="0" name=""/>
        <dsp:cNvSpPr/>
      </dsp:nvSpPr>
      <dsp:spPr>
        <a:xfrm>
          <a:off x="3636" y="749936"/>
          <a:ext cx="3431903" cy="1180199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b="1" kern="1200" dirty="0" smtClean="0">
              <a:solidFill>
                <a:schemeClr val="tx2">
                  <a:lumMod val="75000"/>
                </a:schemeClr>
              </a:solidFill>
            </a:rPr>
            <a:t>Αναισθησιολογικό πλάνο </a:t>
          </a:r>
          <a:endParaRPr lang="el-GR" sz="1800" b="1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593736" y="749936"/>
        <a:ext cx="2251704" cy="1180199"/>
      </dsp:txXfrm>
    </dsp:sp>
    <dsp:sp modelId="{7911D796-2582-4693-8455-85F30ED637E9}">
      <dsp:nvSpPr>
        <dsp:cNvPr id="0" name=""/>
        <dsp:cNvSpPr/>
      </dsp:nvSpPr>
      <dsp:spPr>
        <a:xfrm>
          <a:off x="3140489" y="749936"/>
          <a:ext cx="2950499" cy="1180199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b="1" kern="1200" dirty="0" smtClean="0"/>
            <a:t>Χορήγηση αναισθησίας -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rgbClr val="C00000"/>
              </a:solidFill>
            </a:rPr>
            <a:t>Standards of care</a:t>
          </a:r>
          <a:endParaRPr lang="el-GR" sz="1800" b="1" kern="1200" dirty="0">
            <a:solidFill>
              <a:srgbClr val="C00000"/>
            </a:solidFill>
          </a:endParaRPr>
        </a:p>
      </dsp:txBody>
      <dsp:txXfrm>
        <a:off x="3730589" y="749936"/>
        <a:ext cx="1770300" cy="1180199"/>
      </dsp:txXfrm>
    </dsp:sp>
    <dsp:sp modelId="{D9AB8570-AD17-4B90-8474-EBC1E7E164A3}">
      <dsp:nvSpPr>
        <dsp:cNvPr id="0" name=""/>
        <dsp:cNvSpPr/>
      </dsp:nvSpPr>
      <dsp:spPr>
        <a:xfrm>
          <a:off x="5795939" y="742370"/>
          <a:ext cx="3273431" cy="1195330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1600" b="1" kern="1200" dirty="0" smtClean="0">
            <a:solidFill>
              <a:schemeClr val="bg1"/>
            </a:solidFill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600" b="1" kern="1200" dirty="0" smtClean="0">
              <a:solidFill>
                <a:schemeClr val="bg1"/>
              </a:solidFill>
            </a:rPr>
            <a:t>Ευτυχές αποτέλεσμα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600" b="1" kern="1200" dirty="0" smtClean="0">
              <a:solidFill>
                <a:schemeClr val="bg1"/>
              </a:solidFill>
            </a:rPr>
            <a:t>Μείωση επιπλοκών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600" b="1" kern="1200" dirty="0" smtClean="0">
              <a:solidFill>
                <a:schemeClr val="bg1"/>
              </a:solidFill>
            </a:rPr>
            <a:t>Μείωση θνητότητας-νοσηρότητας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1400" kern="1200" dirty="0"/>
        </a:p>
      </dsp:txBody>
      <dsp:txXfrm>
        <a:off x="6393604" y="742370"/>
        <a:ext cx="2078101" cy="119533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E31490-C082-4BA2-8D2E-C3E690CA237D}">
      <dsp:nvSpPr>
        <dsp:cNvPr id="0" name=""/>
        <dsp:cNvSpPr/>
      </dsp:nvSpPr>
      <dsp:spPr>
        <a:xfrm>
          <a:off x="3685477" y="1585832"/>
          <a:ext cx="3574261" cy="3378781"/>
        </a:xfrm>
        <a:prstGeom prst="ellipse">
          <a:avLst/>
        </a:prstGeom>
        <a:solidFill>
          <a:srgbClr val="FF000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800" kern="1200" dirty="0" smtClean="0"/>
            <a:t>Η </a:t>
          </a:r>
          <a:r>
            <a:rPr lang="el-GR" sz="2800" b="1" kern="1200" dirty="0" smtClean="0"/>
            <a:t>ΑΝΑΙΣΘΗΣΙΑ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800" b="0" i="0" kern="1200" dirty="0" smtClean="0"/>
            <a:t>μπορεί να περιλαμβάνει</a:t>
          </a:r>
          <a:endParaRPr lang="el-GR" sz="2800" b="0" i="0" kern="1200" dirty="0"/>
        </a:p>
      </dsp:txBody>
      <dsp:txXfrm>
        <a:off x="4208915" y="2080643"/>
        <a:ext cx="2527385" cy="2389159"/>
      </dsp:txXfrm>
    </dsp:sp>
    <dsp:sp modelId="{34366F23-D3D4-4955-8263-0C0585A609B4}">
      <dsp:nvSpPr>
        <dsp:cNvPr id="0" name=""/>
        <dsp:cNvSpPr/>
      </dsp:nvSpPr>
      <dsp:spPr>
        <a:xfrm>
          <a:off x="4564245" y="648"/>
          <a:ext cx="1816725" cy="1816725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kern="1200" dirty="0" smtClean="0"/>
            <a:t>Αναλγησία</a:t>
          </a:r>
          <a:endParaRPr lang="el-GR" sz="2000" kern="1200" dirty="0"/>
        </a:p>
      </dsp:txBody>
      <dsp:txXfrm>
        <a:off x="4830298" y="266701"/>
        <a:ext cx="1284619" cy="1284619"/>
      </dsp:txXfrm>
    </dsp:sp>
    <dsp:sp modelId="{EDD450A3-D240-4CC4-901B-551826C6CDB1}">
      <dsp:nvSpPr>
        <dsp:cNvPr id="0" name=""/>
        <dsp:cNvSpPr/>
      </dsp:nvSpPr>
      <dsp:spPr>
        <a:xfrm>
          <a:off x="6511086" y="1198263"/>
          <a:ext cx="1816725" cy="1816725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kern="1200" dirty="0" smtClean="0"/>
            <a:t>Καταστολή</a:t>
          </a:r>
          <a:endParaRPr lang="el-GR" sz="2000" kern="1200" dirty="0"/>
        </a:p>
      </dsp:txBody>
      <dsp:txXfrm>
        <a:off x="6777139" y="1464316"/>
        <a:ext cx="1284619" cy="1284619"/>
      </dsp:txXfrm>
    </dsp:sp>
    <dsp:sp modelId="{5410BE55-5DEB-4D43-B4B1-DF84DC54FD81}">
      <dsp:nvSpPr>
        <dsp:cNvPr id="0" name=""/>
        <dsp:cNvSpPr/>
      </dsp:nvSpPr>
      <dsp:spPr>
        <a:xfrm>
          <a:off x="6613444" y="3549966"/>
          <a:ext cx="1816725" cy="1816725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kern="1200" dirty="0" err="1" smtClean="0"/>
            <a:t>Αγχόλυση</a:t>
          </a:r>
          <a:endParaRPr lang="el-GR" sz="2000" kern="1200" dirty="0"/>
        </a:p>
      </dsp:txBody>
      <dsp:txXfrm>
        <a:off x="6879497" y="3816019"/>
        <a:ext cx="1284619" cy="1284619"/>
      </dsp:txXfrm>
    </dsp:sp>
    <dsp:sp modelId="{C9E96C34-D6D0-44F2-BC57-AB357A97B032}">
      <dsp:nvSpPr>
        <dsp:cNvPr id="0" name=""/>
        <dsp:cNvSpPr/>
      </dsp:nvSpPr>
      <dsp:spPr>
        <a:xfrm>
          <a:off x="4564245" y="4733072"/>
          <a:ext cx="1816725" cy="1816725"/>
        </a:xfrm>
        <a:prstGeom prst="ellipse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kern="1200" dirty="0" smtClean="0"/>
            <a:t>Αμνησία</a:t>
          </a:r>
          <a:endParaRPr lang="el-GR" sz="2000" kern="1200" dirty="0"/>
        </a:p>
      </dsp:txBody>
      <dsp:txXfrm>
        <a:off x="4830298" y="4999125"/>
        <a:ext cx="1284619" cy="1284619"/>
      </dsp:txXfrm>
    </dsp:sp>
    <dsp:sp modelId="{43737D01-38FA-4E82-9C69-96CD16F59B23}">
      <dsp:nvSpPr>
        <dsp:cNvPr id="0" name=""/>
        <dsp:cNvSpPr/>
      </dsp:nvSpPr>
      <dsp:spPr>
        <a:xfrm>
          <a:off x="2584766" y="3511620"/>
          <a:ext cx="1816725" cy="1816725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kern="1200" dirty="0" smtClean="0"/>
            <a:t>Απώλεια συνείδησης</a:t>
          </a:r>
          <a:endParaRPr lang="el-GR" sz="2000" kern="1200" dirty="0"/>
        </a:p>
      </dsp:txBody>
      <dsp:txXfrm>
        <a:off x="2850819" y="3777673"/>
        <a:ext cx="1284619" cy="1284619"/>
      </dsp:txXfrm>
    </dsp:sp>
    <dsp:sp modelId="{E3039FF6-E694-4043-9606-9FEB975980C5}">
      <dsp:nvSpPr>
        <dsp:cNvPr id="0" name=""/>
        <dsp:cNvSpPr/>
      </dsp:nvSpPr>
      <dsp:spPr>
        <a:xfrm>
          <a:off x="2515045" y="1183754"/>
          <a:ext cx="1816725" cy="1816725"/>
        </a:xfrm>
        <a:prstGeom prst="ellipse">
          <a:avLst/>
        </a:prstGeom>
        <a:solidFill>
          <a:schemeClr val="tx1">
            <a:lumMod val="75000"/>
            <a:lumOff val="25000"/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kern="1200" dirty="0" smtClean="0"/>
            <a:t>Μυϊκή παράλυση</a:t>
          </a:r>
          <a:endParaRPr lang="el-GR" sz="2000" kern="1200" dirty="0"/>
        </a:p>
      </dsp:txBody>
      <dsp:txXfrm>
        <a:off x="2781098" y="1449807"/>
        <a:ext cx="1284619" cy="128461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9C0368-5D9A-4E55-B973-AD16587C5242}">
      <dsp:nvSpPr>
        <dsp:cNvPr id="0" name=""/>
        <dsp:cNvSpPr/>
      </dsp:nvSpPr>
      <dsp:spPr>
        <a:xfrm>
          <a:off x="1893086" y="331810"/>
          <a:ext cx="3734301" cy="3734301"/>
        </a:xfrm>
        <a:prstGeom prst="blockArc">
          <a:avLst>
            <a:gd name="adj1" fmla="val 12563955"/>
            <a:gd name="adj2" fmla="val 16970995"/>
            <a:gd name="adj3" fmla="val 4637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DFA2D5-2B03-4F60-80E9-8ABD52663FB4}">
      <dsp:nvSpPr>
        <dsp:cNvPr id="0" name=""/>
        <dsp:cNvSpPr/>
      </dsp:nvSpPr>
      <dsp:spPr>
        <a:xfrm>
          <a:off x="1633254" y="681037"/>
          <a:ext cx="3734301" cy="3734301"/>
        </a:xfrm>
        <a:prstGeom prst="blockArc">
          <a:avLst>
            <a:gd name="adj1" fmla="val 8466624"/>
            <a:gd name="adj2" fmla="val 13451839"/>
            <a:gd name="adj3" fmla="val 4637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2521BF-1ECF-4257-A5B4-F7FEE87EE486}">
      <dsp:nvSpPr>
        <dsp:cNvPr id="0" name=""/>
        <dsp:cNvSpPr/>
      </dsp:nvSpPr>
      <dsp:spPr>
        <a:xfrm>
          <a:off x="1922032" y="633359"/>
          <a:ext cx="4923944" cy="4923944"/>
        </a:xfrm>
        <a:prstGeom prst="blockArc">
          <a:avLst>
            <a:gd name="adj1" fmla="val 0"/>
            <a:gd name="adj2" fmla="val 10800000"/>
            <a:gd name="adj3" fmla="val 3517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B409EC-06F2-4DD3-ACD8-1219AF82701F}">
      <dsp:nvSpPr>
        <dsp:cNvPr id="0" name=""/>
        <dsp:cNvSpPr/>
      </dsp:nvSpPr>
      <dsp:spPr>
        <a:xfrm>
          <a:off x="3642025" y="667971"/>
          <a:ext cx="3734301" cy="3734301"/>
        </a:xfrm>
        <a:prstGeom prst="blockArc">
          <a:avLst>
            <a:gd name="adj1" fmla="val 17916901"/>
            <a:gd name="adj2" fmla="val 2365134"/>
            <a:gd name="adj3" fmla="val 4637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D2A924-7863-4365-903B-6E041BD898C7}">
      <dsp:nvSpPr>
        <dsp:cNvPr id="0" name=""/>
        <dsp:cNvSpPr/>
      </dsp:nvSpPr>
      <dsp:spPr>
        <a:xfrm>
          <a:off x="3140820" y="213595"/>
          <a:ext cx="3734301" cy="3734301"/>
        </a:xfrm>
        <a:prstGeom prst="blockArc">
          <a:avLst>
            <a:gd name="adj1" fmla="val 14731485"/>
            <a:gd name="adj2" fmla="val 19327389"/>
            <a:gd name="adj3" fmla="val 4637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3E8900-2CC2-4CB4-A05C-DB342EB6B5F0}">
      <dsp:nvSpPr>
        <dsp:cNvPr id="0" name=""/>
        <dsp:cNvSpPr/>
      </dsp:nvSpPr>
      <dsp:spPr>
        <a:xfrm>
          <a:off x="3168336" y="1296138"/>
          <a:ext cx="2537435" cy="247734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1" kern="1200" dirty="0" smtClean="0">
              <a:solidFill>
                <a:srgbClr val="C00000"/>
              </a:solidFill>
            </a:rPr>
            <a:t>Multimodal analgesia</a:t>
          </a:r>
          <a:endParaRPr lang="el-GR" sz="2700" b="1" kern="1200" dirty="0">
            <a:solidFill>
              <a:srgbClr val="C00000"/>
            </a:solidFill>
          </a:endParaRPr>
        </a:p>
      </dsp:txBody>
      <dsp:txXfrm>
        <a:off x="3539935" y="1658936"/>
        <a:ext cx="1794237" cy="1751745"/>
      </dsp:txXfrm>
    </dsp:sp>
    <dsp:sp modelId="{C0DA94A3-77F0-4CAE-BD3B-A7FF0C5DFF51}">
      <dsp:nvSpPr>
        <dsp:cNvPr id="0" name=""/>
        <dsp:cNvSpPr/>
      </dsp:nvSpPr>
      <dsp:spPr>
        <a:xfrm>
          <a:off x="3316693" y="-386155"/>
          <a:ext cx="1741426" cy="156002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500" kern="1200" dirty="0" smtClean="0"/>
            <a:t>Π.Α.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500" kern="1200" dirty="0" smtClean="0"/>
            <a:t>Τ.Α.</a:t>
          </a:r>
          <a:endParaRPr lang="el-GR" sz="1500" kern="1200" dirty="0"/>
        </a:p>
      </dsp:txBody>
      <dsp:txXfrm>
        <a:off x="3571719" y="-157695"/>
        <a:ext cx="1231374" cy="1103100"/>
      </dsp:txXfrm>
    </dsp:sp>
    <dsp:sp modelId="{0E59F4EA-50D9-4A92-8279-C4F4A5F53EA3}">
      <dsp:nvSpPr>
        <dsp:cNvPr id="0" name=""/>
        <dsp:cNvSpPr/>
      </dsp:nvSpPr>
      <dsp:spPr>
        <a:xfrm>
          <a:off x="5472601" y="144018"/>
          <a:ext cx="1820122" cy="158003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500" kern="1200" dirty="0" err="1" smtClean="0"/>
            <a:t>Παρακεταμόλη</a:t>
          </a:r>
          <a:r>
            <a:rPr lang="el-GR" sz="1500" kern="1200" dirty="0" smtClean="0"/>
            <a:t> 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500" kern="1200" dirty="0" smtClean="0"/>
            <a:t>ΜΣΑΦ</a:t>
          </a:r>
          <a:endParaRPr lang="el-GR" sz="1500" kern="1200" dirty="0"/>
        </a:p>
      </dsp:txBody>
      <dsp:txXfrm>
        <a:off x="5739152" y="375408"/>
        <a:ext cx="1287020" cy="1117251"/>
      </dsp:txXfrm>
    </dsp:sp>
    <dsp:sp modelId="{7682B9C2-AED1-47C6-ACA2-193AA59C64A3}">
      <dsp:nvSpPr>
        <dsp:cNvPr id="0" name=""/>
        <dsp:cNvSpPr/>
      </dsp:nvSpPr>
      <dsp:spPr>
        <a:xfrm>
          <a:off x="5472608" y="2463833"/>
          <a:ext cx="2891085" cy="245882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1600" b="1" kern="1200" dirty="0" smtClean="0">
            <a:solidFill>
              <a:srgbClr val="7030A0"/>
            </a:solidFill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600" b="1" kern="1200" dirty="0" err="1" smtClean="0">
              <a:solidFill>
                <a:srgbClr val="FF0000"/>
              </a:solidFill>
            </a:rPr>
            <a:t>Συνοδά</a:t>
          </a:r>
          <a:r>
            <a:rPr lang="el-GR" sz="1600" b="1" kern="1200" dirty="0" smtClean="0">
              <a:solidFill>
                <a:srgbClr val="FF0000"/>
              </a:solidFill>
            </a:rPr>
            <a:t> αναλγητικά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Mg , </a:t>
          </a:r>
          <a:r>
            <a:rPr lang="el-GR" sz="1600" kern="1200" dirty="0" err="1" smtClean="0"/>
            <a:t>κεταμίνη</a:t>
          </a:r>
          <a:r>
            <a:rPr lang="el-GR" sz="1600" kern="1200" dirty="0" smtClean="0"/>
            <a:t>.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600" kern="1200" dirty="0" smtClean="0"/>
            <a:t>α2 αγωνιστές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600" kern="1200" dirty="0" err="1" smtClean="0"/>
            <a:t>Γκαμπαμπεντινοειδή</a:t>
          </a:r>
          <a:endParaRPr lang="el-GR" sz="1600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600" kern="1200" dirty="0" err="1" smtClean="0"/>
            <a:t>Λιδοκαΐνη</a:t>
          </a:r>
          <a:r>
            <a:rPr lang="el-GR" sz="1600" kern="1200" dirty="0" smtClean="0"/>
            <a:t> </a:t>
          </a:r>
          <a:endParaRPr lang="el-GR" sz="1600" kern="1200" dirty="0"/>
        </a:p>
      </dsp:txBody>
      <dsp:txXfrm>
        <a:off x="5895998" y="2823920"/>
        <a:ext cx="2044305" cy="1738651"/>
      </dsp:txXfrm>
    </dsp:sp>
    <dsp:sp modelId="{130C4C80-8CD3-4F21-A530-9DBD4B560D94}">
      <dsp:nvSpPr>
        <dsp:cNvPr id="0" name=""/>
        <dsp:cNvSpPr/>
      </dsp:nvSpPr>
      <dsp:spPr>
        <a:xfrm>
          <a:off x="1008108" y="2705968"/>
          <a:ext cx="2145366" cy="1974555"/>
        </a:xfrm>
        <a:prstGeom prst="ellipse">
          <a:avLst/>
        </a:prstGeom>
        <a:solidFill>
          <a:srgbClr val="00B05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500" kern="1200" dirty="0" smtClean="0"/>
            <a:t>Μη φαρμακολογικές παρεμβάσεις</a:t>
          </a:r>
          <a:endParaRPr lang="el-GR" sz="1500" kern="1200" dirty="0"/>
        </a:p>
      </dsp:txBody>
      <dsp:txXfrm>
        <a:off x="1322290" y="2995135"/>
        <a:ext cx="1517002" cy="1396221"/>
      </dsp:txXfrm>
    </dsp:sp>
    <dsp:sp modelId="{4AE84BF2-588A-45BE-912F-38658466C33C}">
      <dsp:nvSpPr>
        <dsp:cNvPr id="0" name=""/>
        <dsp:cNvSpPr/>
      </dsp:nvSpPr>
      <dsp:spPr>
        <a:xfrm>
          <a:off x="1368158" y="576071"/>
          <a:ext cx="1649286" cy="1401294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500" kern="1200" dirty="0" err="1" smtClean="0"/>
            <a:t>Οποιειδή</a:t>
          </a:r>
          <a:r>
            <a:rPr lang="el-GR" sz="1500" kern="1200" dirty="0" smtClean="0"/>
            <a:t> ως </a:t>
          </a:r>
          <a:r>
            <a:rPr lang="en-US" sz="1500" kern="1200" dirty="0" smtClean="0"/>
            <a:t> </a:t>
          </a:r>
          <a:r>
            <a:rPr lang="el-GR" sz="1500" kern="1200" dirty="0" smtClean="0"/>
            <a:t>θεραπεία διάσωσης</a:t>
          </a:r>
          <a:endParaRPr lang="el-GR" sz="1500" kern="1200" dirty="0"/>
        </a:p>
      </dsp:txBody>
      <dsp:txXfrm>
        <a:off x="1609690" y="781286"/>
        <a:ext cx="1166222" cy="9908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F64B53-E508-4FB8-997A-472FF634909B}" type="datetimeFigureOut">
              <a:rPr lang="el-GR" smtClean="0"/>
              <a:pPr/>
              <a:t>16/5/2024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A5701E-8C15-4F16-A2B3-EA9A217AD380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42323107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5701E-8C15-4F16-A2B3-EA9A217AD380}" type="slidenum">
              <a:rPr lang="el-GR" smtClean="0"/>
              <a:pPr/>
              <a:t>7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750389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5701E-8C15-4F16-A2B3-EA9A217AD380}" type="slidenum">
              <a:rPr lang="el-GR" smtClean="0"/>
              <a:pPr/>
              <a:t>37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852904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2421A-4221-42E5-A626-7395F5CE2330}" type="datetimeFigureOut">
              <a:rPr lang="el-GR" smtClean="0"/>
              <a:pPr/>
              <a:t>16/5/2024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E46E6-B21A-473E-B7AE-4887E94ADF96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666916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2421A-4221-42E5-A626-7395F5CE2330}" type="datetimeFigureOut">
              <a:rPr lang="el-GR" smtClean="0"/>
              <a:pPr/>
              <a:t>16/5/2024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E46E6-B21A-473E-B7AE-4887E94ADF96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674515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2421A-4221-42E5-A626-7395F5CE2330}" type="datetimeFigureOut">
              <a:rPr lang="el-GR" smtClean="0"/>
              <a:pPr/>
              <a:t>16/5/2024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E46E6-B21A-473E-B7AE-4887E94ADF96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736313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2421A-4221-42E5-A626-7395F5CE2330}" type="datetimeFigureOut">
              <a:rPr lang="el-GR" smtClean="0"/>
              <a:pPr/>
              <a:t>16/5/2024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E46E6-B21A-473E-B7AE-4887E94ADF96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502106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2421A-4221-42E5-A626-7395F5CE2330}" type="datetimeFigureOut">
              <a:rPr lang="el-GR" smtClean="0"/>
              <a:pPr/>
              <a:t>16/5/2024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E46E6-B21A-473E-B7AE-4887E94ADF96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739301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2421A-4221-42E5-A626-7395F5CE2330}" type="datetimeFigureOut">
              <a:rPr lang="el-GR" smtClean="0"/>
              <a:pPr/>
              <a:t>16/5/2024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E46E6-B21A-473E-B7AE-4887E94ADF96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414506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2421A-4221-42E5-A626-7395F5CE2330}" type="datetimeFigureOut">
              <a:rPr lang="el-GR" smtClean="0"/>
              <a:pPr/>
              <a:t>16/5/2024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E46E6-B21A-473E-B7AE-4887E94ADF96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533390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2421A-4221-42E5-A626-7395F5CE2330}" type="datetimeFigureOut">
              <a:rPr lang="el-GR" smtClean="0"/>
              <a:pPr/>
              <a:t>16/5/2024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E46E6-B21A-473E-B7AE-4887E94ADF96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4069723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2421A-4221-42E5-A626-7395F5CE2330}" type="datetimeFigureOut">
              <a:rPr lang="el-GR" smtClean="0"/>
              <a:pPr/>
              <a:t>16/5/2024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E46E6-B21A-473E-B7AE-4887E94ADF96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544479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2421A-4221-42E5-A626-7395F5CE2330}" type="datetimeFigureOut">
              <a:rPr lang="el-GR" smtClean="0"/>
              <a:pPr/>
              <a:t>16/5/2024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E46E6-B21A-473E-B7AE-4887E94ADF96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879767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2421A-4221-42E5-A626-7395F5CE2330}" type="datetimeFigureOut">
              <a:rPr lang="el-GR" smtClean="0"/>
              <a:pPr/>
              <a:t>16/5/2024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E46E6-B21A-473E-B7AE-4887E94ADF96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4061155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21594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42421A-4221-42E5-A626-7395F5CE2330}" type="datetimeFigureOut">
              <a:rPr lang="el-GR" smtClean="0"/>
              <a:pPr/>
              <a:t>16/5/2024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E46E6-B21A-473E-B7AE-4887E94ADF96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870770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13" Type="http://schemas.microsoft.com/office/2007/relationships/diagramDrawing" Target="../diagrams/drawing4.xml"/><Relationship Id="rId3" Type="http://schemas.openxmlformats.org/officeDocument/2006/relationships/diagramData" Target="../diagrams/data3.xml"/><Relationship Id="rId7" Type="http://schemas.openxmlformats.org/officeDocument/2006/relationships/diagramData" Target="../diagrams/data4.xml"/><Relationship Id="rId12" Type="http://schemas.microsoft.com/office/2007/relationships/diagramDrawing" Target="../diagrams/drawing3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34.jpeg"/><Relationship Id="rId5" Type="http://schemas.openxmlformats.org/officeDocument/2006/relationships/diagramQuickStyle" Target="../diagrams/quickStyle3.xml"/><Relationship Id="rId10" Type="http://schemas.openxmlformats.org/officeDocument/2006/relationships/diagramColors" Target="../diagrams/colors4.xml"/><Relationship Id="rId4" Type="http://schemas.openxmlformats.org/officeDocument/2006/relationships/diagramLayout" Target="../diagrams/layout3.xml"/><Relationship Id="rId9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13" Type="http://schemas.microsoft.com/office/2007/relationships/diagramDrawing" Target="../diagrams/drawing6.xml"/><Relationship Id="rId3" Type="http://schemas.openxmlformats.org/officeDocument/2006/relationships/diagramLayout" Target="../diagrams/layout5.xml"/><Relationship Id="rId7" Type="http://schemas.openxmlformats.org/officeDocument/2006/relationships/diagramLayout" Target="../diagrams/layout6.xml"/><Relationship Id="rId12" Type="http://schemas.microsoft.com/office/2007/relationships/diagramDrawing" Target="../diagrams/drawing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6.xml"/><Relationship Id="rId11" Type="http://schemas.openxmlformats.org/officeDocument/2006/relationships/image" Target="../media/image36.png"/><Relationship Id="rId5" Type="http://schemas.openxmlformats.org/officeDocument/2006/relationships/diagramColors" Target="../diagrams/colors5.xml"/><Relationship Id="rId10" Type="http://schemas.openxmlformats.org/officeDocument/2006/relationships/image" Target="../media/image35.png"/><Relationship Id="rId4" Type="http://schemas.openxmlformats.org/officeDocument/2006/relationships/diagramQuickStyle" Target="../diagrams/quickStyle5.xml"/><Relationship Id="rId9" Type="http://schemas.openxmlformats.org/officeDocument/2006/relationships/diagramColors" Target="../diagrams/colors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diagramLayout" Target="../diagrams/layout7.xml"/><Relationship Id="rId7" Type="http://schemas.openxmlformats.org/officeDocument/2006/relationships/image" Target="../media/image69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86.png"/><Relationship Id="rId7" Type="http://schemas.openxmlformats.org/officeDocument/2006/relationships/diagramColors" Target="../diagrams/colors9.xm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2.xml"/><Relationship Id="rId3" Type="http://schemas.openxmlformats.org/officeDocument/2006/relationships/diagramLayout" Target="../diagrams/layout11.xml"/><Relationship Id="rId7" Type="http://schemas.openxmlformats.org/officeDocument/2006/relationships/diagramLayout" Target="../diagrams/layout12.xml"/><Relationship Id="rId12" Type="http://schemas.microsoft.com/office/2007/relationships/diagramDrawing" Target="../diagrams/drawing12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2.xml"/><Relationship Id="rId11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10" Type="http://schemas.openxmlformats.org/officeDocument/2006/relationships/image" Target="../media/image113.jpeg"/><Relationship Id="rId4" Type="http://schemas.openxmlformats.org/officeDocument/2006/relationships/diagramQuickStyle" Target="../diagrams/quickStyle11.xml"/><Relationship Id="rId9" Type="http://schemas.openxmlformats.org/officeDocument/2006/relationships/diagramColors" Target="../diagrams/colors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7" Type="http://schemas.openxmlformats.org/officeDocument/2006/relationships/image" Target="../media/image119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3" Type="http://schemas.openxmlformats.org/officeDocument/2006/relationships/image" Target="../media/image121.jpeg"/><Relationship Id="rId7" Type="http://schemas.openxmlformats.org/officeDocument/2006/relationships/image" Target="../media/image125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Relationship Id="rId9" Type="http://schemas.openxmlformats.org/officeDocument/2006/relationships/image" Target="../media/image12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1.png"/><Relationship Id="rId4" Type="http://schemas.openxmlformats.org/officeDocument/2006/relationships/image" Target="../media/image13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3.xml"/><Relationship Id="rId3" Type="http://schemas.openxmlformats.org/officeDocument/2006/relationships/image" Target="../media/image137.png"/><Relationship Id="rId7" Type="http://schemas.openxmlformats.org/officeDocument/2006/relationships/diagramLayout" Target="../diagrams/layout13.xml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3.xml"/><Relationship Id="rId5" Type="http://schemas.openxmlformats.org/officeDocument/2006/relationships/image" Target="../media/image139.png"/><Relationship Id="rId10" Type="http://schemas.microsoft.com/office/2007/relationships/diagramDrawing" Target="../diagrams/drawing13.xml"/><Relationship Id="rId4" Type="http://schemas.openxmlformats.org/officeDocument/2006/relationships/image" Target="../media/image138.jpeg"/><Relationship Id="rId9" Type="http://schemas.openxmlformats.org/officeDocument/2006/relationships/diagramColors" Target="../diagrams/colors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jpeg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13" Type="http://schemas.microsoft.com/office/2007/relationships/diagramDrawing" Target="../diagrams/drawing1.xml"/><Relationship Id="rId3" Type="http://schemas.openxmlformats.org/officeDocument/2006/relationships/image" Target="../media/image22.jpeg"/><Relationship Id="rId7" Type="http://schemas.openxmlformats.org/officeDocument/2006/relationships/image" Target="../media/image25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diagramColors" Target="../diagrams/colors1.xml"/><Relationship Id="rId5" Type="http://schemas.openxmlformats.org/officeDocument/2006/relationships/image" Target="../media/image24.png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23.jpeg"/><Relationship Id="rId9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204000"/>
                    </a14:imgEffect>
                    <a14:imgEffect>
                      <a14:brightnessContrast bright="-18000" contrast="-1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9240442" cy="41419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419821" y="5808582"/>
            <a:ext cx="6400800" cy="1042656"/>
          </a:xfrm>
        </p:spPr>
        <p:txBody>
          <a:bodyPr>
            <a:normAutofit fontScale="92500" lnSpcReduction="20000"/>
          </a:bodyPr>
          <a:lstStyle/>
          <a:p>
            <a:r>
              <a:rPr lang="el-GR" sz="2600" b="1" dirty="0" smtClean="0">
                <a:solidFill>
                  <a:schemeClr val="tx1"/>
                </a:solidFill>
              </a:rPr>
              <a:t>Αθανασία Α. Γκίκα </a:t>
            </a:r>
          </a:p>
          <a:p>
            <a:r>
              <a:rPr lang="el-GR" sz="2300" b="1" dirty="0" smtClean="0">
                <a:solidFill>
                  <a:schemeClr val="bg1">
                    <a:lumMod val="50000"/>
                  </a:schemeClr>
                </a:solidFill>
              </a:rPr>
              <a:t>Αναισθησιολόγος</a:t>
            </a:r>
            <a:r>
              <a:rPr lang="el-GR" sz="23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l-GR" sz="23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l-GR" sz="2300" b="1" dirty="0" smtClean="0">
                <a:solidFill>
                  <a:schemeClr val="bg1">
                    <a:lumMod val="50000"/>
                  </a:schemeClr>
                </a:solidFill>
              </a:rPr>
              <a:t>Αναισθησιολογικό τμήμα, Ιπποκράτειο Γ.Ν.Α.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05" y="332656"/>
            <a:ext cx="3384376" cy="960203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32656"/>
            <a:ext cx="2305889" cy="992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Τίτλος 5"/>
          <p:cNvSpPr>
            <a:spLocks noGrp="1"/>
          </p:cNvSpPr>
          <p:nvPr>
            <p:ph type="ctrTitle"/>
          </p:nvPr>
        </p:nvSpPr>
        <p:spPr>
          <a:xfrm>
            <a:off x="1809237" y="1916832"/>
            <a:ext cx="5830416" cy="824964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l-GR" b="1" dirty="0" smtClean="0">
                <a:solidFill>
                  <a:srgbClr val="C00000"/>
                </a:solidFill>
              </a:rPr>
              <a:t>Αρχές  Αναισθησίας</a:t>
            </a:r>
            <a:endParaRPr lang="el-GR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0832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Εικόνα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65968"/>
            <a:ext cx="3240360" cy="936105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51520" y="420873"/>
            <a:ext cx="6048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/>
              <a:t>Η συμβολή του αναισθησιολόγου</a:t>
            </a:r>
            <a:endParaRPr lang="el-GR" sz="2400" dirty="0"/>
          </a:p>
        </p:txBody>
      </p:sp>
      <p:graphicFrame>
        <p:nvGraphicFramePr>
          <p:cNvPr id="30" name="Διάγραμμα 29"/>
          <p:cNvGraphicFramePr/>
          <p:nvPr>
            <p:extLst>
              <p:ext uri="{D42A27DB-BD31-4B8C-83A1-F6EECF244321}">
                <p14:modId xmlns="" xmlns:p14="http://schemas.microsoft.com/office/powerpoint/2010/main" val="2236473457"/>
              </p:ext>
            </p:extLst>
          </p:nvPr>
        </p:nvGraphicFramePr>
        <p:xfrm>
          <a:off x="0" y="980728"/>
          <a:ext cx="9073008" cy="2680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2" name="Θέση περιεχομένου 3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804083440"/>
              </p:ext>
            </p:extLst>
          </p:nvPr>
        </p:nvGraphicFramePr>
        <p:xfrm>
          <a:off x="-1908720" y="2924944"/>
          <a:ext cx="10369152" cy="3816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6" name="Εικόνα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959" y="3068959"/>
            <a:ext cx="2767189" cy="17068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1301039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2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79512" y="332656"/>
            <a:ext cx="6048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/>
              <a:t>Η συμβολή του αναισθησιολόγου</a:t>
            </a:r>
            <a:endParaRPr lang="el-GR" sz="2400" dirty="0"/>
          </a:p>
        </p:txBody>
      </p:sp>
      <p:graphicFrame>
        <p:nvGraphicFramePr>
          <p:cNvPr id="30" name="Διάγραμμα 29"/>
          <p:cNvGraphicFramePr/>
          <p:nvPr>
            <p:extLst>
              <p:ext uri="{D42A27DB-BD31-4B8C-83A1-F6EECF244321}">
                <p14:modId xmlns="" xmlns:p14="http://schemas.microsoft.com/office/powerpoint/2010/main" val="702960072"/>
              </p:ext>
            </p:extLst>
          </p:nvPr>
        </p:nvGraphicFramePr>
        <p:xfrm>
          <a:off x="-43031" y="576759"/>
          <a:ext cx="9073008" cy="2680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2" name="Θέση περιεχομένου 3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459352297"/>
              </p:ext>
            </p:extLst>
          </p:nvPr>
        </p:nvGraphicFramePr>
        <p:xfrm>
          <a:off x="144016" y="3041576"/>
          <a:ext cx="9108504" cy="3816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" name="Επεξήγηση με αριστερό βέλος 1"/>
          <p:cNvSpPr/>
          <p:nvPr/>
        </p:nvSpPr>
        <p:spPr>
          <a:xfrm>
            <a:off x="4570869" y="2572529"/>
            <a:ext cx="4429392" cy="3240360"/>
          </a:xfrm>
          <a:prstGeom prst="leftArrowCallout">
            <a:avLst>
              <a:gd name="adj1" fmla="val 8650"/>
              <a:gd name="adj2" fmla="val 11868"/>
              <a:gd name="adj3" fmla="val 29273"/>
              <a:gd name="adj4" fmla="val 72952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" name="TextBox 3"/>
          <p:cNvSpPr txBox="1"/>
          <p:nvPr/>
        </p:nvSpPr>
        <p:spPr>
          <a:xfrm>
            <a:off x="6075734" y="2492896"/>
            <a:ext cx="288032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endParaRPr lang="el-GR" sz="1600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el-GR" sz="1600" dirty="0" smtClean="0"/>
              <a:t>Ηλικία, </a:t>
            </a:r>
            <a:r>
              <a:rPr lang="en-US" sz="1600" dirty="0" smtClean="0"/>
              <a:t>BMI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l-GR" sz="1600" dirty="0" smtClean="0"/>
              <a:t>Ιστορικό αναισθησίας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l-GR" sz="1600" dirty="0" smtClean="0"/>
              <a:t>Ατομικό ιστορικό </a:t>
            </a:r>
          </a:p>
          <a:p>
            <a:r>
              <a:rPr lang="el-GR" sz="1600" dirty="0" smtClean="0"/>
              <a:t>               κατά συστήματα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l-GR" sz="1600" dirty="0" smtClean="0"/>
              <a:t>Κλινική εξέταση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l-GR" sz="1600" dirty="0" smtClean="0"/>
              <a:t>Φαρμακευτική αγωγή</a:t>
            </a:r>
          </a:p>
          <a:p>
            <a:endParaRPr lang="el-GR" sz="1600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el-GR" sz="1600" dirty="0" smtClean="0"/>
              <a:t>Γνωστός/πιθανός δύσκολος αεραγωγός (</a:t>
            </a:r>
            <a:r>
              <a:rPr lang="en-US" sz="1600" dirty="0" smtClean="0"/>
              <a:t>MAL III-IV)</a:t>
            </a:r>
            <a:r>
              <a:rPr lang="el-GR" sz="1600" dirty="0" smtClean="0"/>
              <a:t>.</a:t>
            </a:r>
            <a:endParaRPr lang="el-GR" sz="1600" dirty="0"/>
          </a:p>
          <a:p>
            <a:pPr marL="285750" indent="-285750">
              <a:buFont typeface="Wingdings" pitchFamily="2" charset="2"/>
              <a:buChar char="ü"/>
            </a:pPr>
            <a:r>
              <a:rPr lang="el-GR" sz="1600" dirty="0" smtClean="0"/>
              <a:t>Εκτίμηση στοματικής κοιλότητας, οδόντων, κινητικότητα κεφαλής</a:t>
            </a:r>
          </a:p>
        </p:txBody>
      </p:sp>
      <p:cxnSp>
        <p:nvCxnSpPr>
          <p:cNvPr id="5" name="Ευθύγραμμο βέλος σύνδεσης 4"/>
          <p:cNvCxnSpPr/>
          <p:nvPr/>
        </p:nvCxnSpPr>
        <p:spPr>
          <a:xfrm>
            <a:off x="6515025" y="3645024"/>
            <a:ext cx="288032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Εικόνα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404" y="332656"/>
            <a:ext cx="4139857" cy="84853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006" y="4437112"/>
            <a:ext cx="2345776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719469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2" grpId="0">
        <p:bldAsOne/>
      </p:bldGraphic>
      <p:bldP spid="2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35928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l-GR" sz="2800" dirty="0" err="1" smtClean="0"/>
              <a:t>Προεπεμβατική</a:t>
            </a:r>
            <a:r>
              <a:rPr lang="el-GR" sz="2800" dirty="0" smtClean="0"/>
              <a:t> εκτίμηση</a:t>
            </a:r>
            <a:endParaRPr lang="el-GR" sz="2800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021288"/>
            <a:ext cx="4894188" cy="748668"/>
          </a:xfr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40768"/>
            <a:ext cx="8280920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5" y="34960"/>
            <a:ext cx="2865273" cy="1552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30059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57833" y="-196850"/>
            <a:ext cx="8229600" cy="1138138"/>
          </a:xfrm>
        </p:spPr>
        <p:txBody>
          <a:bodyPr>
            <a:normAutofit/>
          </a:bodyPr>
          <a:lstStyle/>
          <a:p>
            <a:pPr algn="l"/>
            <a:r>
              <a:rPr lang="el-GR" sz="2800" dirty="0" err="1"/>
              <a:t>Προεπεμβατική</a:t>
            </a:r>
            <a:r>
              <a:rPr lang="el-GR" sz="2800" dirty="0"/>
              <a:t> εκτίμηση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  <a:p>
            <a:endParaRPr lang="el-G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5220072" cy="5791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4" descr="C:\Users\nancy\AppData\Local\Temp\6794ed74-9bee-4f4e-83c2-e136c6e1f6f2_CamScanner 2024-04-19 20.31.zip.6f2\CamScanner 2024-04-19 20.31_1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5" name="AutoShape 6" descr="C:\Users\nancy\AppData\Local\Temp\6794ed74-9bee-4f4e-83c2-e136c6e1f6f2_CamScanner 2024-04-19 20.31.zip.6f2\CamScanner 2024-04-19 20.31_1.jpg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340768"/>
            <a:ext cx="4067944" cy="5288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44274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88640"/>
            <a:ext cx="6408712" cy="1143000"/>
          </a:xfrm>
        </p:spPr>
        <p:txBody>
          <a:bodyPr>
            <a:normAutofit/>
          </a:bodyPr>
          <a:lstStyle/>
          <a:p>
            <a:r>
              <a:rPr lang="el-GR" sz="2400" dirty="0" smtClean="0"/>
              <a:t>Κατάταξη </a:t>
            </a:r>
            <a:r>
              <a:rPr lang="el-GR" sz="2400" dirty="0"/>
              <a:t>αναισθησιολογικού κινδύνου </a:t>
            </a:r>
            <a:r>
              <a:rPr lang="el-GR" sz="2400" dirty="0" smtClean="0"/>
              <a:t/>
            </a:r>
            <a:br>
              <a:rPr lang="el-GR" sz="2400" dirty="0" smtClean="0"/>
            </a:br>
            <a:r>
              <a:rPr lang="el-GR" sz="2400" dirty="0" smtClean="0"/>
              <a:t>κατά </a:t>
            </a:r>
            <a:r>
              <a:rPr lang="en-US" sz="2400" dirty="0" smtClean="0"/>
              <a:t>ASA</a:t>
            </a:r>
            <a:endParaRPr lang="el-GR" sz="2400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6165304"/>
            <a:ext cx="6912768" cy="576064"/>
          </a:xfr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476672"/>
            <a:ext cx="2171888" cy="701101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8113171" cy="4373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54607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l-GR" sz="2800" dirty="0" err="1" smtClean="0"/>
              <a:t>Προεπεμβατική</a:t>
            </a:r>
            <a:r>
              <a:rPr lang="el-GR" sz="2800" dirty="0" smtClean="0"/>
              <a:t> εκτίμηση</a:t>
            </a:r>
            <a:endParaRPr lang="el-GR" sz="28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79512" y="1196752"/>
            <a:ext cx="8507288" cy="4929411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l-GR" sz="2400" dirty="0" smtClean="0">
                <a:solidFill>
                  <a:srgbClr val="0070C0"/>
                </a:solidFill>
              </a:rPr>
              <a:t>Εκτίμηση καρδιαγγειακού κινδύνου</a:t>
            </a:r>
          </a:p>
          <a:p>
            <a:pPr>
              <a:buFont typeface="Wingdings" pitchFamily="2" charset="2"/>
              <a:buChar char="Ø"/>
            </a:pPr>
            <a:endParaRPr lang="el-GR" sz="24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l-GR" sz="2400" dirty="0">
              <a:solidFill>
                <a:srgbClr val="0070C0"/>
              </a:solidFill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16832"/>
            <a:ext cx="4608512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284984"/>
            <a:ext cx="5156542" cy="2530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950" y="261625"/>
            <a:ext cx="2630621" cy="164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Στρογγυλεμένο ορθογώνιο 7"/>
          <p:cNvSpPr/>
          <p:nvPr/>
        </p:nvSpPr>
        <p:spPr>
          <a:xfrm>
            <a:off x="3491880" y="4149080"/>
            <a:ext cx="4320480" cy="50405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897404"/>
            <a:ext cx="6552728" cy="4503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95255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07504" y="616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l-GR" sz="2800" dirty="0" err="1" smtClean="0"/>
              <a:t>Προεπεμβατική</a:t>
            </a:r>
            <a:r>
              <a:rPr lang="el-GR" sz="2800" dirty="0" smtClean="0"/>
              <a:t> εκτίμηση</a:t>
            </a:r>
            <a:endParaRPr lang="el-GR" sz="28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07504" y="952287"/>
            <a:ext cx="8507288" cy="492941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l-GR" sz="24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l-GR" sz="2400" dirty="0">
              <a:solidFill>
                <a:srgbClr val="0070C0"/>
              </a:solidFill>
            </a:endParaRPr>
          </a:p>
        </p:txBody>
      </p:sp>
      <p:sp>
        <p:nvSpPr>
          <p:cNvPr id="10" name="Στρογγυλεμένο ορθογώνιο 9"/>
          <p:cNvSpPr/>
          <p:nvPr/>
        </p:nvSpPr>
        <p:spPr>
          <a:xfrm>
            <a:off x="107504" y="1894820"/>
            <a:ext cx="1800200" cy="51583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chemeClr val="tx1"/>
                </a:solidFill>
              </a:rPr>
              <a:t>Επείγον ??</a:t>
            </a:r>
            <a:endParaRPr lang="el-GR" b="1" dirty="0">
              <a:solidFill>
                <a:schemeClr val="tx1"/>
              </a:solidFill>
            </a:endParaRPr>
          </a:p>
        </p:txBody>
      </p:sp>
      <p:cxnSp>
        <p:nvCxnSpPr>
          <p:cNvPr id="18" name="Γωνιακή σύνδεση 17"/>
          <p:cNvCxnSpPr/>
          <p:nvPr/>
        </p:nvCxnSpPr>
        <p:spPr>
          <a:xfrm flipV="1">
            <a:off x="2051720" y="1715939"/>
            <a:ext cx="792088" cy="401935"/>
          </a:xfrm>
          <a:prstGeom prst="bentConnector3">
            <a:avLst/>
          </a:prstGeom>
          <a:ln w="2857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Γωνιακή σύνδεση 22"/>
          <p:cNvCxnSpPr/>
          <p:nvPr/>
        </p:nvCxnSpPr>
        <p:spPr>
          <a:xfrm>
            <a:off x="2051720" y="2130236"/>
            <a:ext cx="792088" cy="401935"/>
          </a:xfrm>
          <a:prstGeom prst="bentConnector3">
            <a:avLst/>
          </a:prstGeom>
          <a:ln w="2857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168098" y="1346607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>
                <a:solidFill>
                  <a:srgbClr val="FF0000"/>
                </a:solidFill>
              </a:rPr>
              <a:t>ΝΑΙ</a:t>
            </a:r>
            <a:endParaRPr lang="el-GR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12486" y="2589122"/>
            <a:ext cx="747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>
                <a:solidFill>
                  <a:srgbClr val="00B050"/>
                </a:solidFill>
              </a:rPr>
              <a:t>ΟΧΙ</a:t>
            </a:r>
            <a:endParaRPr lang="el-GR" b="1" dirty="0">
              <a:solidFill>
                <a:srgbClr val="00B050"/>
              </a:solidFill>
            </a:endParaRPr>
          </a:p>
        </p:txBody>
      </p:sp>
      <p:sp>
        <p:nvSpPr>
          <p:cNvPr id="28" name="Στρογγυλεμένο ορθογώνιο 27"/>
          <p:cNvSpPr/>
          <p:nvPr/>
        </p:nvSpPr>
        <p:spPr>
          <a:xfrm>
            <a:off x="2981468" y="2331203"/>
            <a:ext cx="1575792" cy="51583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chemeClr val="tx1"/>
                </a:solidFill>
              </a:rPr>
              <a:t>Καρδιολογική αστάθεια? </a:t>
            </a:r>
          </a:p>
        </p:txBody>
      </p:sp>
      <p:pic>
        <p:nvPicPr>
          <p:cNvPr id="1027" name="Picture 3" descr="C:\Users\nancy\OneDrive\Υπολογιστής\ΑΡΧΕΣ ΑΝΑΙΣΘΗΣΙΟΛΟΓΙΑΣ- ΒΧ\ΠΑραπομπές\Screenshot 2024-04-22 18111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979522"/>
            <a:ext cx="815975" cy="1219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Στρογγυλεμένο ορθογώνιο 33"/>
          <p:cNvSpPr/>
          <p:nvPr/>
        </p:nvSpPr>
        <p:spPr>
          <a:xfrm>
            <a:off x="5500787" y="1979522"/>
            <a:ext cx="1800200" cy="515838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chemeClr val="tx1"/>
                </a:solidFill>
              </a:rPr>
              <a:t>ΑΝΑΒΟΛΗ</a:t>
            </a:r>
            <a:endParaRPr lang="el-GR" b="1" dirty="0">
              <a:solidFill>
                <a:schemeClr val="tx1"/>
              </a:solidFill>
            </a:endParaRPr>
          </a:p>
        </p:txBody>
      </p:sp>
      <p:sp>
        <p:nvSpPr>
          <p:cNvPr id="35" name="Στρογγυλεμένο ορθογώνιο 34"/>
          <p:cNvSpPr/>
          <p:nvPr/>
        </p:nvSpPr>
        <p:spPr>
          <a:xfrm>
            <a:off x="5500787" y="2844619"/>
            <a:ext cx="1800200" cy="51583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chemeClr val="tx1"/>
                </a:solidFill>
              </a:rPr>
              <a:t>Κίνδυνος χ/ου</a:t>
            </a:r>
            <a:endParaRPr lang="el-GR" b="1" dirty="0">
              <a:solidFill>
                <a:schemeClr val="tx1"/>
              </a:solidFill>
            </a:endParaRPr>
          </a:p>
        </p:txBody>
      </p:sp>
      <p:cxnSp>
        <p:nvCxnSpPr>
          <p:cNvPr id="32" name="Γωνιακή σύνδεση 31"/>
          <p:cNvCxnSpPr/>
          <p:nvPr/>
        </p:nvCxnSpPr>
        <p:spPr>
          <a:xfrm rot="5400000">
            <a:off x="5583770" y="3569359"/>
            <a:ext cx="576064" cy="439365"/>
          </a:xfrm>
          <a:prstGeom prst="bentConnector3">
            <a:avLst/>
          </a:prstGeom>
          <a:ln w="2857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Γωνιακή σύνδεση 39"/>
          <p:cNvCxnSpPr/>
          <p:nvPr/>
        </p:nvCxnSpPr>
        <p:spPr>
          <a:xfrm rot="16200000" flipH="1">
            <a:off x="6083634" y="3508861"/>
            <a:ext cx="576066" cy="560363"/>
          </a:xfrm>
          <a:prstGeom prst="bentConnector3">
            <a:avLst>
              <a:gd name="adj1" fmla="val 50000"/>
            </a:avLst>
          </a:prstGeom>
          <a:ln w="2857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6651849" y="3604609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>
                <a:solidFill>
                  <a:srgbClr val="00B050"/>
                </a:solidFill>
              </a:rPr>
              <a:t>Χαμηλός</a:t>
            </a:r>
            <a:endParaRPr lang="el-GR" b="1" dirty="0">
              <a:solidFill>
                <a:srgbClr val="00B05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516216" y="4077076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l-GR" dirty="0" err="1" smtClean="0"/>
              <a:t>Αλλαγη</a:t>
            </a:r>
            <a:r>
              <a:rPr lang="el-GR" dirty="0" smtClean="0"/>
              <a:t> τρόπου ζωής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l-GR" dirty="0" smtClean="0"/>
              <a:t>Φ.Α.</a:t>
            </a:r>
            <a:endParaRPr lang="el-GR" dirty="0"/>
          </a:p>
        </p:txBody>
      </p:sp>
      <p:sp>
        <p:nvSpPr>
          <p:cNvPr id="42" name="TextBox 41"/>
          <p:cNvSpPr txBox="1"/>
          <p:nvPr/>
        </p:nvSpPr>
        <p:spPr>
          <a:xfrm>
            <a:off x="3724181" y="3604375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>
                <a:solidFill>
                  <a:srgbClr val="FF0000"/>
                </a:solidFill>
              </a:rPr>
              <a:t>Μέτριος/Υψηλός</a:t>
            </a:r>
            <a:endParaRPr lang="el-GR" b="1" dirty="0">
              <a:solidFill>
                <a:srgbClr val="FF0000"/>
              </a:solidFill>
            </a:endParaRPr>
          </a:p>
        </p:txBody>
      </p:sp>
      <p:sp>
        <p:nvSpPr>
          <p:cNvPr id="46" name="Στρογγυλεμένο ορθογώνιο 45"/>
          <p:cNvSpPr/>
          <p:nvPr/>
        </p:nvSpPr>
        <p:spPr>
          <a:xfrm>
            <a:off x="3927387" y="4109446"/>
            <a:ext cx="1800200" cy="51583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METs</a:t>
            </a:r>
            <a:endParaRPr lang="el-GR" b="1" dirty="0">
              <a:solidFill>
                <a:schemeClr val="tx1"/>
              </a:solidFill>
            </a:endParaRPr>
          </a:p>
        </p:txBody>
      </p:sp>
      <p:cxnSp>
        <p:nvCxnSpPr>
          <p:cNvPr id="47" name="Γωνιακή σύνδεση 46"/>
          <p:cNvCxnSpPr/>
          <p:nvPr/>
        </p:nvCxnSpPr>
        <p:spPr>
          <a:xfrm rot="5400000">
            <a:off x="4212957" y="4791758"/>
            <a:ext cx="576064" cy="439365"/>
          </a:xfrm>
          <a:prstGeom prst="bentConnector3">
            <a:avLst/>
          </a:prstGeom>
          <a:ln w="2857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Γωνιακή σύνδεση 47"/>
          <p:cNvCxnSpPr/>
          <p:nvPr/>
        </p:nvCxnSpPr>
        <p:spPr>
          <a:xfrm rot="16200000" flipH="1">
            <a:off x="4717385" y="4731260"/>
            <a:ext cx="576066" cy="560363"/>
          </a:xfrm>
          <a:prstGeom prst="bentConnector3">
            <a:avLst>
              <a:gd name="adj1" fmla="val 50000"/>
            </a:avLst>
          </a:prstGeom>
          <a:ln w="2857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4962421" y="5299475"/>
            <a:ext cx="617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≥</a:t>
            </a:r>
            <a:r>
              <a:rPr lang="en-US" dirty="0" smtClean="0"/>
              <a:t> 4</a:t>
            </a:r>
            <a:endParaRPr lang="el-GR" dirty="0"/>
          </a:p>
        </p:txBody>
      </p:sp>
      <p:cxnSp>
        <p:nvCxnSpPr>
          <p:cNvPr id="60" name="Ευθύγραμμο βέλος σύνδεσης 59"/>
          <p:cNvCxnSpPr/>
          <p:nvPr/>
        </p:nvCxnSpPr>
        <p:spPr>
          <a:xfrm flipV="1">
            <a:off x="6651849" y="4869160"/>
            <a:ext cx="0" cy="531908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Ευθεία γραμμή σύνδεσης 62"/>
          <p:cNvCxnSpPr/>
          <p:nvPr/>
        </p:nvCxnSpPr>
        <p:spPr>
          <a:xfrm>
            <a:off x="5727587" y="5401068"/>
            <a:ext cx="92426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8" name="TextBox 1027"/>
          <p:cNvSpPr txBox="1"/>
          <p:nvPr/>
        </p:nvSpPr>
        <p:spPr>
          <a:xfrm>
            <a:off x="3675317" y="4933505"/>
            <a:ext cx="645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&lt;</a:t>
            </a:r>
            <a:r>
              <a:rPr lang="en-US" dirty="0" smtClean="0"/>
              <a:t> 4</a:t>
            </a:r>
            <a:endParaRPr lang="el-GR" dirty="0"/>
          </a:p>
        </p:txBody>
      </p:sp>
      <p:sp>
        <p:nvSpPr>
          <p:cNvPr id="70" name="Στρογγυλεμένο ορθογώνιο 69"/>
          <p:cNvSpPr/>
          <p:nvPr/>
        </p:nvSpPr>
        <p:spPr>
          <a:xfrm>
            <a:off x="2843808" y="5320500"/>
            <a:ext cx="1800200" cy="51583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chemeClr val="tx1"/>
                </a:solidFill>
              </a:rPr>
              <a:t>Κίνδυνος χ/ου</a:t>
            </a:r>
            <a:endParaRPr lang="el-GR" b="1" dirty="0">
              <a:solidFill>
                <a:schemeClr val="tx1"/>
              </a:solidFill>
            </a:endParaRPr>
          </a:p>
        </p:txBody>
      </p:sp>
      <p:cxnSp>
        <p:nvCxnSpPr>
          <p:cNvPr id="71" name="Γωνιακή σύνδεση 70"/>
          <p:cNvCxnSpPr/>
          <p:nvPr/>
        </p:nvCxnSpPr>
        <p:spPr>
          <a:xfrm rot="5400000">
            <a:off x="3179202" y="5903968"/>
            <a:ext cx="576064" cy="439365"/>
          </a:xfrm>
          <a:prstGeom prst="bentConnector3">
            <a:avLst/>
          </a:prstGeom>
          <a:ln w="2857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9" name="TextBox 1028"/>
          <p:cNvSpPr txBox="1"/>
          <p:nvPr/>
        </p:nvSpPr>
        <p:spPr>
          <a:xfrm>
            <a:off x="3851920" y="641240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>
                <a:solidFill>
                  <a:srgbClr val="00B050"/>
                </a:solidFill>
              </a:rPr>
              <a:t>Μέτριος</a:t>
            </a:r>
            <a:endParaRPr lang="el-GR" b="1" dirty="0">
              <a:solidFill>
                <a:srgbClr val="00B050"/>
              </a:solidFill>
            </a:endParaRPr>
          </a:p>
        </p:txBody>
      </p:sp>
      <p:cxnSp>
        <p:nvCxnSpPr>
          <p:cNvPr id="75" name="Ευθεία γραμμή σύνδεσης 74"/>
          <p:cNvCxnSpPr/>
          <p:nvPr/>
        </p:nvCxnSpPr>
        <p:spPr>
          <a:xfrm>
            <a:off x="5206266" y="6597070"/>
            <a:ext cx="159798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Ευθύγραμμο βέλος σύνδεσης 76"/>
          <p:cNvCxnSpPr/>
          <p:nvPr/>
        </p:nvCxnSpPr>
        <p:spPr>
          <a:xfrm flipV="1">
            <a:off x="6804248" y="5299473"/>
            <a:ext cx="0" cy="1297597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2" name="TextBox 1031"/>
          <p:cNvSpPr txBox="1"/>
          <p:nvPr/>
        </p:nvSpPr>
        <p:spPr>
          <a:xfrm>
            <a:off x="6876255" y="5784786"/>
            <a:ext cx="2017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>
                <a:solidFill>
                  <a:schemeClr val="accent3">
                    <a:lumMod val="75000"/>
                  </a:schemeClr>
                </a:solidFill>
              </a:rPr>
              <a:t>+ </a:t>
            </a:r>
            <a:r>
              <a:rPr lang="el-GR" b="1" dirty="0" err="1" smtClean="0">
                <a:solidFill>
                  <a:schemeClr val="accent3">
                    <a:lumMod val="75000"/>
                  </a:schemeClr>
                </a:solidFill>
              </a:rPr>
              <a:t>πιθ</a:t>
            </a:r>
            <a:r>
              <a:rPr lang="el-GR" b="1" dirty="0" smtClean="0">
                <a:solidFill>
                  <a:schemeClr val="accent3">
                    <a:lumMod val="75000"/>
                  </a:schemeClr>
                </a:solidFill>
              </a:rPr>
              <a:t>. 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Stress - echo</a:t>
            </a:r>
            <a:endParaRPr lang="el-GR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81" name="Στρογγυλεμένο ορθογώνιο 80"/>
          <p:cNvSpPr/>
          <p:nvPr/>
        </p:nvSpPr>
        <p:spPr>
          <a:xfrm>
            <a:off x="737801" y="6412404"/>
            <a:ext cx="2448272" cy="44559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Stress- echo,</a:t>
            </a:r>
            <a:r>
              <a:rPr lang="el-GR" b="1" dirty="0" err="1" smtClean="0">
                <a:solidFill>
                  <a:schemeClr val="tx1"/>
                </a:solidFill>
              </a:rPr>
              <a:t>βιοδείκτες</a:t>
            </a:r>
            <a:endParaRPr lang="el-GR" b="1" dirty="0">
              <a:solidFill>
                <a:schemeClr val="tx1"/>
              </a:solidFill>
            </a:endParaRPr>
          </a:p>
        </p:txBody>
      </p:sp>
      <p:sp>
        <p:nvSpPr>
          <p:cNvPr id="1034" name="TextBox 1033"/>
          <p:cNvSpPr txBox="1"/>
          <p:nvPr/>
        </p:nvSpPr>
        <p:spPr>
          <a:xfrm>
            <a:off x="2420939" y="5835618"/>
            <a:ext cx="1348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>
                <a:solidFill>
                  <a:srgbClr val="FF0000"/>
                </a:solidFill>
              </a:rPr>
              <a:t>Υψηλός</a:t>
            </a:r>
            <a:endParaRPr lang="el-GR" b="1" dirty="0">
              <a:solidFill>
                <a:srgbClr val="FF0000"/>
              </a:solidFill>
            </a:endParaRPr>
          </a:p>
        </p:txBody>
      </p:sp>
      <p:pic>
        <p:nvPicPr>
          <p:cNvPr id="103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655812" y="5679300"/>
            <a:ext cx="648072" cy="653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0" name="TextBox 1039"/>
          <p:cNvSpPr txBox="1"/>
          <p:nvPr/>
        </p:nvSpPr>
        <p:spPr>
          <a:xfrm>
            <a:off x="0" y="5679300"/>
            <a:ext cx="12127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 dirty="0" smtClean="0">
                <a:solidFill>
                  <a:srgbClr val="00B050"/>
                </a:solidFill>
              </a:rPr>
              <a:t>ΚΦ/</a:t>
            </a:r>
          </a:p>
          <a:p>
            <a:r>
              <a:rPr lang="el-GR" sz="1600" b="1" dirty="0" smtClean="0">
                <a:solidFill>
                  <a:srgbClr val="00B050"/>
                </a:solidFill>
              </a:rPr>
              <a:t>Ήπια ισχαιμία</a:t>
            </a:r>
            <a:endParaRPr lang="el-GR" sz="1600" b="1" dirty="0">
              <a:solidFill>
                <a:srgbClr val="00B050"/>
              </a:solidFill>
            </a:endParaRPr>
          </a:p>
        </p:txBody>
      </p:sp>
      <p:cxnSp>
        <p:nvCxnSpPr>
          <p:cNvPr id="92" name="Γωνιακή σύνδεση 91"/>
          <p:cNvCxnSpPr/>
          <p:nvPr/>
        </p:nvCxnSpPr>
        <p:spPr>
          <a:xfrm rot="16200000" flipH="1">
            <a:off x="3689354" y="5844190"/>
            <a:ext cx="576066" cy="560363"/>
          </a:xfrm>
          <a:prstGeom prst="bentConnector3">
            <a:avLst>
              <a:gd name="adj1" fmla="val 50000"/>
            </a:avLst>
          </a:prstGeom>
          <a:ln w="2857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1" name="Στρογγυλεμένο ορθογώνιο 1040"/>
          <p:cNvSpPr/>
          <p:nvPr/>
        </p:nvSpPr>
        <p:spPr>
          <a:xfrm>
            <a:off x="45518" y="5330273"/>
            <a:ext cx="1152128" cy="349027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/>
              <a:t>Χ / Ο</a:t>
            </a:r>
            <a:endParaRPr lang="el-GR" b="1" dirty="0"/>
          </a:p>
        </p:txBody>
      </p:sp>
      <p:pic>
        <p:nvPicPr>
          <p:cNvPr id="9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303884" y="5668807"/>
            <a:ext cx="845901" cy="673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2" name="Στρογγυλεμένο ορθογώνιο 1041"/>
          <p:cNvSpPr/>
          <p:nvPr/>
        </p:nvSpPr>
        <p:spPr>
          <a:xfrm>
            <a:off x="1290757" y="3861049"/>
            <a:ext cx="1553051" cy="1950154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ü"/>
            </a:pPr>
            <a:r>
              <a:rPr lang="el-GR" sz="1400" b="1" dirty="0" err="1" smtClean="0"/>
              <a:t>Αγγειοπλα</a:t>
            </a:r>
            <a:r>
              <a:rPr lang="en-US" sz="1400" b="1" dirty="0" smtClean="0"/>
              <a:t>-</a:t>
            </a:r>
            <a:r>
              <a:rPr lang="el-GR" sz="1400" b="1" dirty="0" smtClean="0"/>
              <a:t> </a:t>
            </a:r>
            <a:r>
              <a:rPr lang="el-GR" sz="1400" b="1" dirty="0" err="1" smtClean="0"/>
              <a:t>στική</a:t>
            </a:r>
            <a:endParaRPr lang="el-GR" sz="1400" b="1" dirty="0" smtClean="0"/>
          </a:p>
          <a:p>
            <a:pPr marL="285750" indent="-285750">
              <a:buFont typeface="Wingdings" pitchFamily="2" charset="2"/>
              <a:buChar char="ü"/>
            </a:pPr>
            <a:r>
              <a:rPr lang="en-US" sz="1400" b="1" dirty="0" smtClean="0"/>
              <a:t>Bare-metal stent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400" b="1" dirty="0" smtClean="0"/>
              <a:t>Drug-eluting stent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400" b="1" dirty="0" smtClean="0"/>
              <a:t>CABG</a:t>
            </a:r>
            <a:endParaRPr lang="el-GR" sz="1400" b="1" dirty="0" smtClean="0"/>
          </a:p>
        </p:txBody>
      </p:sp>
      <p:sp>
        <p:nvSpPr>
          <p:cNvPr id="96" name="Στρογγυλεμένο ορθογώνιο 95"/>
          <p:cNvSpPr/>
          <p:nvPr/>
        </p:nvSpPr>
        <p:spPr>
          <a:xfrm>
            <a:off x="2894758" y="1518012"/>
            <a:ext cx="1152128" cy="349027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/>
              <a:t>Χ / Ο  </a:t>
            </a:r>
            <a:endParaRPr lang="el-GR" b="1" dirty="0"/>
          </a:p>
        </p:txBody>
      </p:sp>
      <p:pic>
        <p:nvPicPr>
          <p:cNvPr id="1043" name="Picture 6" descr="Η στυτική δυσλειτουργία δείκτης αυξημένου καρδιαγγειακού κινδύνου - The  Preside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078" y="142578"/>
            <a:ext cx="2405503" cy="13530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="" xmlns:p14="http://schemas.microsoft.com/office/powerpoint/2010/main" val="1754315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10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10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10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10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9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10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10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10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1000"/>
                                        <p:tgtEl>
                                          <p:spTgt spid="10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10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10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20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6" dur="20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20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5" grpId="0"/>
      <p:bldP spid="28" grpId="0" animBg="1"/>
      <p:bldP spid="34" grpId="0" animBg="1"/>
      <p:bldP spid="35" grpId="0" animBg="1"/>
      <p:bldP spid="42" grpId="0"/>
      <p:bldP spid="46" grpId="0" animBg="1"/>
      <p:bldP spid="1028" grpId="0"/>
      <p:bldP spid="70" grpId="0" animBg="1"/>
      <p:bldP spid="81" grpId="0" animBg="1"/>
      <p:bldP spid="1041" grpId="0" animBg="1"/>
      <p:bldP spid="1042" grpId="0" animBg="1"/>
      <p:bldP spid="9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13817" y="2332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l-GR" sz="2800" dirty="0" err="1"/>
              <a:t>Προεπεμβατική</a:t>
            </a:r>
            <a:r>
              <a:rPr lang="el-GR" sz="2800" dirty="0"/>
              <a:t> εκτίμηση</a:t>
            </a:r>
          </a:p>
        </p:txBody>
      </p:sp>
      <p:sp>
        <p:nvSpPr>
          <p:cNvPr id="5" name="Θέση περιεχομένου 4"/>
          <p:cNvSpPr>
            <a:spLocks noGrp="1"/>
          </p:cNvSpPr>
          <p:nvPr>
            <p:ph idx="1"/>
          </p:nvPr>
        </p:nvSpPr>
        <p:spPr>
          <a:xfrm>
            <a:off x="0" y="1052736"/>
            <a:ext cx="8409112" cy="452596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l-GR" sz="2400" dirty="0" smtClean="0">
                <a:solidFill>
                  <a:srgbClr val="0070C0"/>
                </a:solidFill>
              </a:rPr>
              <a:t>Εκτίμηση κινδύνου του Αναπνευστικού συστήματος</a:t>
            </a:r>
          </a:p>
          <a:p>
            <a:pPr>
              <a:buFont typeface="Wingdings" pitchFamily="2" charset="2"/>
              <a:buChar char="Ø"/>
            </a:pPr>
            <a:endParaRPr lang="el-GR" sz="24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l-GR" sz="2400" dirty="0">
              <a:solidFill>
                <a:srgbClr val="0070C0"/>
              </a:solidFill>
            </a:endParaRPr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72816"/>
            <a:ext cx="6971706" cy="2736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067" y="4310608"/>
            <a:ext cx="5989839" cy="2304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7" y="145890"/>
            <a:ext cx="1989681" cy="1626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85764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Θέση περιεχομένου 4"/>
          <p:cNvSpPr>
            <a:spLocks noGrp="1"/>
          </p:cNvSpPr>
          <p:nvPr>
            <p:ph idx="1"/>
          </p:nvPr>
        </p:nvSpPr>
        <p:spPr>
          <a:xfrm>
            <a:off x="107504" y="260648"/>
            <a:ext cx="8409112" cy="452596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l-GR" sz="2400" dirty="0" smtClean="0">
                <a:solidFill>
                  <a:srgbClr val="0070C0"/>
                </a:solidFill>
              </a:rPr>
              <a:t>Εκτίμηση κινδύνου του Αναπνευστικού συστήματος</a:t>
            </a:r>
          </a:p>
          <a:p>
            <a:pPr>
              <a:buFont typeface="Wingdings" pitchFamily="2" charset="2"/>
              <a:buChar char="Ø"/>
            </a:pPr>
            <a:endParaRPr lang="el-GR" sz="24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l-GR" sz="2400" dirty="0">
              <a:solidFill>
                <a:srgbClr val="0070C0"/>
              </a:solidFill>
            </a:endParaRPr>
          </a:p>
        </p:txBody>
      </p:sp>
      <p:pic>
        <p:nvPicPr>
          <p:cNvPr id="2050" name="Picture 2" descr="C:\Users\nancy\OneDrive\Υπολογιστής\ΑΡΧΕΣ ΑΝΑΙΣΘΗΣΙΟΛΟΓΙΑΣ- ΒΧ\20231011_2005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969" y="764704"/>
            <a:ext cx="3960440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Στρογγυλεμένο ορθογώνιο 3"/>
          <p:cNvSpPr/>
          <p:nvPr/>
        </p:nvSpPr>
        <p:spPr>
          <a:xfrm rot="18929088">
            <a:off x="5211815" y="3127719"/>
            <a:ext cx="113117" cy="53241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94" y="1453851"/>
            <a:ext cx="4680519" cy="4824536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355036"/>
            <a:ext cx="3888432" cy="502964"/>
          </a:xfrm>
          <a:prstGeom prst="rect">
            <a:avLst/>
          </a:prstGeom>
        </p:spPr>
      </p:pic>
      <p:pic>
        <p:nvPicPr>
          <p:cNvPr id="10" name="Εικόνα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50" y="948808"/>
            <a:ext cx="3906794" cy="495890"/>
          </a:xfrm>
          <a:prstGeom prst="rect">
            <a:avLst/>
          </a:prstGeom>
        </p:spPr>
      </p:pic>
      <p:pic>
        <p:nvPicPr>
          <p:cNvPr id="11" name="Εικόνα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967" y="4221088"/>
            <a:ext cx="2940617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 descr="C:\Users\nancy\OneDrive\Υπολογιστής\ΑΡΧΕΣ ΑΝΑΙΣΘΗΣΙΟΛΟΓΙΑΣ- ΒΧ\20231011_2005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94" y="793162"/>
            <a:ext cx="8713064" cy="6064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Στρογγυλεμένο ορθογώνιο 1"/>
          <p:cNvSpPr/>
          <p:nvPr/>
        </p:nvSpPr>
        <p:spPr>
          <a:xfrm rot="18693646">
            <a:off x="585053" y="5100690"/>
            <a:ext cx="360040" cy="216024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615879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512" y="-24340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l-GR" sz="2800" dirty="0" err="1"/>
              <a:t>Προεπεμβατική</a:t>
            </a:r>
            <a:r>
              <a:rPr lang="el-GR" sz="2800" dirty="0"/>
              <a:t> εκτίμηση</a:t>
            </a:r>
          </a:p>
        </p:txBody>
      </p:sp>
      <p:sp>
        <p:nvSpPr>
          <p:cNvPr id="5" name="Θέση περιεχομένου 4"/>
          <p:cNvSpPr>
            <a:spLocks noGrp="1"/>
          </p:cNvSpPr>
          <p:nvPr>
            <p:ph idx="1"/>
          </p:nvPr>
        </p:nvSpPr>
        <p:spPr>
          <a:xfrm>
            <a:off x="97160" y="764704"/>
            <a:ext cx="8229600" cy="452596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l-GR" sz="2400" dirty="0" smtClean="0">
                <a:solidFill>
                  <a:srgbClr val="0070C0"/>
                </a:solidFill>
              </a:rPr>
              <a:t>Εκτίμηση κινδύνου εμφάνισης Νεφρικής νόσου</a:t>
            </a:r>
          </a:p>
          <a:p>
            <a:pPr marL="0" indent="0">
              <a:buNone/>
            </a:pPr>
            <a:endParaRPr lang="el-GR" sz="24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l-GR" sz="24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l-GR" sz="24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l-GR" sz="24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l-GR" sz="2400" dirty="0">
              <a:solidFill>
                <a:srgbClr val="0070C0"/>
              </a:solidFill>
            </a:endParaRPr>
          </a:p>
        </p:txBody>
      </p:sp>
      <p:sp>
        <p:nvSpPr>
          <p:cNvPr id="4" name="Αριστερό-δεξιό βέλος 3"/>
          <p:cNvSpPr/>
          <p:nvPr/>
        </p:nvSpPr>
        <p:spPr>
          <a:xfrm rot="5400000">
            <a:off x="3029369" y="1254797"/>
            <a:ext cx="355087" cy="13410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TextBox 5"/>
          <p:cNvSpPr txBox="1"/>
          <p:nvPr/>
        </p:nvSpPr>
        <p:spPr>
          <a:xfrm>
            <a:off x="1430658" y="1464239"/>
            <a:ext cx="35525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solidFill>
                  <a:srgbClr val="FF0000"/>
                </a:solidFill>
              </a:rPr>
              <a:t>Παράταση νοσηλείας</a:t>
            </a:r>
          </a:p>
          <a:p>
            <a:r>
              <a:rPr lang="el-GR" dirty="0" smtClean="0">
                <a:solidFill>
                  <a:srgbClr val="FF0000"/>
                </a:solidFill>
              </a:rPr>
              <a:t>Αύξηση θνητότητας &amp; νοσηρότητας</a:t>
            </a:r>
          </a:p>
          <a:p>
            <a:endParaRPr lang="el-GR" dirty="0">
              <a:solidFill>
                <a:srgbClr val="FF0000"/>
              </a:solidFill>
            </a:endParaRPr>
          </a:p>
        </p:txBody>
      </p:sp>
      <p:pic>
        <p:nvPicPr>
          <p:cNvPr id="9" name="Εικόνα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0" y="2204864"/>
            <a:ext cx="4214319" cy="3816424"/>
          </a:xfrm>
          <a:prstGeom prst="rect">
            <a:avLst/>
          </a:prstGeom>
        </p:spPr>
      </p:pic>
      <p:pic>
        <p:nvPicPr>
          <p:cNvPr id="10" name="Εικόνα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6237312"/>
            <a:ext cx="4214318" cy="54569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263" y="2132856"/>
            <a:ext cx="4001723" cy="4650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Εικόνα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464239"/>
            <a:ext cx="6156178" cy="5993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406278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46856" y="558924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l-GR" sz="2000" i="1" dirty="0" smtClean="0"/>
              <a:t/>
            </a:r>
            <a:br>
              <a:rPr lang="el-GR" sz="2000" i="1" dirty="0" smtClean="0"/>
            </a:br>
            <a:r>
              <a:rPr lang="el-GR" sz="2000" i="1" dirty="0" smtClean="0">
                <a:solidFill>
                  <a:schemeClr val="bg1">
                    <a:lumMod val="50000"/>
                  </a:schemeClr>
                </a:solidFill>
              </a:rPr>
              <a:t>Γεν</a:t>
            </a:r>
            <a:r>
              <a:rPr lang="el-GR" sz="2000" i="1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el-GR" sz="2000" i="1" dirty="0" smtClean="0">
                <a:solidFill>
                  <a:schemeClr val="bg1">
                    <a:lumMod val="50000"/>
                  </a:schemeClr>
                </a:solidFill>
              </a:rPr>
              <a:t>2,21  </a:t>
            </a:r>
            <a:r>
              <a:rPr lang="el-GR" sz="2000" dirty="0" err="1" smtClean="0"/>
              <a:t>Καὶ</a:t>
            </a:r>
            <a:r>
              <a:rPr lang="el-GR" sz="2000" dirty="0" smtClean="0"/>
              <a:t> </a:t>
            </a:r>
            <a:r>
              <a:rPr lang="el-GR" sz="2000" dirty="0" err="1"/>
              <a:t>ἐπέβαλεν</a:t>
            </a:r>
            <a:r>
              <a:rPr lang="el-GR" sz="2000" dirty="0"/>
              <a:t> ὁ </a:t>
            </a:r>
            <a:r>
              <a:rPr lang="el-GR" sz="2000" dirty="0" err="1"/>
              <a:t>Θεὸς</a:t>
            </a:r>
            <a:r>
              <a:rPr lang="el-GR" sz="2000" dirty="0"/>
              <a:t> </a:t>
            </a:r>
            <a:r>
              <a:rPr lang="el-GR" sz="2000" dirty="0" err="1"/>
              <a:t>ἔκστασιν</a:t>
            </a:r>
            <a:r>
              <a:rPr lang="el-GR" sz="2000" dirty="0"/>
              <a:t> </a:t>
            </a:r>
            <a:r>
              <a:rPr lang="el-GR" sz="2000" dirty="0" err="1"/>
              <a:t>ἐπὶ</a:t>
            </a:r>
            <a:r>
              <a:rPr lang="el-GR" sz="2000" dirty="0"/>
              <a:t> </a:t>
            </a:r>
            <a:r>
              <a:rPr lang="el-GR" sz="2000" dirty="0" err="1"/>
              <a:t>τὸν</a:t>
            </a:r>
            <a:r>
              <a:rPr lang="el-GR" sz="2000" dirty="0"/>
              <a:t> </a:t>
            </a:r>
            <a:r>
              <a:rPr lang="el-GR" sz="2000" dirty="0" err="1"/>
              <a:t>Ἀδάμ</a:t>
            </a:r>
            <a:r>
              <a:rPr lang="el-GR" sz="2000" dirty="0"/>
              <a:t>, </a:t>
            </a:r>
            <a:r>
              <a:rPr lang="el-GR" sz="2000" dirty="0" err="1"/>
              <a:t>καὶ</a:t>
            </a:r>
            <a:r>
              <a:rPr lang="el-GR" sz="2000" dirty="0"/>
              <a:t> </a:t>
            </a:r>
            <a:r>
              <a:rPr lang="el-GR" sz="2000" dirty="0" err="1"/>
              <a:t>ὕπνωσε</a:t>
            </a:r>
            <a:r>
              <a:rPr lang="el-GR" sz="2000" dirty="0"/>
              <a:t>· </a:t>
            </a:r>
            <a:r>
              <a:rPr lang="el-GR" sz="2000" dirty="0" err="1"/>
              <a:t>καὶ</a:t>
            </a:r>
            <a:r>
              <a:rPr lang="el-GR" sz="2000" dirty="0"/>
              <a:t> </a:t>
            </a:r>
            <a:r>
              <a:rPr lang="el-GR" sz="2000" dirty="0" err="1"/>
              <a:t>ἔλαβε</a:t>
            </a:r>
            <a:r>
              <a:rPr lang="el-GR" sz="2000" dirty="0"/>
              <a:t> μίαν </a:t>
            </a:r>
            <a:r>
              <a:rPr lang="el-GR" sz="2000" dirty="0" err="1"/>
              <a:t>τῶν</a:t>
            </a:r>
            <a:r>
              <a:rPr lang="el-GR" sz="2000" dirty="0"/>
              <a:t> </a:t>
            </a:r>
            <a:r>
              <a:rPr lang="el-GR" sz="2000" dirty="0" err="1"/>
              <a:t>πλευρῶν</a:t>
            </a:r>
            <a:r>
              <a:rPr lang="el-GR" sz="2000" dirty="0"/>
              <a:t> </a:t>
            </a:r>
            <a:r>
              <a:rPr lang="el-GR" sz="2000" dirty="0" err="1"/>
              <a:t>αὐτοῦ</a:t>
            </a:r>
            <a:r>
              <a:rPr lang="el-GR" sz="2000" dirty="0"/>
              <a:t> </a:t>
            </a:r>
            <a:r>
              <a:rPr lang="el-GR" sz="2000" dirty="0" err="1"/>
              <a:t>καὶ</a:t>
            </a:r>
            <a:r>
              <a:rPr lang="el-GR" sz="2000" dirty="0"/>
              <a:t> </a:t>
            </a:r>
            <a:r>
              <a:rPr lang="el-GR" sz="2000" dirty="0" err="1"/>
              <a:t>ἀνεπλήρωσε</a:t>
            </a:r>
            <a:r>
              <a:rPr lang="el-GR" sz="2000" dirty="0"/>
              <a:t> σάρκα </a:t>
            </a:r>
            <a:r>
              <a:rPr lang="el-GR" sz="2000" dirty="0" err="1"/>
              <a:t>ἀντ᾿</a:t>
            </a:r>
            <a:r>
              <a:rPr lang="el-GR" sz="2000" dirty="0"/>
              <a:t> </a:t>
            </a:r>
            <a:r>
              <a:rPr lang="el-GR" sz="2000" dirty="0" err="1"/>
              <a:t>αὐτῆς</a:t>
            </a:r>
            <a:r>
              <a:rPr lang="el-GR" sz="2000" dirty="0"/>
              <a:t>.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67755"/>
            <a:ext cx="3810000" cy="2567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68102"/>
            <a:ext cx="3745235" cy="2600858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212976"/>
            <a:ext cx="3782973" cy="250258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9065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13817" y="2332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l-GR" sz="2800" dirty="0" err="1"/>
              <a:t>Προεπεμβατική</a:t>
            </a:r>
            <a:r>
              <a:rPr lang="el-GR" sz="2800" dirty="0"/>
              <a:t> εκτίμηση</a:t>
            </a:r>
          </a:p>
        </p:txBody>
      </p:sp>
      <p:sp>
        <p:nvSpPr>
          <p:cNvPr id="5" name="Θέση περιεχομένου 4"/>
          <p:cNvSpPr>
            <a:spLocks noGrp="1"/>
          </p:cNvSpPr>
          <p:nvPr>
            <p:ph idx="1"/>
          </p:nvPr>
        </p:nvSpPr>
        <p:spPr>
          <a:xfrm>
            <a:off x="179512" y="908720"/>
            <a:ext cx="8229600" cy="452596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l-GR" sz="2400" dirty="0" smtClean="0">
                <a:solidFill>
                  <a:srgbClr val="0070C0"/>
                </a:solidFill>
              </a:rPr>
              <a:t>Εκτίμηση κινδύνου ηπατικής νόσου</a:t>
            </a:r>
          </a:p>
          <a:p>
            <a:pPr marL="0" indent="0">
              <a:buNone/>
            </a:pPr>
            <a:endParaRPr lang="el-GR" sz="24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l-GR" sz="2400" dirty="0">
              <a:solidFill>
                <a:srgbClr val="0070C0"/>
              </a:solidFill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889795"/>
            <a:ext cx="6552728" cy="49411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7504" y="1484784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l-GR" dirty="0"/>
              <a:t>Κλινικός &amp; εργαστηριακός έλεγχος ασθενούς με ηπατική νόσο</a:t>
            </a:r>
          </a:p>
        </p:txBody>
      </p:sp>
      <p:pic>
        <p:nvPicPr>
          <p:cNvPr id="4098" name="Picture 2" descr="Το ήπαρ και οι παθήσεις του - Onsports.g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840" y="188640"/>
            <a:ext cx="2341040" cy="16654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19465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13817" y="2332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l-GR" sz="2800" dirty="0" err="1"/>
              <a:t>Προεπεμβατική</a:t>
            </a:r>
            <a:r>
              <a:rPr lang="el-GR" sz="2800" dirty="0"/>
              <a:t> εκτίμηση</a:t>
            </a:r>
          </a:p>
        </p:txBody>
      </p:sp>
      <p:sp>
        <p:nvSpPr>
          <p:cNvPr id="5" name="Θέση περιεχομένου 4"/>
          <p:cNvSpPr>
            <a:spLocks noGrp="1"/>
          </p:cNvSpPr>
          <p:nvPr>
            <p:ph idx="1"/>
          </p:nvPr>
        </p:nvSpPr>
        <p:spPr>
          <a:xfrm>
            <a:off x="179512" y="90872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l-GR" sz="24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l-GR" sz="2400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1260" y="908720"/>
            <a:ext cx="7443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l-GR" dirty="0"/>
              <a:t>Κλινικός &amp; εργαστηριακός έλεγχος ασθενούς </a:t>
            </a:r>
            <a:r>
              <a:rPr lang="el-GR" dirty="0" smtClean="0"/>
              <a:t>με</a:t>
            </a:r>
          </a:p>
          <a:p>
            <a:r>
              <a:rPr lang="el-GR" dirty="0" smtClean="0"/>
              <a:t> νοσήματα  θυρεοειδούς - παραθυρεοειδούς</a:t>
            </a:r>
            <a:endParaRPr lang="el-GR" dirty="0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351" y="1564017"/>
            <a:ext cx="6548645" cy="5232683"/>
          </a:xfrm>
          <a:prstGeom prst="rect">
            <a:avLst/>
          </a:prstGeom>
        </p:spPr>
      </p:pic>
      <p:pic>
        <p:nvPicPr>
          <p:cNvPr id="3074" name="Picture 2" descr="Θυρεοειδής αδένας - Βικιπαίδει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16802"/>
            <a:ext cx="1954143" cy="14382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6298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251520" y="420873"/>
            <a:ext cx="6048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</a:t>
            </a:r>
            <a:r>
              <a:rPr lang="en-US" sz="2400" dirty="0" smtClean="0"/>
              <a:t>O </a:t>
            </a:r>
            <a:r>
              <a:rPr lang="el-GR" sz="2400" dirty="0" smtClean="0"/>
              <a:t>αναισθησιολόγος αποφασίζει</a:t>
            </a:r>
            <a:endParaRPr lang="el-GR" sz="2400" dirty="0"/>
          </a:p>
        </p:txBody>
      </p:sp>
      <p:graphicFrame>
        <p:nvGraphicFramePr>
          <p:cNvPr id="30" name="Διάγραμμα 29"/>
          <p:cNvGraphicFramePr/>
          <p:nvPr>
            <p:extLst>
              <p:ext uri="{D42A27DB-BD31-4B8C-83A1-F6EECF244321}">
                <p14:modId xmlns="" xmlns:p14="http://schemas.microsoft.com/office/powerpoint/2010/main" val="3463800768"/>
              </p:ext>
            </p:extLst>
          </p:nvPr>
        </p:nvGraphicFramePr>
        <p:xfrm>
          <a:off x="0" y="670408"/>
          <a:ext cx="9073008" cy="2680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Θέση περιεχομένου 2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196" y="155167"/>
            <a:ext cx="3472474" cy="993076"/>
          </a:xfrm>
        </p:spPr>
      </p:pic>
      <p:sp>
        <p:nvSpPr>
          <p:cNvPr id="5" name="TextBox 4"/>
          <p:cNvSpPr txBox="1"/>
          <p:nvPr/>
        </p:nvSpPr>
        <p:spPr>
          <a:xfrm>
            <a:off x="611560" y="3495674"/>
            <a:ext cx="70567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l-GR" sz="2400" dirty="0" smtClean="0"/>
              <a:t>Αναισθησιολογική τεχνική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l-GR" sz="2400" dirty="0" smtClean="0"/>
              <a:t>Ενημέρωση ομάδας &amp; ασθενούς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l-GR" sz="2400" dirty="0" smtClean="0"/>
              <a:t>Απαραίτητος εξοπλισμός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l-GR" sz="2400" dirty="0" smtClean="0"/>
              <a:t>Φάρμακα που θα χορηγηθούν</a:t>
            </a:r>
          </a:p>
          <a:p>
            <a:pPr marL="285750" indent="-285750">
              <a:buFont typeface="Wingdings" pitchFamily="2" charset="2"/>
              <a:buChar char="Ø"/>
            </a:pPr>
            <a:endParaRPr lang="el-GR" sz="2400" dirty="0" smtClean="0"/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212976"/>
            <a:ext cx="2305524" cy="3074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909783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Θέση περιεχομένου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75434424"/>
              </p:ext>
            </p:extLst>
          </p:nvPr>
        </p:nvGraphicFramePr>
        <p:xfrm>
          <a:off x="-1260648" y="188640"/>
          <a:ext cx="10945216" cy="65504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Επεξήγηση με σύννεφο 10"/>
          <p:cNvSpPr/>
          <p:nvPr/>
        </p:nvSpPr>
        <p:spPr>
          <a:xfrm>
            <a:off x="6516216" y="404664"/>
            <a:ext cx="2411760" cy="1296144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/>
              <a:t>Αναλόγως την τεχνική αναισθησίας</a:t>
            </a:r>
            <a:endParaRPr lang="el-GR" b="1" dirty="0"/>
          </a:p>
        </p:txBody>
      </p:sp>
    </p:spTree>
    <p:extLst>
      <p:ext uri="{BB962C8B-B14F-4D97-AF65-F5344CB8AC3E}">
        <p14:creationId xmlns="" xmlns:p14="http://schemas.microsoft.com/office/powerpoint/2010/main" val="2514350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3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Κατακόρυφος πάπυρος 5"/>
          <p:cNvSpPr/>
          <p:nvPr/>
        </p:nvSpPr>
        <p:spPr>
          <a:xfrm>
            <a:off x="1799692" y="1916832"/>
            <a:ext cx="4752528" cy="3037309"/>
          </a:xfrm>
          <a:prstGeom prst="verticalScroll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itchFamily="2" charset="2"/>
              <a:buChar char="ü"/>
            </a:pPr>
            <a:r>
              <a:rPr lang="el-GR" dirty="0" smtClean="0">
                <a:solidFill>
                  <a:srgbClr val="FFFF00"/>
                </a:solidFill>
              </a:rPr>
              <a:t>Ταχεία έναρξη</a:t>
            </a:r>
          </a:p>
          <a:p>
            <a:pPr marL="285750" indent="-285750" algn="ctr">
              <a:buFont typeface="Wingdings" pitchFamily="2" charset="2"/>
              <a:buChar char="ü"/>
            </a:pPr>
            <a:r>
              <a:rPr lang="el-GR" dirty="0" smtClean="0">
                <a:solidFill>
                  <a:srgbClr val="FFFF00"/>
                </a:solidFill>
              </a:rPr>
              <a:t>Ταχεία ανάνηψη –</a:t>
            </a:r>
          </a:p>
          <a:p>
            <a:pPr algn="ctr"/>
            <a:r>
              <a:rPr lang="el-GR" dirty="0" smtClean="0">
                <a:solidFill>
                  <a:srgbClr val="FFFF00"/>
                </a:solidFill>
              </a:rPr>
              <a:t>χωρίς </a:t>
            </a:r>
            <a:r>
              <a:rPr lang="el-GR" dirty="0" err="1" smtClean="0">
                <a:solidFill>
                  <a:srgbClr val="FFFF00"/>
                </a:solidFill>
              </a:rPr>
              <a:t>υπολειπόμμενη</a:t>
            </a:r>
            <a:r>
              <a:rPr lang="el-GR" dirty="0" smtClean="0">
                <a:solidFill>
                  <a:srgbClr val="FFFF00"/>
                </a:solidFill>
              </a:rPr>
              <a:t> δράση</a:t>
            </a:r>
          </a:p>
          <a:p>
            <a:pPr marL="285750" indent="-285750" algn="ctr">
              <a:buFont typeface="Wingdings" pitchFamily="2" charset="2"/>
              <a:buChar char="ü"/>
            </a:pPr>
            <a:r>
              <a:rPr lang="el-GR" dirty="0">
                <a:solidFill>
                  <a:srgbClr val="FFFF00"/>
                </a:solidFill>
              </a:rPr>
              <a:t>Όχι ενεργείς </a:t>
            </a:r>
            <a:r>
              <a:rPr lang="el-GR" dirty="0" smtClean="0">
                <a:solidFill>
                  <a:srgbClr val="FFFF00"/>
                </a:solidFill>
              </a:rPr>
              <a:t>μεταβολίτες</a:t>
            </a:r>
          </a:p>
          <a:p>
            <a:pPr marL="285750" indent="-285750" algn="ctr">
              <a:buFont typeface="Wingdings" pitchFamily="2" charset="2"/>
              <a:buChar char="ü"/>
            </a:pPr>
            <a:r>
              <a:rPr lang="el-GR" dirty="0" smtClean="0">
                <a:solidFill>
                  <a:srgbClr val="FFFF00"/>
                </a:solidFill>
              </a:rPr>
              <a:t>Σταθερό διάλυμα</a:t>
            </a:r>
          </a:p>
          <a:p>
            <a:pPr marL="285750" indent="-285750" algn="ctr">
              <a:buFont typeface="Wingdings" pitchFamily="2" charset="2"/>
              <a:buChar char="ü"/>
            </a:pPr>
            <a:r>
              <a:rPr lang="el-GR" dirty="0" smtClean="0">
                <a:solidFill>
                  <a:srgbClr val="FFFF00"/>
                </a:solidFill>
              </a:rPr>
              <a:t>Όχι έκλυση </a:t>
            </a:r>
            <a:r>
              <a:rPr lang="el-GR" dirty="0" err="1" smtClean="0">
                <a:solidFill>
                  <a:srgbClr val="FFFF00"/>
                </a:solidFill>
              </a:rPr>
              <a:t>ισταμίνης</a:t>
            </a:r>
            <a:r>
              <a:rPr lang="el-GR" dirty="0" smtClean="0">
                <a:solidFill>
                  <a:srgbClr val="FFFF00"/>
                </a:solidFill>
              </a:rPr>
              <a:t>/ ανοσολογικές επιδράσεις</a:t>
            </a: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29600" cy="1143000"/>
          </a:xfrm>
        </p:spPr>
        <p:txBody>
          <a:bodyPr>
            <a:normAutofit/>
          </a:bodyPr>
          <a:lstStyle/>
          <a:p>
            <a:pPr marL="457200" indent="-457200" algn="l">
              <a:buFont typeface="Wingdings" pitchFamily="2" charset="2"/>
              <a:buChar char="ü"/>
            </a:pPr>
            <a:r>
              <a:rPr lang="el-GR" sz="2800" b="1" dirty="0" smtClean="0">
                <a:solidFill>
                  <a:srgbClr val="00B050"/>
                </a:solidFill>
              </a:rPr>
              <a:t>Χορηγούμενα Φάρμακα  </a:t>
            </a:r>
            <a:endParaRPr lang="el-GR" sz="2800" b="1" dirty="0">
              <a:solidFill>
                <a:srgbClr val="00B050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07504" y="1196752"/>
            <a:ext cx="8579296" cy="492941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l-GR" sz="2400" dirty="0" smtClean="0"/>
          </a:p>
          <a:p>
            <a:pPr marL="0" indent="0">
              <a:buNone/>
            </a:pPr>
            <a:endParaRPr lang="el-GR" sz="2400" dirty="0" smtClean="0"/>
          </a:p>
          <a:p>
            <a:pPr marL="0" indent="0">
              <a:buNone/>
            </a:pPr>
            <a:endParaRPr lang="el-GR" sz="2400" dirty="0"/>
          </a:p>
          <a:p>
            <a:pPr marL="0" indent="0">
              <a:buNone/>
            </a:pPr>
            <a:endParaRPr lang="el-GR" sz="2400" dirty="0"/>
          </a:p>
        </p:txBody>
      </p:sp>
      <p:sp>
        <p:nvSpPr>
          <p:cNvPr id="4" name="Στρογγυλεμένο ορθογώνιο 3"/>
          <p:cNvSpPr/>
          <p:nvPr/>
        </p:nvSpPr>
        <p:spPr>
          <a:xfrm>
            <a:off x="395536" y="1196752"/>
            <a:ext cx="8496944" cy="43204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 dirty="0" smtClean="0"/>
              <a:t>Ενδοφλέβια Αναισθητικά</a:t>
            </a:r>
            <a:endParaRPr lang="el-GR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131840" y="1945406"/>
            <a:ext cx="3816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i="1" dirty="0" smtClean="0">
                <a:solidFill>
                  <a:srgbClr val="C00000"/>
                </a:solidFill>
              </a:rPr>
              <a:t>Ιδεώδες  αναισθητικό </a:t>
            </a:r>
            <a:endParaRPr lang="el-GR" sz="2000" b="1" i="1" dirty="0">
              <a:solidFill>
                <a:srgbClr val="C00000"/>
              </a:solidFill>
            </a:endParaRPr>
          </a:p>
        </p:txBody>
      </p:sp>
      <p:sp>
        <p:nvSpPr>
          <p:cNvPr id="11" name="Βέλος προς τα κάτω 10"/>
          <p:cNvSpPr/>
          <p:nvPr/>
        </p:nvSpPr>
        <p:spPr>
          <a:xfrm>
            <a:off x="4207582" y="5016657"/>
            <a:ext cx="360040" cy="400396"/>
          </a:xfrm>
          <a:prstGeom prst="downArrow">
            <a:avLst>
              <a:gd name="adj1" fmla="val 50000"/>
              <a:gd name="adj2" fmla="val 462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Κορνίζα 11"/>
          <p:cNvSpPr/>
          <p:nvPr/>
        </p:nvSpPr>
        <p:spPr>
          <a:xfrm>
            <a:off x="1223628" y="5443416"/>
            <a:ext cx="6264696" cy="1290684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 dirty="0" smtClean="0">
                <a:solidFill>
                  <a:srgbClr val="C00000"/>
                </a:solidFill>
              </a:rPr>
              <a:t>Καταστολή  - Απώλεια συνείδησης - Αμνησία</a:t>
            </a:r>
          </a:p>
          <a:p>
            <a:pPr algn="ctr"/>
            <a:r>
              <a:rPr lang="el-GR" sz="2400" b="1" dirty="0" smtClean="0">
                <a:solidFill>
                  <a:srgbClr val="C00000"/>
                </a:solidFill>
              </a:rPr>
              <a:t>Εισαγωγή στην αναισθησία</a:t>
            </a:r>
          </a:p>
          <a:p>
            <a:pPr algn="ctr"/>
            <a:r>
              <a:rPr lang="el-GR" sz="2400" b="1" dirty="0" smtClean="0">
                <a:solidFill>
                  <a:srgbClr val="C00000"/>
                </a:solidFill>
              </a:rPr>
              <a:t>Συντήρηση </a:t>
            </a:r>
            <a:r>
              <a:rPr lang="el-GR" sz="2400" b="1" dirty="0">
                <a:solidFill>
                  <a:srgbClr val="C00000"/>
                </a:solidFill>
              </a:rPr>
              <a:t>αναισθησίας</a:t>
            </a:r>
          </a:p>
        </p:txBody>
      </p:sp>
      <p:pic>
        <p:nvPicPr>
          <p:cNvPr id="2052" name="Picture 4" descr="φαρέτρα - ΜΗΧΑΝΗ ΤΟΥ ΧΡΟΝΟ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88640"/>
            <a:ext cx="2362311" cy="1663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="" xmlns:p14="http://schemas.microsoft.com/office/powerpoint/2010/main" val="194975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79512" y="919591"/>
            <a:ext cx="8147248" cy="604867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el-GR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Βαρβιτουρικά   </a:t>
            </a:r>
            <a:r>
              <a:rPr lang="en-US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    </a:t>
            </a:r>
            <a:r>
              <a:rPr lang="el-G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l-GR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</a:rPr>
              <a:t>GABA </a:t>
            </a:r>
            <a:r>
              <a:rPr lang="el-GR" sz="2000" b="1" dirty="0" smtClean="0">
                <a:solidFill>
                  <a:schemeClr val="bg1">
                    <a:lumMod val="65000"/>
                  </a:schemeClr>
                </a:solidFill>
              </a:rPr>
              <a:t>υποδοχείς</a:t>
            </a:r>
          </a:p>
          <a:p>
            <a:pPr marL="0" indent="0">
              <a:buNone/>
            </a:pPr>
            <a:endParaRPr lang="en-US" sz="2000" b="1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endParaRPr lang="el-GR" sz="2000" b="1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el-GR" sz="2000" b="1" dirty="0" err="1" smtClean="0"/>
              <a:t>Θειοπεντάλη</a:t>
            </a:r>
            <a:r>
              <a:rPr lang="el-GR" sz="2000" b="1" dirty="0" smtClean="0"/>
              <a:t>            </a:t>
            </a:r>
            <a:r>
              <a:rPr lang="el-GR" sz="2000" dirty="0" smtClean="0"/>
              <a:t>    ταχεία έναρξη</a:t>
            </a:r>
            <a:r>
              <a:rPr lang="en-US" sz="2000" dirty="0" smtClean="0"/>
              <a:t> (30-60sec)</a:t>
            </a:r>
            <a:endParaRPr lang="el-GR" sz="2000" dirty="0" smtClean="0"/>
          </a:p>
          <a:p>
            <a:pPr marL="0" indent="0">
              <a:buNone/>
            </a:pPr>
            <a:r>
              <a:rPr lang="el-GR" sz="2000" dirty="0"/>
              <a:t> </a:t>
            </a:r>
            <a:r>
              <a:rPr lang="el-GR" sz="2000" dirty="0" smtClean="0"/>
              <a:t>                                       βραχεία διάρκεια</a:t>
            </a:r>
            <a:r>
              <a:rPr lang="en-US" sz="2000" dirty="0" smtClean="0"/>
              <a:t> (5-10min</a:t>
            </a:r>
            <a:r>
              <a:rPr lang="el-GR" sz="2000" dirty="0" smtClean="0"/>
              <a:t>)</a:t>
            </a:r>
          </a:p>
          <a:p>
            <a:pPr marL="0" indent="0">
              <a:buNone/>
            </a:pPr>
            <a:r>
              <a:rPr lang="el-GR" sz="2000" dirty="0"/>
              <a:t> </a:t>
            </a:r>
            <a:r>
              <a:rPr lang="el-GR" sz="2000" dirty="0" smtClean="0"/>
              <a:t>                                       ηπατικός μεταβολισμός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l-GR" sz="2000" dirty="0"/>
          </a:p>
          <a:p>
            <a:pPr>
              <a:buFont typeface="Wingdings" pitchFamily="2" charset="2"/>
              <a:buChar char="ü"/>
            </a:pPr>
            <a:r>
              <a:rPr lang="el-GR" sz="2000" dirty="0" smtClean="0"/>
              <a:t>Μειώνει τον εγκεφαλικό μτβ –  ΚΕΚ</a:t>
            </a:r>
            <a:r>
              <a:rPr lang="en-US" sz="2000" dirty="0" smtClean="0"/>
              <a:t>,</a:t>
            </a:r>
            <a:r>
              <a:rPr lang="el-GR" sz="2000" dirty="0" smtClean="0"/>
              <a:t> </a:t>
            </a:r>
            <a:r>
              <a:rPr lang="el-GR" sz="2000" dirty="0" err="1" smtClean="0"/>
              <a:t>ενδοκράνια</a:t>
            </a:r>
            <a:r>
              <a:rPr lang="el-GR" sz="2000" dirty="0" smtClean="0"/>
              <a:t> υπέρταση</a:t>
            </a:r>
          </a:p>
          <a:p>
            <a:pPr>
              <a:buFont typeface="Wingdings" pitchFamily="2" charset="2"/>
              <a:buChar char="ü"/>
            </a:pPr>
            <a:endParaRPr lang="el-GR" sz="2000" dirty="0"/>
          </a:p>
          <a:p>
            <a:pPr>
              <a:buFont typeface="Wingdings" pitchFamily="2" charset="2"/>
              <a:buChar char="ü"/>
            </a:pPr>
            <a:r>
              <a:rPr lang="el-GR" sz="2000" dirty="0" smtClean="0"/>
              <a:t>Φαινόμενο </a:t>
            </a:r>
            <a:r>
              <a:rPr lang="en-US" sz="2000" dirty="0"/>
              <a:t>Robin–Hood </a:t>
            </a:r>
            <a:r>
              <a:rPr lang="en-US" sz="2000" dirty="0" smtClean="0"/>
              <a:t>– </a:t>
            </a:r>
            <a:r>
              <a:rPr lang="el-GR" sz="2000" dirty="0" smtClean="0"/>
              <a:t>βαρβιτουρικό κώμα</a:t>
            </a:r>
          </a:p>
          <a:p>
            <a:pPr>
              <a:buFont typeface="Wingdings" pitchFamily="2" charset="2"/>
              <a:buChar char="ü"/>
            </a:pPr>
            <a:endParaRPr lang="el-GR" sz="2000" dirty="0" smtClean="0"/>
          </a:p>
          <a:p>
            <a:pPr>
              <a:buFont typeface="Wingdings" pitchFamily="2" charset="2"/>
              <a:buChar char="ü"/>
            </a:pPr>
            <a:r>
              <a:rPr lang="el-GR" sz="2000" dirty="0" smtClean="0"/>
              <a:t>Σημαντική αντιεπιληπτική δράση</a:t>
            </a:r>
            <a:endParaRPr lang="en-US" sz="2000" dirty="0" smtClean="0"/>
          </a:p>
          <a:p>
            <a:pPr marL="0" indent="0">
              <a:buNone/>
            </a:pPr>
            <a:endParaRPr lang="en-US" sz="2900" dirty="0"/>
          </a:p>
          <a:p>
            <a:pPr marL="0" indent="0">
              <a:buNone/>
            </a:pPr>
            <a:endParaRPr lang="el-GR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16632"/>
            <a:ext cx="8523287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Δεξιό βέλος 5"/>
          <p:cNvSpPr/>
          <p:nvPr/>
        </p:nvSpPr>
        <p:spPr>
          <a:xfrm>
            <a:off x="2699792" y="1146467"/>
            <a:ext cx="432048" cy="144016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836712"/>
            <a:ext cx="1996225" cy="1640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Δεξιό βέλος 7"/>
          <p:cNvSpPr/>
          <p:nvPr/>
        </p:nvSpPr>
        <p:spPr>
          <a:xfrm>
            <a:off x="1907704" y="2325118"/>
            <a:ext cx="432048" cy="1753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        </a:t>
            </a:r>
            <a:endParaRPr lang="el-GR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149080"/>
            <a:ext cx="1936440" cy="25826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62592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908720"/>
            <a:ext cx="3132471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88439" y="1129952"/>
            <a:ext cx="8147248" cy="604867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el-GR" sz="26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Προποφόλη</a:t>
            </a:r>
            <a:r>
              <a:rPr lang="en-US" sz="26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         </a:t>
            </a: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</a:rPr>
              <a:t>GABA </a:t>
            </a:r>
            <a:r>
              <a:rPr lang="el-GR" sz="2000" b="1" dirty="0" smtClean="0">
                <a:solidFill>
                  <a:schemeClr val="bg1">
                    <a:lumMod val="65000"/>
                  </a:schemeClr>
                </a:solidFill>
              </a:rPr>
              <a:t>υποδοχείς</a:t>
            </a:r>
            <a:endParaRPr lang="en-US" sz="2000" b="1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endParaRPr lang="el-GR" sz="2000" b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l-GR" sz="2000" dirty="0" smtClean="0"/>
              <a:t>Ταχεία έναρξη (30</a:t>
            </a:r>
            <a:r>
              <a:rPr lang="en-US" sz="2000" dirty="0" smtClean="0"/>
              <a:t>sec</a:t>
            </a:r>
            <a:r>
              <a:rPr lang="el-GR" sz="2000" dirty="0" smtClean="0"/>
              <a:t>)</a:t>
            </a:r>
            <a:r>
              <a:rPr lang="en-US" sz="2000" dirty="0" smtClean="0"/>
              <a:t> </a:t>
            </a:r>
            <a:r>
              <a:rPr lang="el-GR" sz="2000" dirty="0" smtClean="0"/>
              <a:t>- ταχεία αφύπνιση</a:t>
            </a:r>
            <a:r>
              <a:rPr lang="en-US" sz="2000" dirty="0" smtClean="0"/>
              <a:t> </a:t>
            </a:r>
            <a:r>
              <a:rPr lang="el-GR" sz="2000" dirty="0" smtClean="0"/>
              <a:t>(</a:t>
            </a:r>
            <a:r>
              <a:rPr lang="en-US" sz="2000" dirty="0" smtClean="0"/>
              <a:t>5-10sec</a:t>
            </a:r>
            <a:r>
              <a:rPr lang="el-GR" sz="2000" dirty="0" smtClean="0"/>
              <a:t>)</a:t>
            </a:r>
          </a:p>
          <a:p>
            <a:pPr>
              <a:buFont typeface="Wingdings" pitchFamily="2" charset="2"/>
              <a:buChar char="ü"/>
            </a:pPr>
            <a:r>
              <a:rPr lang="el-GR" sz="2000" dirty="0" smtClean="0"/>
              <a:t>Ηπατικός – </a:t>
            </a:r>
            <a:r>
              <a:rPr lang="el-GR" sz="2000" dirty="0" err="1" smtClean="0"/>
              <a:t>εξωηπατικός</a:t>
            </a:r>
            <a:r>
              <a:rPr lang="el-GR" sz="2000" dirty="0" smtClean="0"/>
              <a:t> μτβ</a:t>
            </a:r>
          </a:p>
          <a:p>
            <a:pPr marL="0" indent="0">
              <a:buNone/>
            </a:pPr>
            <a:endParaRPr lang="el-GR" sz="2000" dirty="0" smtClean="0"/>
          </a:p>
          <a:p>
            <a:pPr>
              <a:buFont typeface="Wingdings" pitchFamily="2" charset="2"/>
              <a:buChar char="ü"/>
            </a:pPr>
            <a:r>
              <a:rPr lang="el-GR" sz="2000" dirty="0" err="1" smtClean="0"/>
              <a:t>Δοσοεξαρτ</a:t>
            </a:r>
            <a:r>
              <a:rPr lang="el-GR" sz="2000" dirty="0" err="1"/>
              <a:t>ώ</a:t>
            </a:r>
            <a:r>
              <a:rPr lang="el-GR" sz="2000" dirty="0" err="1" smtClean="0"/>
              <a:t>μενη</a:t>
            </a:r>
            <a:r>
              <a:rPr lang="el-GR" sz="2000" dirty="0" smtClean="0"/>
              <a:t> πτώση Α.Π. – αγγειοδιαστολή</a:t>
            </a:r>
            <a:endParaRPr lang="el-GR" sz="2000" dirty="0"/>
          </a:p>
          <a:p>
            <a:pPr>
              <a:buFont typeface="Wingdings" pitchFamily="2" charset="2"/>
              <a:buChar char="ü"/>
            </a:pPr>
            <a:r>
              <a:rPr lang="el-GR" sz="2000" dirty="0" smtClean="0"/>
              <a:t>Αναπνευστική καταστολή</a:t>
            </a:r>
          </a:p>
          <a:p>
            <a:pPr marL="0" indent="0">
              <a:buNone/>
            </a:pPr>
            <a:endParaRPr lang="el-GR" sz="2000" dirty="0" smtClean="0"/>
          </a:p>
          <a:p>
            <a:pPr>
              <a:buFont typeface="Wingdings" pitchFamily="2" charset="2"/>
              <a:buChar char="ü"/>
            </a:pPr>
            <a:r>
              <a:rPr lang="el-GR" sz="2000" dirty="0" smtClean="0"/>
              <a:t>Αντιεμετικές, αντικνησμώδεις</a:t>
            </a:r>
          </a:p>
          <a:p>
            <a:pPr>
              <a:buFont typeface="Wingdings" pitchFamily="2" charset="2"/>
              <a:buChar char="ü"/>
            </a:pPr>
            <a:r>
              <a:rPr lang="el-GR" sz="2000" dirty="0" smtClean="0"/>
              <a:t>Αντιεπιληπτικές </a:t>
            </a:r>
          </a:p>
          <a:p>
            <a:pPr>
              <a:buFont typeface="Wingdings" pitchFamily="2" charset="2"/>
              <a:buChar char="ü"/>
            </a:pPr>
            <a:r>
              <a:rPr lang="el-GR" sz="2000" dirty="0" smtClean="0"/>
              <a:t>Βρογχοδιασταλτικές δράσεις</a:t>
            </a:r>
            <a:endParaRPr lang="en-US" sz="2000" dirty="0" smtClean="0"/>
          </a:p>
          <a:p>
            <a:pPr marL="0" indent="0">
              <a:buNone/>
            </a:pPr>
            <a:endParaRPr lang="el-GR" sz="2000" dirty="0" smtClean="0"/>
          </a:p>
          <a:p>
            <a:pPr>
              <a:buFont typeface="Wingdings" pitchFamily="2" charset="2"/>
              <a:buChar char="Ø"/>
            </a:pPr>
            <a:r>
              <a:rPr lang="en-US" sz="2000" dirty="0"/>
              <a:t> </a:t>
            </a:r>
            <a:r>
              <a:rPr lang="en-US" sz="2000" dirty="0" smtClean="0"/>
              <a:t>  </a:t>
            </a:r>
            <a:r>
              <a:rPr lang="el-GR" sz="2000" dirty="0" smtClean="0"/>
              <a:t>Στάγδην  έγχυση &amp; ευρεία χρήση στη ΜΕΘ</a:t>
            </a:r>
          </a:p>
          <a:p>
            <a:pPr marL="0" indent="0">
              <a:buNone/>
            </a:pPr>
            <a:endParaRPr lang="el-GR" sz="2000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16632"/>
            <a:ext cx="8523287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Δεξιό βέλος 8"/>
          <p:cNvSpPr/>
          <p:nvPr/>
        </p:nvSpPr>
        <p:spPr>
          <a:xfrm>
            <a:off x="2483768" y="1307687"/>
            <a:ext cx="432048" cy="144016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416055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013176"/>
            <a:ext cx="1237653" cy="1717027"/>
          </a:xfrm>
          <a:prstGeom prst="rect">
            <a:avLst/>
          </a:prstGeom>
        </p:spPr>
      </p:pic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09183" y="836712"/>
            <a:ext cx="8943337" cy="5472608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v"/>
            </a:pPr>
            <a:r>
              <a:rPr lang="el-GR" sz="26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Ετομιδάτη</a:t>
            </a:r>
            <a:r>
              <a:rPr lang="el-GR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           </a:t>
            </a:r>
            <a:r>
              <a:rPr lang="en-US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 </a:t>
            </a:r>
            <a:r>
              <a:rPr lang="el-GR" sz="2200" b="1" dirty="0" smtClean="0">
                <a:solidFill>
                  <a:schemeClr val="bg1">
                    <a:lumMod val="65000"/>
                  </a:schemeClr>
                </a:solidFill>
              </a:rPr>
              <a:t>δικτυωτό σχηματισμό   </a:t>
            </a:r>
          </a:p>
          <a:p>
            <a:pPr>
              <a:buFont typeface="Wingdings" pitchFamily="2" charset="2"/>
              <a:buChar char="ü"/>
            </a:pPr>
            <a:endParaRPr lang="el-GR" sz="2000" dirty="0" smtClean="0"/>
          </a:p>
          <a:p>
            <a:pPr>
              <a:buFont typeface="Wingdings" pitchFamily="2" charset="2"/>
              <a:buChar char="ü"/>
            </a:pPr>
            <a:r>
              <a:rPr lang="el-GR" sz="2000" dirty="0" smtClean="0"/>
              <a:t>Ταχεία έναρξη </a:t>
            </a:r>
            <a:r>
              <a:rPr lang="en-US" sz="2000" dirty="0" smtClean="0"/>
              <a:t>(30sec) -  </a:t>
            </a:r>
            <a:r>
              <a:rPr lang="el-GR" sz="2000" dirty="0" smtClean="0"/>
              <a:t>ταχεία αφύπνιση</a:t>
            </a:r>
            <a:r>
              <a:rPr lang="en-US" sz="2000" dirty="0" smtClean="0"/>
              <a:t> (3-10min)</a:t>
            </a:r>
            <a:endParaRPr lang="el-GR" sz="2000" dirty="0" smtClean="0"/>
          </a:p>
          <a:p>
            <a:pPr>
              <a:buFont typeface="Wingdings" pitchFamily="2" charset="2"/>
              <a:buChar char="ü"/>
            </a:pPr>
            <a:r>
              <a:rPr lang="el-GR" sz="2000" dirty="0" smtClean="0"/>
              <a:t>Καρδιαγγειακή σταθερότητα</a:t>
            </a:r>
            <a:endParaRPr lang="en-US" sz="2000" dirty="0" smtClean="0"/>
          </a:p>
          <a:p>
            <a:pPr marL="0" indent="0">
              <a:buNone/>
            </a:pPr>
            <a:endParaRPr lang="el-GR" sz="2000" dirty="0" smtClean="0"/>
          </a:p>
          <a:p>
            <a:pPr marL="0" indent="0"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X</a:t>
            </a:r>
            <a:r>
              <a:rPr lang="en-US" sz="2000" dirty="0" smtClean="0"/>
              <a:t>   </a:t>
            </a:r>
            <a:r>
              <a:rPr lang="el-GR" sz="2000" dirty="0" smtClean="0"/>
              <a:t>ΌΧΙ στάγδην έγχυση λόγω καταστολής φλοιού επινεφριδίων</a:t>
            </a: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l-GR" sz="2000" dirty="0" smtClean="0"/>
          </a:p>
          <a:p>
            <a:pPr>
              <a:buFont typeface="Wingdings" pitchFamily="2" charset="2"/>
              <a:buChar char="v"/>
            </a:pPr>
            <a:r>
              <a:rPr lang="el-GR" sz="26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Κεταμίνη</a:t>
            </a:r>
            <a:r>
              <a:rPr lang="el-GR" sz="2600" dirty="0" smtClean="0"/>
              <a:t> </a:t>
            </a:r>
            <a:r>
              <a:rPr lang="el-GR" sz="2000" dirty="0" smtClean="0"/>
              <a:t>             </a:t>
            </a:r>
            <a:r>
              <a:rPr lang="el-GR" sz="2200" b="1" dirty="0" err="1" smtClean="0">
                <a:solidFill>
                  <a:schemeClr val="bg1">
                    <a:lumMod val="65000"/>
                  </a:schemeClr>
                </a:solidFill>
              </a:rPr>
              <a:t>ανταγ</a:t>
            </a:r>
            <a:r>
              <a:rPr lang="el-GR" sz="2200" b="1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  <a:r>
              <a:rPr lang="en-US" sz="2200" b="1" dirty="0" smtClean="0">
                <a:solidFill>
                  <a:schemeClr val="bg1">
                    <a:lumMod val="65000"/>
                  </a:schemeClr>
                </a:solidFill>
              </a:rPr>
              <a:t>NMDA </a:t>
            </a:r>
            <a:r>
              <a:rPr lang="el-GR" sz="2200" b="1" dirty="0" smtClean="0">
                <a:solidFill>
                  <a:schemeClr val="bg1">
                    <a:lumMod val="65000"/>
                  </a:schemeClr>
                </a:solidFill>
              </a:rPr>
              <a:t>υποδοχέων</a:t>
            </a:r>
          </a:p>
          <a:p>
            <a:pPr>
              <a:buFont typeface="Wingdings" pitchFamily="2" charset="2"/>
              <a:buChar char="ü"/>
            </a:pPr>
            <a:endParaRPr lang="el-GR" sz="2000" dirty="0" smtClean="0"/>
          </a:p>
          <a:p>
            <a:pPr>
              <a:buFont typeface="Wingdings" pitchFamily="2" charset="2"/>
              <a:buChar char="ü"/>
            </a:pPr>
            <a:r>
              <a:rPr lang="el-GR" sz="2000" dirty="0" smtClean="0"/>
              <a:t>Ήπιο υπναγωγό, αναλγητικό</a:t>
            </a:r>
          </a:p>
          <a:p>
            <a:pPr>
              <a:buFont typeface="Wingdings" pitchFamily="2" charset="2"/>
              <a:buChar char="ü"/>
            </a:pPr>
            <a:r>
              <a:rPr lang="el-GR" sz="2000" dirty="0"/>
              <a:t>Τ</a:t>
            </a:r>
            <a:r>
              <a:rPr lang="el-GR" sz="2000" dirty="0" smtClean="0"/>
              <a:t>αχεία έναρξη (45-60</a:t>
            </a:r>
            <a:r>
              <a:rPr lang="en-US" sz="2000" dirty="0" smtClean="0"/>
              <a:t>sec</a:t>
            </a:r>
            <a:r>
              <a:rPr lang="el-GR" sz="2000" dirty="0" smtClean="0"/>
              <a:t>) –βραχείας διάρκειας (10-20</a:t>
            </a:r>
            <a:r>
              <a:rPr lang="en-US" sz="2000" dirty="0" smtClean="0"/>
              <a:t>min</a:t>
            </a:r>
            <a:r>
              <a:rPr lang="el-GR" sz="2000" dirty="0" smtClean="0"/>
              <a:t>)</a:t>
            </a:r>
          </a:p>
          <a:p>
            <a:pPr>
              <a:buFont typeface="Wingdings" pitchFamily="2" charset="2"/>
              <a:buChar char="ü"/>
            </a:pPr>
            <a:endParaRPr lang="en-US" sz="2000" dirty="0" smtClean="0">
              <a:solidFill>
                <a:srgbClr val="00B05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l-GR" sz="2000" dirty="0" smtClean="0">
                <a:solidFill>
                  <a:srgbClr val="00B050"/>
                </a:solidFill>
              </a:rPr>
              <a:t>«Διαχωριστική αναισθησία» </a:t>
            </a:r>
            <a:r>
              <a:rPr lang="el-GR" sz="2000" dirty="0" smtClean="0"/>
              <a:t>: ο ασθενής φαίνεται εν </a:t>
            </a:r>
            <a:r>
              <a:rPr lang="el-GR" sz="2000" dirty="0" err="1" smtClean="0"/>
              <a:t>εγρηγόρσει</a:t>
            </a:r>
            <a:r>
              <a:rPr lang="el-GR" sz="2000" dirty="0" smtClean="0"/>
              <a:t> αλλά δεν αντιδρά </a:t>
            </a:r>
          </a:p>
          <a:p>
            <a:pPr>
              <a:buFont typeface="Wingdings" pitchFamily="2" charset="2"/>
              <a:buChar char="ü"/>
            </a:pPr>
            <a:endParaRPr lang="el-GR" sz="2000" dirty="0" smtClean="0"/>
          </a:p>
          <a:p>
            <a:pPr>
              <a:buFont typeface="Wingdings" pitchFamily="2" charset="2"/>
              <a:buChar char="ü"/>
            </a:pPr>
            <a:r>
              <a:rPr lang="el-GR" sz="2000" dirty="0" smtClean="0"/>
              <a:t>Έντονες παραισθήσεις </a:t>
            </a:r>
          </a:p>
          <a:p>
            <a:pPr>
              <a:buFont typeface="Wingdings" pitchFamily="2" charset="2"/>
              <a:buChar char="ü"/>
            </a:pPr>
            <a:r>
              <a:rPr lang="el-GR" sz="2000" dirty="0" err="1"/>
              <a:t>Β</a:t>
            </a:r>
            <a:r>
              <a:rPr lang="el-GR" sz="2000" dirty="0" err="1" smtClean="0"/>
              <a:t>ρογχοδιαστολή</a:t>
            </a:r>
            <a:endParaRPr lang="el-GR" sz="2000" dirty="0" smtClean="0"/>
          </a:p>
          <a:p>
            <a:pPr>
              <a:buFont typeface="Wingdings" pitchFamily="2" charset="2"/>
              <a:buChar char="ü"/>
            </a:pPr>
            <a:r>
              <a:rPr lang="el-GR" sz="2000" dirty="0" smtClean="0"/>
              <a:t>Διέγερση συμπαθητικού </a:t>
            </a:r>
          </a:p>
          <a:p>
            <a:pPr marL="0" indent="0">
              <a:buNone/>
            </a:pPr>
            <a:endParaRPr lang="el-GR" sz="2000" dirty="0" smtClean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39" y="116632"/>
            <a:ext cx="8529637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16632"/>
            <a:ext cx="8523287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908720"/>
            <a:ext cx="433387" cy="14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572" y="3355975"/>
            <a:ext cx="433387" cy="14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Εικόνα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927" y="743491"/>
            <a:ext cx="1716518" cy="16007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378980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085" y="781016"/>
            <a:ext cx="1346939" cy="2016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06387" y="801069"/>
            <a:ext cx="8529637" cy="5721499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v"/>
            </a:pPr>
            <a:endParaRPr lang="el-GR" dirty="0" smtClean="0"/>
          </a:p>
          <a:p>
            <a:pPr>
              <a:buFont typeface="Wingdings" pitchFamily="2" charset="2"/>
              <a:buChar char="v"/>
            </a:pPr>
            <a:r>
              <a:rPr lang="el-GR" sz="24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Βενζοδιαζεπίνες</a:t>
            </a:r>
            <a:r>
              <a:rPr lang="el-GR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 </a:t>
            </a:r>
            <a:r>
              <a:rPr lang="el-GR" sz="2400" dirty="0" smtClean="0"/>
              <a:t>                                      </a:t>
            </a:r>
            <a:r>
              <a:rPr lang="en-US" sz="2000" dirty="0" smtClean="0"/>
              <a:t>GABA </a:t>
            </a:r>
            <a:r>
              <a:rPr lang="el-GR" sz="2000" dirty="0" smtClean="0"/>
              <a:t>υποδοχείς</a:t>
            </a:r>
          </a:p>
          <a:p>
            <a:pPr marL="0" indent="0">
              <a:buNone/>
            </a:pPr>
            <a:r>
              <a:rPr lang="el-GR" sz="2400" dirty="0" smtClean="0"/>
              <a:t> </a:t>
            </a: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l-GR" sz="2400" dirty="0" smtClean="0"/>
          </a:p>
          <a:p>
            <a:pPr>
              <a:buFont typeface="Wingdings" pitchFamily="2" charset="2"/>
              <a:buChar char="ü"/>
            </a:pPr>
            <a:r>
              <a:rPr lang="el-GR" sz="2000" dirty="0" err="1" smtClean="0"/>
              <a:t>Αγχόλυση</a:t>
            </a:r>
            <a:endParaRPr lang="en-US" sz="2000" dirty="0"/>
          </a:p>
          <a:p>
            <a:pPr>
              <a:buFont typeface="Wingdings" pitchFamily="2" charset="2"/>
              <a:buChar char="ü"/>
            </a:pPr>
            <a:r>
              <a:rPr lang="el-GR" sz="2000" dirty="0" smtClean="0"/>
              <a:t>Αμνησία</a:t>
            </a:r>
            <a:endParaRPr lang="en-US" sz="2000" dirty="0" smtClean="0"/>
          </a:p>
          <a:p>
            <a:pPr>
              <a:buFont typeface="Wingdings" pitchFamily="2" charset="2"/>
              <a:buChar char="ü"/>
            </a:pPr>
            <a:r>
              <a:rPr lang="el-GR" sz="2000" dirty="0" smtClean="0"/>
              <a:t>Ύπνωση</a:t>
            </a:r>
          </a:p>
          <a:p>
            <a:pPr marL="0" indent="0">
              <a:buNone/>
            </a:pPr>
            <a:endParaRPr lang="en-US" sz="2000" dirty="0" smtClean="0"/>
          </a:p>
          <a:p>
            <a:pPr>
              <a:buFont typeface="Wingdings" pitchFamily="2" charset="2"/>
              <a:buChar char="Ø"/>
            </a:pPr>
            <a:r>
              <a:rPr lang="el-GR" sz="2000" dirty="0" err="1" smtClean="0"/>
              <a:t>Προνάρκωση</a:t>
            </a:r>
            <a:r>
              <a:rPr lang="el-GR" sz="2000" dirty="0" smtClean="0"/>
              <a:t> , εισαγωγή στην αναισθησία, καταστολή, ΜΕΘ</a:t>
            </a:r>
            <a:endParaRPr lang="el-GR" sz="2000" dirty="0"/>
          </a:p>
          <a:p>
            <a:pPr>
              <a:buFont typeface="Wingdings" pitchFamily="2" charset="2"/>
              <a:buChar char="Ø"/>
            </a:pPr>
            <a:endParaRPr lang="el-GR" sz="2000" dirty="0" smtClean="0"/>
          </a:p>
          <a:p>
            <a:pPr>
              <a:buFont typeface="Wingdings" pitchFamily="2" charset="2"/>
              <a:buChar char="Ø"/>
            </a:pPr>
            <a:r>
              <a:rPr lang="el-GR" sz="2000" dirty="0" smtClean="0"/>
              <a:t>ισχυρή </a:t>
            </a:r>
            <a:r>
              <a:rPr lang="el-GR" sz="2000" dirty="0" err="1" smtClean="0"/>
              <a:t>αντιεπηλιπτική</a:t>
            </a:r>
            <a:r>
              <a:rPr lang="el-GR" sz="2000" dirty="0" smtClean="0"/>
              <a:t> δράση</a:t>
            </a:r>
          </a:p>
          <a:p>
            <a:pPr marL="0" indent="0">
              <a:buNone/>
            </a:pPr>
            <a:endParaRPr lang="el-GR" sz="2000" dirty="0"/>
          </a:p>
          <a:p>
            <a:pPr marL="0" indent="0">
              <a:buNone/>
            </a:pPr>
            <a:r>
              <a:rPr lang="el-GR" sz="2000" b="1" dirty="0" smtClean="0">
                <a:solidFill>
                  <a:srgbClr val="FF0000"/>
                </a:solidFill>
              </a:rPr>
              <a:t>*</a:t>
            </a:r>
            <a:r>
              <a:rPr lang="el-GR" sz="2000" dirty="0" smtClean="0"/>
              <a:t> </a:t>
            </a:r>
            <a:r>
              <a:rPr lang="el-GR" sz="2000" b="1" dirty="0" err="1" smtClean="0">
                <a:solidFill>
                  <a:srgbClr val="FF0000"/>
                </a:solidFill>
              </a:rPr>
              <a:t>Φλουμαζενίλη</a:t>
            </a:r>
            <a:r>
              <a:rPr lang="el-GR" sz="2000" dirty="0" smtClean="0"/>
              <a:t>:  Ειδικός ανταγωνιστής υποδοχέων </a:t>
            </a:r>
            <a:r>
              <a:rPr lang="el-GR" sz="2000" dirty="0" err="1" smtClean="0"/>
              <a:t>βενζοδιαζεπινών</a:t>
            </a:r>
            <a:r>
              <a:rPr lang="el-GR" sz="2000" dirty="0" smtClean="0"/>
              <a:t> </a:t>
            </a:r>
          </a:p>
          <a:p>
            <a:pPr marL="0" indent="0">
              <a:buNone/>
            </a:pPr>
            <a:r>
              <a:rPr lang="el-GR" sz="2000" dirty="0"/>
              <a:t> </a:t>
            </a:r>
            <a:r>
              <a:rPr lang="el-GR" sz="2000" dirty="0" smtClean="0"/>
              <a:t>                                             Άμεση αναστροφή της δράσης τους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529637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Στρογγυλεμένο ορθογώνιο 3"/>
          <p:cNvSpPr/>
          <p:nvPr/>
        </p:nvSpPr>
        <p:spPr>
          <a:xfrm>
            <a:off x="3059832" y="980728"/>
            <a:ext cx="1728192" cy="115212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err="1">
                <a:solidFill>
                  <a:schemeClr val="tx1"/>
                </a:solidFill>
              </a:rPr>
              <a:t>μ</a:t>
            </a:r>
            <a:r>
              <a:rPr lang="el-GR" dirty="0" err="1" smtClean="0">
                <a:solidFill>
                  <a:schemeClr val="tx1"/>
                </a:solidFill>
              </a:rPr>
              <a:t>ιδαζολάμη</a:t>
            </a:r>
            <a:endParaRPr lang="el-GR" dirty="0" smtClean="0">
              <a:solidFill>
                <a:schemeClr val="tx1"/>
              </a:solidFill>
            </a:endParaRPr>
          </a:p>
          <a:p>
            <a:pPr algn="ctr"/>
            <a:r>
              <a:rPr lang="el-GR" dirty="0" err="1">
                <a:solidFill>
                  <a:schemeClr val="tx1"/>
                </a:solidFill>
              </a:rPr>
              <a:t>δ</a:t>
            </a:r>
            <a:r>
              <a:rPr lang="el-GR" dirty="0" err="1" smtClean="0">
                <a:solidFill>
                  <a:schemeClr val="tx1"/>
                </a:solidFill>
              </a:rPr>
              <a:t>ιαζεπάμη</a:t>
            </a:r>
            <a:endParaRPr lang="el-GR" dirty="0" smtClean="0">
              <a:solidFill>
                <a:schemeClr val="tx1"/>
              </a:solidFill>
            </a:endParaRPr>
          </a:p>
          <a:p>
            <a:pPr algn="ctr"/>
            <a:r>
              <a:rPr lang="el-GR" dirty="0" err="1">
                <a:solidFill>
                  <a:schemeClr val="tx1"/>
                </a:solidFill>
              </a:rPr>
              <a:t>λ</a:t>
            </a:r>
            <a:r>
              <a:rPr lang="el-GR" dirty="0" err="1" smtClean="0">
                <a:solidFill>
                  <a:schemeClr val="tx1"/>
                </a:solidFill>
              </a:rPr>
              <a:t>οραζεπάμη</a:t>
            </a:r>
            <a:endParaRPr lang="el-GR" dirty="0">
              <a:solidFill>
                <a:schemeClr val="tx1"/>
              </a:solidFill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7" y="1483842"/>
            <a:ext cx="433387" cy="14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968" y="4437112"/>
            <a:ext cx="1226008" cy="21602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10965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25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251520" y="600815"/>
            <a:ext cx="8229600" cy="6009531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el-GR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l-GR" sz="24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Οπιοειδή</a:t>
            </a:r>
            <a:endParaRPr lang="el-GR" sz="2400" b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endParaRPr lang="el-GR" sz="2400" dirty="0" smtClean="0"/>
          </a:p>
          <a:p>
            <a:pPr>
              <a:buFont typeface="Wingdings" pitchFamily="2" charset="2"/>
              <a:buChar char="Ø"/>
            </a:pPr>
            <a:r>
              <a:rPr lang="el-GR" sz="2000" dirty="0" smtClean="0"/>
              <a:t>Υποδοχείς σε Κ.Ν.Σ. &amp; </a:t>
            </a:r>
          </a:p>
          <a:p>
            <a:pPr marL="0" indent="0">
              <a:buNone/>
            </a:pPr>
            <a:r>
              <a:rPr lang="el-GR" sz="2000" dirty="0" smtClean="0"/>
              <a:t>στην περιφέρεια</a:t>
            </a:r>
          </a:p>
          <a:p>
            <a:pPr marL="0" indent="0">
              <a:buNone/>
            </a:pPr>
            <a:endParaRPr lang="el-GR" sz="2000" dirty="0" smtClean="0"/>
          </a:p>
          <a:p>
            <a:pPr>
              <a:buFont typeface="Wingdings" pitchFamily="2" charset="2"/>
              <a:buChar char="Ø"/>
            </a:pPr>
            <a:r>
              <a:rPr lang="el-GR" sz="2000" dirty="0" smtClean="0"/>
              <a:t>Αντλίες Κ,</a:t>
            </a:r>
            <a:r>
              <a:rPr lang="en-US" sz="2000" dirty="0" err="1" smtClean="0"/>
              <a:t>Ca,Na</a:t>
            </a:r>
            <a:r>
              <a:rPr lang="en-US" sz="2000" dirty="0" smtClean="0"/>
              <a:t> </a:t>
            </a:r>
            <a:r>
              <a:rPr lang="el-GR" sz="2000" dirty="0" smtClean="0"/>
              <a:t>μείωση </a:t>
            </a:r>
            <a:r>
              <a:rPr lang="en-US" sz="2000" dirty="0" err="1" smtClean="0"/>
              <a:t>cAMP</a:t>
            </a:r>
            <a:endParaRPr lang="en-US" sz="2000" dirty="0" smtClean="0"/>
          </a:p>
          <a:p>
            <a:pPr marL="0" indent="0">
              <a:buNone/>
            </a:pPr>
            <a:r>
              <a:rPr lang="el-GR" sz="2000" dirty="0" err="1"/>
              <a:t>μ</a:t>
            </a:r>
            <a:r>
              <a:rPr lang="el-GR" sz="2000" dirty="0" err="1" smtClean="0"/>
              <a:t>,κ,δ</a:t>
            </a:r>
            <a:r>
              <a:rPr lang="el-GR" sz="2000" dirty="0" smtClean="0"/>
              <a:t> υποδοχείς</a:t>
            </a:r>
          </a:p>
          <a:p>
            <a:pPr marL="0" indent="0">
              <a:buNone/>
            </a:pPr>
            <a:endParaRPr lang="el-GR" sz="2000" dirty="0" smtClean="0"/>
          </a:p>
          <a:p>
            <a:pPr marL="0" indent="0">
              <a:buNone/>
            </a:pPr>
            <a:endParaRPr lang="el-GR" sz="2000" dirty="0" smtClean="0"/>
          </a:p>
          <a:p>
            <a:pPr>
              <a:buFont typeface="Wingdings" pitchFamily="2" charset="2"/>
              <a:buChar char="ü"/>
            </a:pPr>
            <a:r>
              <a:rPr lang="el-GR" sz="2000" dirty="0" smtClean="0"/>
              <a:t>Αναπνευστική καταστολή</a:t>
            </a:r>
          </a:p>
          <a:p>
            <a:pPr>
              <a:buFont typeface="Wingdings" pitchFamily="2" charset="2"/>
              <a:buChar char="ü"/>
            </a:pPr>
            <a:r>
              <a:rPr lang="el-GR" sz="2000" dirty="0" smtClean="0"/>
              <a:t>αγγειοδιαστολή</a:t>
            </a:r>
          </a:p>
          <a:p>
            <a:pPr>
              <a:buFont typeface="Wingdings" pitchFamily="2" charset="2"/>
              <a:buChar char="ü"/>
            </a:pPr>
            <a:r>
              <a:rPr lang="el-GR" sz="2000" dirty="0" smtClean="0"/>
              <a:t>ναυτία, έμετος</a:t>
            </a:r>
          </a:p>
          <a:p>
            <a:pPr>
              <a:buFont typeface="Wingdings" pitchFamily="2" charset="2"/>
              <a:buChar char="ü"/>
            </a:pPr>
            <a:r>
              <a:rPr lang="el-GR" sz="2000" dirty="0" err="1" smtClean="0"/>
              <a:t>μυική</a:t>
            </a:r>
            <a:r>
              <a:rPr lang="el-GR" sz="2000" dirty="0" smtClean="0"/>
              <a:t> δυσκαμψία</a:t>
            </a:r>
          </a:p>
          <a:p>
            <a:pPr>
              <a:buFont typeface="Wingdings" pitchFamily="2" charset="2"/>
              <a:buChar char="ü"/>
            </a:pPr>
            <a:r>
              <a:rPr lang="el-GR" sz="2000" dirty="0" smtClean="0"/>
              <a:t>μύση, δυσκοιλιότητα</a:t>
            </a:r>
          </a:p>
          <a:p>
            <a:pPr>
              <a:buFont typeface="Wingdings" pitchFamily="2" charset="2"/>
              <a:buChar char="ü"/>
            </a:pPr>
            <a:r>
              <a:rPr lang="el-GR" sz="2000" dirty="0" smtClean="0"/>
              <a:t>ανοχή, εξάρτηση</a:t>
            </a: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366" y="404664"/>
            <a:ext cx="3816424" cy="5871809"/>
          </a:xfrm>
          <a:prstGeom prst="rect">
            <a:avLst/>
          </a:prstGeom>
        </p:spPr>
      </p:pic>
      <p:sp>
        <p:nvSpPr>
          <p:cNvPr id="10" name="Διάσημα 9"/>
          <p:cNvSpPr/>
          <p:nvPr/>
        </p:nvSpPr>
        <p:spPr>
          <a:xfrm>
            <a:off x="4211960" y="5661248"/>
            <a:ext cx="2016224" cy="504056"/>
          </a:xfrm>
          <a:prstGeom prst="chevron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b="1" dirty="0" smtClean="0">
                <a:solidFill>
                  <a:srgbClr val="00B050"/>
                </a:solidFill>
              </a:rPr>
              <a:t>Περιφερικοί υποδοχείς</a:t>
            </a:r>
            <a:endParaRPr lang="el-GR" sz="1600" b="1" dirty="0">
              <a:solidFill>
                <a:srgbClr val="00B050"/>
              </a:solidFill>
            </a:endParaRPr>
          </a:p>
        </p:txBody>
      </p:sp>
      <p:sp>
        <p:nvSpPr>
          <p:cNvPr id="11" name="Διάσημα 10"/>
          <p:cNvSpPr/>
          <p:nvPr/>
        </p:nvSpPr>
        <p:spPr>
          <a:xfrm rot="10800000">
            <a:off x="7055768" y="3335413"/>
            <a:ext cx="1980728" cy="501970"/>
          </a:xfrm>
          <a:prstGeom prst="chevron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55768" y="3436304"/>
            <a:ext cx="2376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 dirty="0" smtClean="0">
                <a:solidFill>
                  <a:srgbClr val="C00000"/>
                </a:solidFill>
              </a:rPr>
              <a:t> Νευρώνας 1</a:t>
            </a:r>
            <a:r>
              <a:rPr lang="el-GR" sz="1600" b="1" baseline="30000" dirty="0" smtClean="0">
                <a:solidFill>
                  <a:srgbClr val="C00000"/>
                </a:solidFill>
              </a:rPr>
              <a:t>η</a:t>
            </a:r>
            <a:r>
              <a:rPr lang="el-GR" sz="1600" b="1" dirty="0" smtClean="0">
                <a:solidFill>
                  <a:srgbClr val="C00000"/>
                </a:solidFill>
              </a:rPr>
              <a:t>τάξης</a:t>
            </a:r>
            <a:endParaRPr lang="el-GR" sz="1600" b="1" dirty="0">
              <a:solidFill>
                <a:srgbClr val="C00000"/>
              </a:solidFill>
            </a:endParaRPr>
          </a:p>
        </p:txBody>
      </p:sp>
      <p:sp>
        <p:nvSpPr>
          <p:cNvPr id="13" name="Διάσημα 12"/>
          <p:cNvSpPr/>
          <p:nvPr/>
        </p:nvSpPr>
        <p:spPr>
          <a:xfrm>
            <a:off x="3954306" y="2780928"/>
            <a:ext cx="1656184" cy="463243"/>
          </a:xfrm>
          <a:prstGeom prst="chevron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b="1" dirty="0" smtClean="0">
                <a:solidFill>
                  <a:srgbClr val="C00000"/>
                </a:solidFill>
              </a:rPr>
              <a:t>Νευρώνας 2</a:t>
            </a:r>
            <a:r>
              <a:rPr lang="el-GR" sz="1600" b="1" baseline="30000" dirty="0" smtClean="0">
                <a:solidFill>
                  <a:srgbClr val="C00000"/>
                </a:solidFill>
              </a:rPr>
              <a:t>ης</a:t>
            </a:r>
            <a:r>
              <a:rPr lang="el-GR" sz="1600" b="1" dirty="0" smtClean="0">
                <a:solidFill>
                  <a:srgbClr val="C00000"/>
                </a:solidFill>
              </a:rPr>
              <a:t> τάξης</a:t>
            </a:r>
            <a:endParaRPr lang="el-GR" sz="1600" b="1" dirty="0">
              <a:solidFill>
                <a:srgbClr val="C00000"/>
              </a:solidFill>
            </a:endParaRPr>
          </a:p>
        </p:txBody>
      </p:sp>
      <p:sp>
        <p:nvSpPr>
          <p:cNvPr id="14" name="Διάσημα 13"/>
          <p:cNvSpPr/>
          <p:nvPr/>
        </p:nvSpPr>
        <p:spPr>
          <a:xfrm>
            <a:off x="3635896" y="908720"/>
            <a:ext cx="1584176" cy="472498"/>
          </a:xfrm>
          <a:prstGeom prst="chevron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b="1" dirty="0" smtClean="0">
                <a:solidFill>
                  <a:srgbClr val="C00000"/>
                </a:solidFill>
              </a:rPr>
              <a:t>Νευρώνας 3</a:t>
            </a:r>
            <a:r>
              <a:rPr lang="el-GR" sz="1600" b="1" baseline="30000" dirty="0" smtClean="0">
                <a:solidFill>
                  <a:srgbClr val="C00000"/>
                </a:solidFill>
              </a:rPr>
              <a:t>ης</a:t>
            </a:r>
            <a:r>
              <a:rPr lang="el-GR" sz="1600" b="1" dirty="0" smtClean="0">
                <a:solidFill>
                  <a:srgbClr val="C00000"/>
                </a:solidFill>
              </a:rPr>
              <a:t> τάξης</a:t>
            </a:r>
            <a:endParaRPr lang="el-GR" sz="1600" b="1" dirty="0">
              <a:solidFill>
                <a:srgbClr val="C0000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6" y="-33992"/>
            <a:ext cx="8529637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6026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  <p:bldP spid="13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Autofit/>
          </a:bodyPr>
          <a:lstStyle/>
          <a:p>
            <a:pPr algn="l"/>
            <a:r>
              <a:rPr lang="el-GR" sz="2800" dirty="0" smtClean="0"/>
              <a:t>Ιστορική Αναδρομή</a:t>
            </a:r>
            <a:br>
              <a:rPr lang="el-GR" sz="2800" dirty="0" smtClean="0"/>
            </a:br>
            <a:endParaRPr lang="el-GR" sz="28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805264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l-GR" sz="2000" i="1" dirty="0" smtClean="0"/>
              <a:t>Μεσοποταμία </a:t>
            </a:r>
            <a:r>
              <a:rPr lang="el-GR" sz="2000" dirty="0" smtClean="0"/>
              <a:t>: αλκοόλη</a:t>
            </a:r>
          </a:p>
          <a:p>
            <a:pPr marL="0" indent="0">
              <a:buNone/>
            </a:pPr>
            <a:r>
              <a:rPr lang="el-GR" sz="2000" dirty="0" smtClean="0"/>
              <a:t>Σουμέριοι: καλλιέργεια </a:t>
            </a:r>
            <a:r>
              <a:rPr lang="el-GR" sz="2000" dirty="0" err="1" smtClean="0"/>
              <a:t>παπαβερίνης</a:t>
            </a:r>
            <a:r>
              <a:rPr lang="el-GR" sz="2000" dirty="0" smtClean="0"/>
              <a:t> (3400π.Χ.)</a:t>
            </a:r>
            <a:endParaRPr lang="en-US" sz="2000" dirty="0" smtClean="0"/>
          </a:p>
          <a:p>
            <a:pPr marL="0" indent="0">
              <a:buNone/>
            </a:pPr>
            <a:r>
              <a:rPr lang="el-GR" sz="2000" dirty="0" smtClean="0"/>
              <a:t>Αίγυπτος &amp; Ινδία : μανδραγόρας, </a:t>
            </a:r>
            <a:r>
              <a:rPr lang="el-GR" sz="2000" dirty="0" err="1" smtClean="0"/>
              <a:t>υοσκύαμος</a:t>
            </a:r>
            <a:r>
              <a:rPr lang="el-GR" sz="2000" dirty="0" smtClean="0"/>
              <a:t>,  ινδική κάνναβη</a:t>
            </a:r>
          </a:p>
          <a:p>
            <a:pPr marL="0" indent="0">
              <a:buNone/>
            </a:pPr>
            <a:r>
              <a:rPr lang="el-GR" sz="2000" dirty="0" err="1" smtClean="0"/>
              <a:t>Ασσύριοι</a:t>
            </a:r>
            <a:r>
              <a:rPr lang="el-GR" sz="2000" dirty="0" smtClean="0"/>
              <a:t>: ασφυκτικές τεχνικές</a:t>
            </a:r>
          </a:p>
          <a:p>
            <a:pPr>
              <a:buFont typeface="Wingdings" pitchFamily="2" charset="2"/>
              <a:buChar char="q"/>
            </a:pPr>
            <a:endParaRPr lang="el-GR" sz="2000" dirty="0" smtClean="0"/>
          </a:p>
          <a:p>
            <a:pPr>
              <a:buFont typeface="Wingdings" pitchFamily="2" charset="2"/>
              <a:buChar char="q"/>
            </a:pPr>
            <a:r>
              <a:rPr lang="el-GR" sz="2000" i="1" dirty="0" smtClean="0"/>
              <a:t>Κλασικούς χρόνους</a:t>
            </a:r>
          </a:p>
          <a:p>
            <a:pPr marL="0" indent="0">
              <a:buNone/>
            </a:pPr>
            <a:r>
              <a:rPr lang="el-GR" sz="2000" dirty="0" smtClean="0"/>
              <a:t>Διοσκουρίδης : αναισθησία μέσω μανδραγόρα</a:t>
            </a:r>
            <a:endParaRPr lang="el-GR" sz="2000" dirty="0"/>
          </a:p>
          <a:p>
            <a:pPr marL="0" indent="0">
              <a:buNone/>
            </a:pPr>
            <a:r>
              <a:rPr lang="el-GR" sz="2000" dirty="0" smtClean="0"/>
              <a:t>Ιπποκράτης, </a:t>
            </a:r>
            <a:r>
              <a:rPr lang="el-GR" sz="2000" dirty="0" err="1" smtClean="0"/>
              <a:t>Θεόφραστος:ατμοί</a:t>
            </a:r>
            <a:r>
              <a:rPr lang="el-GR" sz="2000" dirty="0" smtClean="0"/>
              <a:t> από βρασμό βοτάνων</a:t>
            </a:r>
          </a:p>
          <a:p>
            <a:pPr>
              <a:buFont typeface="Wingdings" pitchFamily="2" charset="2"/>
              <a:buChar char="q"/>
            </a:pPr>
            <a:endParaRPr lang="el-GR" sz="2000" dirty="0" smtClean="0"/>
          </a:p>
          <a:p>
            <a:pPr>
              <a:buFont typeface="Wingdings" pitchFamily="2" charset="2"/>
              <a:buChar char="q"/>
            </a:pPr>
            <a:r>
              <a:rPr lang="el-GR" sz="2000" i="1" dirty="0" smtClean="0"/>
              <a:t>Κίνα</a:t>
            </a:r>
          </a:p>
          <a:p>
            <a:pPr marL="0" indent="0">
              <a:buNone/>
            </a:pPr>
            <a:r>
              <a:rPr lang="el-GR" sz="2000" dirty="0" smtClean="0"/>
              <a:t>Βελονισμός, τεχνικές ύπνωσης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555" y="4077071"/>
            <a:ext cx="2511503" cy="1946415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048" y="764704"/>
            <a:ext cx="1800200" cy="23042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9552" y="6093296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248969"/>
            <a:ext cx="3312368" cy="427317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237" y="89678"/>
            <a:ext cx="1851821" cy="541067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342" y="6248969"/>
            <a:ext cx="4427984" cy="5520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8955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251520" y="443805"/>
            <a:ext cx="8229600" cy="5721499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el-GR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l-GR" sz="24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Οπιοειδή</a:t>
            </a:r>
            <a:endParaRPr lang="el-GR" sz="2400" b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endParaRPr lang="el-GR" sz="2400" dirty="0" smtClean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77" y="1196752"/>
            <a:ext cx="8136904" cy="2736304"/>
          </a:xfrm>
          <a:prstGeom prst="rect">
            <a:avLst/>
          </a:prstGeom>
        </p:spPr>
      </p:pic>
      <p:pic>
        <p:nvPicPr>
          <p:cNvPr id="7170" name="Picture 2" descr="https://cdn.sofokleousin.gr/sites/default/files/styles/node_full/public/2018-08/opioid-crisis.jpg?itok=4r5hXBk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208" y="4149080"/>
            <a:ext cx="3450112" cy="2335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3528" y="4725144"/>
            <a:ext cx="3888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solidFill>
                  <a:srgbClr val="FF0000"/>
                </a:solidFill>
              </a:rPr>
              <a:t>*</a:t>
            </a:r>
            <a:r>
              <a:rPr lang="el-GR" b="1" dirty="0" err="1" smtClean="0">
                <a:solidFill>
                  <a:srgbClr val="FF0000"/>
                </a:solidFill>
              </a:rPr>
              <a:t>Ναλοξόνη</a:t>
            </a:r>
            <a:r>
              <a:rPr lang="el-GR" b="1" dirty="0" smtClean="0">
                <a:solidFill>
                  <a:srgbClr val="FF0000"/>
                </a:solidFill>
              </a:rPr>
              <a:t> </a:t>
            </a:r>
            <a:r>
              <a:rPr lang="el-GR" dirty="0" smtClean="0">
                <a:solidFill>
                  <a:srgbClr val="FF0000"/>
                </a:solidFill>
              </a:rPr>
              <a:t>:  </a:t>
            </a:r>
            <a:r>
              <a:rPr lang="el-GR" dirty="0" smtClean="0"/>
              <a:t>Ανταγωνιστής φυσικών &amp; συνθετικών </a:t>
            </a:r>
            <a:r>
              <a:rPr lang="el-GR" dirty="0" err="1" smtClean="0"/>
              <a:t>οπιοειδών</a:t>
            </a:r>
            <a:r>
              <a:rPr lang="el-GR" dirty="0" smtClean="0"/>
              <a:t>,  άμεση δράση διάρκεια 30-60</a:t>
            </a:r>
            <a:r>
              <a:rPr lang="en-US" dirty="0" smtClean="0"/>
              <a:t>min</a:t>
            </a:r>
            <a:endParaRPr lang="el-GR" dirty="0">
              <a:solidFill>
                <a:srgbClr val="FF0000"/>
              </a:solidFill>
            </a:endParaRPr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4302648"/>
            <a:ext cx="943099" cy="25243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369729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97446" y="-99392"/>
            <a:ext cx="8229600" cy="792088"/>
          </a:xfrm>
        </p:spPr>
        <p:txBody>
          <a:bodyPr>
            <a:normAutofit/>
          </a:bodyPr>
          <a:lstStyle/>
          <a:p>
            <a:pPr marL="457200" indent="-457200" algn="l">
              <a:buFont typeface="Wingdings" pitchFamily="2" charset="2"/>
              <a:buChar char="q"/>
            </a:pPr>
            <a:r>
              <a:rPr lang="el-GR" sz="2800" dirty="0" smtClean="0"/>
              <a:t>Αντιμετώπιση του πόνου</a:t>
            </a:r>
            <a:endParaRPr lang="el-GR" sz="2800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980728"/>
            <a:ext cx="4629016" cy="4536504"/>
          </a:xfr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949280"/>
            <a:ext cx="3827368" cy="753795"/>
          </a:xfrm>
          <a:prstGeom prst="rect">
            <a:avLst/>
          </a:prstGeom>
        </p:spPr>
      </p:pic>
      <p:graphicFrame>
        <p:nvGraphicFramePr>
          <p:cNvPr id="8" name="Διάγραμμα 7"/>
          <p:cNvGraphicFramePr/>
          <p:nvPr>
            <p:extLst>
              <p:ext uri="{D42A27DB-BD31-4B8C-83A1-F6EECF244321}">
                <p14:modId xmlns="" xmlns:p14="http://schemas.microsoft.com/office/powerpoint/2010/main" val="246218752"/>
              </p:ext>
            </p:extLst>
          </p:nvPr>
        </p:nvGraphicFramePr>
        <p:xfrm>
          <a:off x="0" y="1268760"/>
          <a:ext cx="9044592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Ταινία προς τα κάτω 5"/>
          <p:cNvSpPr/>
          <p:nvPr/>
        </p:nvSpPr>
        <p:spPr>
          <a:xfrm>
            <a:off x="-108520" y="0"/>
            <a:ext cx="8856984" cy="1152128"/>
          </a:xfrm>
          <a:prstGeom prst="ribbon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000" b="1" dirty="0" smtClean="0">
                <a:solidFill>
                  <a:srgbClr val="FF0000"/>
                </a:solidFill>
              </a:rPr>
              <a:t>Εξατομικευμένα</a:t>
            </a:r>
            <a:endParaRPr lang="el-GR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10388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7" dur="8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8" dur="43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438" fill="hold">
                                          <p:stCondLst>
                                            <p:cond delay="4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438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438" fill="hold">
                                          <p:stCondLst>
                                            <p:cond delay="131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P spid="6" grpId="0" animBg="1"/>
      <p:bldP spid="6" grpId="1" animBg="1"/>
      <p:bldP spid="6" grpId="2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79512" y="260648"/>
            <a:ext cx="8229600" cy="5649491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el-GR" sz="24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Μυοχαλαρωτικά</a:t>
            </a:r>
            <a:endParaRPr lang="el-GR" sz="2400" b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endParaRPr lang="el-GR" sz="2800" dirty="0" smtClean="0"/>
          </a:p>
          <a:p>
            <a:pPr marL="0" indent="0">
              <a:buNone/>
            </a:pPr>
            <a:endParaRPr lang="el-GR" sz="2800" dirty="0"/>
          </a:p>
          <a:p>
            <a:pPr marL="0" indent="0">
              <a:buNone/>
            </a:pPr>
            <a:endParaRPr lang="el-GR" sz="2800" dirty="0" smtClean="0"/>
          </a:p>
          <a:p>
            <a:pPr marL="0" indent="0">
              <a:buNone/>
            </a:pPr>
            <a:r>
              <a:rPr lang="el-GR" sz="2800" dirty="0" smtClean="0"/>
              <a:t> 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931" y="114794"/>
            <a:ext cx="2583865" cy="14401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Στρογγυλεμένο ορθογώνιο 5"/>
          <p:cNvSpPr/>
          <p:nvPr/>
        </p:nvSpPr>
        <p:spPr>
          <a:xfrm>
            <a:off x="251520" y="1771688"/>
            <a:ext cx="2880320" cy="1296144"/>
          </a:xfrm>
          <a:prstGeom prst="roundRect">
            <a:avLst/>
          </a:prstGeom>
          <a:solidFill>
            <a:srgbClr val="8E5B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 dirty="0" err="1" smtClean="0">
                <a:solidFill>
                  <a:schemeClr val="bg1">
                    <a:lumMod val="95000"/>
                  </a:schemeClr>
                </a:solidFill>
              </a:rPr>
              <a:t>Αποπολωτικά</a:t>
            </a:r>
            <a:r>
              <a:rPr lang="el-GR" sz="2400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l-GR" sz="2400" b="1" dirty="0" err="1" smtClean="0">
                <a:solidFill>
                  <a:schemeClr val="bg1">
                    <a:lumMod val="95000"/>
                  </a:schemeClr>
                </a:solidFill>
              </a:rPr>
              <a:t>μυοχαλαρωτικά</a:t>
            </a:r>
            <a:endParaRPr lang="el-GR" sz="2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Στρογγυλεμένο ορθογώνιο 6"/>
          <p:cNvSpPr/>
          <p:nvPr/>
        </p:nvSpPr>
        <p:spPr>
          <a:xfrm>
            <a:off x="1330786" y="2904815"/>
            <a:ext cx="3026044" cy="1381219"/>
          </a:xfrm>
          <a:prstGeom prst="round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Ορθογώνιο 7"/>
          <p:cNvSpPr/>
          <p:nvPr/>
        </p:nvSpPr>
        <p:spPr>
          <a:xfrm>
            <a:off x="1439120" y="3067832"/>
            <a:ext cx="27363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l-GR" dirty="0"/>
              <a:t>Ταχεία έναρξη δράσης,  ταχύς μτβ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l-GR" dirty="0"/>
              <a:t>Ινιδισμοί, </a:t>
            </a:r>
            <a:r>
              <a:rPr lang="el-GR" dirty="0" err="1"/>
              <a:t>μυικά</a:t>
            </a:r>
            <a:r>
              <a:rPr lang="el-GR" dirty="0"/>
              <a:t> άλγη, </a:t>
            </a:r>
            <a:r>
              <a:rPr lang="el-GR" dirty="0" err="1"/>
              <a:t>υπερΚ</a:t>
            </a:r>
            <a:r>
              <a:rPr lang="el-GR" dirty="0"/>
              <a:t>+</a:t>
            </a:r>
          </a:p>
        </p:txBody>
      </p:sp>
      <p:sp>
        <p:nvSpPr>
          <p:cNvPr id="9" name="Στρογγυλεμένο ορθογώνιο 8"/>
          <p:cNvSpPr/>
          <p:nvPr/>
        </p:nvSpPr>
        <p:spPr>
          <a:xfrm>
            <a:off x="4932040" y="2996952"/>
            <a:ext cx="3096344" cy="1584176"/>
          </a:xfrm>
          <a:prstGeom prst="roundRect">
            <a:avLst/>
          </a:prstGeom>
          <a:solidFill>
            <a:srgbClr val="8E5B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 dirty="0" smtClean="0">
                <a:solidFill>
                  <a:schemeClr val="bg1">
                    <a:lumMod val="95000"/>
                  </a:schemeClr>
                </a:solidFill>
              </a:rPr>
              <a:t>Μη </a:t>
            </a:r>
            <a:r>
              <a:rPr lang="el-GR" sz="2400" b="1" dirty="0" err="1" smtClean="0">
                <a:solidFill>
                  <a:schemeClr val="bg1">
                    <a:lumMod val="95000"/>
                  </a:schemeClr>
                </a:solidFill>
              </a:rPr>
              <a:t>αποπολωτικά</a:t>
            </a:r>
            <a:r>
              <a:rPr lang="el-GR" sz="2400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l-GR" sz="2400" b="1" dirty="0" err="1" smtClean="0">
                <a:solidFill>
                  <a:schemeClr val="bg1">
                    <a:lumMod val="95000"/>
                  </a:schemeClr>
                </a:solidFill>
              </a:rPr>
              <a:t>μυοχαλαρωτικά</a:t>
            </a:r>
            <a:endParaRPr lang="el-GR" sz="2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" name="Στρογγυλεμένο ορθογώνιο 9"/>
          <p:cNvSpPr/>
          <p:nvPr/>
        </p:nvSpPr>
        <p:spPr>
          <a:xfrm>
            <a:off x="5569478" y="4318365"/>
            <a:ext cx="3456384" cy="2243084"/>
          </a:xfrm>
          <a:prstGeom prst="round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/>
          <p:cNvSpPr/>
          <p:nvPr/>
        </p:nvSpPr>
        <p:spPr>
          <a:xfrm>
            <a:off x="5518412" y="4549676"/>
            <a:ext cx="37341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l-GR" dirty="0"/>
              <a:t>Ανταγωνιστές </a:t>
            </a:r>
            <a:r>
              <a:rPr lang="el-GR" dirty="0" err="1"/>
              <a:t>Ach</a:t>
            </a:r>
            <a:r>
              <a:rPr lang="el-GR" dirty="0"/>
              <a:t>-αδυναμία σύνδεσής </a:t>
            </a:r>
            <a:r>
              <a:rPr lang="en-US" dirty="0" smtClean="0"/>
              <a:t> </a:t>
            </a:r>
            <a:r>
              <a:rPr lang="el-GR" dirty="0" smtClean="0"/>
              <a:t>για σύσπαση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l-GR" dirty="0" smtClean="0"/>
              <a:t>Ταχεία έναρξη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l-GR" dirty="0" smtClean="0"/>
              <a:t>Μεγάλη </a:t>
            </a:r>
            <a:r>
              <a:rPr lang="el-GR" dirty="0"/>
              <a:t>διάρκεια δράσης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l-GR" dirty="0"/>
              <a:t>Ιδανικά </a:t>
            </a:r>
            <a:r>
              <a:rPr lang="el-GR" dirty="0" smtClean="0"/>
              <a:t>για επαναλαμβανόμενη/στάγδην </a:t>
            </a:r>
            <a:r>
              <a:rPr lang="el-GR" dirty="0"/>
              <a:t>χορήγηση</a:t>
            </a:r>
          </a:p>
          <a:p>
            <a:endParaRPr lang="el-GR" dirty="0"/>
          </a:p>
        </p:txBody>
      </p:sp>
      <p:sp>
        <p:nvSpPr>
          <p:cNvPr id="13" name="TextBox 12"/>
          <p:cNvSpPr txBox="1"/>
          <p:nvPr/>
        </p:nvSpPr>
        <p:spPr>
          <a:xfrm>
            <a:off x="-396552" y="800102"/>
            <a:ext cx="5760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dirty="0"/>
              <a:t>Ανταγωνιστές </a:t>
            </a:r>
            <a:r>
              <a:rPr lang="el-GR" sz="2000" b="1" dirty="0" err="1">
                <a:solidFill>
                  <a:srgbClr val="FF0000"/>
                </a:solidFill>
              </a:rPr>
              <a:t>Ach</a:t>
            </a:r>
            <a:r>
              <a:rPr lang="el-GR" sz="2000" dirty="0">
                <a:solidFill>
                  <a:srgbClr val="FF0000"/>
                </a:solidFill>
              </a:rPr>
              <a:t> </a:t>
            </a:r>
            <a:r>
              <a:rPr lang="el-GR" sz="2000" dirty="0"/>
              <a:t>νικοτινικών υποδοχέων </a:t>
            </a:r>
            <a:endParaRPr lang="el-GR" sz="2000" dirty="0" smtClean="0"/>
          </a:p>
          <a:p>
            <a:pPr algn="ctr"/>
            <a:r>
              <a:rPr lang="el-GR" sz="2000" b="1" dirty="0" smtClean="0">
                <a:solidFill>
                  <a:srgbClr val="00B050"/>
                </a:solidFill>
              </a:rPr>
              <a:t>σκελετικών </a:t>
            </a:r>
            <a:r>
              <a:rPr lang="el-GR" sz="2000" b="1" dirty="0">
                <a:solidFill>
                  <a:srgbClr val="00B050"/>
                </a:solidFill>
              </a:rPr>
              <a:t>μυών</a:t>
            </a:r>
          </a:p>
        </p:txBody>
      </p:sp>
      <p:pic>
        <p:nvPicPr>
          <p:cNvPr id="14" name="Εικόνα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412" y="114794"/>
            <a:ext cx="2750823" cy="2164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Επεξήγηση με γραμμή 1 16"/>
          <p:cNvSpPr/>
          <p:nvPr/>
        </p:nvSpPr>
        <p:spPr>
          <a:xfrm>
            <a:off x="3203316" y="2057415"/>
            <a:ext cx="1944216" cy="724690"/>
          </a:xfrm>
          <a:prstGeom prst="borderCallout1">
            <a:avLst>
              <a:gd name="adj1" fmla="val 62211"/>
              <a:gd name="adj2" fmla="val -8333"/>
              <a:gd name="adj3" fmla="val 112500"/>
              <a:gd name="adj4" fmla="val -38333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err="1" smtClean="0">
                <a:solidFill>
                  <a:srgbClr val="FF0000"/>
                </a:solidFill>
              </a:rPr>
              <a:t>Σουκινυλοχολίνη</a:t>
            </a:r>
            <a:endParaRPr lang="el-GR" b="1" dirty="0">
              <a:solidFill>
                <a:srgbClr val="FF0000"/>
              </a:solidFill>
            </a:endParaRPr>
          </a:p>
        </p:txBody>
      </p:sp>
      <p:sp>
        <p:nvSpPr>
          <p:cNvPr id="21" name="Κατακόρυφος πάπυρος 20"/>
          <p:cNvSpPr/>
          <p:nvPr/>
        </p:nvSpPr>
        <p:spPr>
          <a:xfrm>
            <a:off x="3491880" y="4581127"/>
            <a:ext cx="2161094" cy="2185509"/>
          </a:xfrm>
          <a:prstGeom prst="verticalScroll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2000" b="1" dirty="0" smtClean="0">
              <a:solidFill>
                <a:srgbClr val="00B050"/>
              </a:solidFill>
            </a:endParaRPr>
          </a:p>
          <a:p>
            <a:pPr algn="ctr"/>
            <a:r>
              <a:rPr lang="el-GR" sz="2000" b="1" dirty="0" err="1" smtClean="0">
                <a:solidFill>
                  <a:srgbClr val="00B050"/>
                </a:solidFill>
              </a:rPr>
              <a:t>Ατρακούριο</a:t>
            </a:r>
            <a:endParaRPr lang="el-GR" sz="2000" b="1" dirty="0" smtClean="0">
              <a:solidFill>
                <a:srgbClr val="00B050"/>
              </a:solidFill>
            </a:endParaRPr>
          </a:p>
          <a:p>
            <a:pPr algn="ctr"/>
            <a:r>
              <a:rPr lang="en-US" sz="2000" b="1" dirty="0" err="1" smtClean="0">
                <a:solidFill>
                  <a:srgbClr val="00B050"/>
                </a:solidFill>
              </a:rPr>
              <a:t>Cis</a:t>
            </a:r>
            <a:r>
              <a:rPr lang="en-US" sz="2000" b="1" dirty="0" smtClean="0">
                <a:solidFill>
                  <a:srgbClr val="00B050"/>
                </a:solidFill>
              </a:rPr>
              <a:t>-</a:t>
            </a:r>
            <a:r>
              <a:rPr lang="el-GR" sz="2000" b="1" dirty="0" err="1" smtClean="0">
                <a:solidFill>
                  <a:srgbClr val="00B050"/>
                </a:solidFill>
              </a:rPr>
              <a:t>ατρακούριο</a:t>
            </a:r>
            <a:endParaRPr lang="el-GR" sz="2000" b="1" dirty="0" smtClean="0">
              <a:solidFill>
                <a:srgbClr val="00B050"/>
              </a:solidFill>
            </a:endParaRPr>
          </a:p>
          <a:p>
            <a:pPr algn="ctr"/>
            <a:r>
              <a:rPr lang="el-GR" sz="2000" b="1" dirty="0" err="1" smtClean="0">
                <a:solidFill>
                  <a:srgbClr val="00B050"/>
                </a:solidFill>
              </a:rPr>
              <a:t>Ροκουρόνιο</a:t>
            </a:r>
            <a:endParaRPr lang="el-GR" sz="2000" b="1" dirty="0" smtClean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07439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7" grpId="0" animBg="1"/>
      <p:bldP spid="2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Εικόνα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2364540"/>
            <a:ext cx="1713904" cy="1844081"/>
          </a:xfrm>
          <a:prstGeom prst="rect">
            <a:avLst/>
          </a:prstGeom>
        </p:spPr>
      </p:pic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62741" y="332656"/>
            <a:ext cx="8229600" cy="635425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el-GR" sz="24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Μυοχαλαρωτικά</a:t>
            </a:r>
            <a:endParaRPr lang="el-GR" sz="2400" b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0" indent="0" algn="ctr">
              <a:buNone/>
            </a:pPr>
            <a:endParaRPr lang="el-GR" sz="2800" dirty="0"/>
          </a:p>
          <a:p>
            <a:pPr marL="0" indent="0">
              <a:buNone/>
            </a:pPr>
            <a:r>
              <a:rPr lang="el-GR" sz="2400" b="1" dirty="0" smtClean="0">
                <a:solidFill>
                  <a:srgbClr val="7030A0"/>
                </a:solidFill>
              </a:rPr>
              <a:t>Α ν α σ τ ρ ο φ ή </a:t>
            </a:r>
          </a:p>
          <a:p>
            <a:pPr marL="0" indent="0">
              <a:buNone/>
            </a:pPr>
            <a:r>
              <a:rPr lang="el-GR" sz="2400" b="1" dirty="0" smtClean="0">
                <a:solidFill>
                  <a:srgbClr val="FF0000"/>
                </a:solidFill>
              </a:rPr>
              <a:t>Μ Ο Ν Ο</a:t>
            </a:r>
            <a:r>
              <a:rPr lang="el-GR" sz="2400" dirty="0" smtClean="0"/>
              <a:t> μη </a:t>
            </a:r>
            <a:r>
              <a:rPr lang="el-GR" sz="2400" dirty="0" err="1" smtClean="0"/>
              <a:t>αποπολωτικών</a:t>
            </a:r>
            <a:r>
              <a:rPr lang="el-GR" sz="2400" dirty="0" smtClean="0"/>
              <a:t> </a:t>
            </a:r>
            <a:r>
              <a:rPr lang="el-GR" sz="2400" dirty="0" err="1" smtClean="0"/>
              <a:t>μυοχαλαρωτικών</a:t>
            </a:r>
            <a:endParaRPr lang="el-GR" sz="2400" dirty="0" smtClean="0"/>
          </a:p>
          <a:p>
            <a:pPr marL="0" indent="0">
              <a:buNone/>
            </a:pPr>
            <a:endParaRPr lang="el-GR" sz="2400" dirty="0"/>
          </a:p>
          <a:p>
            <a:pPr marL="0" indent="0">
              <a:buNone/>
            </a:pPr>
            <a:endParaRPr lang="el-GR" sz="2400" dirty="0" smtClean="0"/>
          </a:p>
          <a:p>
            <a:pPr>
              <a:buFont typeface="Wingdings" pitchFamily="2" charset="2"/>
              <a:buChar char="Ø"/>
            </a:pPr>
            <a:r>
              <a:rPr lang="el-GR" sz="2400" dirty="0" smtClean="0"/>
              <a:t> </a:t>
            </a:r>
            <a:r>
              <a:rPr lang="el-GR" sz="2400" dirty="0" err="1" smtClean="0">
                <a:solidFill>
                  <a:srgbClr val="00B050"/>
                </a:solidFill>
              </a:rPr>
              <a:t>Αντιχολινεστερασικά</a:t>
            </a:r>
            <a:r>
              <a:rPr lang="el-GR" sz="2400" dirty="0" smtClean="0">
                <a:solidFill>
                  <a:srgbClr val="00B050"/>
                </a:solidFill>
              </a:rPr>
              <a:t> φάρμακα</a:t>
            </a:r>
          </a:p>
          <a:p>
            <a:pPr marL="0" indent="0">
              <a:buNone/>
            </a:pPr>
            <a:endParaRPr lang="el-GR" sz="2400" dirty="0" smtClean="0"/>
          </a:p>
          <a:p>
            <a:pPr marL="0" indent="0">
              <a:buNone/>
            </a:pPr>
            <a:r>
              <a:rPr lang="el-GR" sz="2000" dirty="0" smtClean="0"/>
              <a:t>με  Α.Ε. </a:t>
            </a:r>
            <a:r>
              <a:rPr lang="el-GR" sz="2000" dirty="0" err="1" smtClean="0"/>
              <a:t>αντιχολινεστερασικών</a:t>
            </a:r>
            <a:r>
              <a:rPr lang="el-GR" sz="2000" dirty="0" smtClean="0"/>
              <a:t> φαρμάκων</a:t>
            </a:r>
          </a:p>
          <a:p>
            <a:pPr marL="0" indent="0">
              <a:buNone/>
            </a:pPr>
            <a:r>
              <a:rPr lang="el-GR" sz="2000" dirty="0" smtClean="0">
                <a:solidFill>
                  <a:srgbClr val="0070C0"/>
                </a:solidFill>
              </a:rPr>
              <a:t>(</a:t>
            </a:r>
            <a:r>
              <a:rPr lang="el-GR" sz="2000" dirty="0" err="1" smtClean="0">
                <a:solidFill>
                  <a:srgbClr val="0070C0"/>
                </a:solidFill>
              </a:rPr>
              <a:t>Βραδυκαρδία,βρογχόσπασμος,σιελόρροια,μύση</a:t>
            </a:r>
            <a:r>
              <a:rPr lang="el-GR" sz="2000" dirty="0" smtClean="0">
                <a:solidFill>
                  <a:srgbClr val="0070C0"/>
                </a:solidFill>
              </a:rPr>
              <a:t>)</a:t>
            </a:r>
            <a:endParaRPr lang="en-US" sz="20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sz="1800" dirty="0"/>
          </a:p>
          <a:p>
            <a:pPr>
              <a:buFont typeface="Wingdings" pitchFamily="2" charset="2"/>
              <a:buChar char="Ø"/>
            </a:pPr>
            <a:r>
              <a:rPr lang="el-GR" sz="2400" dirty="0" smtClean="0"/>
              <a:t> </a:t>
            </a:r>
            <a:r>
              <a:rPr lang="en-US" sz="2400" dirty="0" err="1" smtClean="0">
                <a:solidFill>
                  <a:srgbClr val="00B050"/>
                </a:solidFill>
              </a:rPr>
              <a:t>Suggamadex</a:t>
            </a:r>
            <a:r>
              <a:rPr lang="el-GR" sz="2400" dirty="0" smtClean="0"/>
              <a:t>    </a:t>
            </a:r>
            <a:r>
              <a:rPr lang="en-US" sz="2400" dirty="0" smtClean="0"/>
              <a:t> </a:t>
            </a:r>
            <a:r>
              <a:rPr lang="el-GR" sz="2400" dirty="0" smtClean="0"/>
              <a:t>    </a:t>
            </a:r>
            <a:r>
              <a:rPr lang="el-GR" sz="2000" dirty="0" smtClean="0"/>
              <a:t>ειδικός ανταγωνιστής </a:t>
            </a:r>
            <a:r>
              <a:rPr lang="el-GR" sz="2000" dirty="0" err="1" smtClean="0"/>
              <a:t>ροκουρονίου</a:t>
            </a:r>
            <a:endParaRPr lang="en-US" sz="2000" dirty="0" smtClean="0"/>
          </a:p>
          <a:p>
            <a:pPr marL="0" indent="0">
              <a:buNone/>
            </a:pPr>
            <a:r>
              <a:rPr lang="el-GR" sz="2000" dirty="0" smtClean="0"/>
              <a:t>               </a:t>
            </a:r>
            <a:r>
              <a:rPr lang="en-US" sz="2000" dirty="0" smtClean="0"/>
              <a:t> </a:t>
            </a:r>
            <a:endParaRPr lang="el-GR" sz="2000" dirty="0" smtClean="0"/>
          </a:p>
          <a:p>
            <a:pPr marL="0" indent="0">
              <a:buNone/>
            </a:pPr>
            <a:r>
              <a:rPr lang="el-GR" sz="2000" dirty="0"/>
              <a:t> </a:t>
            </a:r>
            <a:r>
              <a:rPr lang="el-GR" sz="2000" dirty="0" smtClean="0"/>
              <a:t>                Ελέγχοντας το βαθμό αποκλεισμού με </a:t>
            </a:r>
            <a:r>
              <a:rPr lang="el-GR" sz="2000" b="1" dirty="0" err="1" smtClean="0"/>
              <a:t>νευροδιεγέρτη</a:t>
            </a:r>
            <a:endParaRPr lang="el-GR" sz="2000" b="1" dirty="0"/>
          </a:p>
          <a:p>
            <a:pPr marL="0" indent="0">
              <a:buNone/>
            </a:pPr>
            <a:r>
              <a:rPr lang="el-GR" sz="2000" dirty="0" smtClean="0"/>
              <a:t>                 χορηγείται </a:t>
            </a:r>
            <a:r>
              <a:rPr lang="el-GR" sz="2000" dirty="0" err="1" smtClean="0"/>
              <a:t>στοχευμένη</a:t>
            </a:r>
            <a:r>
              <a:rPr lang="el-GR" sz="2000" dirty="0" smtClean="0"/>
              <a:t> αναστροφή</a:t>
            </a:r>
            <a:endParaRPr lang="en-US" sz="2000" dirty="0" smtClean="0"/>
          </a:p>
        </p:txBody>
      </p:sp>
      <p:sp>
        <p:nvSpPr>
          <p:cNvPr id="12" name="Κατακόρυφος πάπυρος 11"/>
          <p:cNvSpPr/>
          <p:nvPr/>
        </p:nvSpPr>
        <p:spPr>
          <a:xfrm>
            <a:off x="6444208" y="104438"/>
            <a:ext cx="2592288" cy="2448272"/>
          </a:xfrm>
          <a:prstGeom prst="verticalScroll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2000" b="1" dirty="0" smtClean="0">
              <a:solidFill>
                <a:srgbClr val="00B050"/>
              </a:solidFill>
            </a:endParaRPr>
          </a:p>
          <a:p>
            <a:pPr algn="ctr"/>
            <a:endParaRPr lang="el-GR" sz="2000" b="1" dirty="0" smtClean="0">
              <a:solidFill>
                <a:srgbClr val="00B050"/>
              </a:solidFill>
            </a:endParaRPr>
          </a:p>
          <a:p>
            <a:pPr algn="ctr"/>
            <a:r>
              <a:rPr lang="el-GR" sz="2000" b="1" dirty="0" err="1" smtClean="0">
                <a:solidFill>
                  <a:srgbClr val="00B050"/>
                </a:solidFill>
              </a:rPr>
              <a:t>Ατρακούριο</a:t>
            </a:r>
            <a:endParaRPr lang="el-GR" sz="2000" b="1" dirty="0" smtClean="0">
              <a:solidFill>
                <a:srgbClr val="00B050"/>
              </a:solidFill>
            </a:endParaRPr>
          </a:p>
          <a:p>
            <a:pPr algn="ctr"/>
            <a:r>
              <a:rPr lang="en-US" sz="2000" b="1" dirty="0" err="1" smtClean="0">
                <a:solidFill>
                  <a:srgbClr val="00B050"/>
                </a:solidFill>
              </a:rPr>
              <a:t>Cis</a:t>
            </a:r>
            <a:r>
              <a:rPr lang="en-US" sz="2000" b="1" dirty="0" smtClean="0">
                <a:solidFill>
                  <a:srgbClr val="00B050"/>
                </a:solidFill>
              </a:rPr>
              <a:t>-</a:t>
            </a:r>
            <a:r>
              <a:rPr lang="el-GR" sz="2000" b="1" dirty="0" err="1" smtClean="0">
                <a:solidFill>
                  <a:srgbClr val="00B050"/>
                </a:solidFill>
              </a:rPr>
              <a:t>ατρακούριο</a:t>
            </a:r>
            <a:endParaRPr lang="el-GR" sz="2000" b="1" dirty="0" smtClean="0">
              <a:solidFill>
                <a:srgbClr val="00B050"/>
              </a:solidFill>
            </a:endParaRPr>
          </a:p>
          <a:p>
            <a:pPr algn="ctr"/>
            <a:r>
              <a:rPr lang="el-GR" sz="2000" b="1" dirty="0" err="1" smtClean="0">
                <a:solidFill>
                  <a:srgbClr val="00B050"/>
                </a:solidFill>
              </a:rPr>
              <a:t>Ροκουρόνιο</a:t>
            </a:r>
            <a:endParaRPr lang="el-GR" sz="2000" b="1" dirty="0" smtClean="0">
              <a:solidFill>
                <a:srgbClr val="00B050"/>
              </a:solidFill>
            </a:endParaRPr>
          </a:p>
        </p:txBody>
      </p:sp>
      <p:sp>
        <p:nvSpPr>
          <p:cNvPr id="2" name="Βέλος επάνω-κάτω 1"/>
          <p:cNvSpPr/>
          <p:nvPr/>
        </p:nvSpPr>
        <p:spPr>
          <a:xfrm>
            <a:off x="2352851" y="2386608"/>
            <a:ext cx="288032" cy="432048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TextBox 4"/>
          <p:cNvSpPr txBox="1"/>
          <p:nvPr/>
        </p:nvSpPr>
        <p:spPr>
          <a:xfrm>
            <a:off x="6753617" y="620688"/>
            <a:ext cx="2376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solidFill>
                  <a:srgbClr val="0070C0"/>
                </a:solidFill>
              </a:rPr>
              <a:t>Μη </a:t>
            </a:r>
            <a:r>
              <a:rPr lang="el-GR" sz="2000" b="1" dirty="0" err="1" smtClean="0">
                <a:solidFill>
                  <a:srgbClr val="0070C0"/>
                </a:solidFill>
              </a:rPr>
              <a:t>αποπολωτικά</a:t>
            </a:r>
            <a:r>
              <a:rPr lang="el-GR" sz="2000" b="1" dirty="0" smtClean="0">
                <a:solidFill>
                  <a:srgbClr val="0070C0"/>
                </a:solidFill>
              </a:rPr>
              <a:t> </a:t>
            </a:r>
          </a:p>
          <a:p>
            <a:r>
              <a:rPr lang="el-GR" sz="2000" b="1" dirty="0" err="1" smtClean="0">
                <a:solidFill>
                  <a:srgbClr val="0070C0"/>
                </a:solidFill>
              </a:rPr>
              <a:t>μυοχαλαρωτικά</a:t>
            </a:r>
            <a:endParaRPr lang="el-GR" sz="2000" b="1" dirty="0">
              <a:solidFill>
                <a:srgbClr val="0070C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753617" y="2577154"/>
            <a:ext cx="132539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>
                <a:solidFill>
                  <a:srgbClr val="FF0000"/>
                </a:solidFill>
              </a:rPr>
              <a:t>+</a:t>
            </a:r>
            <a:endParaRPr lang="el-GR" sz="8800" dirty="0">
              <a:solidFill>
                <a:srgbClr val="FF0000"/>
              </a:solidFill>
            </a:endParaRPr>
          </a:p>
        </p:txBody>
      </p:sp>
      <p:cxnSp>
        <p:nvCxnSpPr>
          <p:cNvPr id="24" name="Ευθύγραμμο βέλος σύνδεσης 23"/>
          <p:cNvCxnSpPr/>
          <p:nvPr/>
        </p:nvCxnSpPr>
        <p:spPr>
          <a:xfrm>
            <a:off x="2352851" y="5229200"/>
            <a:ext cx="351493" cy="0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Εικόνα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096" y="5389551"/>
            <a:ext cx="1362185" cy="12634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9" name="Αριστερό άγκιστρο 28"/>
          <p:cNvSpPr/>
          <p:nvPr/>
        </p:nvSpPr>
        <p:spPr>
          <a:xfrm>
            <a:off x="4518792" y="2924944"/>
            <a:ext cx="288032" cy="723275"/>
          </a:xfrm>
          <a:prstGeom prst="lef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1" name="TextBox 30"/>
          <p:cNvSpPr txBox="1"/>
          <p:nvPr/>
        </p:nvSpPr>
        <p:spPr>
          <a:xfrm>
            <a:off x="4826204" y="2822267"/>
            <a:ext cx="244827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err="1" smtClean="0"/>
              <a:t>Νεοστιγμίνη</a:t>
            </a:r>
            <a:endParaRPr lang="el-GR" sz="2000" b="1" dirty="0" smtClean="0"/>
          </a:p>
          <a:p>
            <a:endParaRPr lang="el-GR" dirty="0"/>
          </a:p>
          <a:p>
            <a:r>
              <a:rPr lang="el-GR" sz="2000" b="1" dirty="0" err="1" smtClean="0"/>
              <a:t>πυριδοστιγμίνη</a:t>
            </a:r>
            <a:endParaRPr lang="el-GR" sz="2000" b="1" dirty="0"/>
          </a:p>
        </p:txBody>
      </p:sp>
      <p:pic>
        <p:nvPicPr>
          <p:cNvPr id="34" name="Εικόνα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389550"/>
            <a:ext cx="617274" cy="1468449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847" y="2596397"/>
            <a:ext cx="2099226" cy="1664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01627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 dirty="0" smtClean="0"/>
              <a:t>Εισπνεόμενα Αναισθητικά</a:t>
            </a:r>
            <a:endParaRPr lang="el-GR" sz="2400" b="1" dirty="0"/>
          </a:p>
        </p:txBody>
      </p:sp>
      <p:sp>
        <p:nvSpPr>
          <p:cNvPr id="6" name="Θέση περιεχομένου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Σημεία δράσης: </a:t>
            </a:r>
            <a:endParaRPr lang="el-GR" sz="2400" dirty="0"/>
          </a:p>
        </p:txBody>
      </p:sp>
      <p:sp>
        <p:nvSpPr>
          <p:cNvPr id="11" name="Αριστερό άγκιστρο 10"/>
          <p:cNvSpPr/>
          <p:nvPr/>
        </p:nvSpPr>
        <p:spPr>
          <a:xfrm>
            <a:off x="3059832" y="1227103"/>
            <a:ext cx="432048" cy="1512168"/>
          </a:xfrm>
          <a:prstGeom prst="leftBrace">
            <a:avLst>
              <a:gd name="adj1" fmla="val 37382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TextBox 11"/>
          <p:cNvSpPr txBox="1"/>
          <p:nvPr/>
        </p:nvSpPr>
        <p:spPr>
          <a:xfrm>
            <a:off x="5364088" y="1271994"/>
            <a:ext cx="24482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 smtClean="0"/>
              <a:t>Δικτυωτός σχηματισμός</a:t>
            </a:r>
          </a:p>
          <a:p>
            <a:r>
              <a:rPr lang="el-GR" sz="1400" dirty="0" smtClean="0"/>
              <a:t>Θάλαμος</a:t>
            </a:r>
          </a:p>
          <a:p>
            <a:endParaRPr lang="el-GR" sz="1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078465"/>
            <a:ext cx="1242924" cy="932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491880" y="2477661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dirty="0" smtClean="0"/>
              <a:t>Ανιούσες &amp; κατιούσες οδοί </a:t>
            </a:r>
          </a:p>
          <a:p>
            <a:pPr algn="ctr"/>
            <a:r>
              <a:rPr lang="el-GR" sz="1400" dirty="0" smtClean="0"/>
              <a:t>νωτιαίου μυελού</a:t>
            </a:r>
            <a:endParaRPr lang="el-GR" sz="1400" dirty="0"/>
          </a:p>
        </p:txBody>
      </p:sp>
      <p:pic>
        <p:nvPicPr>
          <p:cNvPr id="15" name="Εικόνα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66219"/>
            <a:ext cx="8424936" cy="3597333"/>
          </a:xfrm>
          <a:prstGeom prst="rect">
            <a:avLst/>
          </a:prstGeom>
        </p:spPr>
      </p:pic>
      <p:sp>
        <p:nvSpPr>
          <p:cNvPr id="17" name="Επεξήγηση με παραλληλόγραμμο 16"/>
          <p:cNvSpPr/>
          <p:nvPr/>
        </p:nvSpPr>
        <p:spPr>
          <a:xfrm>
            <a:off x="7766738" y="2564904"/>
            <a:ext cx="1259632" cy="657654"/>
          </a:xfrm>
          <a:prstGeom prst="wedgeRectCallout">
            <a:avLst>
              <a:gd name="adj1" fmla="val -17274"/>
              <a:gd name="adj2" fmla="val 10211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/>
              <a:t>ΟΡΓΑΝΟ ΣΤΟΧΟΣ</a:t>
            </a:r>
            <a:endParaRPr lang="el-GR" b="1" dirty="0"/>
          </a:p>
        </p:txBody>
      </p:sp>
      <p:pic>
        <p:nvPicPr>
          <p:cNvPr id="18" name="Εικόνα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396" y="2990047"/>
            <a:ext cx="5330915" cy="3212976"/>
          </a:xfrm>
          <a:prstGeom prst="rect">
            <a:avLst/>
          </a:prstGeom>
        </p:spPr>
      </p:pic>
      <p:sp>
        <p:nvSpPr>
          <p:cNvPr id="20" name="Στρογγυλεμένο ορθογώνιο 19"/>
          <p:cNvSpPr/>
          <p:nvPr/>
        </p:nvSpPr>
        <p:spPr>
          <a:xfrm>
            <a:off x="3707904" y="5670240"/>
            <a:ext cx="4104456" cy="54581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615063"/>
            <a:ext cx="1728192" cy="2148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983483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l-GR" sz="2800" dirty="0" smtClean="0"/>
              <a:t>Χορηγούμενα φάρμακα</a:t>
            </a:r>
            <a:endParaRPr lang="el-GR" sz="2800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600200"/>
            <a:ext cx="8496943" cy="4997152"/>
          </a:xfrm>
          <a:prstGeom prst="rect">
            <a:avLst/>
          </a:prstGeom>
        </p:spPr>
      </p:pic>
      <p:pic>
        <p:nvPicPr>
          <p:cNvPr id="5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60648"/>
            <a:ext cx="3635896" cy="1004804"/>
          </a:xfrm>
        </p:spPr>
      </p:pic>
      <p:sp>
        <p:nvSpPr>
          <p:cNvPr id="3" name="Ορθογώνιο 2"/>
          <p:cNvSpPr/>
          <p:nvPr/>
        </p:nvSpPr>
        <p:spPr>
          <a:xfrm>
            <a:off x="107504" y="5589240"/>
            <a:ext cx="720080" cy="6480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36262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7130" y="44624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l-GR" sz="2800" b="1" dirty="0" smtClean="0">
                <a:solidFill>
                  <a:srgbClr val="FF0000"/>
                </a:solidFill>
              </a:rPr>
              <a:t>Ασφαλής Αναισθησία</a:t>
            </a:r>
            <a:endParaRPr lang="el-GR" sz="2800" b="1" dirty="0">
              <a:solidFill>
                <a:srgbClr val="FF0000"/>
              </a:solidFill>
            </a:endParaRPr>
          </a:p>
        </p:txBody>
      </p:sp>
      <p:sp>
        <p:nvSpPr>
          <p:cNvPr id="5" name="Οριζόντιος πάπυρος 4"/>
          <p:cNvSpPr/>
          <p:nvPr/>
        </p:nvSpPr>
        <p:spPr>
          <a:xfrm>
            <a:off x="971600" y="1052736"/>
            <a:ext cx="7200800" cy="2424465"/>
          </a:xfrm>
          <a:prstGeom prst="horizontalScroll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TextBox 6"/>
          <p:cNvSpPr txBox="1"/>
          <p:nvPr/>
        </p:nvSpPr>
        <p:spPr>
          <a:xfrm>
            <a:off x="683568" y="1664802"/>
            <a:ext cx="7776864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srgbClr val="C00000"/>
                </a:solidFill>
                <a:latin typeface="+mj-lt"/>
              </a:rPr>
              <a:t>Οι βασικές αρχές παρακολούθησης ασθενών </a:t>
            </a:r>
          </a:p>
          <a:p>
            <a:pPr algn="ctr"/>
            <a:r>
              <a:rPr lang="el-GR" sz="2400" b="1" dirty="0" smtClean="0">
                <a:solidFill>
                  <a:srgbClr val="C00000"/>
                </a:solidFill>
                <a:latin typeface="+mj-lt"/>
              </a:rPr>
              <a:t>ακολουθούνται </a:t>
            </a:r>
            <a:r>
              <a:rPr lang="el-GR" sz="2400" b="1" dirty="0" smtClean="0">
                <a:solidFill>
                  <a:srgbClr val="FF0000"/>
                </a:solidFill>
                <a:latin typeface="+mj-lt"/>
              </a:rPr>
              <a:t>ΠΑΝΤΑ </a:t>
            </a:r>
          </a:p>
          <a:p>
            <a:pPr algn="ctr"/>
            <a:r>
              <a:rPr lang="el-GR" sz="2400" b="1" dirty="0" smtClean="0">
                <a:solidFill>
                  <a:srgbClr val="C00000"/>
                </a:solidFill>
                <a:latin typeface="+mj-lt"/>
              </a:rPr>
              <a:t>ανεξάρτητα από την τεχνική αναισθησίας</a:t>
            </a:r>
            <a:endParaRPr lang="el-GR" sz="24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840" y="3227437"/>
            <a:ext cx="2355726" cy="35186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4546"/>
            <a:ext cx="3454305" cy="27671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Εικόνα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431" y="3477201"/>
            <a:ext cx="3336946" cy="32544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161154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638132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l-GR" sz="2000" b="1" dirty="0" smtClean="0">
                <a:solidFill>
                  <a:srgbClr val="C00000"/>
                </a:solidFill>
              </a:rPr>
              <a:t>Χορήγηση  αναισθησίας                      </a:t>
            </a:r>
            <a:r>
              <a:rPr lang="el-GR" sz="2000" b="1" dirty="0">
                <a:solidFill>
                  <a:srgbClr val="C00000"/>
                </a:solidFill>
              </a:rPr>
              <a:t>Δυναμική </a:t>
            </a:r>
            <a:r>
              <a:rPr lang="el-GR" sz="2000" b="1" dirty="0" smtClean="0">
                <a:solidFill>
                  <a:srgbClr val="C00000"/>
                </a:solidFill>
              </a:rPr>
              <a:t>συνθήκη</a:t>
            </a:r>
          </a:p>
          <a:p>
            <a:pPr marL="0" indent="0">
              <a:buNone/>
            </a:pPr>
            <a:endParaRPr lang="el-GR" sz="2000" b="1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el-GR" sz="2000" b="1" dirty="0" smtClean="0"/>
              <a:t>Διαρκής επαγρύπνηση και ετοιμότητα για αντιμετώπιση συμβαμάτων</a:t>
            </a:r>
          </a:p>
          <a:p>
            <a:pPr marL="0" indent="0">
              <a:buNone/>
            </a:pPr>
            <a:endParaRPr lang="el-GR" sz="2000" dirty="0"/>
          </a:p>
          <a:p>
            <a:pPr>
              <a:buFont typeface="Wingdings" pitchFamily="2" charset="2"/>
              <a:buChar char="ü"/>
            </a:pPr>
            <a:r>
              <a:rPr lang="el-GR" sz="2000" dirty="0" smtClean="0"/>
              <a:t> </a:t>
            </a:r>
            <a:r>
              <a:rPr lang="el-GR" sz="2000" b="1" dirty="0" smtClean="0">
                <a:solidFill>
                  <a:srgbClr val="FF0000"/>
                </a:solidFill>
              </a:rPr>
              <a:t>Βασικό </a:t>
            </a:r>
            <a:r>
              <a:rPr lang="en-US" sz="2000" b="1" dirty="0" smtClean="0">
                <a:solidFill>
                  <a:srgbClr val="FF0000"/>
                </a:solidFill>
              </a:rPr>
              <a:t>monitoring</a:t>
            </a:r>
            <a:r>
              <a:rPr lang="el-GR" sz="2000" dirty="0" smtClean="0"/>
              <a:t>:  Παλμικό </a:t>
            </a:r>
            <a:r>
              <a:rPr lang="el-GR" sz="2000" dirty="0"/>
              <a:t>οξύμετρο</a:t>
            </a:r>
          </a:p>
          <a:p>
            <a:pPr marL="0" indent="0">
              <a:buNone/>
            </a:pPr>
            <a:r>
              <a:rPr lang="el-GR" sz="2000" dirty="0"/>
              <a:t>                                         </a:t>
            </a:r>
            <a:r>
              <a:rPr lang="el-GR" sz="2000" dirty="0" smtClean="0"/>
              <a:t>    Ηλεκτροκαρδιογράφημα</a:t>
            </a:r>
          </a:p>
          <a:p>
            <a:pPr marL="0" indent="0">
              <a:buNone/>
            </a:pPr>
            <a:r>
              <a:rPr lang="el-GR" sz="2000" dirty="0" smtClean="0"/>
              <a:t>                                             Μη επεμβατική μέτρηση Α.Π.</a:t>
            </a:r>
          </a:p>
          <a:p>
            <a:pPr marL="0" indent="0">
              <a:buNone/>
            </a:pPr>
            <a:r>
              <a:rPr lang="el-GR" sz="2000" dirty="0" smtClean="0"/>
              <a:t>                                             Θερμόμετρο</a:t>
            </a:r>
            <a:endParaRPr lang="el-GR" sz="2000" dirty="0"/>
          </a:p>
          <a:p>
            <a:pPr marL="0" indent="0">
              <a:buNone/>
            </a:pPr>
            <a:r>
              <a:rPr lang="el-GR" sz="2000" dirty="0" smtClean="0"/>
              <a:t>                                             </a:t>
            </a:r>
            <a:r>
              <a:rPr lang="el-GR" sz="2000" dirty="0" err="1" smtClean="0"/>
              <a:t>Καπνογράφος</a:t>
            </a:r>
            <a:r>
              <a:rPr lang="el-GR" sz="2000" dirty="0" smtClean="0"/>
              <a:t> </a:t>
            </a:r>
            <a:r>
              <a:rPr lang="el-GR" sz="2000" dirty="0"/>
              <a:t>(εάν χορηγηθεί Γ.Α.)</a:t>
            </a:r>
          </a:p>
          <a:p>
            <a:pPr>
              <a:buFont typeface="Wingdings" pitchFamily="2" charset="2"/>
              <a:buChar char="ü"/>
            </a:pPr>
            <a:endParaRPr lang="en-US" sz="2000" dirty="0" smtClean="0"/>
          </a:p>
          <a:p>
            <a:pPr>
              <a:buFont typeface="Wingdings" pitchFamily="2" charset="2"/>
              <a:buChar char="ü"/>
            </a:pPr>
            <a:endParaRPr lang="el-GR" sz="2000" dirty="0" smtClean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l-GR" sz="2000" dirty="0" smtClean="0"/>
          </a:p>
          <a:p>
            <a:pPr marL="685800" lvl="1">
              <a:buFont typeface="Wingdings" pitchFamily="2" charset="2"/>
              <a:buChar char="ü"/>
            </a:pPr>
            <a:r>
              <a:rPr lang="en-US" sz="2100" dirty="0"/>
              <a:t>Monitoring </a:t>
            </a:r>
            <a:r>
              <a:rPr lang="el-GR" sz="2100" dirty="0"/>
              <a:t>βάθους αναισθησίας</a:t>
            </a:r>
          </a:p>
          <a:p>
            <a:pPr marL="0" indent="0">
              <a:buNone/>
            </a:pPr>
            <a:endParaRPr lang="el-GR" sz="2000" dirty="0"/>
          </a:p>
          <a:p>
            <a:pPr marL="285750" indent="-285750">
              <a:buFont typeface="Wingdings" pitchFamily="2" charset="2"/>
              <a:buChar char="ü"/>
            </a:pPr>
            <a:endParaRPr lang="el-GR" sz="2000" dirty="0"/>
          </a:p>
          <a:p>
            <a:pPr marL="0" indent="0">
              <a:buNone/>
            </a:pPr>
            <a:endParaRPr lang="el-GR" sz="2000" dirty="0"/>
          </a:p>
          <a:p>
            <a:pPr marL="1543050" lvl="3" indent="-285750">
              <a:buFont typeface="Wingdings" pitchFamily="2" charset="2"/>
              <a:buChar char="ü"/>
            </a:pPr>
            <a:r>
              <a:rPr lang="en-US" sz="2100" dirty="0"/>
              <a:t>Monitoring</a:t>
            </a:r>
            <a:r>
              <a:rPr lang="el-GR" sz="2100" dirty="0"/>
              <a:t> μέτρησης πόνου</a:t>
            </a:r>
          </a:p>
          <a:p>
            <a:pPr marL="0" indent="0">
              <a:buNone/>
            </a:pPr>
            <a:endParaRPr lang="en-US" sz="2000" b="1" dirty="0" smtClean="0">
              <a:solidFill>
                <a:srgbClr val="C00000"/>
              </a:solidFill>
            </a:endParaRPr>
          </a:p>
          <a:p>
            <a:pPr>
              <a:buFont typeface="Wingdings" pitchFamily="2" charset="2"/>
              <a:buChar char="ü"/>
            </a:pPr>
            <a:endParaRPr lang="el-GR" sz="20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l-GR" sz="20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l-GR" sz="2000" dirty="0"/>
          </a:p>
        </p:txBody>
      </p:sp>
      <p:sp>
        <p:nvSpPr>
          <p:cNvPr id="7" name="Αριστερό-δεξιό βέλος 6"/>
          <p:cNvSpPr/>
          <p:nvPr/>
        </p:nvSpPr>
        <p:spPr>
          <a:xfrm>
            <a:off x="4398186" y="548680"/>
            <a:ext cx="792088" cy="2880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20888"/>
            <a:ext cx="2520280" cy="1911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861048"/>
            <a:ext cx="1954863" cy="16015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626" y="5256956"/>
            <a:ext cx="2160240" cy="1411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573016"/>
            <a:ext cx="4891930" cy="321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189966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l-GR" sz="2800" dirty="0" smtClean="0"/>
              <a:t>Είδη αναισθησίας</a:t>
            </a:r>
            <a:br>
              <a:rPr lang="el-GR" sz="2800" dirty="0" smtClean="0"/>
            </a:br>
            <a:endParaRPr lang="el-GR" sz="2800" dirty="0"/>
          </a:p>
        </p:txBody>
      </p:sp>
      <p:pic>
        <p:nvPicPr>
          <p:cNvPr id="9" name="Θέση περιεχομένου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65" y="1160749"/>
            <a:ext cx="8678132" cy="4104456"/>
          </a:xfrm>
          <a:prstGeom prst="rect">
            <a:avLst/>
          </a:prstGeom>
        </p:spPr>
      </p:pic>
      <p:pic>
        <p:nvPicPr>
          <p:cNvPr id="11" name="Θέση περιεχομένου 10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6021288"/>
            <a:ext cx="4439044" cy="718672"/>
          </a:xfrm>
          <a:prstGeom prst="rect">
            <a:avLst/>
          </a:prstGeom>
        </p:spPr>
      </p:pic>
      <p:pic>
        <p:nvPicPr>
          <p:cNvPr id="12" name="Picture 2" descr="C:\Users\nancy\OneDrive\Υπολογιστής\Αναισθησιολογια στο ΑΙμοδυναμικο\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5949280"/>
            <a:ext cx="3135075" cy="7920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Επεξήγηση με κάτω βέλος 12"/>
          <p:cNvSpPr/>
          <p:nvPr/>
        </p:nvSpPr>
        <p:spPr>
          <a:xfrm>
            <a:off x="1619672" y="980728"/>
            <a:ext cx="4320480" cy="756083"/>
          </a:xfrm>
          <a:prstGeom prst="downArrowCallou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b="1" dirty="0" smtClean="0">
                <a:solidFill>
                  <a:schemeClr val="tx1"/>
                </a:solidFill>
              </a:rPr>
              <a:t>Καταστολή</a:t>
            </a:r>
            <a:endParaRPr lang="el-GR" sz="2000" b="1" dirty="0">
              <a:solidFill>
                <a:schemeClr val="tx1"/>
              </a:solidFill>
            </a:endParaRPr>
          </a:p>
        </p:txBody>
      </p:sp>
      <p:sp>
        <p:nvSpPr>
          <p:cNvPr id="15" name="Στρογγυλεμένο ορθογώνιο 14"/>
          <p:cNvSpPr/>
          <p:nvPr/>
        </p:nvSpPr>
        <p:spPr>
          <a:xfrm>
            <a:off x="5940151" y="1916832"/>
            <a:ext cx="1800201" cy="75608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33325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922114"/>
          </a:xfrm>
        </p:spPr>
        <p:txBody>
          <a:bodyPr>
            <a:normAutofit/>
          </a:bodyPr>
          <a:lstStyle/>
          <a:p>
            <a:pPr algn="l"/>
            <a:r>
              <a:rPr lang="el-GR" sz="2400" dirty="0"/>
              <a:t>Είδη αναισθησίας</a:t>
            </a:r>
            <a:br>
              <a:rPr lang="el-GR" sz="2400" dirty="0"/>
            </a:br>
            <a:endParaRPr lang="el-GR" sz="2400" dirty="0"/>
          </a:p>
        </p:txBody>
      </p:sp>
      <p:pic>
        <p:nvPicPr>
          <p:cNvPr id="8" name="Θέση περιεχομένου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60649"/>
            <a:ext cx="3744416" cy="648072"/>
          </a:xfrm>
        </p:spPr>
      </p:pic>
      <p:sp>
        <p:nvSpPr>
          <p:cNvPr id="6" name="Στρογγυλεμένο ορθογώνιο 5"/>
          <p:cNvSpPr/>
          <p:nvPr/>
        </p:nvSpPr>
        <p:spPr>
          <a:xfrm>
            <a:off x="467544" y="1340768"/>
            <a:ext cx="8208912" cy="7920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b="1" dirty="0" smtClean="0">
                <a:solidFill>
                  <a:srgbClr val="C00000"/>
                </a:solidFill>
              </a:rPr>
              <a:t>Καταστολή</a:t>
            </a:r>
            <a:endParaRPr lang="el-GR" sz="28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7544" y="2431951"/>
            <a:ext cx="662473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l-GR" sz="2000" dirty="0" smtClean="0"/>
              <a:t>Μείωση του επιπέδου συνείδησης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l-GR" sz="2000" dirty="0" smtClean="0"/>
              <a:t>Διατήρηση αυτόματης αναπνοής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l-GR" sz="2000" dirty="0" smtClean="0"/>
              <a:t>Αναλόγως το επίπεδο, υπακούει εντολές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l-GR" sz="2000" dirty="0" smtClean="0"/>
              <a:t>Μικρής διάρκειας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l-GR" sz="2000" dirty="0" smtClean="0"/>
              <a:t>Μικρό – μέτριο άλγος</a:t>
            </a:r>
            <a:endParaRPr lang="el-GR" sz="20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570743"/>
            <a:ext cx="2553620" cy="36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Στρογγυλεμένο ορθογώνιο 16"/>
          <p:cNvSpPr/>
          <p:nvPr/>
        </p:nvSpPr>
        <p:spPr>
          <a:xfrm>
            <a:off x="2758655" y="5111258"/>
            <a:ext cx="58864" cy="130872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646756"/>
            <a:ext cx="3816424" cy="2088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770507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07504" y="30907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l-GR" sz="2800" dirty="0" smtClean="0"/>
              <a:t>Ιστορική Αναδρομή</a:t>
            </a:r>
            <a:endParaRPr lang="el-GR" sz="28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15566" y="1052736"/>
            <a:ext cx="6840760" cy="4741987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400" dirty="0" smtClean="0"/>
              <a:t>Massachusetts General Hospital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      16 </a:t>
            </a:r>
            <a:r>
              <a:rPr lang="el-GR" sz="2400" dirty="0" smtClean="0"/>
              <a:t>Οκτωβρίου 1846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err="1" smtClean="0">
                <a:solidFill>
                  <a:srgbClr val="C00000"/>
                </a:solidFill>
              </a:rPr>
              <a:t>Crawgord</a:t>
            </a:r>
            <a:r>
              <a:rPr lang="en-US" sz="2400" dirty="0" smtClean="0">
                <a:solidFill>
                  <a:srgbClr val="C00000"/>
                </a:solidFill>
              </a:rPr>
              <a:t> Long </a:t>
            </a:r>
            <a:r>
              <a:rPr lang="el-GR" sz="2400" dirty="0" smtClean="0"/>
              <a:t>: εκτομή όγκου τραχήλου ασθενούς </a:t>
            </a:r>
            <a:r>
              <a:rPr lang="en-US" sz="2400" dirty="0" smtClean="0"/>
              <a:t>G</a:t>
            </a:r>
            <a:r>
              <a:rPr lang="el-GR" sz="2400" dirty="0" smtClean="0"/>
              <a:t>. </a:t>
            </a:r>
            <a:r>
              <a:rPr lang="en-US" sz="2400" dirty="0" smtClean="0"/>
              <a:t>Abbott</a:t>
            </a:r>
            <a:r>
              <a:rPr lang="el-GR" sz="2400" dirty="0" smtClean="0"/>
              <a:t> με </a:t>
            </a:r>
            <a:r>
              <a:rPr lang="el-GR" sz="2400" b="1" dirty="0" smtClean="0">
                <a:solidFill>
                  <a:srgbClr val="FF0000"/>
                </a:solidFill>
              </a:rPr>
              <a:t>αιθέρα </a:t>
            </a:r>
            <a:r>
              <a:rPr lang="el-GR" sz="2400" dirty="0" smtClean="0"/>
              <a:t>μέσω ειδικής κατασκευής του ο</a:t>
            </a:r>
            <a:r>
              <a:rPr lang="el-GR" sz="2400" dirty="0"/>
              <a:t>δ</a:t>
            </a:r>
            <a:r>
              <a:rPr lang="el-GR" sz="2400" dirty="0" smtClean="0"/>
              <a:t>οντιάτρου </a:t>
            </a:r>
            <a:r>
              <a:rPr lang="en-US" sz="2400" dirty="0" smtClean="0"/>
              <a:t>William Morton</a:t>
            </a:r>
            <a:endParaRPr lang="el-GR" sz="2400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101" y="4221088"/>
            <a:ext cx="1484710" cy="1316179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991746"/>
            <a:ext cx="4464496" cy="2520280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952" y="116632"/>
            <a:ext cx="1800200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820" y="6054028"/>
            <a:ext cx="3642676" cy="510584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1" y="89176"/>
            <a:ext cx="6979170" cy="6652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287952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7272"/>
            <a:ext cx="4927094" cy="873200"/>
          </a:xfrm>
        </p:spPr>
      </p:pic>
      <p:sp>
        <p:nvSpPr>
          <p:cNvPr id="5" name="TextBox 4"/>
          <p:cNvSpPr txBox="1"/>
          <p:nvPr/>
        </p:nvSpPr>
        <p:spPr>
          <a:xfrm>
            <a:off x="504995" y="2492896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l-GR" dirty="0" smtClean="0"/>
          </a:p>
          <a:p>
            <a:pPr marL="285750" indent="-285750">
              <a:buFont typeface="Wingdings" pitchFamily="2" charset="2"/>
              <a:buChar char="Ø"/>
            </a:pPr>
            <a:endParaRPr lang="el-GR" dirty="0"/>
          </a:p>
        </p:txBody>
      </p:sp>
      <p:sp>
        <p:nvSpPr>
          <p:cNvPr id="7" name="TextBox 6"/>
          <p:cNvSpPr txBox="1"/>
          <p:nvPr/>
        </p:nvSpPr>
        <p:spPr>
          <a:xfrm>
            <a:off x="504995" y="2564904"/>
            <a:ext cx="8121733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l-GR" sz="2000" dirty="0" smtClean="0"/>
              <a:t>40% περιστατικών στο </a:t>
            </a:r>
            <a:r>
              <a:rPr lang="el-GR" sz="2000" b="1" dirty="0" err="1">
                <a:solidFill>
                  <a:srgbClr val="7030A0"/>
                </a:solidFill>
              </a:rPr>
              <a:t>Η</a:t>
            </a:r>
            <a:r>
              <a:rPr lang="el-GR" sz="2000" b="1" dirty="0" err="1" smtClean="0">
                <a:solidFill>
                  <a:srgbClr val="7030A0"/>
                </a:solidFill>
              </a:rPr>
              <a:t>λεκτροφυσιολογικό</a:t>
            </a:r>
            <a:r>
              <a:rPr lang="el-GR" sz="2000" b="1" dirty="0" smtClean="0">
                <a:solidFill>
                  <a:srgbClr val="7030A0"/>
                </a:solidFill>
              </a:rPr>
              <a:t> εργαστήριο </a:t>
            </a:r>
            <a:r>
              <a:rPr lang="el-GR" sz="2000" dirty="0" smtClean="0"/>
              <a:t>θα εμφανίσουν </a:t>
            </a:r>
          </a:p>
          <a:p>
            <a:pPr marL="285750" indent="-285750">
              <a:buFont typeface="Wingdings" pitchFamily="2" charset="2"/>
              <a:buChar char="Ø"/>
            </a:pPr>
            <a:endParaRPr lang="el-GR" sz="2000" dirty="0"/>
          </a:p>
          <a:p>
            <a:pPr marL="1657350" lvl="3" indent="-285750">
              <a:buFont typeface="Courier New" pitchFamily="49" charset="0"/>
              <a:buChar char="o"/>
            </a:pPr>
            <a:r>
              <a:rPr lang="el-GR" dirty="0" smtClean="0"/>
              <a:t> </a:t>
            </a:r>
            <a:r>
              <a:rPr lang="el-GR" dirty="0"/>
              <a:t>Υ</a:t>
            </a:r>
            <a:r>
              <a:rPr lang="el-GR" dirty="0" smtClean="0"/>
              <a:t>περβολική καταστολή</a:t>
            </a:r>
          </a:p>
          <a:p>
            <a:pPr marL="1657350" lvl="3" indent="-285750">
              <a:buFont typeface="Courier New" pitchFamily="49" charset="0"/>
              <a:buChar char="o"/>
            </a:pPr>
            <a:r>
              <a:rPr lang="el-GR" dirty="0" smtClean="0"/>
              <a:t> Επαπειλούμενο αεραγωγό  – ανάγκη χειρισμών</a:t>
            </a:r>
          </a:p>
          <a:p>
            <a:pPr marL="1657350" lvl="3" indent="-285750">
              <a:buFont typeface="Courier New" pitchFamily="49" charset="0"/>
              <a:buChar char="o"/>
            </a:pPr>
            <a:r>
              <a:rPr lang="el-GR" dirty="0" smtClean="0"/>
              <a:t> Μετατροπή Καταστολής              Γενική αναισθησία (Γ.Α)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3166" y="596057"/>
            <a:ext cx="7494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solidFill>
                  <a:prstClr val="black"/>
                </a:solidFill>
                <a:ea typeface="+mj-ea"/>
                <a:cs typeface="+mj-cs"/>
              </a:rPr>
              <a:t>Αναισθησιολογική τεχνική &amp; βάθος καταστολής</a:t>
            </a:r>
            <a:endParaRPr lang="el-GR" dirty="0"/>
          </a:p>
        </p:txBody>
      </p:sp>
      <p:sp>
        <p:nvSpPr>
          <p:cNvPr id="17" name="TextBox 16"/>
          <p:cNvSpPr txBox="1"/>
          <p:nvPr/>
        </p:nvSpPr>
        <p:spPr>
          <a:xfrm>
            <a:off x="502723" y="1407873"/>
            <a:ext cx="7320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C00000"/>
                </a:solidFill>
              </a:rPr>
              <a:t>Χορήγηση καταστολής                      Δυναμική συνθήκη</a:t>
            </a:r>
          </a:p>
          <a:p>
            <a:r>
              <a:rPr lang="el-GR" sz="2400" b="1" dirty="0" smtClean="0">
                <a:solidFill>
                  <a:srgbClr val="C00000"/>
                </a:solidFill>
              </a:rPr>
              <a:t>  </a:t>
            </a:r>
            <a:endParaRPr lang="el-GR" sz="2400" b="1" dirty="0">
              <a:solidFill>
                <a:srgbClr val="C00000"/>
              </a:solidFill>
            </a:endParaRPr>
          </a:p>
        </p:txBody>
      </p:sp>
      <p:sp>
        <p:nvSpPr>
          <p:cNvPr id="27" name="Αριστερό-δεξιό βέλος 26"/>
          <p:cNvSpPr/>
          <p:nvPr/>
        </p:nvSpPr>
        <p:spPr>
          <a:xfrm>
            <a:off x="3682094" y="1407873"/>
            <a:ext cx="961394" cy="389657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6" name="Ευθύγραμμο βέλος σύνδεσης 5"/>
          <p:cNvCxnSpPr/>
          <p:nvPr/>
        </p:nvCxnSpPr>
        <p:spPr>
          <a:xfrm>
            <a:off x="4702866" y="3861048"/>
            <a:ext cx="420741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Επεξήγηση με στρογγυλεμένο παραλληλόγραμμο 12"/>
          <p:cNvSpPr/>
          <p:nvPr/>
        </p:nvSpPr>
        <p:spPr>
          <a:xfrm rot="10800000">
            <a:off x="2843808" y="4520076"/>
            <a:ext cx="4979050" cy="1008112"/>
          </a:xfrm>
          <a:prstGeom prst="wedgeRoundRectCallout">
            <a:avLst>
              <a:gd name="adj1" fmla="val -26627"/>
              <a:gd name="adj2" fmla="val 94750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TextBox 13"/>
          <p:cNvSpPr txBox="1"/>
          <p:nvPr/>
        </p:nvSpPr>
        <p:spPr>
          <a:xfrm>
            <a:off x="3012112" y="4520076"/>
            <a:ext cx="4752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dirty="0" smtClean="0"/>
              <a:t>Δεν εκλαμβάνεται </a:t>
            </a:r>
            <a:r>
              <a:rPr lang="el-GR" sz="1600" dirty="0" err="1" smtClean="0"/>
              <a:t>επουδενί</a:t>
            </a:r>
            <a:r>
              <a:rPr lang="el-GR" sz="1600" dirty="0" smtClean="0"/>
              <a:t> ως αποτυχία, </a:t>
            </a:r>
          </a:p>
          <a:p>
            <a:pPr algn="ctr"/>
            <a:r>
              <a:rPr lang="el-GR" sz="1600" dirty="0" smtClean="0"/>
              <a:t>αλλά ως </a:t>
            </a:r>
            <a:r>
              <a:rPr lang="el-GR" sz="1600" b="1" u="sng" dirty="0" smtClean="0"/>
              <a:t>προφυλακτικό μέτρο,</a:t>
            </a:r>
          </a:p>
          <a:p>
            <a:pPr algn="ctr"/>
            <a:r>
              <a:rPr lang="el-GR" sz="1600" dirty="0" smtClean="0"/>
              <a:t>ειδικά σε αιμοδυναμικά ασταθείς ασθενείς</a:t>
            </a:r>
            <a:endParaRPr lang="el-GR" sz="1600" dirty="0"/>
          </a:p>
        </p:txBody>
      </p:sp>
    </p:spTree>
    <p:extLst>
      <p:ext uri="{BB962C8B-B14F-4D97-AF65-F5344CB8AC3E}">
        <p14:creationId xmlns="" xmlns:p14="http://schemas.microsoft.com/office/powerpoint/2010/main" val="2542938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3" grpId="0" animBg="1"/>
      <p:bldP spid="1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l-GR" sz="2800" dirty="0"/>
              <a:t>Είδη αναισθησίας</a:t>
            </a:r>
            <a:br>
              <a:rPr lang="el-GR" sz="2800" dirty="0"/>
            </a:br>
            <a:endParaRPr lang="el-GR" sz="2800" dirty="0"/>
          </a:p>
        </p:txBody>
      </p:sp>
      <p:sp>
        <p:nvSpPr>
          <p:cNvPr id="4" name="Στρογγυλεμένο ορθογώνιο 3"/>
          <p:cNvSpPr/>
          <p:nvPr/>
        </p:nvSpPr>
        <p:spPr>
          <a:xfrm>
            <a:off x="395536" y="1151879"/>
            <a:ext cx="8208912" cy="63547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b="1" dirty="0" smtClean="0"/>
              <a:t>Γενική Αναισθησία</a:t>
            </a:r>
            <a:endParaRPr lang="el-GR" sz="2800" b="1" dirty="0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771" y="5688633"/>
            <a:ext cx="3572385" cy="7812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7544" y="5894605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sp>
        <p:nvSpPr>
          <p:cNvPr id="9" name="Στρογγυλεμένο ορθογώνιο 8"/>
          <p:cNvSpPr/>
          <p:nvPr/>
        </p:nvSpPr>
        <p:spPr>
          <a:xfrm>
            <a:off x="1835696" y="2311138"/>
            <a:ext cx="5112568" cy="221588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TextBox 7"/>
          <p:cNvSpPr txBox="1"/>
          <p:nvPr/>
        </p:nvSpPr>
        <p:spPr>
          <a:xfrm>
            <a:off x="2062175" y="2365276"/>
            <a:ext cx="77048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l-GR" sz="2400" dirty="0" smtClean="0"/>
              <a:t>Απώλεια συνείδησης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l-GR" sz="2400" dirty="0" smtClean="0"/>
              <a:t>Αμνησία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l-GR" sz="2400" dirty="0" smtClean="0"/>
              <a:t>Αναλγησία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l-GR" sz="2400" dirty="0" smtClean="0"/>
              <a:t>Μη αντίδραση στα ερεθίσματα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l-GR" sz="2400" dirty="0" err="1" smtClean="0"/>
              <a:t>Μυική</a:t>
            </a:r>
            <a:r>
              <a:rPr lang="el-GR" sz="2400" dirty="0" smtClean="0"/>
              <a:t> παράλυση (συνήθως)</a:t>
            </a:r>
          </a:p>
          <a:p>
            <a:pPr marL="285750" indent="-285750">
              <a:buFont typeface="Wingdings" pitchFamily="2" charset="2"/>
              <a:buChar char="ü"/>
            </a:pPr>
            <a:endParaRPr lang="el-GR" sz="2400" dirty="0" smtClean="0"/>
          </a:p>
        </p:txBody>
      </p:sp>
    </p:spTree>
    <p:extLst>
      <p:ext uri="{BB962C8B-B14F-4D97-AF65-F5344CB8AC3E}">
        <p14:creationId xmlns="" xmlns:p14="http://schemas.microsoft.com/office/powerpoint/2010/main" val="46898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09550" y="980728"/>
            <a:ext cx="8229600" cy="936104"/>
          </a:xfrm>
        </p:spPr>
        <p:txBody>
          <a:bodyPr>
            <a:normAutofit/>
          </a:bodyPr>
          <a:lstStyle/>
          <a:p>
            <a:pPr marL="342900" indent="-342900" algn="l">
              <a:buFont typeface="Wingdings" pitchFamily="2" charset="2"/>
              <a:buChar char="Ø"/>
            </a:pPr>
            <a:r>
              <a:rPr lang="el-GR" sz="2400" dirty="0" smtClean="0"/>
              <a:t>Στάδια αναισθησίας</a:t>
            </a:r>
            <a:endParaRPr lang="el-GR" sz="2400" dirty="0"/>
          </a:p>
        </p:txBody>
      </p:sp>
      <p:sp>
        <p:nvSpPr>
          <p:cNvPr id="4" name="Στρογγυλεμένο ορθογώνιο 3"/>
          <p:cNvSpPr/>
          <p:nvPr/>
        </p:nvSpPr>
        <p:spPr>
          <a:xfrm>
            <a:off x="395536" y="332656"/>
            <a:ext cx="8280920" cy="72008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b="1" dirty="0" smtClean="0"/>
              <a:t>Γενική Αναισθησία</a:t>
            </a:r>
            <a:endParaRPr lang="el-GR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95536" y="2132856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graphicFrame>
        <p:nvGraphicFramePr>
          <p:cNvPr id="5" name="Διάγραμμα 4"/>
          <p:cNvGraphicFramePr/>
          <p:nvPr>
            <p:extLst>
              <p:ext uri="{D42A27DB-BD31-4B8C-83A1-F6EECF244321}">
                <p14:modId xmlns="" xmlns:p14="http://schemas.microsoft.com/office/powerpoint/2010/main" val="47595506"/>
              </p:ext>
            </p:extLst>
          </p:nvPr>
        </p:nvGraphicFramePr>
        <p:xfrm>
          <a:off x="1763688" y="213285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487216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30832" y="908373"/>
            <a:ext cx="8229600" cy="936104"/>
          </a:xfrm>
        </p:spPr>
        <p:txBody>
          <a:bodyPr>
            <a:normAutofit/>
          </a:bodyPr>
          <a:lstStyle/>
          <a:p>
            <a:pPr marL="342900" indent="-342900" algn="l">
              <a:buFont typeface="Wingdings" pitchFamily="2" charset="2"/>
              <a:buChar char="Ø"/>
            </a:pPr>
            <a:r>
              <a:rPr lang="el-GR" sz="2400" dirty="0" smtClean="0"/>
              <a:t>Στάδια αναισθησίας</a:t>
            </a:r>
            <a:endParaRPr lang="el-GR" sz="2400" dirty="0"/>
          </a:p>
        </p:txBody>
      </p:sp>
      <p:sp>
        <p:nvSpPr>
          <p:cNvPr id="4" name="Στρογγυλεμένο ορθογώνιο 3"/>
          <p:cNvSpPr/>
          <p:nvPr/>
        </p:nvSpPr>
        <p:spPr>
          <a:xfrm>
            <a:off x="403568" y="174204"/>
            <a:ext cx="8352928" cy="72008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b="1" dirty="0" smtClean="0"/>
              <a:t>Γενική Αναισθησία</a:t>
            </a:r>
            <a:endParaRPr lang="el-GR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95536" y="2132856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graphicFrame>
        <p:nvGraphicFramePr>
          <p:cNvPr id="5" name="Διάγραμμα 4"/>
          <p:cNvGraphicFramePr/>
          <p:nvPr>
            <p:extLst>
              <p:ext uri="{D42A27DB-BD31-4B8C-83A1-F6EECF244321}">
                <p14:modId xmlns="" xmlns:p14="http://schemas.microsoft.com/office/powerpoint/2010/main" val="3974778462"/>
              </p:ext>
            </p:extLst>
          </p:nvPr>
        </p:nvGraphicFramePr>
        <p:xfrm>
          <a:off x="1763688" y="1628800"/>
          <a:ext cx="6096000" cy="4496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Βέλος προς τα κάτω 10"/>
          <p:cNvSpPr/>
          <p:nvPr/>
        </p:nvSpPr>
        <p:spPr>
          <a:xfrm>
            <a:off x="4283968" y="2317522"/>
            <a:ext cx="360040" cy="4634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aphicFrame>
        <p:nvGraphicFramePr>
          <p:cNvPr id="6" name="Διάγραμμα 5"/>
          <p:cNvGraphicFramePr/>
          <p:nvPr>
            <p:extLst>
              <p:ext uri="{D42A27DB-BD31-4B8C-83A1-F6EECF244321}">
                <p14:modId xmlns="" xmlns:p14="http://schemas.microsoft.com/office/powerpoint/2010/main" val="3139187391"/>
              </p:ext>
            </p:extLst>
          </p:nvPr>
        </p:nvGraphicFramePr>
        <p:xfrm>
          <a:off x="1187624" y="2317522"/>
          <a:ext cx="7424856" cy="36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3" name="Εικόνα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56012" y="685108"/>
            <a:ext cx="4334464" cy="7539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323971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Θέση περιεχομένου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16322"/>
            <a:ext cx="4364302" cy="32732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341" y="1412776"/>
            <a:ext cx="3853780" cy="2880320"/>
          </a:xfrm>
          <a:prstGeom prst="rect">
            <a:avLst/>
          </a:prstGeom>
        </p:spPr>
      </p:pic>
      <p:sp>
        <p:nvSpPr>
          <p:cNvPr id="4" name="Τίτλος 3"/>
          <p:cNvSpPr>
            <a:spLocks noGrp="1"/>
          </p:cNvSpPr>
          <p:nvPr>
            <p:ph type="title"/>
          </p:nvPr>
        </p:nvSpPr>
        <p:spPr>
          <a:xfrm>
            <a:off x="473521" y="188640"/>
            <a:ext cx="8229600" cy="79208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2800" b="1" dirty="0" smtClean="0"/>
              <a:t>Γενική Αναισθησία</a:t>
            </a:r>
            <a:endParaRPr lang="el-GR" sz="2800" b="1" dirty="0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727286"/>
            <a:ext cx="2576885" cy="273630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341" y="3429000"/>
            <a:ext cx="3830166" cy="3312368"/>
          </a:xfrm>
          <a:prstGeom prst="rect">
            <a:avLst/>
          </a:prstGeom>
        </p:spPr>
      </p:pic>
      <p:pic>
        <p:nvPicPr>
          <p:cNvPr id="11" name="Εικόνα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652803" y="1353778"/>
            <a:ext cx="2477120" cy="2451100"/>
          </a:xfrm>
          <a:prstGeom prst="rect">
            <a:avLst/>
          </a:prstGeom>
        </p:spPr>
      </p:pic>
      <p:pic>
        <p:nvPicPr>
          <p:cNvPr id="13" name="Εικόνα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429000"/>
            <a:ext cx="4320480" cy="3276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774954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21415">
            <a:off x="6768274" y="1674191"/>
            <a:ext cx="2110902" cy="229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 descr="Fiber Optic Laryngoscope Set of 4 Blades - Laryngoscope Suppli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717032"/>
            <a:ext cx="2004869" cy="18095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23528" y="1340768"/>
            <a:ext cx="8424936" cy="532859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l-GR" sz="2400" dirty="0" err="1" smtClean="0">
                <a:solidFill>
                  <a:srgbClr val="7030A0"/>
                </a:solidFill>
              </a:rPr>
              <a:t>Ενδοτραχειακή</a:t>
            </a:r>
            <a:r>
              <a:rPr lang="el-GR" sz="2400" dirty="0" smtClean="0">
                <a:solidFill>
                  <a:srgbClr val="7030A0"/>
                </a:solidFill>
              </a:rPr>
              <a:t> διασωλήνωση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7030A0"/>
                </a:solidFill>
              </a:rPr>
              <a:t>   </a:t>
            </a:r>
            <a:endParaRPr lang="el-GR" sz="2400" dirty="0" smtClean="0">
              <a:solidFill>
                <a:srgbClr val="7030A0"/>
              </a:solidFill>
            </a:endParaRPr>
          </a:p>
        </p:txBody>
      </p:sp>
      <p:sp>
        <p:nvSpPr>
          <p:cNvPr id="5" name="Τίτλος 3"/>
          <p:cNvSpPr>
            <a:spLocks noGrp="1"/>
          </p:cNvSpPr>
          <p:nvPr>
            <p:ph type="title"/>
          </p:nvPr>
        </p:nvSpPr>
        <p:spPr>
          <a:xfrm>
            <a:off x="456406" y="188640"/>
            <a:ext cx="8229600" cy="72008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2800" b="1" dirty="0" smtClean="0"/>
              <a:t>Γενική Αναισθησία</a:t>
            </a:r>
            <a:endParaRPr lang="el-GR" sz="2800" b="1" dirty="0"/>
          </a:p>
        </p:txBody>
      </p:sp>
      <p:pic>
        <p:nvPicPr>
          <p:cNvPr id="11" name="Εικόνα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01541">
            <a:off x="4282721" y="2525202"/>
            <a:ext cx="2500421" cy="928997"/>
          </a:xfrm>
          <a:prstGeom prst="rect">
            <a:avLst/>
          </a:prstGeom>
        </p:spPr>
      </p:pic>
      <p:pic>
        <p:nvPicPr>
          <p:cNvPr id="3080" name="Picture 8" descr="Endotracheal (ET)Tube: Uses, Types &amp; How to Prepare? Endotracheal Tube  Intubation Steps | Faceboo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98356"/>
            <a:ext cx="3740571" cy="20947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Εικόνα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1" y="6202133"/>
            <a:ext cx="3491880" cy="639556"/>
          </a:xfrm>
          <a:prstGeom prst="rect">
            <a:avLst/>
          </a:prstGeom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165" y="6261343"/>
            <a:ext cx="5362001" cy="521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 descr="Is This Patient Truly Difficult to Intubate?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0" y="1754054"/>
            <a:ext cx="9036496" cy="5068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9" name="Picture 17" descr="JPM | Free Full-Text | Comparisons of Videolaryngoscopes for Intubation  Undergoing General Anesthesia: Systematic Review and Network Meta-Analysis  of Randomized Controlled Trial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203359"/>
            <a:ext cx="6006268" cy="30579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9084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203016" y="1172183"/>
            <a:ext cx="8424936" cy="5256584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l-GR" sz="2400" dirty="0" err="1" smtClean="0">
                <a:solidFill>
                  <a:srgbClr val="7030A0"/>
                </a:solidFill>
              </a:rPr>
              <a:t>Ενδοτραχειακή</a:t>
            </a:r>
            <a:r>
              <a:rPr lang="el-GR" sz="2400" dirty="0" smtClean="0">
                <a:solidFill>
                  <a:srgbClr val="7030A0"/>
                </a:solidFill>
              </a:rPr>
              <a:t> διασωλήνωση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7030A0"/>
                </a:solidFill>
              </a:rPr>
              <a:t>   </a:t>
            </a:r>
            <a:endParaRPr lang="el-GR" sz="2400" dirty="0" smtClean="0">
              <a:solidFill>
                <a:srgbClr val="7030A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3055938"/>
            <a:ext cx="3236913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Τίτλος 3"/>
          <p:cNvSpPr>
            <a:spLocks noGrp="1"/>
          </p:cNvSpPr>
          <p:nvPr>
            <p:ph type="title"/>
          </p:nvPr>
        </p:nvSpPr>
        <p:spPr>
          <a:xfrm>
            <a:off x="456406" y="188640"/>
            <a:ext cx="8229600" cy="72008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2800" b="1" dirty="0" smtClean="0"/>
              <a:t>Γενική Αναισθησία</a:t>
            </a:r>
            <a:endParaRPr lang="el-GR" sz="2800" b="1" dirty="0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13" y="3199234"/>
            <a:ext cx="4003946" cy="3335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Στρογγυλεμένο ορθογώνιο 3"/>
          <p:cNvSpPr/>
          <p:nvPr/>
        </p:nvSpPr>
        <p:spPr>
          <a:xfrm>
            <a:off x="1150826" y="1883599"/>
            <a:ext cx="6840760" cy="115212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TextBox 9"/>
          <p:cNvSpPr txBox="1"/>
          <p:nvPr/>
        </p:nvSpPr>
        <p:spPr>
          <a:xfrm>
            <a:off x="1769034" y="1932553"/>
            <a:ext cx="58796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>
                <a:solidFill>
                  <a:srgbClr val="FF0000"/>
                </a:solidFill>
              </a:rPr>
              <a:t>Κατάλληλη προετοιμασία εξοπλισμού &amp; φαρμάκων για αντιμετώπιση κάθε επείγουσας ή απρόβλεπτης κατάστασης</a:t>
            </a:r>
          </a:p>
          <a:p>
            <a:pPr algn="ctr"/>
            <a:endParaRPr lang="el-GR" sz="2000" b="1" dirty="0">
              <a:solidFill>
                <a:srgbClr val="7030A0"/>
              </a:solidFill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385" y="3311796"/>
            <a:ext cx="4852956" cy="3509817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207" y="3319015"/>
            <a:ext cx="4753322" cy="3840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637237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765" y="4625311"/>
            <a:ext cx="2589813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Έκρηξη 2 21"/>
          <p:cNvSpPr/>
          <p:nvPr/>
        </p:nvSpPr>
        <p:spPr>
          <a:xfrm>
            <a:off x="464493" y="2853409"/>
            <a:ext cx="3600400" cy="1871261"/>
          </a:xfrm>
          <a:prstGeom prst="irregularSeal2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23528" y="1412776"/>
            <a:ext cx="8424936" cy="525658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 smtClean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en-US" sz="2400" dirty="0" smtClean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5" name="Τίτλος 3"/>
          <p:cNvSpPr>
            <a:spLocks noGrp="1"/>
          </p:cNvSpPr>
          <p:nvPr>
            <p:ph type="title"/>
          </p:nvPr>
        </p:nvSpPr>
        <p:spPr>
          <a:xfrm>
            <a:off x="456406" y="188640"/>
            <a:ext cx="8229600" cy="72008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2800" b="1" dirty="0" smtClean="0"/>
              <a:t>Γενική Αναισθησία</a:t>
            </a:r>
            <a:endParaRPr lang="el-GR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95536" y="1145112"/>
            <a:ext cx="734481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l-GR" dirty="0" smtClean="0"/>
              <a:t>Ο αναισθησιολόγος έχει πάντα ένα </a:t>
            </a:r>
            <a:r>
              <a:rPr lang="el-GR" b="1" u="sng" dirty="0" smtClean="0">
                <a:solidFill>
                  <a:srgbClr val="7030A0"/>
                </a:solidFill>
              </a:rPr>
              <a:t>αρχικό πλάνο </a:t>
            </a:r>
            <a:r>
              <a:rPr lang="el-GR" dirty="0" smtClean="0"/>
              <a:t>και </a:t>
            </a:r>
            <a:r>
              <a:rPr lang="el-GR" b="1" dirty="0" smtClean="0">
                <a:solidFill>
                  <a:srgbClr val="00B050"/>
                </a:solidFill>
              </a:rPr>
              <a:t>εναλλακτικά</a:t>
            </a:r>
            <a:r>
              <a:rPr lang="el-GR" dirty="0" smtClean="0"/>
              <a:t> σε περίπτωση αποτυχίας</a:t>
            </a:r>
            <a:endParaRPr lang="en-US" dirty="0" smtClean="0"/>
          </a:p>
          <a:p>
            <a:pPr marL="285750" indent="-285750">
              <a:buFont typeface="Wingdings" pitchFamily="2" charset="2"/>
              <a:buChar char="v"/>
            </a:pPr>
            <a:endParaRPr lang="el-GR" dirty="0" smtClean="0"/>
          </a:p>
          <a:p>
            <a:pPr marL="285750" indent="-285750">
              <a:buFont typeface="Wingdings" pitchFamily="2" charset="2"/>
              <a:buChar char="v"/>
            </a:pPr>
            <a:r>
              <a:rPr lang="el-GR" dirty="0" smtClean="0"/>
              <a:t>Απαιτείται </a:t>
            </a:r>
            <a:r>
              <a:rPr lang="el-GR" dirty="0" smtClean="0">
                <a:solidFill>
                  <a:srgbClr val="C00000"/>
                </a:solidFill>
              </a:rPr>
              <a:t>άμεση δράση </a:t>
            </a:r>
          </a:p>
          <a:p>
            <a:endParaRPr lang="en-US" dirty="0" smtClean="0"/>
          </a:p>
          <a:p>
            <a:endParaRPr lang="el-GR" dirty="0" smtClean="0"/>
          </a:p>
          <a:p>
            <a:r>
              <a:rPr lang="en-US" dirty="0" smtClean="0"/>
              <a:t>     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l-GR" dirty="0" smtClean="0"/>
          </a:p>
          <a:p>
            <a:endParaRPr lang="el-GR" dirty="0" smtClean="0"/>
          </a:p>
          <a:p>
            <a:endParaRPr lang="el-GR" dirty="0"/>
          </a:p>
          <a:p>
            <a:endParaRPr lang="el-GR" dirty="0" smtClean="0"/>
          </a:p>
          <a:p>
            <a:endParaRPr lang="en-US" dirty="0" smtClean="0"/>
          </a:p>
          <a:p>
            <a:pPr marL="285750" indent="-285750">
              <a:buFont typeface="Wingdings" pitchFamily="2" charset="2"/>
              <a:buChar char="v"/>
            </a:pPr>
            <a:r>
              <a:rPr lang="el-GR" dirty="0" smtClean="0"/>
              <a:t>Αερισμός επιτυγχάνεται :  </a:t>
            </a:r>
          </a:p>
          <a:p>
            <a:endParaRPr lang="el-GR" dirty="0"/>
          </a:p>
        </p:txBody>
      </p:sp>
      <p:sp>
        <p:nvSpPr>
          <p:cNvPr id="9" name="TextBox 8"/>
          <p:cNvSpPr txBox="1"/>
          <p:nvPr/>
        </p:nvSpPr>
        <p:spPr>
          <a:xfrm>
            <a:off x="3275856" y="5299467"/>
            <a:ext cx="3888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l-GR" dirty="0" smtClean="0"/>
              <a:t>Προσωπίδα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l-GR" dirty="0" smtClean="0"/>
              <a:t>Χρήση συσκευής αεραγωγού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l-GR" dirty="0" smtClean="0"/>
              <a:t>Λαρυγγική μάσκα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l-GR" dirty="0" err="1" smtClean="0"/>
              <a:t>Ενδοτραχειακή</a:t>
            </a:r>
            <a:r>
              <a:rPr lang="el-GR" dirty="0" smtClean="0"/>
              <a:t> διασωλήνωση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290" y="2039118"/>
            <a:ext cx="3087795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Επεξήγηση με δεξιό βέλος 16"/>
          <p:cNvSpPr/>
          <p:nvPr/>
        </p:nvSpPr>
        <p:spPr>
          <a:xfrm>
            <a:off x="4388693" y="2070372"/>
            <a:ext cx="1080120" cy="2736304"/>
          </a:xfrm>
          <a:prstGeom prst="rightArrowCallout">
            <a:avLst>
              <a:gd name="adj1" fmla="val 19774"/>
              <a:gd name="adj2" fmla="val 20427"/>
              <a:gd name="adj3" fmla="val 25000"/>
              <a:gd name="adj4" fmla="val 6497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 dirty="0" smtClean="0">
                <a:solidFill>
                  <a:srgbClr val="7030A0"/>
                </a:solidFill>
              </a:rPr>
              <a:t>Α</a:t>
            </a:r>
          </a:p>
          <a:p>
            <a:pPr algn="ctr"/>
            <a:r>
              <a:rPr lang="el-GR" sz="2400" b="1" dirty="0" smtClean="0">
                <a:solidFill>
                  <a:srgbClr val="7030A0"/>
                </a:solidFill>
              </a:rPr>
              <a:t>Ε</a:t>
            </a:r>
          </a:p>
          <a:p>
            <a:pPr algn="ctr"/>
            <a:r>
              <a:rPr lang="el-GR" sz="2400" b="1" dirty="0" smtClean="0">
                <a:solidFill>
                  <a:srgbClr val="7030A0"/>
                </a:solidFill>
              </a:rPr>
              <a:t>Ρ</a:t>
            </a:r>
          </a:p>
          <a:p>
            <a:pPr algn="ctr"/>
            <a:r>
              <a:rPr lang="el-GR" sz="2400" b="1" dirty="0" smtClean="0">
                <a:solidFill>
                  <a:srgbClr val="7030A0"/>
                </a:solidFill>
              </a:rPr>
              <a:t>Σ</a:t>
            </a:r>
          </a:p>
          <a:p>
            <a:pPr algn="ctr"/>
            <a:r>
              <a:rPr lang="el-GR" sz="2400" b="1" dirty="0" smtClean="0">
                <a:solidFill>
                  <a:srgbClr val="7030A0"/>
                </a:solidFill>
              </a:rPr>
              <a:t>Μ</a:t>
            </a:r>
          </a:p>
          <a:p>
            <a:pPr algn="ctr"/>
            <a:r>
              <a:rPr lang="el-GR" sz="2400" b="1" dirty="0" smtClean="0">
                <a:solidFill>
                  <a:srgbClr val="7030A0"/>
                </a:solidFill>
              </a:rPr>
              <a:t>Ο</a:t>
            </a:r>
          </a:p>
          <a:p>
            <a:pPr algn="ctr"/>
            <a:r>
              <a:rPr lang="el-GR" sz="2400" b="1" dirty="0">
                <a:solidFill>
                  <a:srgbClr val="7030A0"/>
                </a:solidFill>
              </a:rPr>
              <a:t>Σ</a:t>
            </a:r>
          </a:p>
        </p:txBody>
      </p:sp>
      <p:sp>
        <p:nvSpPr>
          <p:cNvPr id="18" name="Αριστερό-δεξιό βέλος 17"/>
          <p:cNvSpPr/>
          <p:nvPr/>
        </p:nvSpPr>
        <p:spPr>
          <a:xfrm>
            <a:off x="3610000" y="3723027"/>
            <a:ext cx="576064" cy="147503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9" name="TextBox 18"/>
          <p:cNvSpPr txBox="1"/>
          <p:nvPr/>
        </p:nvSpPr>
        <p:spPr>
          <a:xfrm>
            <a:off x="1085553" y="3588984"/>
            <a:ext cx="2016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solidFill>
                  <a:srgbClr val="7030A0"/>
                </a:solidFill>
              </a:rPr>
              <a:t>Βέλτιστη έκβαση</a:t>
            </a:r>
            <a:endParaRPr lang="el-GR" sz="2000" b="1" dirty="0">
              <a:solidFill>
                <a:srgbClr val="7030A0"/>
              </a:solidFill>
            </a:endParaRPr>
          </a:p>
        </p:txBody>
      </p:sp>
      <p:sp>
        <p:nvSpPr>
          <p:cNvPr id="21" name="Οριζόντιος πάπυρος 20"/>
          <p:cNvSpPr/>
          <p:nvPr/>
        </p:nvSpPr>
        <p:spPr>
          <a:xfrm>
            <a:off x="179512" y="4625311"/>
            <a:ext cx="8784976" cy="2348879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b="1" dirty="0" smtClean="0">
                <a:solidFill>
                  <a:srgbClr val="C00000"/>
                </a:solidFill>
              </a:rPr>
              <a:t>Πεθαίνει ο ασθενής που δεν οξυγονώνεται,</a:t>
            </a:r>
          </a:p>
          <a:p>
            <a:pPr algn="ctr"/>
            <a:r>
              <a:rPr lang="el-GR" sz="3200" b="1" dirty="0">
                <a:solidFill>
                  <a:srgbClr val="C00000"/>
                </a:solidFill>
              </a:rPr>
              <a:t>ό</a:t>
            </a:r>
            <a:r>
              <a:rPr lang="el-GR" sz="3200" b="1" dirty="0" smtClean="0">
                <a:solidFill>
                  <a:srgbClr val="C00000"/>
                </a:solidFill>
              </a:rPr>
              <a:t>χι απαραίτητα που δε </a:t>
            </a:r>
            <a:r>
              <a:rPr lang="el-GR" sz="3200" b="1" dirty="0" err="1" smtClean="0">
                <a:solidFill>
                  <a:srgbClr val="C00000"/>
                </a:solidFill>
              </a:rPr>
              <a:t>διασωληνώνεται</a:t>
            </a:r>
            <a:r>
              <a:rPr lang="el-GR" sz="3200" b="1" dirty="0" smtClean="0">
                <a:solidFill>
                  <a:srgbClr val="C00000"/>
                </a:solidFill>
              </a:rPr>
              <a:t>!!</a:t>
            </a:r>
            <a:endParaRPr lang="el-GR" sz="3200" b="1" dirty="0">
              <a:solidFill>
                <a:srgbClr val="C00000"/>
              </a:solidFill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3111514"/>
            <a:ext cx="2358330" cy="13705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3759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7" grpId="0" animBg="1"/>
      <p:bldP spid="18" grpId="0" animBg="1"/>
      <p:bldP spid="19" grpId="0"/>
      <p:bldP spid="2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512" y="0"/>
            <a:ext cx="7869560" cy="1143000"/>
          </a:xfrm>
        </p:spPr>
        <p:txBody>
          <a:bodyPr>
            <a:normAutofit/>
          </a:bodyPr>
          <a:lstStyle/>
          <a:p>
            <a:pPr algn="l"/>
            <a:r>
              <a:rPr lang="el-GR" sz="2800" b="1" dirty="0" smtClean="0">
                <a:solidFill>
                  <a:srgbClr val="FF0000"/>
                </a:solidFill>
              </a:rPr>
              <a:t>Διαχείριση αναπάντεχα δύσκολου αεραγωγού</a:t>
            </a:r>
            <a:endParaRPr lang="el-GR" sz="2800" b="1" dirty="0">
              <a:solidFill>
                <a:srgbClr val="FF0000"/>
              </a:solidFill>
            </a:endParaRP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052736"/>
            <a:ext cx="7864319" cy="5642761"/>
          </a:xfrm>
        </p:spPr>
      </p:pic>
    </p:spTree>
    <p:extLst>
      <p:ext uri="{BB962C8B-B14F-4D97-AF65-F5344CB8AC3E}">
        <p14:creationId xmlns="" xmlns:p14="http://schemas.microsoft.com/office/powerpoint/2010/main" val="204636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l-GR" sz="2400" dirty="0"/>
              <a:t>Στάδια αναισθησίας</a:t>
            </a:r>
          </a:p>
        </p:txBody>
      </p:sp>
      <p:sp>
        <p:nvSpPr>
          <p:cNvPr id="4" name="Τίτλος 3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72008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2800" b="1" dirty="0" smtClean="0"/>
              <a:t>Γενική Αναισθησία</a:t>
            </a:r>
            <a:endParaRPr lang="el-GR" sz="2800" b="1" dirty="0"/>
          </a:p>
        </p:txBody>
      </p:sp>
      <p:grpSp>
        <p:nvGrpSpPr>
          <p:cNvPr id="5" name="Ομάδα 4"/>
          <p:cNvGrpSpPr/>
          <p:nvPr/>
        </p:nvGrpSpPr>
        <p:grpSpPr>
          <a:xfrm>
            <a:off x="1835696" y="2227091"/>
            <a:ext cx="5181600" cy="792088"/>
            <a:chOff x="457199" y="1640727"/>
            <a:chExt cx="5181600" cy="1219200"/>
          </a:xfrm>
        </p:grpSpPr>
        <p:sp>
          <p:nvSpPr>
            <p:cNvPr id="6" name="Στρογγυλεμένο ορθογώνιο 5"/>
            <p:cNvSpPr/>
            <p:nvPr/>
          </p:nvSpPr>
          <p:spPr>
            <a:xfrm>
              <a:off x="457199" y="1640727"/>
              <a:ext cx="5181600" cy="121920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Στρογγυλεμένο ορθογώνιο 4"/>
            <p:cNvSpPr/>
            <p:nvPr/>
          </p:nvSpPr>
          <p:spPr>
            <a:xfrm>
              <a:off x="492907" y="1660499"/>
              <a:ext cx="5145891" cy="11477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lvl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l-GR" sz="4000" kern="1200" dirty="0" smtClean="0"/>
                <a:t>Διατήρηση </a:t>
              </a:r>
              <a:endParaRPr lang="el-GR" sz="4000" kern="1200" dirty="0"/>
            </a:p>
          </p:txBody>
        </p:sp>
      </p:grpSp>
      <p:pic>
        <p:nvPicPr>
          <p:cNvPr id="4098" name="Picture 2" descr="The Components of an Anesthesia Mach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84983"/>
            <a:ext cx="3479616" cy="26478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222816"/>
            <a:ext cx="2807916" cy="764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 descr="image of an automated intravenous anaesthesia delivery machin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284983"/>
            <a:ext cx="3384772" cy="25202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4" name="Στρογγυλεμένο ορθογώνιο 4"/>
          <p:cNvSpPr/>
          <p:nvPr/>
        </p:nvSpPr>
        <p:spPr>
          <a:xfrm>
            <a:off x="2016909" y="2855109"/>
            <a:ext cx="3860502" cy="114778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52400" tIns="152400" rIns="152400" bIns="152400" numCol="1" spcCol="1270" anchor="ctr" anchorCtr="0">
            <a:noAutofit/>
          </a:bodyPr>
          <a:lstStyle/>
          <a:p>
            <a:pPr lvl="0" algn="l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l-GR" sz="4000" kern="1200" dirty="0"/>
          </a:p>
        </p:txBody>
      </p:sp>
      <p:pic>
        <p:nvPicPr>
          <p:cNvPr id="9" name="Εικόνα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352" y="4814578"/>
            <a:ext cx="4000847" cy="1981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8" name="Διάγραμμα 7"/>
          <p:cNvGraphicFramePr/>
          <p:nvPr>
            <p:extLst>
              <p:ext uri="{D42A27DB-BD31-4B8C-83A1-F6EECF244321}">
                <p14:modId xmlns="" xmlns:p14="http://schemas.microsoft.com/office/powerpoint/2010/main" val="2555413172"/>
              </p:ext>
            </p:extLst>
          </p:nvPr>
        </p:nvGraphicFramePr>
        <p:xfrm>
          <a:off x="346212" y="1757040"/>
          <a:ext cx="8690284" cy="1671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="" xmlns:p14="http://schemas.microsoft.com/office/powerpoint/2010/main" val="1242479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7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Graphic spid="8" grpId="1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229600" cy="836712"/>
          </a:xfrm>
        </p:spPr>
        <p:txBody>
          <a:bodyPr>
            <a:normAutofit/>
          </a:bodyPr>
          <a:lstStyle/>
          <a:p>
            <a:pPr algn="l"/>
            <a:r>
              <a:rPr lang="el-GR" sz="2800" dirty="0" smtClean="0"/>
              <a:t>Ιστορική Αναδρομή</a:t>
            </a:r>
            <a:endParaRPr lang="el-GR" sz="28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251520" y="980728"/>
            <a:ext cx="7056784" cy="5256584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v"/>
            </a:pPr>
            <a:r>
              <a:rPr lang="el-GR" sz="2000" dirty="0" smtClean="0">
                <a:solidFill>
                  <a:srgbClr val="C00000"/>
                </a:solidFill>
              </a:rPr>
              <a:t>14 Απριλίου 1847 – Στρατιωτικό Νοσοκομείο Αθηνών</a:t>
            </a:r>
          </a:p>
          <a:p>
            <a:pPr marL="0" indent="0">
              <a:buNone/>
            </a:pPr>
            <a:r>
              <a:rPr lang="el-GR" sz="2000" dirty="0" smtClean="0"/>
              <a:t>Αρχίατρος </a:t>
            </a:r>
            <a:r>
              <a:rPr lang="el-GR" sz="2000" dirty="0" err="1" smtClean="0">
                <a:solidFill>
                  <a:srgbClr val="C00000"/>
                </a:solidFill>
              </a:rPr>
              <a:t>Ερρ</a:t>
            </a:r>
            <a:r>
              <a:rPr lang="el-GR" sz="2000" dirty="0" smtClean="0">
                <a:solidFill>
                  <a:srgbClr val="C00000"/>
                </a:solidFill>
              </a:rPr>
              <a:t>. </a:t>
            </a:r>
            <a:r>
              <a:rPr lang="el-GR" sz="2000" dirty="0" err="1" smtClean="0">
                <a:solidFill>
                  <a:srgbClr val="C00000"/>
                </a:solidFill>
              </a:rPr>
              <a:t>Τράϊμπερ</a:t>
            </a:r>
            <a:r>
              <a:rPr lang="el-GR" sz="2000" dirty="0" smtClean="0">
                <a:solidFill>
                  <a:srgbClr val="C00000"/>
                </a:solidFill>
              </a:rPr>
              <a:t> </a:t>
            </a:r>
            <a:r>
              <a:rPr lang="el-GR" sz="2000" dirty="0" smtClean="0"/>
              <a:t>– Επίατρος </a:t>
            </a:r>
            <a:r>
              <a:rPr lang="el-GR" sz="2000" dirty="0" err="1" smtClean="0">
                <a:solidFill>
                  <a:srgbClr val="C00000"/>
                </a:solidFill>
              </a:rPr>
              <a:t>Ν.Πετσάλης</a:t>
            </a:r>
            <a:endParaRPr lang="el-GR" sz="2000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l-GR" sz="2000" b="1" dirty="0" smtClean="0">
                <a:solidFill>
                  <a:srgbClr val="FF0000"/>
                </a:solidFill>
              </a:rPr>
              <a:t>1</a:t>
            </a:r>
            <a:r>
              <a:rPr lang="el-GR" sz="2000" b="1" baseline="30000" dirty="0" smtClean="0">
                <a:solidFill>
                  <a:srgbClr val="FF0000"/>
                </a:solidFill>
              </a:rPr>
              <a:t>η</a:t>
            </a:r>
            <a:r>
              <a:rPr lang="el-GR" sz="2000" b="1" dirty="0" smtClean="0">
                <a:solidFill>
                  <a:srgbClr val="FF0000"/>
                </a:solidFill>
              </a:rPr>
              <a:t> χορήγηση αναισθησίας με αιθέρα στην Ελλάδα</a:t>
            </a:r>
          </a:p>
          <a:p>
            <a:pPr marL="0" indent="0">
              <a:buNone/>
            </a:pPr>
            <a:r>
              <a:rPr lang="el-GR" sz="2000" i="1" dirty="0" smtClean="0"/>
              <a:t>Χορήγηση αναισθησίας </a:t>
            </a:r>
            <a:r>
              <a:rPr lang="el-GR" sz="2000" i="1" dirty="0" err="1" smtClean="0"/>
              <a:t>δι</a:t>
            </a:r>
            <a:r>
              <a:rPr lang="el-GR" sz="2000" i="1" dirty="0"/>
              <a:t>' εισπνοής αιθέρα χλωροφόρμιου </a:t>
            </a:r>
            <a:r>
              <a:rPr lang="el-GR" sz="2000" i="1" dirty="0" smtClean="0"/>
              <a:t>, </a:t>
            </a:r>
          </a:p>
          <a:p>
            <a:pPr marL="0" indent="0">
              <a:buNone/>
            </a:pPr>
            <a:r>
              <a:rPr lang="el-GR" sz="2000" i="1" dirty="0" smtClean="0"/>
              <a:t>μέθοδος </a:t>
            </a:r>
            <a:r>
              <a:rPr lang="en-US" sz="2000" i="1" dirty="0" smtClean="0"/>
              <a:t>“open-drop”</a:t>
            </a:r>
          </a:p>
          <a:p>
            <a:pPr marL="0" indent="0">
              <a:buNone/>
            </a:pPr>
            <a:endParaRPr lang="el-GR" sz="2000" dirty="0" smtClean="0"/>
          </a:p>
          <a:p>
            <a:pPr>
              <a:buFont typeface="Wingdings" pitchFamily="2" charset="2"/>
              <a:buChar char="v"/>
            </a:pPr>
            <a:r>
              <a:rPr lang="en-US" sz="2000" dirty="0" smtClean="0"/>
              <a:t>1920 </a:t>
            </a:r>
            <a:r>
              <a:rPr lang="el-GR" sz="2000" dirty="0" smtClean="0"/>
              <a:t>:  Εξαερωτήρες &amp; ροόμετρα         Οξυγόνο &amp; Πρωτοξείδιο </a:t>
            </a:r>
          </a:p>
          <a:p>
            <a:pPr marL="0" indent="0">
              <a:buNone/>
            </a:pPr>
            <a:r>
              <a:rPr lang="el-GR" sz="2000" dirty="0" smtClean="0"/>
              <a:t>Έως 1912</a:t>
            </a:r>
            <a:r>
              <a:rPr lang="el-GR" sz="2000" dirty="0"/>
              <a:t> </a:t>
            </a:r>
            <a:r>
              <a:rPr lang="el-GR" sz="2000" dirty="0" smtClean="0"/>
              <a:t>:  μόνο  πρακτικοί νοσοκόμοι             «</a:t>
            </a:r>
            <a:r>
              <a:rPr lang="el-GR" sz="2000" dirty="0" smtClean="0">
                <a:solidFill>
                  <a:schemeClr val="accent1">
                    <a:lumMod val="75000"/>
                  </a:schemeClr>
                </a:solidFill>
              </a:rPr>
              <a:t>ναρκωτές ή </a:t>
            </a:r>
            <a:r>
              <a:rPr lang="el-GR" sz="2000" dirty="0" err="1" smtClean="0">
                <a:solidFill>
                  <a:schemeClr val="accent1">
                    <a:lumMod val="75000"/>
                  </a:schemeClr>
                </a:solidFill>
              </a:rPr>
              <a:t>χλωροφορμιστές</a:t>
            </a:r>
            <a:r>
              <a:rPr lang="el-GR" sz="2000" dirty="0" smtClean="0">
                <a:solidFill>
                  <a:schemeClr val="accent1">
                    <a:lumMod val="75000"/>
                  </a:schemeClr>
                </a:solidFill>
              </a:rPr>
              <a:t>»</a:t>
            </a:r>
          </a:p>
          <a:p>
            <a:pPr marL="0" indent="0">
              <a:buNone/>
            </a:pPr>
            <a:endParaRPr lang="el-GR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el-GR" sz="2000" dirty="0" smtClean="0"/>
              <a:t>Περίοδος Μεσοπολέμου : Τοπική Αναισθησία – κοκαΐνη, </a:t>
            </a:r>
            <a:r>
              <a:rPr lang="el-GR" sz="2000" dirty="0" err="1" smtClean="0"/>
              <a:t>νοβοκαΐνη</a:t>
            </a:r>
            <a:endParaRPr lang="el-GR" sz="2000" dirty="0" smtClean="0"/>
          </a:p>
          <a:p>
            <a:pPr marL="0" indent="0">
              <a:buNone/>
            </a:pPr>
            <a:r>
              <a:rPr lang="el-GR" sz="2000" dirty="0"/>
              <a:t> </a:t>
            </a:r>
            <a:endParaRPr lang="el-GR" sz="2000" dirty="0" smtClean="0"/>
          </a:p>
          <a:p>
            <a:pPr>
              <a:buFont typeface="Wingdings" pitchFamily="2" charset="2"/>
              <a:buChar char="v"/>
            </a:pPr>
            <a:r>
              <a:rPr lang="el-GR" sz="2000" dirty="0" smtClean="0"/>
              <a:t>1953 : Αναγνωρίζεται η ειδικότητα της Αναισθησιολογίας </a:t>
            </a:r>
          </a:p>
          <a:p>
            <a:pPr>
              <a:buFont typeface="Wingdings" pitchFamily="2" charset="2"/>
              <a:buChar char="v"/>
            </a:pPr>
            <a:r>
              <a:rPr lang="el-GR" sz="2000" dirty="0" smtClean="0"/>
              <a:t>1955 : Ίδρυση Ελληνικής Αναισθησιολογικής Εταιρείας</a:t>
            </a:r>
          </a:p>
        </p:txBody>
      </p:sp>
      <p:sp>
        <p:nvSpPr>
          <p:cNvPr id="4" name="Δεξιό βέλος 3"/>
          <p:cNvSpPr/>
          <p:nvPr/>
        </p:nvSpPr>
        <p:spPr>
          <a:xfrm>
            <a:off x="4246612" y="3067819"/>
            <a:ext cx="288032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885" y="1124744"/>
            <a:ext cx="1763688" cy="23762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981" y="6014603"/>
            <a:ext cx="3429000" cy="740247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694" y="6079927"/>
            <a:ext cx="3755479" cy="609600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418" y="129258"/>
            <a:ext cx="2630438" cy="792088"/>
          </a:xfrm>
          <a:prstGeom prst="rect">
            <a:avLst/>
          </a:prstGeom>
        </p:spPr>
      </p:pic>
      <p:sp>
        <p:nvSpPr>
          <p:cNvPr id="11" name="Δεξιό βέλος 10"/>
          <p:cNvSpPr/>
          <p:nvPr/>
        </p:nvSpPr>
        <p:spPr>
          <a:xfrm>
            <a:off x="4637981" y="3429000"/>
            <a:ext cx="309736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605782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23528" y="1484784"/>
            <a:ext cx="8291264" cy="4497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800" i="1" dirty="0" smtClean="0">
                <a:solidFill>
                  <a:srgbClr val="7030A0"/>
                </a:solidFill>
              </a:rPr>
              <a:t>Σε όλα τα στάδια, </a:t>
            </a:r>
            <a:r>
              <a:rPr lang="el-GR" sz="2800" dirty="0" smtClean="0">
                <a:solidFill>
                  <a:srgbClr val="7030A0"/>
                </a:solidFill>
              </a:rPr>
              <a:t>ο αναισθησιολόγος εξασφαλίζει</a:t>
            </a:r>
            <a:endParaRPr lang="en-US" sz="2800" dirty="0" smtClean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                   </a:t>
            </a:r>
            <a:r>
              <a:rPr lang="el-GR" sz="2800" dirty="0" smtClean="0"/>
              <a:t> </a:t>
            </a:r>
          </a:p>
          <a:p>
            <a:pPr marL="0" indent="0">
              <a:buNone/>
            </a:pPr>
            <a:endParaRPr lang="el-GR" sz="2400" dirty="0" smtClean="0"/>
          </a:p>
          <a:p>
            <a:pPr marL="0" indent="0">
              <a:buNone/>
            </a:pPr>
            <a:endParaRPr lang="el-GR" sz="2400" dirty="0"/>
          </a:p>
        </p:txBody>
      </p:sp>
      <p:sp>
        <p:nvSpPr>
          <p:cNvPr id="4" name="Τίτλος 3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72008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2800" b="1" dirty="0" smtClean="0"/>
              <a:t>Γενική Αναισθησία</a:t>
            </a:r>
            <a:endParaRPr lang="el-GR" sz="2800" b="1" dirty="0"/>
          </a:p>
        </p:txBody>
      </p:sp>
      <p:sp>
        <p:nvSpPr>
          <p:cNvPr id="14" name="Στρογγυλεμένο ορθογώνιο 4"/>
          <p:cNvSpPr/>
          <p:nvPr/>
        </p:nvSpPr>
        <p:spPr>
          <a:xfrm>
            <a:off x="2016909" y="2855109"/>
            <a:ext cx="3860502" cy="114778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52400" tIns="152400" rIns="152400" bIns="152400" numCol="1" spcCol="1270" anchor="ctr" anchorCtr="0">
            <a:noAutofit/>
          </a:bodyPr>
          <a:lstStyle/>
          <a:p>
            <a:pPr lvl="0" algn="l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l-GR" sz="4000" kern="1200" dirty="0"/>
          </a:p>
        </p:txBody>
      </p:sp>
      <p:sp>
        <p:nvSpPr>
          <p:cNvPr id="2" name="TextBox 1"/>
          <p:cNvSpPr txBox="1"/>
          <p:nvPr/>
        </p:nvSpPr>
        <p:spPr>
          <a:xfrm>
            <a:off x="76984" y="2564904"/>
            <a:ext cx="521509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l-GR" sz="2000" dirty="0" smtClean="0"/>
              <a:t>Ασφάλεια του ασθενούς</a:t>
            </a:r>
            <a:endParaRPr lang="en-US" sz="2000" dirty="0" smtClean="0"/>
          </a:p>
          <a:p>
            <a:endParaRPr lang="el-GR" sz="2000" dirty="0" smtClean="0"/>
          </a:p>
          <a:p>
            <a:pPr marL="342900" indent="-342900">
              <a:buFont typeface="Wingdings" pitchFamily="2" charset="2"/>
              <a:buChar char="ü"/>
            </a:pPr>
            <a:r>
              <a:rPr lang="el-GR" sz="2000" dirty="0" smtClean="0"/>
              <a:t>Διατήρηση ομοιόστασης</a:t>
            </a:r>
            <a:endParaRPr lang="en-US" sz="2000" dirty="0" smtClean="0"/>
          </a:p>
          <a:p>
            <a:endParaRPr lang="el-GR" sz="2000" dirty="0" smtClean="0"/>
          </a:p>
          <a:p>
            <a:pPr marL="342900" indent="-342900">
              <a:buFont typeface="Wingdings" pitchFamily="2" charset="2"/>
              <a:buChar char="ü"/>
            </a:pPr>
            <a:r>
              <a:rPr lang="el-GR" sz="2000" dirty="0"/>
              <a:t>Συνεχές </a:t>
            </a:r>
            <a:r>
              <a:rPr lang="el-GR" sz="2000" dirty="0" err="1"/>
              <a:t>monitoring</a:t>
            </a:r>
            <a:r>
              <a:rPr lang="el-GR" sz="2000" dirty="0"/>
              <a:t> ζωτικών λειτουργιών, λήψη αρτηριακών αερίων αίματος, </a:t>
            </a:r>
            <a:r>
              <a:rPr lang="el-GR" sz="2000" dirty="0" smtClean="0"/>
              <a:t>κ.α.</a:t>
            </a:r>
            <a:endParaRPr lang="en-US" sz="2000" dirty="0" smtClean="0"/>
          </a:p>
          <a:p>
            <a:endParaRPr lang="en-US" sz="2000" dirty="0"/>
          </a:p>
          <a:p>
            <a:pPr marL="342900" indent="-342900">
              <a:buFont typeface="Wingdings" pitchFamily="2" charset="2"/>
              <a:buChar char="ü"/>
            </a:pPr>
            <a:r>
              <a:rPr lang="el-GR" sz="2000" dirty="0" smtClean="0"/>
              <a:t>Ορθή χορήγηση φαρμάκων, υγρών, αίματος, παραγόντων πήξης</a:t>
            </a:r>
            <a:r>
              <a:rPr lang="en-US" sz="2000" dirty="0" smtClean="0"/>
              <a:t> (</a:t>
            </a:r>
            <a:r>
              <a:rPr lang="el-GR" sz="2000" dirty="0" smtClean="0"/>
              <a:t>όπου απαιτείται</a:t>
            </a:r>
            <a:r>
              <a:rPr lang="en-US" sz="2000" dirty="0" smtClean="0"/>
              <a:t>)</a:t>
            </a:r>
          </a:p>
          <a:p>
            <a:endParaRPr lang="el-GR" sz="2000" dirty="0" smtClean="0"/>
          </a:p>
          <a:p>
            <a:pPr marL="342900" indent="-342900">
              <a:buFont typeface="Wingdings" pitchFamily="2" charset="2"/>
              <a:buChar char="ü"/>
            </a:pPr>
            <a:r>
              <a:rPr lang="el-GR" sz="2000" dirty="0" smtClean="0"/>
              <a:t>Πρόληψη επιπλοκών, αντιμετώπιση συμβαμάτων</a:t>
            </a:r>
          </a:p>
          <a:p>
            <a:pPr marL="342900" indent="-342900">
              <a:buFont typeface="Wingdings" pitchFamily="2" charset="2"/>
              <a:buChar char="ü"/>
            </a:pPr>
            <a:endParaRPr lang="el-GR" sz="2000" dirty="0" smtClean="0"/>
          </a:p>
          <a:p>
            <a:pPr marL="342900" indent="-342900">
              <a:buFont typeface="Wingdings" pitchFamily="2" charset="2"/>
              <a:buChar char="ü"/>
            </a:pPr>
            <a:endParaRPr lang="el-GR" sz="2000" dirty="0"/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40517" y="2724057"/>
            <a:ext cx="3799569" cy="3496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958892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30832" y="908373"/>
            <a:ext cx="8229600" cy="936104"/>
          </a:xfrm>
        </p:spPr>
        <p:txBody>
          <a:bodyPr>
            <a:normAutofit/>
          </a:bodyPr>
          <a:lstStyle/>
          <a:p>
            <a:pPr marL="342900" indent="-342900" algn="l">
              <a:buFont typeface="Wingdings" pitchFamily="2" charset="2"/>
              <a:buChar char="Ø"/>
            </a:pPr>
            <a:r>
              <a:rPr lang="el-GR" sz="2400" dirty="0" smtClean="0"/>
              <a:t>Στάδια αναισθησίας</a:t>
            </a:r>
            <a:endParaRPr lang="el-GR" sz="2400" dirty="0"/>
          </a:p>
        </p:txBody>
      </p:sp>
      <p:sp>
        <p:nvSpPr>
          <p:cNvPr id="4" name="Στρογγυλεμένο ορθογώνιο 3"/>
          <p:cNvSpPr/>
          <p:nvPr/>
        </p:nvSpPr>
        <p:spPr>
          <a:xfrm>
            <a:off x="395536" y="188640"/>
            <a:ext cx="8352928" cy="72008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b="1" dirty="0" smtClean="0"/>
              <a:t>Γενική Αναισθησία</a:t>
            </a:r>
            <a:endParaRPr lang="el-GR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95536" y="2132856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grpSp>
        <p:nvGrpSpPr>
          <p:cNvPr id="10" name="Ομάδα 9"/>
          <p:cNvGrpSpPr/>
          <p:nvPr/>
        </p:nvGrpSpPr>
        <p:grpSpPr>
          <a:xfrm>
            <a:off x="1751211" y="5530112"/>
            <a:ext cx="5181600" cy="1147782"/>
            <a:chOff x="671834" y="5070691"/>
            <a:chExt cx="5181600" cy="1147782"/>
          </a:xfrm>
        </p:grpSpPr>
        <p:sp>
          <p:nvSpPr>
            <p:cNvPr id="14" name="Στρογγυλεμένο ορθογώνιο 13"/>
            <p:cNvSpPr/>
            <p:nvPr/>
          </p:nvSpPr>
          <p:spPr>
            <a:xfrm>
              <a:off x="671834" y="5273835"/>
              <a:ext cx="5181600" cy="74149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Στρογγυλεμένο ορθογώνιο 4"/>
            <p:cNvSpPr/>
            <p:nvPr/>
          </p:nvSpPr>
          <p:spPr>
            <a:xfrm>
              <a:off x="1332383" y="5070691"/>
              <a:ext cx="3860502" cy="11477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lvl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l-GR" sz="3600" kern="1200" dirty="0" smtClean="0"/>
                <a:t>Αφύπνιση</a:t>
              </a:r>
              <a:endParaRPr lang="el-GR" sz="3600" kern="1200" dirty="0"/>
            </a:p>
          </p:txBody>
        </p:sp>
      </p:grpSp>
      <p:sp>
        <p:nvSpPr>
          <p:cNvPr id="6" name="Βέλος προς τα κάτω 5"/>
          <p:cNvSpPr/>
          <p:nvPr/>
        </p:nvSpPr>
        <p:spPr>
          <a:xfrm>
            <a:off x="4009901" y="4614943"/>
            <a:ext cx="562099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TextBox 7"/>
          <p:cNvSpPr txBox="1"/>
          <p:nvPr/>
        </p:nvSpPr>
        <p:spPr>
          <a:xfrm>
            <a:off x="800758" y="2063460"/>
            <a:ext cx="799288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/>
              <a:t>Διακοπή χορηγούμενων φαρμάκων            </a:t>
            </a:r>
          </a:p>
          <a:p>
            <a:r>
              <a:rPr lang="el-GR" sz="2400" dirty="0" smtClean="0"/>
              <a:t>     </a:t>
            </a:r>
          </a:p>
          <a:p>
            <a:r>
              <a:rPr lang="el-GR" sz="2400" dirty="0">
                <a:solidFill>
                  <a:srgbClr val="FF0000"/>
                </a:solidFill>
              </a:rPr>
              <a:t> </a:t>
            </a:r>
            <a:r>
              <a:rPr lang="el-GR" sz="2400" dirty="0" smtClean="0">
                <a:solidFill>
                  <a:srgbClr val="FF0000"/>
                </a:solidFill>
              </a:rPr>
              <a:t>    *</a:t>
            </a:r>
            <a:r>
              <a:rPr lang="el-GR" sz="2400" dirty="0" smtClean="0"/>
              <a:t>Αφύπνιση              Μεταβολισμό - αποβολή φαρμάκων</a:t>
            </a:r>
          </a:p>
          <a:p>
            <a:endParaRPr lang="el-GR" sz="2400" dirty="0"/>
          </a:p>
          <a:p>
            <a:pPr algn="ctr"/>
            <a:endParaRPr lang="en-US" sz="2400" dirty="0" smtClean="0"/>
          </a:p>
          <a:p>
            <a:pPr algn="ctr"/>
            <a:r>
              <a:rPr lang="el-GR" sz="2400" dirty="0" smtClean="0"/>
              <a:t>Ανταγωνιστές  νευρομυικού αποκλεισμού</a:t>
            </a:r>
          </a:p>
          <a:p>
            <a:endParaRPr lang="el-GR" sz="2400" dirty="0" smtClean="0"/>
          </a:p>
        </p:txBody>
      </p:sp>
      <p:sp>
        <p:nvSpPr>
          <p:cNvPr id="9" name="Αριστερό-δεξιό βέλος 8"/>
          <p:cNvSpPr/>
          <p:nvPr/>
        </p:nvSpPr>
        <p:spPr>
          <a:xfrm>
            <a:off x="2922501" y="2924944"/>
            <a:ext cx="504056" cy="21602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85469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Στρογγυλεμένο ορθογώνιο 11"/>
          <p:cNvSpPr/>
          <p:nvPr/>
        </p:nvSpPr>
        <p:spPr>
          <a:xfrm>
            <a:off x="878978" y="3717032"/>
            <a:ext cx="7077397" cy="223224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l-GR" dirty="0" smtClean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l-GR" sz="2800" dirty="0" smtClean="0"/>
          </a:p>
          <a:p>
            <a:pPr marL="0" indent="0">
              <a:buNone/>
            </a:pPr>
            <a:endParaRPr lang="el-GR" dirty="0" smtClean="0"/>
          </a:p>
        </p:txBody>
      </p:sp>
      <p:grpSp>
        <p:nvGrpSpPr>
          <p:cNvPr id="4" name="Ομάδα 3"/>
          <p:cNvGrpSpPr/>
          <p:nvPr/>
        </p:nvGrpSpPr>
        <p:grpSpPr>
          <a:xfrm>
            <a:off x="1835696" y="1460662"/>
            <a:ext cx="5325616" cy="1032234"/>
            <a:chOff x="1031874" y="5105697"/>
            <a:chExt cx="6045696" cy="1147782"/>
          </a:xfrm>
        </p:grpSpPr>
        <p:sp>
          <p:nvSpPr>
            <p:cNvPr id="5" name="Στρογγυλεμένο ορθογώνιο 4"/>
            <p:cNvSpPr/>
            <p:nvPr/>
          </p:nvSpPr>
          <p:spPr>
            <a:xfrm>
              <a:off x="1031874" y="5348016"/>
              <a:ext cx="6045696" cy="74149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l-GR" dirty="0" smtClean="0"/>
                <a:t>                  </a:t>
              </a:r>
              <a:endParaRPr lang="el-GR" dirty="0"/>
            </a:p>
          </p:txBody>
        </p:sp>
        <p:sp>
          <p:nvSpPr>
            <p:cNvPr id="6" name="Στρογγυλεμένο ορθογώνιο 4"/>
            <p:cNvSpPr/>
            <p:nvPr/>
          </p:nvSpPr>
          <p:spPr>
            <a:xfrm>
              <a:off x="2012805" y="5105697"/>
              <a:ext cx="3860502" cy="11477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lvl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l-GR" sz="3600" kern="1200" dirty="0" smtClean="0"/>
                <a:t>Αφύπνιση</a:t>
              </a:r>
              <a:endParaRPr lang="el-GR" sz="3600" kern="1200" dirty="0"/>
            </a:p>
          </p:txBody>
        </p:sp>
      </p:grpSp>
      <p:sp>
        <p:nvSpPr>
          <p:cNvPr id="7" name="Τίτλος 6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86409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b="1" dirty="0" smtClean="0"/>
              <a:t>Γενική Αναισθησία</a:t>
            </a:r>
            <a:endParaRPr lang="el-GR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331640" y="3781923"/>
            <a:ext cx="80648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l-GR" dirty="0" smtClean="0">
                <a:solidFill>
                  <a:srgbClr val="002060"/>
                </a:solidFill>
              </a:rPr>
              <a:t>  αιμοδυναμική </a:t>
            </a:r>
            <a:r>
              <a:rPr lang="el-GR" dirty="0">
                <a:solidFill>
                  <a:srgbClr val="002060"/>
                </a:solidFill>
              </a:rPr>
              <a:t>σταθερότητα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l-GR" dirty="0">
                <a:solidFill>
                  <a:srgbClr val="002060"/>
                </a:solidFill>
              </a:rPr>
              <a:t> </a:t>
            </a:r>
            <a:r>
              <a:rPr lang="el-GR" dirty="0" smtClean="0">
                <a:solidFill>
                  <a:srgbClr val="002060"/>
                </a:solidFill>
              </a:rPr>
              <a:t> ικανοποιητική </a:t>
            </a:r>
            <a:r>
              <a:rPr lang="el-GR" dirty="0">
                <a:solidFill>
                  <a:srgbClr val="002060"/>
                </a:solidFill>
              </a:rPr>
              <a:t>οξυγόνωση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l-GR" dirty="0">
                <a:solidFill>
                  <a:srgbClr val="002060"/>
                </a:solidFill>
              </a:rPr>
              <a:t> </a:t>
            </a:r>
            <a:r>
              <a:rPr lang="el-GR" dirty="0" smtClean="0">
                <a:solidFill>
                  <a:srgbClr val="002060"/>
                </a:solidFill>
              </a:rPr>
              <a:t> διούρηση</a:t>
            </a:r>
            <a:endParaRPr lang="el-GR" dirty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l-GR" dirty="0">
                <a:solidFill>
                  <a:srgbClr val="002060"/>
                </a:solidFill>
              </a:rPr>
              <a:t> </a:t>
            </a:r>
            <a:r>
              <a:rPr lang="el-GR" dirty="0" smtClean="0">
                <a:solidFill>
                  <a:srgbClr val="002060"/>
                </a:solidFill>
              </a:rPr>
              <a:t> θερμοκρασία</a:t>
            </a:r>
            <a:endParaRPr lang="el-GR" dirty="0">
              <a:solidFill>
                <a:srgbClr val="002060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l-GR" dirty="0" smtClean="0">
                <a:solidFill>
                  <a:srgbClr val="002060"/>
                </a:solidFill>
              </a:rPr>
              <a:t>  επαρκής </a:t>
            </a:r>
            <a:r>
              <a:rPr lang="el-GR" dirty="0">
                <a:solidFill>
                  <a:srgbClr val="002060"/>
                </a:solidFill>
              </a:rPr>
              <a:t>αναλγησία</a:t>
            </a:r>
          </a:p>
          <a:p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        </a:t>
            </a:r>
            <a:r>
              <a:rPr lang="el-GR" b="1" dirty="0" smtClean="0">
                <a:solidFill>
                  <a:srgbClr val="FF0000"/>
                </a:solidFill>
              </a:rPr>
              <a:t>*ο </a:t>
            </a:r>
            <a:r>
              <a:rPr lang="el-GR" b="1" dirty="0">
                <a:solidFill>
                  <a:srgbClr val="FF0000"/>
                </a:solidFill>
              </a:rPr>
              <a:t>εξοπλισμός 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l-GR" b="1" dirty="0" smtClean="0">
                <a:solidFill>
                  <a:srgbClr val="FF0000"/>
                </a:solidFill>
              </a:rPr>
              <a:t>για 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l-GR" b="1" dirty="0" smtClean="0">
                <a:solidFill>
                  <a:srgbClr val="FF0000"/>
                </a:solidFill>
              </a:rPr>
              <a:t>διασωλήνωση 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l-GR" b="1" dirty="0" smtClean="0">
                <a:solidFill>
                  <a:srgbClr val="FF0000"/>
                </a:solidFill>
              </a:rPr>
              <a:t>σε </a:t>
            </a:r>
            <a:r>
              <a:rPr lang="el-GR" b="1" dirty="0">
                <a:solidFill>
                  <a:srgbClr val="FF0000"/>
                </a:solidFill>
              </a:rPr>
              <a:t>άμεση </a:t>
            </a:r>
            <a:r>
              <a:rPr lang="el-GR" b="1" dirty="0" smtClean="0">
                <a:solidFill>
                  <a:srgbClr val="FF0000"/>
                </a:solidFill>
              </a:rPr>
              <a:t>ετοιμότητα</a:t>
            </a:r>
            <a:r>
              <a:rPr lang="el-GR" dirty="0" smtClean="0">
                <a:solidFill>
                  <a:srgbClr val="002060"/>
                </a:solidFill>
              </a:rPr>
              <a:t> </a:t>
            </a:r>
            <a:endParaRPr lang="el-GR" dirty="0">
              <a:solidFill>
                <a:srgbClr val="002060"/>
              </a:solidFill>
            </a:endParaRPr>
          </a:p>
        </p:txBody>
      </p:sp>
      <p:sp>
        <p:nvSpPr>
          <p:cNvPr id="11" name="Επεξήγηση με κάτω βέλος 10"/>
          <p:cNvSpPr/>
          <p:nvPr/>
        </p:nvSpPr>
        <p:spPr>
          <a:xfrm>
            <a:off x="2771800" y="2780928"/>
            <a:ext cx="3096344" cy="720080"/>
          </a:xfrm>
          <a:prstGeom prst="downArrowCallou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b="1" dirty="0" smtClean="0">
                <a:solidFill>
                  <a:srgbClr val="C00000"/>
                </a:solidFill>
              </a:rPr>
              <a:t>Κριτήρια</a:t>
            </a:r>
            <a:endParaRPr lang="el-GR" sz="2800" b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87770" y="6221343"/>
            <a:ext cx="6624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 smtClean="0">
                <a:solidFill>
                  <a:srgbClr val="00B050"/>
                </a:solidFill>
              </a:rPr>
              <a:t>Μεταφορά στην Αίθουσα </a:t>
            </a:r>
            <a:r>
              <a:rPr lang="el-GR" sz="2000" b="1" dirty="0" err="1" smtClean="0">
                <a:solidFill>
                  <a:srgbClr val="00B050"/>
                </a:solidFill>
              </a:rPr>
              <a:t>Μεταναισθητικής</a:t>
            </a:r>
            <a:r>
              <a:rPr lang="el-GR" sz="2000" b="1" dirty="0" smtClean="0">
                <a:solidFill>
                  <a:srgbClr val="00B050"/>
                </a:solidFill>
              </a:rPr>
              <a:t> Φροντίδας</a:t>
            </a:r>
            <a:endParaRPr lang="el-GR" sz="2000" b="1" dirty="0">
              <a:solidFill>
                <a:srgbClr val="00B050"/>
              </a:solidFill>
            </a:endParaRPr>
          </a:p>
        </p:txBody>
      </p:sp>
      <p:sp>
        <p:nvSpPr>
          <p:cNvPr id="14" name="Βέλος προς τα κάτω 13"/>
          <p:cNvSpPr/>
          <p:nvPr/>
        </p:nvSpPr>
        <p:spPr>
          <a:xfrm>
            <a:off x="4121950" y="5813248"/>
            <a:ext cx="396044" cy="352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524" y="2672644"/>
            <a:ext cx="6245227" cy="35283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2823612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33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  <p:bldP spid="1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467544" y="332656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l-GR" sz="2800" b="1" dirty="0" smtClean="0">
                <a:solidFill>
                  <a:srgbClr val="0070C0"/>
                </a:solidFill>
              </a:rPr>
              <a:t>Επιπλοκές Αναισθησίας</a:t>
            </a:r>
            <a:endParaRPr lang="el-GR" sz="2800" b="1" dirty="0">
              <a:solidFill>
                <a:srgbClr val="0070C0"/>
              </a:solidFill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539552" y="1844824"/>
            <a:ext cx="8424936" cy="4680520"/>
          </a:xfrm>
        </p:spPr>
        <p:txBody>
          <a:bodyPr>
            <a:normAutofit lnSpcReduction="10000"/>
          </a:bodyPr>
          <a:lstStyle/>
          <a:p>
            <a:pPr marL="457200" indent="-457200" algn="l">
              <a:buFont typeface="Wingdings" pitchFamily="2" charset="2"/>
              <a:buChar char="v"/>
            </a:pPr>
            <a:r>
              <a:rPr lang="el-GR" sz="2400" dirty="0" smtClean="0">
                <a:solidFill>
                  <a:schemeClr val="tx1"/>
                </a:solidFill>
              </a:rPr>
              <a:t>Καρδιαγγειακό </a:t>
            </a:r>
            <a:r>
              <a:rPr lang="el-GR" sz="2400" dirty="0">
                <a:solidFill>
                  <a:schemeClr val="tx1"/>
                </a:solidFill>
              </a:rPr>
              <a:t>σύστημα (αιμοδυναμική αστάθεια) </a:t>
            </a:r>
            <a:endParaRPr lang="en-US" sz="2400" dirty="0" smtClean="0">
              <a:solidFill>
                <a:schemeClr val="tx1"/>
              </a:solidFill>
            </a:endParaRPr>
          </a:p>
          <a:p>
            <a:pPr algn="l"/>
            <a:endParaRPr lang="el-GR" sz="2400" dirty="0">
              <a:solidFill>
                <a:schemeClr val="tx1"/>
              </a:solidFill>
            </a:endParaRPr>
          </a:p>
          <a:p>
            <a:pPr marL="457200" indent="-457200" algn="l">
              <a:buFont typeface="Wingdings" pitchFamily="2" charset="2"/>
              <a:buChar char="v"/>
            </a:pPr>
            <a:r>
              <a:rPr lang="el-GR" sz="2400" dirty="0" smtClean="0">
                <a:solidFill>
                  <a:schemeClr val="tx1"/>
                </a:solidFill>
              </a:rPr>
              <a:t>Αναπνευστικό </a:t>
            </a:r>
            <a:r>
              <a:rPr lang="el-GR" sz="2400" dirty="0">
                <a:solidFill>
                  <a:schemeClr val="tx1"/>
                </a:solidFill>
              </a:rPr>
              <a:t>(</a:t>
            </a:r>
            <a:r>
              <a:rPr lang="el-GR" sz="2400" dirty="0" err="1">
                <a:solidFill>
                  <a:schemeClr val="tx1"/>
                </a:solidFill>
              </a:rPr>
              <a:t>υποξυγοναιμία</a:t>
            </a:r>
            <a:r>
              <a:rPr lang="el-GR" sz="2400" dirty="0">
                <a:solidFill>
                  <a:schemeClr val="tx1"/>
                </a:solidFill>
              </a:rPr>
              <a:t>, </a:t>
            </a:r>
            <a:r>
              <a:rPr lang="el-GR" sz="2400" dirty="0" err="1">
                <a:solidFill>
                  <a:schemeClr val="tx1"/>
                </a:solidFill>
              </a:rPr>
              <a:t>υπερκαπνία</a:t>
            </a:r>
            <a:r>
              <a:rPr lang="el-GR" sz="2400" dirty="0">
                <a:solidFill>
                  <a:schemeClr val="tx1"/>
                </a:solidFill>
              </a:rPr>
              <a:t>, απόφραξη ανώτερου </a:t>
            </a:r>
            <a:r>
              <a:rPr lang="el-GR" sz="2400" dirty="0" smtClean="0">
                <a:solidFill>
                  <a:schemeClr val="tx1"/>
                </a:solidFill>
              </a:rPr>
              <a:t>αεραγωγού, αποτυχία αερισμού/ΕΤΔ)</a:t>
            </a:r>
            <a:endParaRPr lang="en-US" sz="2400" dirty="0" smtClean="0">
              <a:solidFill>
                <a:schemeClr val="tx1"/>
              </a:solidFill>
            </a:endParaRPr>
          </a:p>
          <a:p>
            <a:pPr algn="l"/>
            <a:endParaRPr lang="el-GR" sz="2400" dirty="0" smtClean="0">
              <a:solidFill>
                <a:schemeClr val="tx1"/>
              </a:solidFill>
            </a:endParaRPr>
          </a:p>
          <a:p>
            <a:pPr marL="457200" indent="-457200" algn="l">
              <a:buFont typeface="Wingdings" pitchFamily="2" charset="2"/>
              <a:buChar char="v"/>
            </a:pPr>
            <a:r>
              <a:rPr lang="el-GR" sz="2400" dirty="0" smtClean="0">
                <a:solidFill>
                  <a:schemeClr val="tx1"/>
                </a:solidFill>
              </a:rPr>
              <a:t>Υποθερμία </a:t>
            </a:r>
            <a:r>
              <a:rPr lang="el-GR" sz="2400" dirty="0">
                <a:solidFill>
                  <a:schemeClr val="tx1"/>
                </a:solidFill>
              </a:rPr>
              <a:t>και ρίγος </a:t>
            </a:r>
            <a:endParaRPr lang="en-US" sz="2400" dirty="0" smtClean="0">
              <a:solidFill>
                <a:schemeClr val="tx1"/>
              </a:solidFill>
            </a:endParaRPr>
          </a:p>
          <a:p>
            <a:pPr algn="l"/>
            <a:endParaRPr lang="el-GR" sz="2400" dirty="0">
              <a:solidFill>
                <a:schemeClr val="tx1"/>
              </a:solidFill>
            </a:endParaRPr>
          </a:p>
          <a:p>
            <a:pPr marL="457200" indent="-457200" algn="l">
              <a:buFont typeface="Wingdings" pitchFamily="2" charset="2"/>
              <a:buChar char="v"/>
            </a:pPr>
            <a:r>
              <a:rPr lang="el-GR" sz="2400" dirty="0" smtClean="0">
                <a:solidFill>
                  <a:schemeClr val="tx1"/>
                </a:solidFill>
              </a:rPr>
              <a:t>Διαταραχές </a:t>
            </a:r>
            <a:r>
              <a:rPr lang="el-GR" sz="2400" dirty="0" err="1">
                <a:solidFill>
                  <a:schemeClr val="tx1"/>
                </a:solidFill>
              </a:rPr>
              <a:t>οξεοβασικής</a:t>
            </a:r>
            <a:r>
              <a:rPr lang="el-GR" sz="2400" dirty="0">
                <a:solidFill>
                  <a:schemeClr val="tx1"/>
                </a:solidFill>
              </a:rPr>
              <a:t> ισορροπίας, σακχάρου και ηλεκτρολυτών </a:t>
            </a:r>
            <a:endParaRPr lang="en-US" sz="2400" dirty="0" smtClean="0">
              <a:solidFill>
                <a:schemeClr val="tx1"/>
              </a:solidFill>
            </a:endParaRPr>
          </a:p>
          <a:p>
            <a:pPr algn="l"/>
            <a:endParaRPr lang="el-GR" sz="2400" dirty="0">
              <a:solidFill>
                <a:schemeClr val="tx1"/>
              </a:solidFill>
            </a:endParaRPr>
          </a:p>
          <a:p>
            <a:pPr marL="457200" indent="-457200" algn="l">
              <a:buFont typeface="Wingdings" pitchFamily="2" charset="2"/>
              <a:buChar char="v"/>
            </a:pPr>
            <a:r>
              <a:rPr lang="el-GR" sz="2400" dirty="0" smtClean="0">
                <a:solidFill>
                  <a:schemeClr val="tx1"/>
                </a:solidFill>
              </a:rPr>
              <a:t>Ναυτία </a:t>
            </a:r>
            <a:r>
              <a:rPr lang="el-GR" sz="2400" dirty="0">
                <a:solidFill>
                  <a:schemeClr val="tx1"/>
                </a:solidFill>
              </a:rPr>
              <a:t>και έμετο</a:t>
            </a:r>
          </a:p>
        </p:txBody>
      </p:sp>
    </p:spTree>
    <p:extLst>
      <p:ext uri="{BB962C8B-B14F-4D97-AF65-F5344CB8AC3E}">
        <p14:creationId xmlns="" xmlns:p14="http://schemas.microsoft.com/office/powerpoint/2010/main" val="256888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63935" y="130622"/>
            <a:ext cx="8229600" cy="922114"/>
          </a:xfrm>
        </p:spPr>
        <p:txBody>
          <a:bodyPr>
            <a:normAutofit/>
          </a:bodyPr>
          <a:lstStyle/>
          <a:p>
            <a:pPr algn="l"/>
            <a:r>
              <a:rPr lang="el-GR" sz="2800" dirty="0" smtClean="0"/>
              <a:t>Είδη αναισθησίας</a:t>
            </a:r>
            <a:endParaRPr lang="el-GR" sz="28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67544" y="1052736"/>
            <a:ext cx="8424936" cy="5001419"/>
          </a:xfrm>
        </p:spPr>
        <p:txBody>
          <a:bodyPr/>
          <a:lstStyle/>
          <a:p>
            <a:pPr marL="0" indent="0">
              <a:buNone/>
            </a:pPr>
            <a:endParaRPr lang="el-GR" dirty="0" smtClean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l-GR" sz="2800" dirty="0" smtClean="0"/>
              <a:t>Ιστορική αναδρομή</a:t>
            </a:r>
          </a:p>
          <a:p>
            <a:pPr marL="0" indent="0">
              <a:buNone/>
            </a:pPr>
            <a:endParaRPr lang="el-GR" sz="2800" dirty="0"/>
          </a:p>
          <a:p>
            <a:pPr>
              <a:buFont typeface="Wingdings" pitchFamily="2" charset="2"/>
              <a:buChar char="v"/>
            </a:pPr>
            <a:r>
              <a:rPr lang="el-GR" sz="2400" dirty="0" smtClean="0">
                <a:solidFill>
                  <a:srgbClr val="7030A0"/>
                </a:solidFill>
              </a:rPr>
              <a:t>1898 – </a:t>
            </a:r>
            <a:r>
              <a:rPr lang="en-US" sz="2400" dirty="0" smtClean="0">
                <a:solidFill>
                  <a:srgbClr val="7030A0"/>
                </a:solidFill>
              </a:rPr>
              <a:t>August Bier </a:t>
            </a:r>
            <a:r>
              <a:rPr lang="el-GR" sz="2400" dirty="0" smtClean="0">
                <a:solidFill>
                  <a:srgbClr val="7030A0"/>
                </a:solidFill>
              </a:rPr>
              <a:t>Γερμανία </a:t>
            </a:r>
            <a:r>
              <a:rPr lang="el-GR" sz="2400" dirty="0" smtClean="0"/>
              <a:t>: 1</a:t>
            </a:r>
            <a:r>
              <a:rPr lang="el-GR" sz="2400" baseline="30000" dirty="0" smtClean="0"/>
              <a:t>η</a:t>
            </a:r>
            <a:r>
              <a:rPr lang="el-GR" sz="2400" dirty="0" smtClean="0"/>
              <a:t> επέμβαση υπό </a:t>
            </a:r>
            <a:r>
              <a:rPr lang="el-GR" sz="2400" dirty="0" err="1" smtClean="0"/>
              <a:t>υπαραχνοειδή</a:t>
            </a:r>
            <a:r>
              <a:rPr lang="el-GR" sz="2400" dirty="0" smtClean="0"/>
              <a:t> αναισθησία</a:t>
            </a:r>
          </a:p>
          <a:p>
            <a:pPr>
              <a:buFont typeface="Wingdings" pitchFamily="2" charset="2"/>
              <a:buChar char="v"/>
            </a:pPr>
            <a:r>
              <a:rPr lang="el-GR" sz="2400" dirty="0" smtClean="0">
                <a:solidFill>
                  <a:srgbClr val="7030A0"/>
                </a:solidFill>
              </a:rPr>
              <a:t>1901 - </a:t>
            </a:r>
            <a:r>
              <a:rPr lang="en-US" sz="2400" dirty="0" smtClean="0">
                <a:solidFill>
                  <a:srgbClr val="7030A0"/>
                </a:solidFill>
              </a:rPr>
              <a:t>Jean </a:t>
            </a:r>
            <a:r>
              <a:rPr lang="en-US" sz="2400" dirty="0" err="1">
                <a:solidFill>
                  <a:srgbClr val="7030A0"/>
                </a:solidFill>
              </a:rPr>
              <a:t>Anthanase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</a:rPr>
              <a:t>Siccard</a:t>
            </a:r>
            <a:r>
              <a:rPr lang="en-US" sz="2400" dirty="0" smtClean="0">
                <a:solidFill>
                  <a:srgbClr val="7030A0"/>
                </a:solidFill>
              </a:rPr>
              <a:t> </a:t>
            </a:r>
            <a:r>
              <a:rPr lang="el-GR" sz="2400" dirty="0">
                <a:solidFill>
                  <a:srgbClr val="7030A0"/>
                </a:solidFill>
              </a:rPr>
              <a:t>και </a:t>
            </a:r>
            <a:r>
              <a:rPr lang="en-US" sz="2400" dirty="0" err="1">
                <a:solidFill>
                  <a:srgbClr val="7030A0"/>
                </a:solidFill>
              </a:rPr>
              <a:t>Fernard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</a:rPr>
              <a:t>Cathelin</a:t>
            </a:r>
            <a:r>
              <a:rPr lang="el-GR" sz="2400" dirty="0" smtClean="0">
                <a:solidFill>
                  <a:srgbClr val="7030A0"/>
                </a:solidFill>
              </a:rPr>
              <a:t> </a:t>
            </a:r>
            <a:r>
              <a:rPr lang="el-GR" sz="2400" dirty="0" smtClean="0"/>
              <a:t>:1</a:t>
            </a:r>
            <a:r>
              <a:rPr lang="el-GR" sz="2400" baseline="30000" dirty="0" smtClean="0"/>
              <a:t>η</a:t>
            </a:r>
            <a:r>
              <a:rPr lang="el-GR" sz="2400" dirty="0" smtClean="0"/>
              <a:t> </a:t>
            </a:r>
            <a:r>
              <a:rPr lang="el-GR" sz="2400" dirty="0" err="1" smtClean="0"/>
              <a:t>επισκληρίδιος</a:t>
            </a:r>
            <a:r>
              <a:rPr lang="el-GR" sz="2400" dirty="0" smtClean="0"/>
              <a:t> αναισθησία για οσφυαλγία</a:t>
            </a:r>
            <a:r>
              <a:rPr lang="en-US" sz="2400" dirty="0" smtClean="0"/>
              <a:t>. </a:t>
            </a:r>
            <a:endParaRPr lang="el-GR" sz="2400" dirty="0" smtClean="0"/>
          </a:p>
          <a:p>
            <a:pPr>
              <a:buFont typeface="Wingdings" pitchFamily="2" charset="2"/>
              <a:buChar char="v"/>
            </a:pPr>
            <a:r>
              <a:rPr lang="el-GR" sz="2400" dirty="0" smtClean="0">
                <a:solidFill>
                  <a:schemeClr val="tx2"/>
                </a:solidFill>
              </a:rPr>
              <a:t>Μετά 1960 </a:t>
            </a:r>
            <a:r>
              <a:rPr lang="el-GR" sz="2400" dirty="0" smtClean="0"/>
              <a:t>στην Ελλάδα οι πρώτες εφαρμογές</a:t>
            </a:r>
          </a:p>
        </p:txBody>
      </p:sp>
      <p:sp>
        <p:nvSpPr>
          <p:cNvPr id="4" name="Στρογγυλεμένο ορθογώνιο 3"/>
          <p:cNvSpPr/>
          <p:nvPr/>
        </p:nvSpPr>
        <p:spPr>
          <a:xfrm>
            <a:off x="467544" y="1052736"/>
            <a:ext cx="7848872" cy="72008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b="1" dirty="0" err="1" smtClean="0">
                <a:solidFill>
                  <a:schemeClr val="bg1"/>
                </a:solidFill>
              </a:rPr>
              <a:t>Περιοχική</a:t>
            </a:r>
            <a:r>
              <a:rPr lang="el-GR" sz="2800" b="1" dirty="0" smtClean="0">
                <a:solidFill>
                  <a:schemeClr val="bg1"/>
                </a:solidFill>
              </a:rPr>
              <a:t> Αναισθησία</a:t>
            </a:r>
            <a:endParaRPr lang="el-GR" sz="2800" b="1" dirty="0">
              <a:solidFill>
                <a:schemeClr val="bg1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021288"/>
            <a:ext cx="23018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958568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Στρογγυλεμένο ορθογώνιο 8"/>
          <p:cNvSpPr/>
          <p:nvPr/>
        </p:nvSpPr>
        <p:spPr>
          <a:xfrm>
            <a:off x="2267744" y="1412776"/>
            <a:ext cx="4536504" cy="159869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7583996" y="1052736"/>
            <a:ext cx="1308484" cy="5001419"/>
          </a:xfrm>
        </p:spPr>
        <p:txBody>
          <a:bodyPr/>
          <a:lstStyle/>
          <a:p>
            <a:pPr marL="0" indent="0">
              <a:buNone/>
            </a:pPr>
            <a:endParaRPr lang="el-GR" dirty="0" smtClean="0"/>
          </a:p>
          <a:p>
            <a:pPr marL="0" indent="0">
              <a:buNone/>
            </a:pPr>
            <a:endParaRPr lang="el-GR" dirty="0"/>
          </a:p>
        </p:txBody>
      </p:sp>
      <p:sp>
        <p:nvSpPr>
          <p:cNvPr id="4" name="Στρογγυλεμένο ορθογώνιο 3"/>
          <p:cNvSpPr/>
          <p:nvPr/>
        </p:nvSpPr>
        <p:spPr>
          <a:xfrm>
            <a:off x="611560" y="332656"/>
            <a:ext cx="7848872" cy="72008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b="1" dirty="0" err="1" smtClean="0">
                <a:solidFill>
                  <a:schemeClr val="bg1"/>
                </a:solidFill>
              </a:rPr>
              <a:t>Περιοχική</a:t>
            </a:r>
            <a:r>
              <a:rPr lang="el-GR" sz="2800" b="1" dirty="0" smtClean="0">
                <a:solidFill>
                  <a:schemeClr val="bg1"/>
                </a:solidFill>
              </a:rPr>
              <a:t> Αναισθησία</a:t>
            </a:r>
            <a:endParaRPr lang="el-GR" sz="28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3568" y="3781708"/>
            <a:ext cx="41042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chemeClr val="accent2">
                    <a:lumMod val="75000"/>
                  </a:schemeClr>
                </a:solidFill>
              </a:rPr>
              <a:t>Εξατομικευμένο πλάνο</a:t>
            </a:r>
          </a:p>
          <a:p>
            <a:r>
              <a:rPr lang="el-GR" sz="2400" dirty="0" smtClean="0"/>
              <a:t>για τον κάθε ασθενή &amp; </a:t>
            </a:r>
          </a:p>
          <a:p>
            <a:r>
              <a:rPr lang="el-GR" sz="2400" dirty="0" smtClean="0"/>
              <a:t>ανάλογα τις ανάγκες</a:t>
            </a:r>
          </a:p>
          <a:p>
            <a:r>
              <a:rPr lang="el-GR" sz="2400" dirty="0" smtClean="0"/>
              <a:t> </a:t>
            </a:r>
          </a:p>
        </p:txBody>
      </p:sp>
      <p:pic>
        <p:nvPicPr>
          <p:cNvPr id="9218" name="Picture 2" descr="Πανευρωπαϊκή Ημέρα Περιοχικής Αναισθησίας - ESRA | EAEI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996" y="5661248"/>
            <a:ext cx="6096000" cy="10223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Δεξιό βέλος 5"/>
          <p:cNvSpPr/>
          <p:nvPr/>
        </p:nvSpPr>
        <p:spPr>
          <a:xfrm>
            <a:off x="4211960" y="4350514"/>
            <a:ext cx="504056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TextBox 6"/>
          <p:cNvSpPr txBox="1"/>
          <p:nvPr/>
        </p:nvSpPr>
        <p:spPr>
          <a:xfrm>
            <a:off x="4932040" y="3810907"/>
            <a:ext cx="39964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rgbClr val="FF0000"/>
                </a:solidFill>
              </a:rPr>
              <a:t>απαιτήσεις σε εξοπλισμό </a:t>
            </a:r>
            <a:endParaRPr lang="el-GR" sz="2400" b="1" dirty="0" smtClean="0">
              <a:solidFill>
                <a:srgbClr val="FF0000"/>
              </a:solidFill>
            </a:endParaRPr>
          </a:p>
          <a:p>
            <a:pPr algn="ctr"/>
            <a:r>
              <a:rPr lang="el-GR" sz="2400" b="1" dirty="0" smtClean="0">
                <a:solidFill>
                  <a:srgbClr val="FF0000"/>
                </a:solidFill>
              </a:rPr>
              <a:t>&amp;</a:t>
            </a:r>
          </a:p>
          <a:p>
            <a:pPr algn="ctr"/>
            <a:r>
              <a:rPr lang="el-GR" sz="2400" b="1" dirty="0" smtClean="0">
                <a:solidFill>
                  <a:srgbClr val="FF0000"/>
                </a:solidFill>
              </a:rPr>
              <a:t>φάρμακα</a:t>
            </a:r>
            <a:endParaRPr lang="el-GR" sz="24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76137" y="1556792"/>
            <a:ext cx="43065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sz="2400" dirty="0" smtClean="0"/>
              <a:t> </a:t>
            </a:r>
            <a:r>
              <a:rPr lang="el-GR" sz="2400" dirty="0" smtClean="0"/>
              <a:t>Τοπική διήθηση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sz="2400" dirty="0" smtClean="0"/>
              <a:t> </a:t>
            </a:r>
            <a:r>
              <a:rPr lang="el-GR" sz="2400" dirty="0" smtClean="0"/>
              <a:t>Κεντρικοί αποκλεισμοί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sz="2400" dirty="0" smtClean="0"/>
              <a:t> </a:t>
            </a:r>
            <a:r>
              <a:rPr lang="el-GR" sz="2400" dirty="0" smtClean="0"/>
              <a:t>Περιφερικοί αποκλεισμοί</a:t>
            </a:r>
            <a:endParaRPr lang="el-GR" sz="2400" dirty="0"/>
          </a:p>
          <a:p>
            <a:endParaRPr lang="el-GR" sz="2400" dirty="0" smtClean="0"/>
          </a:p>
          <a:p>
            <a:endParaRPr lang="el-GR" sz="2400" dirty="0"/>
          </a:p>
        </p:txBody>
      </p:sp>
    </p:spTree>
    <p:extLst>
      <p:ext uri="{BB962C8B-B14F-4D97-AF65-F5344CB8AC3E}">
        <p14:creationId xmlns="" xmlns:p14="http://schemas.microsoft.com/office/powerpoint/2010/main" val="3219053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Στρογγυλεμένο ορθογώνιο 3"/>
          <p:cNvSpPr/>
          <p:nvPr/>
        </p:nvSpPr>
        <p:spPr>
          <a:xfrm>
            <a:off x="611560" y="332656"/>
            <a:ext cx="7848872" cy="72008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b="1" dirty="0" err="1" smtClean="0">
                <a:solidFill>
                  <a:schemeClr val="bg1"/>
                </a:solidFill>
              </a:rPr>
              <a:t>Περιοχική</a:t>
            </a:r>
            <a:r>
              <a:rPr lang="el-GR" sz="2800" b="1" dirty="0" smtClean="0">
                <a:solidFill>
                  <a:schemeClr val="bg1"/>
                </a:solidFill>
              </a:rPr>
              <a:t> Αναισθησία</a:t>
            </a:r>
            <a:endParaRPr lang="el-GR" sz="2800" b="1" dirty="0">
              <a:solidFill>
                <a:schemeClr val="bg1"/>
              </a:solidFill>
            </a:endParaRPr>
          </a:p>
        </p:txBody>
      </p:sp>
      <p:pic>
        <p:nvPicPr>
          <p:cNvPr id="9218" name="Picture 2" descr="Πανευρωπαϊκή Ημέρα Περιοχικής Αναισθησίας - ESRA | EAEI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599" y="5805264"/>
            <a:ext cx="6096000" cy="87828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Θέση περιεχομένου 1"/>
          <p:cNvSpPr>
            <a:spLocks noGrp="1"/>
          </p:cNvSpPr>
          <p:nvPr>
            <p:ph idx="1"/>
          </p:nvPr>
        </p:nvSpPr>
        <p:spPr>
          <a:xfrm>
            <a:off x="1496405" y="2204864"/>
            <a:ext cx="8291264" cy="3384377"/>
          </a:xfrm>
        </p:spPr>
        <p:txBody>
          <a:bodyPr>
            <a:normAutofit/>
          </a:bodyPr>
          <a:lstStyle/>
          <a:p>
            <a:r>
              <a:rPr lang="el-GR" sz="2800" dirty="0" smtClean="0"/>
              <a:t>Αναλγησία</a:t>
            </a:r>
          </a:p>
          <a:p>
            <a:r>
              <a:rPr lang="el-GR" sz="2800" dirty="0" smtClean="0"/>
              <a:t>Μυϊκή Χάλαση </a:t>
            </a:r>
          </a:p>
          <a:p>
            <a:r>
              <a:rPr lang="el-GR" sz="2800" dirty="0" smtClean="0"/>
              <a:t>Διατήρηση συνείδησης</a:t>
            </a:r>
          </a:p>
          <a:p>
            <a:r>
              <a:rPr lang="el-GR" sz="2800" dirty="0" smtClean="0"/>
              <a:t>Ελάχιστα χορηγούμενα φάρμακα</a:t>
            </a:r>
          </a:p>
          <a:p>
            <a:r>
              <a:rPr lang="el-GR" sz="2800" dirty="0" smtClean="0"/>
              <a:t>Βραχεία διάρκεια</a:t>
            </a:r>
          </a:p>
          <a:p>
            <a:r>
              <a:rPr lang="el-GR" sz="2800" dirty="0" smtClean="0"/>
              <a:t>Αξιόπιστη λύση σε επισφαλή Γ.Α.</a:t>
            </a:r>
            <a:endParaRPr lang="el-GR" sz="2800" dirty="0"/>
          </a:p>
        </p:txBody>
      </p:sp>
      <p:sp>
        <p:nvSpPr>
          <p:cNvPr id="10" name="Βέλος επάνω-κάτω 9"/>
          <p:cNvSpPr/>
          <p:nvPr/>
        </p:nvSpPr>
        <p:spPr>
          <a:xfrm>
            <a:off x="4211960" y="1340768"/>
            <a:ext cx="324036" cy="576064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43966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Έλλειψη 5"/>
          <p:cNvSpPr/>
          <p:nvPr/>
        </p:nvSpPr>
        <p:spPr>
          <a:xfrm>
            <a:off x="4067944" y="2310385"/>
            <a:ext cx="4061048" cy="3240361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b="1" dirty="0" err="1" smtClean="0">
                <a:solidFill>
                  <a:srgbClr val="C00000"/>
                </a:solidFill>
              </a:rPr>
              <a:t>Υπαραχνοειδής</a:t>
            </a:r>
            <a:endParaRPr lang="el-GR" sz="3200" b="1" dirty="0">
              <a:solidFill>
                <a:srgbClr val="C00000"/>
              </a:solidFill>
            </a:endParaRPr>
          </a:p>
        </p:txBody>
      </p:sp>
      <p:sp>
        <p:nvSpPr>
          <p:cNvPr id="5" name="Έλλειψη 4"/>
          <p:cNvSpPr/>
          <p:nvPr/>
        </p:nvSpPr>
        <p:spPr>
          <a:xfrm>
            <a:off x="971600" y="2310385"/>
            <a:ext cx="3690714" cy="331236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b="1" dirty="0" err="1" smtClean="0">
                <a:solidFill>
                  <a:srgbClr val="C00000"/>
                </a:solidFill>
              </a:rPr>
              <a:t>Επισκληρίδιος</a:t>
            </a:r>
            <a:endParaRPr lang="el-GR" sz="2800" b="1" dirty="0">
              <a:solidFill>
                <a:srgbClr val="C00000"/>
              </a:solidFill>
            </a:endParaRPr>
          </a:p>
        </p:txBody>
      </p:sp>
      <p:sp>
        <p:nvSpPr>
          <p:cNvPr id="4" name="Στρογγυλεμένο ορθογώνιο 3"/>
          <p:cNvSpPr/>
          <p:nvPr/>
        </p:nvSpPr>
        <p:spPr>
          <a:xfrm>
            <a:off x="611560" y="332656"/>
            <a:ext cx="7848872" cy="72008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b="1" dirty="0" err="1" smtClean="0">
                <a:solidFill>
                  <a:schemeClr val="bg1"/>
                </a:solidFill>
              </a:rPr>
              <a:t>Περιοχική</a:t>
            </a:r>
            <a:r>
              <a:rPr lang="el-GR" sz="2800" b="1" dirty="0" smtClean="0">
                <a:solidFill>
                  <a:schemeClr val="bg1"/>
                </a:solidFill>
              </a:rPr>
              <a:t> Αναισθησία</a:t>
            </a:r>
            <a:endParaRPr lang="el-GR" sz="2800" b="1" dirty="0">
              <a:solidFill>
                <a:schemeClr val="bg1"/>
              </a:solidFill>
            </a:endParaRPr>
          </a:p>
        </p:txBody>
      </p:sp>
      <p:sp>
        <p:nvSpPr>
          <p:cNvPr id="2" name="Θέση περιεχομένου 1"/>
          <p:cNvSpPr>
            <a:spLocks noGrp="1"/>
          </p:cNvSpPr>
          <p:nvPr>
            <p:ph idx="1"/>
          </p:nvPr>
        </p:nvSpPr>
        <p:spPr>
          <a:xfrm>
            <a:off x="323528" y="1556792"/>
            <a:ext cx="8567514" cy="34563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b="1" dirty="0" smtClean="0">
                <a:solidFill>
                  <a:schemeClr val="accent4">
                    <a:lumMod val="75000"/>
                  </a:schemeClr>
                </a:solidFill>
              </a:rPr>
              <a:t>Κεντρικοί αποκλεισμοί</a:t>
            </a:r>
          </a:p>
        </p:txBody>
      </p:sp>
    </p:spTree>
    <p:extLst>
      <p:ext uri="{BB962C8B-B14F-4D97-AF65-F5344CB8AC3E}">
        <p14:creationId xmlns="" xmlns:p14="http://schemas.microsoft.com/office/powerpoint/2010/main" val="1986766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Στρογγυλεμένο ορθογώνιο 3"/>
          <p:cNvSpPr/>
          <p:nvPr/>
        </p:nvSpPr>
        <p:spPr>
          <a:xfrm>
            <a:off x="611560" y="332656"/>
            <a:ext cx="7848872" cy="72008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b="1" dirty="0" err="1" smtClean="0">
                <a:solidFill>
                  <a:schemeClr val="bg1"/>
                </a:solidFill>
              </a:rPr>
              <a:t>Περιοχική</a:t>
            </a:r>
            <a:r>
              <a:rPr lang="el-GR" sz="2800" b="1" dirty="0" smtClean="0">
                <a:solidFill>
                  <a:schemeClr val="bg1"/>
                </a:solidFill>
              </a:rPr>
              <a:t> Αναισθησία</a:t>
            </a:r>
            <a:endParaRPr lang="el-GR" sz="2800" b="1" dirty="0">
              <a:solidFill>
                <a:schemeClr val="bg1"/>
              </a:solidFill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58" y="1412776"/>
            <a:ext cx="8889938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03703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Στρογγυλεμένο ορθογώνιο 3"/>
          <p:cNvSpPr/>
          <p:nvPr/>
        </p:nvSpPr>
        <p:spPr>
          <a:xfrm>
            <a:off x="611560" y="332656"/>
            <a:ext cx="7848872" cy="72008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b="1" dirty="0" err="1" smtClean="0">
                <a:solidFill>
                  <a:schemeClr val="bg1"/>
                </a:solidFill>
              </a:rPr>
              <a:t>Περιοχική</a:t>
            </a:r>
            <a:r>
              <a:rPr lang="el-GR" sz="2800" b="1" dirty="0" smtClean="0">
                <a:solidFill>
                  <a:schemeClr val="bg1"/>
                </a:solidFill>
              </a:rPr>
              <a:t> Αναισθησία</a:t>
            </a:r>
            <a:endParaRPr lang="el-GR" sz="2800" b="1" dirty="0">
              <a:solidFill>
                <a:schemeClr val="bg1"/>
              </a:solidFill>
            </a:endParaRPr>
          </a:p>
        </p:txBody>
      </p:sp>
      <p:pic>
        <p:nvPicPr>
          <p:cNvPr id="12290" name="Picture 2" descr="Χρόνιος Πόνος - Physioflex - Mάριος Βασιλειάδη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5652120" cy="53285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300410"/>
            <a:ext cx="3140075" cy="52249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00755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29600" cy="1143000"/>
          </a:xfrm>
        </p:spPr>
        <p:txBody>
          <a:bodyPr>
            <a:normAutofit/>
          </a:bodyPr>
          <a:lstStyle/>
          <a:p>
            <a:pPr algn="l"/>
            <a:endParaRPr lang="el-GR" sz="28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3096344" cy="720080"/>
          </a:xfrm>
        </p:spPr>
      </p:pic>
      <p:sp>
        <p:nvSpPr>
          <p:cNvPr id="4" name="Στρογγυλεμένο ορθογώνιο 3"/>
          <p:cNvSpPr/>
          <p:nvPr/>
        </p:nvSpPr>
        <p:spPr>
          <a:xfrm>
            <a:off x="395537" y="2708920"/>
            <a:ext cx="8352928" cy="288032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b="1" i="1" u="sng" dirty="0" smtClean="0">
                <a:solidFill>
                  <a:srgbClr val="C00000"/>
                </a:solidFill>
              </a:rPr>
              <a:t>Ιατρική αναισθησία</a:t>
            </a:r>
            <a:r>
              <a:rPr lang="el-GR" sz="2800" b="1" dirty="0" smtClean="0">
                <a:solidFill>
                  <a:srgbClr val="C00000"/>
                </a:solidFill>
              </a:rPr>
              <a:t> είναι η </a:t>
            </a:r>
            <a:r>
              <a:rPr lang="el-GR" sz="2800" b="1" dirty="0" err="1" smtClean="0">
                <a:solidFill>
                  <a:srgbClr val="C00000"/>
                </a:solidFill>
              </a:rPr>
              <a:t>ιατρογενής</a:t>
            </a:r>
            <a:r>
              <a:rPr lang="el-GR" sz="2800" b="1" dirty="0" smtClean="0">
                <a:solidFill>
                  <a:srgbClr val="C00000"/>
                </a:solidFill>
              </a:rPr>
              <a:t> </a:t>
            </a:r>
            <a:r>
              <a:rPr lang="el-GR" sz="2800" b="1" dirty="0">
                <a:solidFill>
                  <a:srgbClr val="C00000"/>
                </a:solidFill>
              </a:rPr>
              <a:t>αντιστρεπτή απώλεια της </a:t>
            </a:r>
            <a:endParaRPr lang="el-GR" sz="2800" b="1" dirty="0" smtClean="0">
              <a:solidFill>
                <a:srgbClr val="C00000"/>
              </a:solidFill>
            </a:endParaRPr>
          </a:p>
          <a:p>
            <a:pPr algn="ctr"/>
            <a:r>
              <a:rPr lang="el-GR" sz="2800" b="1" dirty="0" smtClean="0">
                <a:solidFill>
                  <a:srgbClr val="C00000"/>
                </a:solidFill>
              </a:rPr>
              <a:t>αίσθησης </a:t>
            </a:r>
            <a:r>
              <a:rPr lang="el-GR" sz="2800" b="1" dirty="0">
                <a:solidFill>
                  <a:srgbClr val="C00000"/>
                </a:solidFill>
              </a:rPr>
              <a:t>του πόνου ή άγχους, </a:t>
            </a:r>
            <a:endParaRPr lang="el-GR" sz="2800" b="1" dirty="0" smtClean="0">
              <a:solidFill>
                <a:srgbClr val="C00000"/>
              </a:solidFill>
            </a:endParaRPr>
          </a:p>
          <a:p>
            <a:pPr algn="ctr"/>
            <a:r>
              <a:rPr lang="el-GR" sz="2800" b="1" dirty="0" smtClean="0">
                <a:solidFill>
                  <a:srgbClr val="C00000"/>
                </a:solidFill>
              </a:rPr>
              <a:t>που </a:t>
            </a:r>
            <a:r>
              <a:rPr lang="el-GR" sz="2800" b="1" dirty="0">
                <a:solidFill>
                  <a:srgbClr val="C00000"/>
                </a:solidFill>
              </a:rPr>
              <a:t>συνδέεται με τη διενέργεια μιας άλλης σκοπούμενης ιατρικής παρέμβασης</a:t>
            </a:r>
            <a:r>
              <a:rPr lang="el-GR" sz="2800" b="1" dirty="0" smtClean="0">
                <a:solidFill>
                  <a:srgbClr val="C00000"/>
                </a:solidFill>
              </a:rPr>
              <a:t>,</a:t>
            </a:r>
          </a:p>
          <a:p>
            <a:pPr algn="ctr"/>
            <a:r>
              <a:rPr lang="el-GR" sz="2800" b="1" dirty="0" smtClean="0">
                <a:solidFill>
                  <a:srgbClr val="C00000"/>
                </a:solidFill>
              </a:rPr>
              <a:t> </a:t>
            </a:r>
            <a:r>
              <a:rPr lang="el-GR" sz="2800" b="1" dirty="0">
                <a:solidFill>
                  <a:srgbClr val="C00000"/>
                </a:solidFill>
              </a:rPr>
              <a:t>με ή χωρίς την απώλεια της συνείδησης.</a:t>
            </a:r>
          </a:p>
        </p:txBody>
      </p:sp>
    </p:spTree>
    <p:extLst>
      <p:ext uri="{BB962C8B-B14F-4D97-AF65-F5344CB8AC3E}">
        <p14:creationId xmlns="" xmlns:p14="http://schemas.microsoft.com/office/powerpoint/2010/main" val="279999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Στρογγυλεμένο ορθογώνιο 3"/>
          <p:cNvSpPr/>
          <p:nvPr/>
        </p:nvSpPr>
        <p:spPr>
          <a:xfrm>
            <a:off x="611560" y="332656"/>
            <a:ext cx="7848872" cy="72008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b="1" dirty="0" err="1" smtClean="0">
                <a:solidFill>
                  <a:schemeClr val="bg1"/>
                </a:solidFill>
              </a:rPr>
              <a:t>Περιοχική</a:t>
            </a:r>
            <a:r>
              <a:rPr lang="el-GR" sz="2800" b="1" dirty="0" smtClean="0">
                <a:solidFill>
                  <a:schemeClr val="bg1"/>
                </a:solidFill>
              </a:rPr>
              <a:t> Αναισθησία</a:t>
            </a:r>
            <a:endParaRPr lang="el-GR" sz="2800" b="1" dirty="0">
              <a:solidFill>
                <a:schemeClr val="bg1"/>
              </a:solidFill>
            </a:endParaRPr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1238300"/>
            <a:ext cx="3456384" cy="3384376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238300"/>
            <a:ext cx="3435846" cy="3384376"/>
          </a:xfrm>
          <a:prstGeom prst="rect">
            <a:avLst/>
          </a:prstGeom>
        </p:spPr>
      </p:pic>
      <p:pic>
        <p:nvPicPr>
          <p:cNvPr id="10" name="Εικόνα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920612"/>
            <a:ext cx="3288366" cy="2638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Εικόνα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600" y="2420888"/>
            <a:ext cx="3600400" cy="3288593"/>
          </a:xfrm>
          <a:prstGeom prst="rect">
            <a:avLst/>
          </a:prstGeom>
        </p:spPr>
      </p:pic>
      <p:pic>
        <p:nvPicPr>
          <p:cNvPr id="13" name="Εικόνα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767706"/>
            <a:ext cx="3168351" cy="29355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758025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8229600" cy="634082"/>
          </a:xfrm>
        </p:spPr>
        <p:txBody>
          <a:bodyPr>
            <a:noAutofit/>
          </a:bodyPr>
          <a:lstStyle/>
          <a:p>
            <a:pPr algn="l"/>
            <a:r>
              <a:rPr lang="el-GR" sz="3200" b="1" dirty="0" smtClean="0">
                <a:solidFill>
                  <a:srgbClr val="C00000"/>
                </a:solidFill>
              </a:rPr>
              <a:t>Τοπικά Αναισθητικά</a:t>
            </a:r>
            <a:br>
              <a:rPr lang="el-GR" sz="3200" b="1" dirty="0" smtClean="0">
                <a:solidFill>
                  <a:srgbClr val="C00000"/>
                </a:solidFill>
              </a:rPr>
            </a:br>
            <a:endParaRPr lang="el-GR" sz="3200" b="1" dirty="0">
              <a:solidFill>
                <a:srgbClr val="C00000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95536" y="1340768"/>
            <a:ext cx="8229600" cy="551723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l-GR" sz="2400" dirty="0" smtClean="0"/>
          </a:p>
          <a:p>
            <a:pPr marL="0" indent="0">
              <a:buNone/>
            </a:pPr>
            <a:endParaRPr lang="el-GR" sz="2400" dirty="0"/>
          </a:p>
          <a:p>
            <a:pPr marL="0" indent="0">
              <a:buNone/>
            </a:pPr>
            <a:endParaRPr lang="el-GR" sz="2400" dirty="0" smtClean="0"/>
          </a:p>
          <a:p>
            <a:pPr>
              <a:buFont typeface="Wingdings" pitchFamily="2" charset="2"/>
              <a:buChar char="v"/>
            </a:pPr>
            <a:endParaRPr lang="el-GR" sz="2400" dirty="0"/>
          </a:p>
          <a:p>
            <a:pPr>
              <a:buFont typeface="Wingdings" pitchFamily="2" charset="2"/>
              <a:buChar char="v"/>
            </a:pPr>
            <a:endParaRPr lang="el-GR" sz="2400" dirty="0" smtClean="0"/>
          </a:p>
          <a:p>
            <a:pPr>
              <a:buFont typeface="Wingdings" pitchFamily="2" charset="2"/>
              <a:buChar char="v"/>
            </a:pPr>
            <a:endParaRPr lang="el-GR" sz="2400" dirty="0"/>
          </a:p>
          <a:p>
            <a:pPr>
              <a:buFont typeface="Wingdings" pitchFamily="2" charset="2"/>
              <a:buChar char="v"/>
            </a:pPr>
            <a:endParaRPr lang="el-GR" sz="2400" dirty="0" smtClean="0"/>
          </a:p>
          <a:p>
            <a:pPr>
              <a:buFont typeface="Wingdings" pitchFamily="2" charset="2"/>
              <a:buChar char="v"/>
            </a:pPr>
            <a:endParaRPr lang="el-GR" sz="2400" dirty="0" smtClean="0"/>
          </a:p>
          <a:p>
            <a:pPr>
              <a:buFont typeface="Wingdings" pitchFamily="2" charset="2"/>
              <a:buChar char="v"/>
            </a:pPr>
            <a:endParaRPr lang="el-GR" sz="2400" dirty="0"/>
          </a:p>
          <a:p>
            <a:pPr>
              <a:buFont typeface="Wingdings" pitchFamily="2" charset="2"/>
              <a:buChar char="v"/>
            </a:pPr>
            <a:r>
              <a:rPr lang="el-GR" sz="2400" dirty="0" smtClean="0"/>
              <a:t>Αποκλείουν </a:t>
            </a:r>
            <a:r>
              <a:rPr lang="el-GR" sz="2400" dirty="0"/>
              <a:t>την νευρική αγωγιμότητα </a:t>
            </a:r>
            <a:r>
              <a:rPr lang="el-GR" sz="2400" dirty="0" smtClean="0"/>
              <a:t>όταν δρουν </a:t>
            </a:r>
            <a:r>
              <a:rPr lang="el-GR" sz="2400" dirty="0"/>
              <a:t>στο νευρικό </a:t>
            </a:r>
            <a:r>
              <a:rPr lang="el-GR" sz="2400" dirty="0" smtClean="0"/>
              <a:t>ιστό</a:t>
            </a:r>
          </a:p>
          <a:p>
            <a:pPr>
              <a:buFont typeface="Wingdings" pitchFamily="2" charset="2"/>
              <a:buChar char="v"/>
            </a:pPr>
            <a:r>
              <a:rPr lang="el-GR" sz="2400" dirty="0" smtClean="0"/>
              <a:t>Η </a:t>
            </a:r>
            <a:r>
              <a:rPr lang="el-GR" sz="2400" dirty="0"/>
              <a:t>θέση δράσης των </a:t>
            </a:r>
            <a:r>
              <a:rPr lang="el-GR" sz="2400" dirty="0" smtClean="0"/>
              <a:t>Τ.Α  .     μεμβράνη </a:t>
            </a:r>
            <a:r>
              <a:rPr lang="el-GR" sz="2400" dirty="0"/>
              <a:t>του νευρικού κυττάρου</a:t>
            </a:r>
          </a:p>
        </p:txBody>
      </p:sp>
      <p:sp>
        <p:nvSpPr>
          <p:cNvPr id="4" name="Δεξιό βέλος 3"/>
          <p:cNvSpPr/>
          <p:nvPr/>
        </p:nvSpPr>
        <p:spPr>
          <a:xfrm>
            <a:off x="3886597" y="6237312"/>
            <a:ext cx="288032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aphicFrame>
        <p:nvGraphicFramePr>
          <p:cNvPr id="5" name="Διάγραμμα 4"/>
          <p:cNvGraphicFramePr/>
          <p:nvPr>
            <p:extLst>
              <p:ext uri="{D42A27DB-BD31-4B8C-83A1-F6EECF244321}">
                <p14:modId xmlns="" xmlns:p14="http://schemas.microsoft.com/office/powerpoint/2010/main" val="2104414048"/>
              </p:ext>
            </p:extLst>
          </p:nvPr>
        </p:nvGraphicFramePr>
        <p:xfrm>
          <a:off x="1547664" y="1124744"/>
          <a:ext cx="6096000" cy="4104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Στρογγυλεμένο ορθογώνιο 8"/>
          <p:cNvSpPr/>
          <p:nvPr/>
        </p:nvSpPr>
        <p:spPr>
          <a:xfrm>
            <a:off x="1691680" y="1340768"/>
            <a:ext cx="2808312" cy="128813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b="1" dirty="0" err="1" smtClean="0">
                <a:solidFill>
                  <a:schemeClr val="tx1"/>
                </a:solidFill>
              </a:rPr>
              <a:t>Αμίδια</a:t>
            </a:r>
            <a:endParaRPr lang="el-GR" sz="3200" b="1" dirty="0">
              <a:solidFill>
                <a:schemeClr val="tx1"/>
              </a:solidFill>
            </a:endParaRPr>
          </a:p>
        </p:txBody>
      </p:sp>
      <p:sp>
        <p:nvSpPr>
          <p:cNvPr id="10" name="Στρογγυλεμένο ορθογώνιο 9"/>
          <p:cNvSpPr/>
          <p:nvPr/>
        </p:nvSpPr>
        <p:spPr>
          <a:xfrm>
            <a:off x="4716016" y="1340768"/>
            <a:ext cx="2736304" cy="128813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b="1" dirty="0" smtClean="0">
                <a:solidFill>
                  <a:schemeClr val="tx1"/>
                </a:solidFill>
              </a:rPr>
              <a:t>Εστέρες</a:t>
            </a:r>
            <a:endParaRPr lang="el-GR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0561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800" dirty="0" smtClean="0">
                <a:solidFill>
                  <a:srgbClr val="7030A0"/>
                </a:solidFill>
              </a:rPr>
              <a:t>Επιδράσεις</a:t>
            </a:r>
          </a:p>
          <a:p>
            <a:pPr marL="0" indent="0">
              <a:buNone/>
            </a:pPr>
            <a:endParaRPr lang="el-GR" dirty="0" smtClean="0"/>
          </a:p>
          <a:p>
            <a:pPr>
              <a:buFont typeface="Wingdings" pitchFamily="2" charset="2"/>
              <a:buChar char="v"/>
            </a:pPr>
            <a:r>
              <a:rPr lang="el-GR" sz="2600" dirty="0">
                <a:solidFill>
                  <a:srgbClr val="C00000"/>
                </a:solidFill>
              </a:rPr>
              <a:t> </a:t>
            </a:r>
            <a:r>
              <a:rPr lang="el-GR" sz="2400" dirty="0" smtClean="0">
                <a:solidFill>
                  <a:srgbClr val="C00000"/>
                </a:solidFill>
              </a:rPr>
              <a:t>Σωματικός </a:t>
            </a:r>
            <a:r>
              <a:rPr lang="el-GR" sz="2400" dirty="0">
                <a:solidFill>
                  <a:srgbClr val="C00000"/>
                </a:solidFill>
              </a:rPr>
              <a:t>αποκλεισμός</a:t>
            </a:r>
          </a:p>
          <a:p>
            <a:pPr marL="0" indent="0">
              <a:buNone/>
            </a:pPr>
            <a:r>
              <a:rPr lang="el-GR" sz="2400" dirty="0" smtClean="0"/>
              <a:t>                 Αισθητικός</a:t>
            </a:r>
            <a:r>
              <a:rPr lang="el-GR" sz="2400" dirty="0"/>
              <a:t>: αναλγησία </a:t>
            </a:r>
            <a:endParaRPr lang="el-GR" sz="2400" dirty="0" smtClean="0"/>
          </a:p>
          <a:p>
            <a:pPr marL="0" indent="0">
              <a:buNone/>
            </a:pPr>
            <a:r>
              <a:rPr lang="el-GR" sz="2400" dirty="0"/>
              <a:t> </a:t>
            </a:r>
            <a:r>
              <a:rPr lang="el-GR" sz="2400" dirty="0" smtClean="0"/>
              <a:t>                        Κινητικός</a:t>
            </a:r>
            <a:r>
              <a:rPr lang="el-GR" sz="2400" dirty="0"/>
              <a:t>: </a:t>
            </a:r>
            <a:r>
              <a:rPr lang="el-GR" sz="2400" dirty="0" err="1" smtClean="0"/>
              <a:t>μυοχάλαση</a:t>
            </a:r>
            <a:endParaRPr lang="el-GR" sz="2400" dirty="0" smtClean="0"/>
          </a:p>
          <a:p>
            <a:pPr marL="0" indent="0">
              <a:buNone/>
            </a:pPr>
            <a:endParaRPr lang="el-GR" sz="2600" dirty="0"/>
          </a:p>
          <a:p>
            <a:pPr>
              <a:buFont typeface="Wingdings" pitchFamily="2" charset="2"/>
              <a:buChar char="v"/>
            </a:pPr>
            <a:r>
              <a:rPr lang="el-GR" sz="2400" dirty="0" smtClean="0">
                <a:solidFill>
                  <a:srgbClr val="C00000"/>
                </a:solidFill>
              </a:rPr>
              <a:t>Σπλαχνικός </a:t>
            </a:r>
            <a:r>
              <a:rPr lang="el-GR" sz="2400" dirty="0">
                <a:solidFill>
                  <a:srgbClr val="C00000"/>
                </a:solidFill>
              </a:rPr>
              <a:t>αποκλεισμός</a:t>
            </a:r>
          </a:p>
          <a:p>
            <a:r>
              <a:rPr lang="el-GR" sz="2400" dirty="0"/>
              <a:t>Οι σπλαχνικές επιδράσεις οφείλονται σε διακοπή</a:t>
            </a:r>
          </a:p>
          <a:p>
            <a:pPr marL="0" indent="0">
              <a:buNone/>
            </a:pPr>
            <a:r>
              <a:rPr lang="el-GR" sz="2400" dirty="0"/>
              <a:t>των αυτόνομων </a:t>
            </a:r>
            <a:r>
              <a:rPr lang="el-GR" sz="2400" dirty="0" smtClean="0"/>
              <a:t>ερεθισμάτων, </a:t>
            </a:r>
            <a:r>
              <a:rPr lang="el-GR" sz="2400" dirty="0"/>
              <a:t>κυρίως του </a:t>
            </a:r>
            <a:r>
              <a:rPr lang="el-GR" sz="2400" dirty="0" smtClean="0"/>
              <a:t>συμπαθητικού </a:t>
            </a:r>
          </a:p>
          <a:p>
            <a:pPr marL="0" indent="0">
              <a:buNone/>
            </a:pPr>
            <a:r>
              <a:rPr lang="el-GR" sz="2400" dirty="0"/>
              <a:t> </a:t>
            </a:r>
            <a:r>
              <a:rPr lang="el-GR" sz="2400" dirty="0" smtClean="0"/>
              <a:t>            </a:t>
            </a:r>
            <a:r>
              <a:rPr lang="el-GR" sz="2400" dirty="0" err="1" smtClean="0"/>
              <a:t>Αιμοδυναμικές</a:t>
            </a:r>
            <a:r>
              <a:rPr lang="el-GR" sz="2400" dirty="0" smtClean="0"/>
              <a:t> μεταβολές </a:t>
            </a:r>
            <a:endParaRPr lang="el-GR" sz="2400" dirty="0"/>
          </a:p>
        </p:txBody>
      </p:sp>
      <p:sp>
        <p:nvSpPr>
          <p:cNvPr id="4" name="Τίτλος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b="1" dirty="0" err="1" smtClean="0">
                <a:solidFill>
                  <a:schemeClr val="bg1"/>
                </a:solidFill>
              </a:rPr>
              <a:t>Περιοχική</a:t>
            </a:r>
            <a:r>
              <a:rPr lang="el-GR" sz="2800" b="1" dirty="0" smtClean="0">
                <a:solidFill>
                  <a:schemeClr val="bg1"/>
                </a:solidFill>
              </a:rPr>
              <a:t> Αναισθησία</a:t>
            </a:r>
            <a:endParaRPr lang="el-GR" sz="2800" b="1" dirty="0">
              <a:solidFill>
                <a:schemeClr val="bg1"/>
              </a:solidFill>
            </a:endParaRPr>
          </a:p>
        </p:txBody>
      </p:sp>
      <p:sp>
        <p:nvSpPr>
          <p:cNvPr id="5" name="Δεξιό βέλος 4"/>
          <p:cNvSpPr/>
          <p:nvPr/>
        </p:nvSpPr>
        <p:spPr>
          <a:xfrm>
            <a:off x="755576" y="5950321"/>
            <a:ext cx="504056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772816"/>
            <a:ext cx="3922316" cy="1144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15145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23528" y="121851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l-GR" sz="2400" dirty="0" smtClean="0"/>
              <a:t>Βέλτιστη διαχείριση του πόνου</a:t>
            </a:r>
            <a:endParaRPr lang="el-GR" sz="24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67" y="836712"/>
            <a:ext cx="8820472" cy="5914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287" y="332656"/>
            <a:ext cx="3168352" cy="721391"/>
          </a:xfrm>
          <a:prstGeom prst="rect">
            <a:avLst/>
          </a:prstGeom>
        </p:spPr>
      </p:pic>
      <p:sp>
        <p:nvSpPr>
          <p:cNvPr id="3" name="Διάγραμμα ροής: Έξοδος σε ταινία 2"/>
          <p:cNvSpPr/>
          <p:nvPr/>
        </p:nvSpPr>
        <p:spPr>
          <a:xfrm>
            <a:off x="2339752" y="4293096"/>
            <a:ext cx="2664296" cy="1296144"/>
          </a:xfrm>
          <a:prstGeom prst="flowChartMagneticTap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b="1" dirty="0" smtClean="0"/>
              <a:t>Διεγερτικοί </a:t>
            </a:r>
          </a:p>
          <a:p>
            <a:pPr algn="ctr"/>
            <a:r>
              <a:rPr lang="el-GR" sz="1600" b="1" dirty="0" smtClean="0"/>
              <a:t>&amp; </a:t>
            </a:r>
          </a:p>
          <a:p>
            <a:pPr algn="ctr"/>
            <a:r>
              <a:rPr lang="el-GR" sz="1600" b="1" dirty="0" smtClean="0"/>
              <a:t>Ανασταλτικοί Νευροδιαβιβαστές</a:t>
            </a:r>
            <a:endParaRPr lang="el-GR" sz="1600" b="1" dirty="0"/>
          </a:p>
        </p:txBody>
      </p:sp>
    </p:spTree>
    <p:extLst>
      <p:ext uri="{BB962C8B-B14F-4D97-AF65-F5344CB8AC3E}">
        <p14:creationId xmlns="" xmlns:p14="http://schemas.microsoft.com/office/powerpoint/2010/main" val="149846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23528" y="1600200"/>
            <a:ext cx="8363272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l-GR" sz="3600" dirty="0" smtClean="0">
                <a:solidFill>
                  <a:srgbClr val="7030A0"/>
                </a:solidFill>
              </a:rPr>
              <a:t>Επιπλοκές</a:t>
            </a:r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l-GR" sz="3100" dirty="0">
                <a:solidFill>
                  <a:srgbClr val="C00000"/>
                </a:solidFill>
              </a:rPr>
              <a:t>Σοβαρές</a:t>
            </a:r>
          </a:p>
          <a:p>
            <a:pPr marL="0" indent="0">
              <a:buNone/>
            </a:pPr>
            <a:r>
              <a:rPr lang="el-GR" sz="3100" dirty="0" smtClean="0"/>
              <a:t>•     Συστηματική </a:t>
            </a:r>
            <a:r>
              <a:rPr lang="el-GR" sz="3100" dirty="0"/>
              <a:t>τοξικότητα</a:t>
            </a:r>
          </a:p>
          <a:p>
            <a:pPr marL="0" indent="0">
              <a:buNone/>
            </a:pPr>
            <a:r>
              <a:rPr lang="el-GR" sz="3100" dirty="0" smtClean="0"/>
              <a:t>•     </a:t>
            </a:r>
            <a:r>
              <a:rPr lang="el-GR" sz="3100" dirty="0"/>
              <a:t>Νωτιαίο </a:t>
            </a:r>
            <a:r>
              <a:rPr lang="el-GR" sz="3100" dirty="0" smtClean="0"/>
              <a:t>αιμάτωμα, απόστημα</a:t>
            </a:r>
            <a:endParaRPr lang="el-GR" sz="3100" dirty="0"/>
          </a:p>
          <a:p>
            <a:pPr marL="0" indent="0">
              <a:buNone/>
            </a:pPr>
            <a:r>
              <a:rPr lang="el-GR" sz="3100" dirty="0"/>
              <a:t>• </a:t>
            </a:r>
            <a:r>
              <a:rPr lang="el-GR" sz="3100" dirty="0" smtClean="0"/>
              <a:t>    Σύνδρομο πρόσθιας </a:t>
            </a:r>
            <a:r>
              <a:rPr lang="el-GR" sz="3100" dirty="0" err="1" smtClean="0"/>
              <a:t>νωτιαίας</a:t>
            </a:r>
            <a:r>
              <a:rPr lang="el-GR" sz="3100" dirty="0" smtClean="0"/>
              <a:t> αρτηρίας</a:t>
            </a:r>
          </a:p>
          <a:p>
            <a:pPr marL="0" indent="0">
              <a:buNone/>
            </a:pPr>
            <a:endParaRPr lang="el-GR" sz="3100" dirty="0"/>
          </a:p>
          <a:p>
            <a:pPr marL="0" indent="0">
              <a:buNone/>
            </a:pPr>
            <a:r>
              <a:rPr lang="el-GR" sz="3100" dirty="0">
                <a:solidFill>
                  <a:srgbClr val="C00000"/>
                </a:solidFill>
              </a:rPr>
              <a:t>Μικρότερης βαρύτητας</a:t>
            </a:r>
          </a:p>
          <a:p>
            <a:pPr marL="0" indent="0">
              <a:buNone/>
            </a:pPr>
            <a:endParaRPr lang="el-GR" sz="3100" dirty="0" smtClean="0"/>
          </a:p>
          <a:p>
            <a:pPr marL="0" indent="0">
              <a:buNone/>
            </a:pPr>
            <a:r>
              <a:rPr lang="el-GR" sz="3100" dirty="0" smtClean="0"/>
              <a:t>Οσφυαλγία </a:t>
            </a:r>
            <a:r>
              <a:rPr lang="el-GR" sz="3100" dirty="0"/>
              <a:t>- Ραχιαλγία</a:t>
            </a:r>
          </a:p>
          <a:p>
            <a:pPr marL="0" indent="0">
              <a:buNone/>
            </a:pPr>
            <a:r>
              <a:rPr lang="el-GR" sz="3100" dirty="0"/>
              <a:t>Κεφαλαλγία</a:t>
            </a:r>
          </a:p>
          <a:p>
            <a:pPr marL="0" indent="0">
              <a:buNone/>
            </a:pPr>
            <a:endParaRPr lang="el-G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519" y="1340768"/>
            <a:ext cx="3600400" cy="1413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Τίτλος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b="1" dirty="0" err="1" smtClean="0">
                <a:solidFill>
                  <a:schemeClr val="bg1"/>
                </a:solidFill>
              </a:rPr>
              <a:t>Περιοχική</a:t>
            </a:r>
            <a:r>
              <a:rPr lang="el-GR" sz="2800" b="1" dirty="0" smtClean="0">
                <a:solidFill>
                  <a:schemeClr val="bg1"/>
                </a:solidFill>
              </a:rPr>
              <a:t> Αναισθησία</a:t>
            </a:r>
            <a:endParaRPr lang="el-GR" sz="2800" b="1" dirty="0">
              <a:solidFill>
                <a:schemeClr val="bg1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4680520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140967"/>
            <a:ext cx="1876574" cy="27266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000449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07157" y="1340768"/>
            <a:ext cx="836327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b="1" dirty="0" smtClean="0">
                <a:solidFill>
                  <a:schemeClr val="accent4">
                    <a:lumMod val="75000"/>
                  </a:schemeClr>
                </a:solidFill>
              </a:rPr>
              <a:t>Περιφερικοί αποκλεισμοί</a:t>
            </a:r>
          </a:p>
          <a:p>
            <a:pPr lvl="2">
              <a:buFont typeface="Wingdings" pitchFamily="2" charset="2"/>
              <a:buChar char="Ø"/>
            </a:pPr>
            <a:endParaRPr lang="el-GR" dirty="0" smtClean="0"/>
          </a:p>
          <a:p>
            <a:pPr lvl="2">
              <a:buFont typeface="Wingdings" pitchFamily="2" charset="2"/>
              <a:buChar char="Ø"/>
            </a:pPr>
            <a:r>
              <a:rPr lang="el-GR" dirty="0"/>
              <a:t> </a:t>
            </a:r>
            <a:r>
              <a:rPr lang="el-GR" dirty="0" smtClean="0"/>
              <a:t>Τυφλή μέθοδος</a:t>
            </a:r>
          </a:p>
          <a:p>
            <a:pPr lvl="2">
              <a:buFont typeface="Wingdings" pitchFamily="2" charset="2"/>
              <a:buChar char="Ø"/>
            </a:pPr>
            <a:r>
              <a:rPr lang="el-GR" dirty="0"/>
              <a:t> </a:t>
            </a:r>
            <a:r>
              <a:rPr lang="el-GR" dirty="0" smtClean="0"/>
              <a:t>Με </a:t>
            </a:r>
            <a:r>
              <a:rPr lang="el-GR" dirty="0" err="1" smtClean="0"/>
              <a:t>νευροδιεγέρτη</a:t>
            </a:r>
            <a:endParaRPr lang="el-GR" dirty="0" smtClean="0"/>
          </a:p>
          <a:p>
            <a:pPr lvl="2">
              <a:buFont typeface="Wingdings" pitchFamily="2" charset="2"/>
              <a:buChar char="Ø"/>
            </a:pPr>
            <a:r>
              <a:rPr lang="el-GR" dirty="0"/>
              <a:t> </a:t>
            </a:r>
            <a:r>
              <a:rPr lang="el-GR" dirty="0" smtClean="0"/>
              <a:t>Με υπέρηχο       </a:t>
            </a:r>
          </a:p>
          <a:p>
            <a:pPr marL="0" indent="0">
              <a:buNone/>
            </a:pPr>
            <a:endParaRPr lang="el-GR" dirty="0"/>
          </a:p>
        </p:txBody>
      </p:sp>
      <p:sp>
        <p:nvSpPr>
          <p:cNvPr id="5" name="Τίτλος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b="1" dirty="0" err="1" smtClean="0">
                <a:solidFill>
                  <a:schemeClr val="bg1"/>
                </a:solidFill>
              </a:rPr>
              <a:t>Περιοχική</a:t>
            </a:r>
            <a:r>
              <a:rPr lang="el-GR" sz="2800" b="1" dirty="0" smtClean="0">
                <a:solidFill>
                  <a:schemeClr val="bg1"/>
                </a:solidFill>
              </a:rPr>
              <a:t> Αναισθησία</a:t>
            </a:r>
            <a:endParaRPr lang="el-GR" sz="2800" b="1" dirty="0">
              <a:solidFill>
                <a:schemeClr val="bg1"/>
              </a:solidFill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772816"/>
            <a:ext cx="2476715" cy="1806097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021288"/>
            <a:ext cx="2720576" cy="624894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59" y="2204864"/>
            <a:ext cx="4177233" cy="2881103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716" y="3552332"/>
            <a:ext cx="3153564" cy="330566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21368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23528" y="1600200"/>
            <a:ext cx="836327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800" dirty="0" smtClean="0">
                <a:solidFill>
                  <a:srgbClr val="7030A0"/>
                </a:solidFill>
              </a:rPr>
              <a:t>Επιπλοκές</a:t>
            </a:r>
            <a:r>
              <a:rPr lang="en-US" sz="2800" dirty="0" smtClean="0">
                <a:solidFill>
                  <a:srgbClr val="7030A0"/>
                </a:solidFill>
              </a:rPr>
              <a:t> </a:t>
            </a:r>
            <a:r>
              <a:rPr lang="el-GR" sz="2800" dirty="0" smtClean="0">
                <a:solidFill>
                  <a:srgbClr val="7030A0"/>
                </a:solidFill>
              </a:rPr>
              <a:t>περιφερικών αποκλεισμών</a:t>
            </a:r>
          </a:p>
          <a:p>
            <a:pPr marL="0" indent="0">
              <a:buNone/>
            </a:pPr>
            <a:endParaRPr lang="en-US" sz="2600" dirty="0" smtClean="0"/>
          </a:p>
          <a:p>
            <a:r>
              <a:rPr lang="el-GR" sz="2400" dirty="0" err="1" smtClean="0"/>
              <a:t>Ενδαγγειακή</a:t>
            </a:r>
            <a:r>
              <a:rPr lang="el-GR" sz="2400" dirty="0" smtClean="0"/>
              <a:t> </a:t>
            </a:r>
            <a:r>
              <a:rPr lang="el-GR" sz="2400" dirty="0"/>
              <a:t>έγχυση </a:t>
            </a:r>
            <a:endParaRPr lang="en-US" sz="2400" dirty="0" smtClean="0"/>
          </a:p>
          <a:p>
            <a:r>
              <a:rPr lang="el-GR" sz="2400" dirty="0" smtClean="0"/>
              <a:t>Αιμάτωμα </a:t>
            </a:r>
            <a:endParaRPr lang="en-US" sz="2400" dirty="0"/>
          </a:p>
          <a:p>
            <a:r>
              <a:rPr lang="el-GR" sz="2400" dirty="0" smtClean="0"/>
              <a:t>Τραύμα νεύρου</a:t>
            </a:r>
            <a:endParaRPr lang="en-US" sz="2400" dirty="0" smtClean="0"/>
          </a:p>
          <a:p>
            <a:r>
              <a:rPr lang="el-GR" sz="2400" dirty="0" err="1" smtClean="0"/>
              <a:t>Ενδονευρική</a:t>
            </a:r>
            <a:r>
              <a:rPr lang="el-GR" sz="2400" dirty="0" smtClean="0"/>
              <a:t> έγχυση</a:t>
            </a:r>
            <a:endParaRPr lang="en-US" sz="2400" dirty="0" smtClean="0"/>
          </a:p>
          <a:p>
            <a:r>
              <a:rPr lang="el-GR" sz="2400" dirty="0" smtClean="0"/>
              <a:t>Νευρίτιδα- </a:t>
            </a:r>
            <a:r>
              <a:rPr lang="el-GR" sz="2400" dirty="0"/>
              <a:t>παρατεταμένη παραισθησία </a:t>
            </a:r>
            <a:endParaRPr lang="en-US" sz="2400" dirty="0"/>
          </a:p>
          <a:p>
            <a:r>
              <a:rPr lang="el-GR" sz="2400" dirty="0" smtClean="0"/>
              <a:t>Μυϊκό </a:t>
            </a:r>
            <a:r>
              <a:rPr lang="el-GR" sz="2400" dirty="0"/>
              <a:t>τραύμα </a:t>
            </a:r>
            <a:endParaRPr lang="en-US" sz="2400" dirty="0"/>
          </a:p>
          <a:p>
            <a:r>
              <a:rPr lang="en-US" sz="2400" dirty="0" smtClean="0"/>
              <a:t> </a:t>
            </a:r>
            <a:r>
              <a:rPr lang="el-GR" sz="2400" dirty="0" smtClean="0"/>
              <a:t>Αστοχία </a:t>
            </a:r>
            <a:endParaRPr lang="en-US" sz="2400" dirty="0" smtClean="0"/>
          </a:p>
          <a:p>
            <a:r>
              <a:rPr lang="en-US" sz="2400" dirty="0" smtClean="0"/>
              <a:t> </a:t>
            </a:r>
            <a:r>
              <a:rPr lang="el-GR" sz="2400" dirty="0" smtClean="0"/>
              <a:t>Δυσφορία </a:t>
            </a:r>
            <a:r>
              <a:rPr lang="el-GR" sz="2400" dirty="0"/>
              <a:t>ασθενούς από τους νυγμούς</a:t>
            </a:r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l-GR" dirty="0"/>
          </a:p>
        </p:txBody>
      </p:sp>
      <p:sp>
        <p:nvSpPr>
          <p:cNvPr id="5" name="Τίτλος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b="1" dirty="0" err="1" smtClean="0">
                <a:solidFill>
                  <a:schemeClr val="bg1"/>
                </a:solidFill>
              </a:rPr>
              <a:t>Περιοχική</a:t>
            </a:r>
            <a:r>
              <a:rPr lang="el-GR" sz="2800" b="1" dirty="0" smtClean="0">
                <a:solidFill>
                  <a:schemeClr val="bg1"/>
                </a:solidFill>
              </a:rPr>
              <a:t> Αναισθησία</a:t>
            </a:r>
            <a:endParaRPr lang="el-G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13504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tream Take Me Home - Us The Duo (Citra's Cover) by citra_rise | Listen  online for free on SoundClou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94148" cy="15941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251520" y="1196752"/>
            <a:ext cx="9289032" cy="5256584"/>
          </a:xfrm>
        </p:spPr>
        <p:txBody>
          <a:bodyPr>
            <a:normAutofit/>
          </a:bodyPr>
          <a:lstStyle/>
          <a:p>
            <a:pPr algn="l"/>
            <a:endParaRPr lang="en-US" sz="2000" dirty="0" smtClean="0">
              <a:solidFill>
                <a:schemeClr val="tx1"/>
              </a:solidFill>
            </a:endParaRPr>
          </a:p>
          <a:p>
            <a:pPr algn="l"/>
            <a:r>
              <a:rPr lang="en-US" sz="2000" dirty="0" smtClean="0">
                <a:solidFill>
                  <a:schemeClr val="tx1"/>
                </a:solidFill>
              </a:rPr>
              <a:t> </a:t>
            </a:r>
            <a:endParaRPr lang="en-US" sz="2000" dirty="0">
              <a:solidFill>
                <a:schemeClr val="tx1"/>
              </a:solidFill>
            </a:endParaRPr>
          </a:p>
          <a:p>
            <a:endParaRPr lang="en-US" sz="2000" dirty="0" smtClean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 smtClean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 smtClean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 smtClean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 smtClean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 smtClean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 smtClean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 smtClean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 smtClean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 smtClean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 smtClean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 smtClean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 smtClean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 smtClean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 smtClean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 smtClean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 smtClean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 smtClean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 smtClean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 smtClean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 smtClean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 smtClean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 smtClean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 smtClean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 smtClean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 smtClean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 smtClean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 smtClean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 smtClean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 smtClean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 smtClean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 smtClean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 smtClean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 smtClean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 smtClean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 smtClean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 smtClean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 smtClean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 smtClean="0">
              <a:solidFill>
                <a:schemeClr val="tx1"/>
              </a:solidFill>
            </a:endParaRPr>
          </a:p>
          <a:p>
            <a:endParaRPr lang="en-US" sz="2000" dirty="0" smtClean="0">
              <a:solidFill>
                <a:schemeClr val="tx1"/>
              </a:solidFill>
            </a:endParaRPr>
          </a:p>
        </p:txBody>
      </p:sp>
      <p:sp>
        <p:nvSpPr>
          <p:cNvPr id="5" name="Έλλειψη 4"/>
          <p:cNvSpPr/>
          <p:nvPr/>
        </p:nvSpPr>
        <p:spPr>
          <a:xfrm>
            <a:off x="2018754" y="3334891"/>
            <a:ext cx="5234495" cy="3406898"/>
          </a:xfrm>
          <a:prstGeom prst="ellipse">
            <a:avLst/>
          </a:prstGeom>
          <a:solidFill>
            <a:schemeClr val="tx2">
              <a:lumMod val="60000"/>
              <a:lumOff val="40000"/>
              <a:alpha val="5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l-GR" sz="28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l-GR" sz="28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ΕΞΑΤΟΜΙΚΕΥΜΕΝΟΙ ΣΤΟΧΟΙ</a:t>
            </a:r>
          </a:p>
          <a:p>
            <a:endParaRPr lang="el-GR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l-GR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Βελτίωση </a:t>
            </a:r>
            <a:r>
              <a:rPr lang="el-GR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περιεπεμβατικής</a:t>
            </a:r>
            <a:r>
              <a:rPr lang="el-GR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 φροντίδας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l-GR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Καλύτερη έκβαση περιστατικών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l-GR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Μείωση επιπλοκών,  θνητότητας -  νοσηρότητας</a:t>
            </a:r>
            <a:endParaRPr lang="en-US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6" name="Διάγραμμα ροής: Διάτρητη ταινία 5"/>
          <p:cNvSpPr/>
          <p:nvPr/>
        </p:nvSpPr>
        <p:spPr>
          <a:xfrm>
            <a:off x="1493130" y="189856"/>
            <a:ext cx="6002189" cy="1152128"/>
          </a:xfrm>
          <a:prstGeom prst="flowChartPunchedTape">
            <a:avLst/>
          </a:prstGeom>
          <a:solidFill>
            <a:schemeClr val="accent2">
              <a:lumMod val="60000"/>
              <a:lumOff val="40000"/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Multimodal strategies  - 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Multimodal </a:t>
            </a:r>
            <a:r>
              <a:rPr lang="en-US" sz="2400" b="1" dirty="0" err="1" smtClean="0">
                <a:solidFill>
                  <a:srgbClr val="FF0000"/>
                </a:solidFill>
              </a:rPr>
              <a:t>analgegia</a:t>
            </a:r>
            <a:r>
              <a:rPr lang="el-GR" sz="2400" b="1" dirty="0" smtClean="0">
                <a:solidFill>
                  <a:srgbClr val="FF0000"/>
                </a:solidFill>
              </a:rPr>
              <a:t> &amp; </a:t>
            </a:r>
            <a:r>
              <a:rPr lang="en-US" sz="2400" b="1" dirty="0" smtClean="0">
                <a:solidFill>
                  <a:srgbClr val="FF0000"/>
                </a:solidFill>
              </a:rPr>
              <a:t>anesthesia</a:t>
            </a:r>
            <a:endParaRPr lang="el-GR" sz="2400" b="1" dirty="0">
              <a:solidFill>
                <a:srgbClr val="FF0000"/>
              </a:solidFill>
            </a:endParaRPr>
          </a:p>
        </p:txBody>
      </p:sp>
      <p:sp>
        <p:nvSpPr>
          <p:cNvPr id="4" name="Βέλος προς τα κάτω 3"/>
          <p:cNvSpPr/>
          <p:nvPr/>
        </p:nvSpPr>
        <p:spPr>
          <a:xfrm>
            <a:off x="4391688" y="3082863"/>
            <a:ext cx="360040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Στρογγυλεμένο ορθογώνιο 1"/>
          <p:cNvSpPr/>
          <p:nvPr/>
        </p:nvSpPr>
        <p:spPr>
          <a:xfrm>
            <a:off x="1305670" y="1477566"/>
            <a:ext cx="6377110" cy="154817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b="1" dirty="0" smtClean="0"/>
              <a:t>Συνδυασμός κατηγοριών φαρμάκων </a:t>
            </a:r>
          </a:p>
          <a:p>
            <a:pPr algn="ctr"/>
            <a:r>
              <a:rPr lang="el-GR" sz="2000" b="1" dirty="0" smtClean="0"/>
              <a:t>&amp; διαφορετικών τεχνικών</a:t>
            </a:r>
            <a:endParaRPr lang="en-US" sz="2000" b="1" dirty="0"/>
          </a:p>
          <a:p>
            <a:pPr algn="ctr"/>
            <a:endParaRPr lang="en-US" sz="2000" b="1" dirty="0"/>
          </a:p>
          <a:p>
            <a:pPr algn="ctr"/>
            <a:r>
              <a:rPr lang="el-GR" sz="2000" b="1" dirty="0" smtClean="0"/>
              <a:t>Λιγότερες ανεπιθύμητες ενέργειες</a:t>
            </a:r>
          </a:p>
          <a:p>
            <a:pPr algn="ctr"/>
            <a:r>
              <a:rPr lang="el-GR" sz="2000" b="1" dirty="0" smtClean="0"/>
              <a:t>Μεγαλύτερο όφελος</a:t>
            </a:r>
            <a:endParaRPr lang="el-GR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303456" y="3538369"/>
            <a:ext cx="4896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l-GR" sz="2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57562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Οριζόντιος πάπυρος 4"/>
          <p:cNvSpPr/>
          <p:nvPr/>
        </p:nvSpPr>
        <p:spPr>
          <a:xfrm>
            <a:off x="752897" y="-26640"/>
            <a:ext cx="7920880" cy="1368152"/>
          </a:xfrm>
          <a:prstGeom prst="horizontalScroll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b="1" dirty="0" smtClean="0"/>
              <a:t>Η τέχνη της Αναισθησίας</a:t>
            </a:r>
            <a:endParaRPr lang="el-GR" sz="4000" b="1" dirty="0"/>
          </a:p>
        </p:txBody>
      </p:sp>
      <p:sp>
        <p:nvSpPr>
          <p:cNvPr id="3" name="Ορθογώνιο 2"/>
          <p:cNvSpPr/>
          <p:nvPr/>
        </p:nvSpPr>
        <p:spPr>
          <a:xfrm>
            <a:off x="1403648" y="2204864"/>
            <a:ext cx="10342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l-GR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 </a:t>
            </a:r>
            <a:endParaRPr lang="el-G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67744" y="2348880"/>
            <a:ext cx="44383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800" dirty="0" smtClean="0">
                <a:solidFill>
                  <a:srgbClr val="8E5BB1"/>
                </a:solidFill>
              </a:rPr>
              <a:t>Εξατομίκευση</a:t>
            </a:r>
            <a:endParaRPr lang="el-GR" sz="4800" dirty="0">
              <a:solidFill>
                <a:srgbClr val="8E5BB1"/>
              </a:solidFill>
            </a:endParaRPr>
          </a:p>
        </p:txBody>
      </p:sp>
      <p:sp>
        <p:nvSpPr>
          <p:cNvPr id="9" name="Ορθογώνιο 8"/>
          <p:cNvSpPr/>
          <p:nvPr/>
        </p:nvSpPr>
        <p:spPr>
          <a:xfrm>
            <a:off x="1436836" y="3573016"/>
            <a:ext cx="7200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l-G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2.</a:t>
            </a:r>
            <a:endParaRPr lang="el-G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45296" y="4822279"/>
            <a:ext cx="68146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400" dirty="0" smtClean="0">
                <a:solidFill>
                  <a:srgbClr val="8E5BB1"/>
                </a:solidFill>
              </a:rPr>
              <a:t>Εγρήγορση – Άμεση Δράση</a:t>
            </a:r>
            <a:endParaRPr lang="el-GR" sz="4400" dirty="0">
              <a:solidFill>
                <a:srgbClr val="8E5BB1"/>
              </a:solidFill>
            </a:endParaRPr>
          </a:p>
        </p:txBody>
      </p:sp>
      <p:sp>
        <p:nvSpPr>
          <p:cNvPr id="11" name="Ορθογώνιο 10"/>
          <p:cNvSpPr/>
          <p:nvPr/>
        </p:nvSpPr>
        <p:spPr>
          <a:xfrm>
            <a:off x="1516074" y="4797152"/>
            <a:ext cx="7200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l-G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3.</a:t>
            </a:r>
            <a:endParaRPr lang="el-G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67744" y="3649960"/>
            <a:ext cx="53744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8E5BB1"/>
                </a:solidFill>
              </a:rPr>
              <a:t>Multimodal</a:t>
            </a:r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12776"/>
            <a:ext cx="7704856" cy="5328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408643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251520" y="4725144"/>
            <a:ext cx="8363272" cy="1296144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l-GR" b="1" dirty="0" smtClean="0"/>
          </a:p>
          <a:p>
            <a:pPr marL="0" indent="0">
              <a:buNone/>
            </a:pPr>
            <a:endParaRPr lang="el-GR" b="1" dirty="0"/>
          </a:p>
          <a:p>
            <a:pPr marL="0" indent="0" algn="ctr">
              <a:buNone/>
            </a:pPr>
            <a:r>
              <a:rPr lang="el-GR" b="1" dirty="0"/>
              <a:t>Ευχαριστώ για την προσοχή σας!!</a:t>
            </a:r>
          </a:p>
          <a:p>
            <a:pPr marL="0" indent="0">
              <a:buNone/>
            </a:pPr>
            <a:endParaRPr lang="el-GR" b="1" dirty="0"/>
          </a:p>
          <a:p>
            <a:pPr marL="0" indent="0">
              <a:buNone/>
            </a:pPr>
            <a:endParaRPr lang="el-GR" b="1" dirty="0" smtClean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2216"/>
            <a:ext cx="9217024" cy="10083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47839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5" name="Picture 17" descr="WFSA - World Federation Of Societies of Anaesthesiologis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359" y="1412776"/>
            <a:ext cx="1639068" cy="16390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55575" y="18955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l-GR" sz="2400" dirty="0" smtClean="0"/>
              <a:t>Βασικές αρχές ασφαλούς αναισθησίας</a:t>
            </a:r>
            <a:endParaRPr lang="el-GR" sz="2400" dirty="0"/>
          </a:p>
        </p:txBody>
      </p:sp>
      <p:sp>
        <p:nvSpPr>
          <p:cNvPr id="5" name="AutoShape 2" descr="WHO: World Health Organisation - Office of the Secretary-General's Envoy on  Yout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2052" name="Picture 4" descr="WHO: World Health Organisation - Office of the Secretary-General's Envoy on  Yout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80504"/>
            <a:ext cx="2520280" cy="10801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6" descr="American Society of Anesthesiologists (ASA)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7" name="AutoShape 8" descr="American Society of Anesthesiologists (ASA)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2058" name="Picture 10" descr="American Society of Anesthesiologists (ASA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5810645"/>
            <a:ext cx="2412742" cy="8240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Εκπαίδευση-Ελληνική Αναισθησιολογική Εταιρεία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76" y="5872707"/>
            <a:ext cx="3184252" cy="762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307" y="3212976"/>
            <a:ext cx="1876340" cy="15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utoShape 15" descr="WFSA (WORLD FEDERATION OF SOCIETIES OF ANAESTHESIOLOGISTS) — The G4 Alliance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graphicFrame>
        <p:nvGraphicFramePr>
          <p:cNvPr id="11" name="Θέση περιεχομένου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799576303"/>
              </p:ext>
            </p:extLst>
          </p:nvPr>
        </p:nvGraphicFramePr>
        <p:xfrm>
          <a:off x="401023" y="663414"/>
          <a:ext cx="6412646" cy="4694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2" name="Εικόνα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779" y="5029860"/>
            <a:ext cx="4773513" cy="8470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6092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07504" y="-18628"/>
            <a:ext cx="8229600" cy="720080"/>
          </a:xfrm>
        </p:spPr>
        <p:txBody>
          <a:bodyPr>
            <a:normAutofit fontScale="90000"/>
          </a:bodyPr>
          <a:lstStyle/>
          <a:p>
            <a:pPr algn="l"/>
            <a:r>
              <a:rPr lang="el-GR" sz="2800" dirty="0" smtClean="0"/>
              <a:t/>
            </a:r>
            <a:br>
              <a:rPr lang="el-GR" sz="2800" dirty="0" smtClean="0"/>
            </a:br>
            <a:r>
              <a:rPr lang="el-GR" sz="2800" dirty="0"/>
              <a:t/>
            </a:r>
            <a:br>
              <a:rPr lang="el-GR" sz="2800" dirty="0"/>
            </a:br>
            <a:r>
              <a:rPr lang="el-GR" sz="2800" dirty="0" smtClean="0"/>
              <a:t>Χορήγηση αναισθησίας</a:t>
            </a:r>
            <a:endParaRPr lang="el-GR" sz="28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0" y="1124744"/>
            <a:ext cx="5400600" cy="4813995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l-GR" sz="2000" dirty="0" smtClean="0"/>
              <a:t>Χειρουργική αίθουσα</a:t>
            </a:r>
          </a:p>
          <a:p>
            <a:pPr>
              <a:buFont typeface="Wingdings" pitchFamily="2" charset="2"/>
              <a:buChar char="Ø"/>
            </a:pPr>
            <a:r>
              <a:rPr lang="el-GR" sz="2000" dirty="0" smtClean="0"/>
              <a:t>Επείγουσ</a:t>
            </a:r>
            <a:r>
              <a:rPr lang="el-GR" sz="2000" dirty="0"/>
              <a:t>α</a:t>
            </a:r>
            <a:r>
              <a:rPr lang="en-US" sz="2000" dirty="0" smtClean="0"/>
              <a:t> </a:t>
            </a:r>
            <a:r>
              <a:rPr lang="el-GR" sz="2000" dirty="0" smtClean="0"/>
              <a:t>ιατρική - Τ.Ε.Π.</a:t>
            </a:r>
          </a:p>
          <a:p>
            <a:pPr>
              <a:buFont typeface="Wingdings" pitchFamily="2" charset="2"/>
              <a:buChar char="Ø"/>
            </a:pPr>
            <a:r>
              <a:rPr lang="el-GR" sz="2000" dirty="0" err="1"/>
              <a:t>Καρδ</a:t>
            </a:r>
            <a:r>
              <a:rPr lang="el-GR" sz="2000" dirty="0"/>
              <a:t>/</a:t>
            </a:r>
            <a:r>
              <a:rPr lang="el-GR" sz="2000" dirty="0" err="1"/>
              <a:t>κό</a:t>
            </a:r>
            <a:r>
              <a:rPr lang="el-GR" sz="2000" dirty="0"/>
              <a:t> τμήμα: διαγνωστικές εξετάσεις, αιμοδυναμικό </a:t>
            </a:r>
            <a:r>
              <a:rPr lang="el-GR" sz="2000" dirty="0" smtClean="0"/>
              <a:t>εργαστήριο</a:t>
            </a:r>
            <a:endParaRPr lang="en-US" sz="2000" dirty="0" smtClean="0"/>
          </a:p>
          <a:p>
            <a:pPr>
              <a:buFont typeface="Wingdings" pitchFamily="2" charset="2"/>
              <a:buChar char="Ø"/>
            </a:pPr>
            <a:r>
              <a:rPr lang="el-GR" sz="2000" dirty="0" smtClean="0"/>
              <a:t>ΓΕΣ ιατρείο: ενδοσκοπικές εξετάσεις </a:t>
            </a:r>
          </a:p>
          <a:p>
            <a:pPr>
              <a:buFont typeface="Wingdings" pitchFamily="2" charset="2"/>
              <a:buChar char="Ø"/>
            </a:pPr>
            <a:r>
              <a:rPr lang="el-GR" sz="2000" dirty="0" smtClean="0"/>
              <a:t>Οφθαλμιατρικές επεμβάσεις</a:t>
            </a:r>
            <a:endParaRPr lang="el-GR" sz="2000" dirty="0"/>
          </a:p>
          <a:p>
            <a:pPr>
              <a:buFont typeface="Wingdings" pitchFamily="2" charset="2"/>
              <a:buChar char="Ø"/>
            </a:pPr>
            <a:r>
              <a:rPr lang="el-GR" sz="2000" dirty="0"/>
              <a:t>Επεμβατικές πράξεις σε εξωτερικά ιατρεία</a:t>
            </a:r>
            <a:endParaRPr lang="en-US" sz="2000" dirty="0"/>
          </a:p>
          <a:p>
            <a:pPr>
              <a:buFont typeface="Wingdings" pitchFamily="2" charset="2"/>
              <a:buChar char="Ø"/>
            </a:pPr>
            <a:r>
              <a:rPr lang="el-GR" sz="2000" dirty="0" smtClean="0"/>
              <a:t>Μ.Ε.Θ</a:t>
            </a:r>
          </a:p>
          <a:p>
            <a:pPr>
              <a:buFont typeface="Wingdings" pitchFamily="2" charset="2"/>
              <a:buChar char="Ø"/>
            </a:pPr>
            <a:r>
              <a:rPr lang="el-GR" sz="2000" dirty="0" smtClean="0"/>
              <a:t>Ιατρείο πόνου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187" y="188640"/>
            <a:ext cx="3999285" cy="21917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Εικόνα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295" y="2364433"/>
            <a:ext cx="3931705" cy="2304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4769323"/>
            <a:ext cx="2901726" cy="20162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C:\Users\nancy\AppData\Local\Packages\Microsoft.Windows.Photos_8wekyb3d8bbwe\TempState\ShareServiceTempFolder\image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4877519"/>
            <a:ext cx="3002657" cy="18349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85196" y="4412148"/>
            <a:ext cx="2419381" cy="21812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2007459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88" y="-6077"/>
            <a:ext cx="3467622" cy="21389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4" name="Θέση περιεχομένου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442695690"/>
              </p:ext>
            </p:extLst>
          </p:nvPr>
        </p:nvGraphicFramePr>
        <p:xfrm>
          <a:off x="-540568" y="908720"/>
          <a:ext cx="8229600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5753854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8018</TotalTime>
  <Words>1543</Words>
  <Application>Microsoft Office PowerPoint</Application>
  <PresentationFormat>Προβολή στην οθόνη (4:3)</PresentationFormat>
  <Paragraphs>690</Paragraphs>
  <Slides>69</Slides>
  <Notes>2</Notes>
  <HiddenSlides>1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69</vt:i4>
      </vt:variant>
    </vt:vector>
  </HeadingPairs>
  <TitlesOfParts>
    <vt:vector size="70" baseType="lpstr">
      <vt:lpstr>Θέμα του Office</vt:lpstr>
      <vt:lpstr>Αρχές  Αναισθησίας</vt:lpstr>
      <vt:lpstr> Γεν. 2,21  Καὶ ἐπέβαλεν ὁ Θεὸς ἔκστασιν ἐπὶ τὸν Ἀδάμ, καὶ ὕπνωσε· καὶ ἔλαβε μίαν τῶν πλευρῶν αὐτοῦ καὶ ἀνεπλήρωσε σάρκα ἀντ᾿ αὐτῆς.</vt:lpstr>
      <vt:lpstr>Ιστορική Αναδρομή </vt:lpstr>
      <vt:lpstr>Ιστορική Αναδρομή</vt:lpstr>
      <vt:lpstr>Ιστορική Αναδρομή</vt:lpstr>
      <vt:lpstr>Διαφάνεια 6</vt:lpstr>
      <vt:lpstr>Βασικές αρχές ασφαλούς αναισθησίας</vt:lpstr>
      <vt:lpstr>  Χορήγηση αναισθησίας</vt:lpstr>
      <vt:lpstr>Διαφάνεια 9</vt:lpstr>
      <vt:lpstr>Διαφάνεια 10</vt:lpstr>
      <vt:lpstr>Διαφάνεια 11</vt:lpstr>
      <vt:lpstr>Προεπεμβατική εκτίμηση</vt:lpstr>
      <vt:lpstr>Προεπεμβατική εκτίμηση</vt:lpstr>
      <vt:lpstr>Κατάταξη αναισθησιολογικού κινδύνου  κατά ASA</vt:lpstr>
      <vt:lpstr>Προεπεμβατική εκτίμηση</vt:lpstr>
      <vt:lpstr>Προεπεμβατική εκτίμηση</vt:lpstr>
      <vt:lpstr>Προεπεμβατική εκτίμηση</vt:lpstr>
      <vt:lpstr>Διαφάνεια 18</vt:lpstr>
      <vt:lpstr>Προεπεμβατική εκτίμηση</vt:lpstr>
      <vt:lpstr>Προεπεμβατική εκτίμηση</vt:lpstr>
      <vt:lpstr>Προεπεμβατική εκτίμηση</vt:lpstr>
      <vt:lpstr>Διαφάνεια 22</vt:lpstr>
      <vt:lpstr>Διαφάνεια 23</vt:lpstr>
      <vt:lpstr>Χορηγούμενα Φάρμακα  </vt:lpstr>
      <vt:lpstr>Διαφάνεια 25</vt:lpstr>
      <vt:lpstr>Διαφάνεια 26</vt:lpstr>
      <vt:lpstr>Διαφάνεια 27</vt:lpstr>
      <vt:lpstr>Διαφάνεια 28</vt:lpstr>
      <vt:lpstr>Διαφάνεια 29</vt:lpstr>
      <vt:lpstr>Διαφάνεια 30</vt:lpstr>
      <vt:lpstr>Αντιμετώπιση του πόνου</vt:lpstr>
      <vt:lpstr>Διαφάνεια 32</vt:lpstr>
      <vt:lpstr>Διαφάνεια 33</vt:lpstr>
      <vt:lpstr>Εισπνεόμενα Αναισθητικά</vt:lpstr>
      <vt:lpstr>Χορηγούμενα φάρμακα</vt:lpstr>
      <vt:lpstr>Ασφαλής Αναισθησία</vt:lpstr>
      <vt:lpstr>Διαφάνεια 37</vt:lpstr>
      <vt:lpstr>Είδη αναισθησίας </vt:lpstr>
      <vt:lpstr>Είδη αναισθησίας </vt:lpstr>
      <vt:lpstr>Διαφάνεια 40</vt:lpstr>
      <vt:lpstr>Είδη αναισθησίας </vt:lpstr>
      <vt:lpstr>Στάδια αναισθησίας</vt:lpstr>
      <vt:lpstr>Στάδια αναισθησίας</vt:lpstr>
      <vt:lpstr>Γενική Αναισθησία</vt:lpstr>
      <vt:lpstr>Γενική Αναισθησία</vt:lpstr>
      <vt:lpstr>Γενική Αναισθησία</vt:lpstr>
      <vt:lpstr>Γενική Αναισθησία</vt:lpstr>
      <vt:lpstr>Διαχείριση αναπάντεχα δύσκολου αεραγωγού</vt:lpstr>
      <vt:lpstr>Γενική Αναισθησία</vt:lpstr>
      <vt:lpstr>Γενική Αναισθησία</vt:lpstr>
      <vt:lpstr>Στάδια αναισθησίας</vt:lpstr>
      <vt:lpstr>Γενική Αναισθησία</vt:lpstr>
      <vt:lpstr>Επιπλοκές Αναισθησίας</vt:lpstr>
      <vt:lpstr>Είδη αναισθησίας</vt:lpstr>
      <vt:lpstr>Διαφάνεια 55</vt:lpstr>
      <vt:lpstr>Διαφάνεια 56</vt:lpstr>
      <vt:lpstr>Διαφάνεια 57</vt:lpstr>
      <vt:lpstr>Διαφάνεια 58</vt:lpstr>
      <vt:lpstr>Διαφάνεια 59</vt:lpstr>
      <vt:lpstr>Διαφάνεια 60</vt:lpstr>
      <vt:lpstr>Τοπικά Αναισθητικά </vt:lpstr>
      <vt:lpstr>Περιοχική Αναισθησία</vt:lpstr>
      <vt:lpstr>Βέλτιστη διαχείριση του πόνου</vt:lpstr>
      <vt:lpstr>Περιοχική Αναισθησία</vt:lpstr>
      <vt:lpstr>Περιοχική Αναισθησία</vt:lpstr>
      <vt:lpstr>Περιοχική Αναισθησία</vt:lpstr>
      <vt:lpstr>Διαφάνεια 67</vt:lpstr>
      <vt:lpstr>Η τέχνη της Αναισθησίας</vt:lpstr>
      <vt:lpstr>Διαφάνεια 69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Αρχές Αναισθησίας</dc:title>
  <dc:creator>nancy</dc:creator>
  <cp:lastModifiedBy>ΕΧΕ</cp:lastModifiedBy>
  <cp:revision>239</cp:revision>
  <dcterms:created xsi:type="dcterms:W3CDTF">2024-04-10T20:30:36Z</dcterms:created>
  <dcterms:modified xsi:type="dcterms:W3CDTF">2024-05-16T06:52:32Z</dcterms:modified>
</cp:coreProperties>
</file>