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8" r:id="rId3"/>
    <p:sldId id="260" r:id="rId4"/>
    <p:sldId id="257" r:id="rId5"/>
    <p:sldId id="259"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2" r:id="rId28"/>
    <p:sldId id="284" r:id="rId29"/>
    <p:sldId id="280"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12/7/23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12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66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096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6513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49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78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5201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41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309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459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38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99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26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28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8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264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138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12/7/23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05543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32" name="Rectangle 103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Oval 103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4" name="Oval 103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Oval 103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Oval 103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Oval 103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3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04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042" name="Rectangle 104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044" name="Group 1043">
            <a:extLst>
              <a:ext uri="{FF2B5EF4-FFF2-40B4-BE49-F238E27FC236}">
                <a16:creationId xmlns:a16="http://schemas.microsoft.com/office/drawing/2014/main" id="{06E96C53-1010-48EB-8728-70CB58236E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45" name="Rectangle 1044">
              <a:extLst>
                <a:ext uri="{FF2B5EF4-FFF2-40B4-BE49-F238E27FC236}">
                  <a16:creationId xmlns:a16="http://schemas.microsoft.com/office/drawing/2014/main" id="{5EE899E0-D27A-454B-8E91-14A29242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6" name="Oval 1045">
              <a:extLst>
                <a:ext uri="{FF2B5EF4-FFF2-40B4-BE49-F238E27FC236}">
                  <a16:creationId xmlns:a16="http://schemas.microsoft.com/office/drawing/2014/main" id="{4EDF8A7C-C5E2-42D4-884A-EC7DE68E7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Oval 1046">
              <a:extLst>
                <a:ext uri="{FF2B5EF4-FFF2-40B4-BE49-F238E27FC236}">
                  <a16:creationId xmlns:a16="http://schemas.microsoft.com/office/drawing/2014/main" id="{80ADD528-121C-4D05-B77B-54B31D7BA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8" name="Rectangle 1047">
              <a:extLst>
                <a:ext uri="{FF2B5EF4-FFF2-40B4-BE49-F238E27FC236}">
                  <a16:creationId xmlns:a16="http://schemas.microsoft.com/office/drawing/2014/main" id="{E7CF2869-5CDD-4AD2-8AC0-4AE179D39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Freeform 5">
              <a:extLst>
                <a:ext uri="{FF2B5EF4-FFF2-40B4-BE49-F238E27FC236}">
                  <a16:creationId xmlns:a16="http://schemas.microsoft.com/office/drawing/2014/main" id="{0FD2D0A6-D3D4-4573-AD6B-2B5DBFF0C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50" name="Freeform 5">
              <a:extLst>
                <a:ext uri="{FF2B5EF4-FFF2-40B4-BE49-F238E27FC236}">
                  <a16:creationId xmlns:a16="http://schemas.microsoft.com/office/drawing/2014/main" id="{39749B2A-2C8D-45C7-A857-30307A089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051" name="Freeform 5">
              <a:extLst>
                <a:ext uri="{FF2B5EF4-FFF2-40B4-BE49-F238E27FC236}">
                  <a16:creationId xmlns:a16="http://schemas.microsoft.com/office/drawing/2014/main" id="{FEC28B8C-B40C-4618-823B-C6D730FE8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2134C072-ECFE-0AD6-C986-9E1350A63CED}"/>
              </a:ext>
            </a:extLst>
          </p:cNvPr>
          <p:cNvSpPr>
            <a:spLocks noGrp="1"/>
          </p:cNvSpPr>
          <p:nvPr>
            <p:ph type="ctrTitle"/>
          </p:nvPr>
        </p:nvSpPr>
        <p:spPr>
          <a:xfrm>
            <a:off x="541551" y="1293402"/>
            <a:ext cx="5321076" cy="2096507"/>
          </a:xfrm>
        </p:spPr>
        <p:txBody>
          <a:bodyPr vert="horz" lIns="91440" tIns="45720" rIns="91440" bIns="45720" rtlCol="0" anchor="ctr">
            <a:normAutofit/>
          </a:bodyPr>
          <a:lstStyle/>
          <a:p>
            <a:r>
              <a:rPr lang="en-US" sz="4000" dirty="0" err="1"/>
              <a:t>Αιμορρ</a:t>
            </a:r>
            <a:r>
              <a:rPr lang="en-US" sz="4000" dirty="0"/>
              <a:t>α</a:t>
            </a:r>
            <a:r>
              <a:rPr lang="en-US" sz="4000" dirty="0" err="1"/>
              <a:t>γί</a:t>
            </a:r>
            <a:r>
              <a:rPr lang="en-US" sz="4000" dirty="0"/>
              <a:t>α π</a:t>
            </a:r>
            <a:r>
              <a:rPr lang="en-US" sz="4000" dirty="0" err="1"/>
              <a:t>ε</a:t>
            </a:r>
            <a:r>
              <a:rPr lang="en-US" sz="4000" dirty="0"/>
              <a:t>π</a:t>
            </a:r>
            <a:r>
              <a:rPr lang="en-US" sz="4000" dirty="0" err="1"/>
              <a:t>τικού</a:t>
            </a:r>
            <a:endParaRPr lang="en-US" sz="4000" dirty="0"/>
          </a:p>
        </p:txBody>
      </p:sp>
      <p:pic>
        <p:nvPicPr>
          <p:cNvPr id="1026" name="Picture 2" descr="Αιμορραγία του Κατώτερου Πεπτικού - Δρ Γεώργιος Σ. Πεχλιβανίδης">
            <a:extLst>
              <a:ext uri="{FF2B5EF4-FFF2-40B4-BE49-F238E27FC236}">
                <a16:creationId xmlns:a16="http://schemas.microsoft.com/office/drawing/2014/main" id="{08491FCA-7576-4CCD-6D25-78F58F1F7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81" r="8967" b="1"/>
          <a:stretch/>
        </p:blipFill>
        <p:spPr bwMode="auto">
          <a:xfrm>
            <a:off x="7289799" y="1324401"/>
            <a:ext cx="4253743" cy="4906074"/>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10CC18C0-9A66-45AE-B534-B8D29AFEA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447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5042786" cy="861420"/>
          </a:xfrm>
        </p:spPr>
        <p:txBody>
          <a:bodyPr/>
          <a:lstStyle/>
          <a:p>
            <a:r>
              <a:rPr lang="el-GR" dirty="0" err="1"/>
              <a:t>Ιστορικο</a:t>
            </a:r>
            <a:r>
              <a:rPr lang="el-GR" dirty="0"/>
              <a:t> </a:t>
            </a:r>
            <a:r>
              <a:rPr lang="el-GR" dirty="0" err="1"/>
              <a:t>ασθενουσ</a:t>
            </a:r>
            <a:r>
              <a:rPr lang="el-GR" dirty="0"/>
              <a:t> με </a:t>
            </a:r>
            <a:r>
              <a:rPr lang="el-GR" dirty="0" err="1"/>
              <a:t>αιμορραγια</a:t>
            </a:r>
            <a:endParaRPr lang="en-US" dirty="0"/>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565543"/>
            <a:ext cx="5770574" cy="3416320"/>
          </a:xfrm>
          <a:prstGeom prst="rect">
            <a:avLst/>
          </a:prstGeom>
          <a:noFill/>
        </p:spPr>
        <p:txBody>
          <a:bodyPr wrap="square">
            <a:spAutoFit/>
          </a:bodyPr>
          <a:lstStyle/>
          <a:p>
            <a:r>
              <a:rPr lang="el-GR" b="0" i="0" u="none" strike="noStrike" dirty="0">
                <a:solidFill>
                  <a:schemeClr val="bg1"/>
                </a:solidFill>
                <a:effectLst/>
                <a:latin typeface="Arial" panose="020B0604020202020204" pitchFamily="34" charset="0"/>
              </a:rPr>
              <a:t>Απαραίτητη είναι η ενδελεχής λήψη λεπτομερούς ιστορικού και η πλήρης αντικειμενική εξέταση, τα οποία πραγματοποιούνται εξαρχής, εφόσον ο ασθενής είναι </a:t>
            </a:r>
            <a:r>
              <a:rPr lang="el-GR" b="0" i="0" u="none" strike="noStrike" dirty="0" err="1">
                <a:solidFill>
                  <a:schemeClr val="bg1"/>
                </a:solidFill>
                <a:effectLst/>
                <a:latin typeface="Arial" panose="020B0604020202020204" pitchFamily="34" charset="0"/>
              </a:rPr>
              <a:t>αιμοδυναμικά</a:t>
            </a:r>
            <a:r>
              <a:rPr lang="el-GR" b="0" i="0" u="none" strike="noStrike" dirty="0">
                <a:solidFill>
                  <a:schemeClr val="bg1"/>
                </a:solidFill>
                <a:effectLst/>
                <a:latin typeface="Arial" panose="020B0604020202020204" pitchFamily="34" charset="0"/>
              </a:rPr>
              <a:t> σταθερός.</a:t>
            </a:r>
          </a:p>
          <a:p>
            <a:endParaRPr lang="el-GR" dirty="0">
              <a:solidFill>
                <a:schemeClr val="bg1"/>
              </a:solidFill>
              <a:latin typeface="Arial" panose="020B0604020202020204" pitchFamily="34" charset="0"/>
            </a:endParaRPr>
          </a:p>
          <a:p>
            <a:r>
              <a:rPr lang="el-GR" b="1" i="0" u="none" strike="noStrike" dirty="0">
                <a:solidFill>
                  <a:schemeClr val="bg1"/>
                </a:solidFill>
                <a:effectLst/>
                <a:latin typeface="Arial" panose="020B0604020202020204" pitchFamily="34" charset="0"/>
              </a:rPr>
              <a:t>Οι σημαντικές αυτές ενέργειες, καθώς και ο λεπτομερής </a:t>
            </a:r>
            <a:r>
              <a:rPr lang="el-GR" b="1" i="0" u="none" strike="noStrike" dirty="0" err="1">
                <a:solidFill>
                  <a:schemeClr val="bg1"/>
                </a:solidFill>
                <a:effectLst/>
                <a:latin typeface="Arial" panose="020B0604020202020204" pitchFamily="34" charset="0"/>
              </a:rPr>
              <a:t>παρακλινικός</a:t>
            </a:r>
            <a:r>
              <a:rPr lang="el-GR" b="1" i="0" u="none" strike="noStrike" dirty="0">
                <a:solidFill>
                  <a:schemeClr val="bg1"/>
                </a:solidFill>
                <a:effectLst/>
                <a:latin typeface="Arial" panose="020B0604020202020204" pitchFamily="34" charset="0"/>
              </a:rPr>
              <a:t> έλεγχος, ωστόσο, πρέπει να γίνονται μετά την αιμοδυναμική σταθεροποίηση του ασθενούς, η οποία αποτελεί το πρωταρχικό μέλημα, ιδιαίτερα στις σοβαρές αιμορραγίες που προκαλούν αιμοδυναμική αστάθεια.</a:t>
            </a:r>
            <a:endParaRPr lang="en-US" dirty="0">
              <a:solidFill>
                <a:schemeClr val="bg1"/>
              </a:solidFill>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917" y="2008803"/>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9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5042786" cy="861420"/>
          </a:xfrm>
        </p:spPr>
        <p:txBody>
          <a:bodyPr/>
          <a:lstStyle/>
          <a:p>
            <a:r>
              <a:rPr lang="el-GR" dirty="0" err="1"/>
              <a:t>Εκδηλωση</a:t>
            </a:r>
            <a:r>
              <a:rPr lang="el-GR" dirty="0"/>
              <a:t> </a:t>
            </a:r>
            <a:r>
              <a:rPr lang="el-GR" dirty="0" err="1"/>
              <a:t>αιμορραγιασ</a:t>
            </a:r>
            <a:r>
              <a:rPr lang="el-GR" dirty="0"/>
              <a:t> </a:t>
            </a:r>
            <a:r>
              <a:rPr lang="el-GR" dirty="0" err="1"/>
              <a:t>πεπτικου</a:t>
            </a:r>
            <a:endParaRPr lang="en-US" dirty="0"/>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2031954"/>
            <a:ext cx="6370434" cy="4247317"/>
          </a:xfrm>
          <a:prstGeom prst="rect">
            <a:avLst/>
          </a:prstGeom>
          <a:noFill/>
        </p:spPr>
        <p:txBody>
          <a:bodyPr wrap="square">
            <a:spAutoFit/>
          </a:bodyPr>
          <a:lstStyle/>
          <a:p>
            <a:br>
              <a:rPr lang="el-GR" dirty="0">
                <a:solidFill>
                  <a:schemeClr val="bg1"/>
                </a:solidFill>
              </a:rPr>
            </a:br>
            <a:r>
              <a:rPr lang="el-GR" dirty="0">
                <a:solidFill>
                  <a:schemeClr val="bg1"/>
                </a:solidFill>
              </a:rPr>
              <a:t>Αιματέμεση (σε 50% των αιμορραγιών ανώτερου πεπτικού): έμετος με αίμα και πήγματα.</a:t>
            </a:r>
          </a:p>
          <a:p>
            <a:endParaRPr lang="el-GR" dirty="0">
              <a:solidFill>
                <a:schemeClr val="bg1"/>
              </a:solidFill>
            </a:endParaRPr>
          </a:p>
          <a:p>
            <a:r>
              <a:rPr lang="el-GR" dirty="0" err="1">
                <a:solidFill>
                  <a:schemeClr val="bg1"/>
                </a:solidFill>
              </a:rPr>
              <a:t>Καφεοειδής</a:t>
            </a:r>
            <a:r>
              <a:rPr lang="el-GR" dirty="0">
                <a:solidFill>
                  <a:schemeClr val="bg1"/>
                </a:solidFill>
              </a:rPr>
              <a:t> έμετος: παλαιό αίμα.</a:t>
            </a:r>
          </a:p>
          <a:p>
            <a:endParaRPr lang="el-GR" dirty="0">
              <a:solidFill>
                <a:schemeClr val="bg1"/>
              </a:solidFill>
            </a:endParaRPr>
          </a:p>
          <a:p>
            <a:r>
              <a:rPr lang="el-GR" dirty="0">
                <a:solidFill>
                  <a:schemeClr val="bg1"/>
                </a:solidFill>
              </a:rPr>
              <a:t>Μέλαινα κένωση (σε 20% αιμορραγιών ανώτερου πεπτικού): μαύρα σαν πίσσα κόπρανα λόγω της αποδόμησης της αιμοσφαιρίνης κατά την δίοδο της από τον πεπτικό σωλήνα. </a:t>
            </a:r>
          </a:p>
          <a:p>
            <a:endParaRPr lang="el-GR" dirty="0">
              <a:solidFill>
                <a:schemeClr val="bg1"/>
              </a:solidFill>
            </a:endParaRPr>
          </a:p>
          <a:p>
            <a:r>
              <a:rPr lang="el-GR" b="0" i="0" u="none" strike="noStrike" dirty="0">
                <a:solidFill>
                  <a:schemeClr val="bg1"/>
                </a:solidFill>
                <a:effectLst/>
                <a:latin typeface="Arial" panose="020B0604020202020204" pitchFamily="34" charset="0"/>
              </a:rPr>
              <a:t>Αιματέμεση και μέλαινα κένωση (σε 30% των αιμορραγιών ανώτερου πεπτικού).</a:t>
            </a:r>
          </a:p>
          <a:p>
            <a:endParaRPr lang="el-GR" dirty="0">
              <a:solidFill>
                <a:schemeClr val="bg1"/>
              </a:solidFill>
            </a:endParaRPr>
          </a:p>
          <a:p>
            <a:endParaRPr lang="el-GR" dirty="0">
              <a:solidFill>
                <a:schemeClr val="bg1"/>
              </a:solidFill>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5042786" cy="861420"/>
          </a:xfrm>
        </p:spPr>
        <p:txBody>
          <a:bodyPr/>
          <a:lstStyle/>
          <a:p>
            <a:r>
              <a:rPr lang="el-GR" dirty="0" err="1"/>
              <a:t>Εκδηλωση</a:t>
            </a:r>
            <a:r>
              <a:rPr lang="el-GR" dirty="0"/>
              <a:t> </a:t>
            </a:r>
            <a:r>
              <a:rPr lang="el-GR" dirty="0" err="1"/>
              <a:t>αιμορραγιασ</a:t>
            </a:r>
            <a:r>
              <a:rPr lang="el-GR" dirty="0"/>
              <a:t> </a:t>
            </a:r>
            <a:r>
              <a:rPr lang="el-GR" dirty="0" err="1"/>
              <a:t>πεπτικου</a:t>
            </a:r>
            <a:endParaRPr lang="en-US" dirty="0"/>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2031954"/>
            <a:ext cx="6370434" cy="3693319"/>
          </a:xfrm>
          <a:prstGeom prst="rect">
            <a:avLst/>
          </a:prstGeom>
          <a:noFill/>
        </p:spPr>
        <p:txBody>
          <a:bodyPr wrap="square">
            <a:spAutoFit/>
          </a:bodyPr>
          <a:lstStyle/>
          <a:p>
            <a:r>
              <a:rPr lang="el-GR" dirty="0">
                <a:solidFill>
                  <a:schemeClr val="bg1"/>
                </a:solidFill>
              </a:rPr>
              <a:t>Μέλαινες κενώσεις υποδηλώνουν αιμορραγία από ανώτερο πεπτικό (είναι η συχνότερη εκδήλωση). </a:t>
            </a:r>
          </a:p>
          <a:p>
            <a:endParaRPr lang="el-GR" dirty="0">
              <a:solidFill>
                <a:schemeClr val="bg1"/>
              </a:solidFill>
            </a:endParaRPr>
          </a:p>
          <a:p>
            <a:r>
              <a:rPr lang="el-GR" dirty="0">
                <a:solidFill>
                  <a:schemeClr val="bg1"/>
                </a:solidFill>
              </a:rPr>
              <a:t>Βλάβες σε μικρά (&lt; 0.1 </a:t>
            </a:r>
            <a:r>
              <a:rPr lang="en-GB" dirty="0">
                <a:solidFill>
                  <a:schemeClr val="bg1"/>
                </a:solidFill>
              </a:rPr>
              <a:t>mm) </a:t>
            </a:r>
            <a:r>
              <a:rPr lang="el-GR" dirty="0">
                <a:solidFill>
                  <a:schemeClr val="bg1"/>
                </a:solidFill>
              </a:rPr>
              <a:t>αγγεία του </a:t>
            </a:r>
            <a:r>
              <a:rPr lang="el-GR" dirty="0" err="1">
                <a:solidFill>
                  <a:schemeClr val="bg1"/>
                </a:solidFill>
              </a:rPr>
              <a:t>υποβλεννογόνιου</a:t>
            </a:r>
            <a:r>
              <a:rPr lang="el-GR" dirty="0">
                <a:solidFill>
                  <a:schemeClr val="bg1"/>
                </a:solidFill>
              </a:rPr>
              <a:t> εκδηλώνονται συνήθως με μικρή απώλεια αίματος και μέλαινες κενώσεις, αντίθετα με διαβρώσεις </a:t>
            </a:r>
            <a:r>
              <a:rPr lang="el-GR" dirty="0" err="1">
                <a:solidFill>
                  <a:schemeClr val="bg1"/>
                </a:solidFill>
              </a:rPr>
              <a:t>μεγαλυτέρων</a:t>
            </a:r>
            <a:r>
              <a:rPr lang="el-GR" dirty="0">
                <a:solidFill>
                  <a:schemeClr val="bg1"/>
                </a:solidFill>
              </a:rPr>
              <a:t> αγγείων (μέχρι και 2</a:t>
            </a:r>
            <a:r>
              <a:rPr lang="en-GB" dirty="0">
                <a:solidFill>
                  <a:schemeClr val="bg1"/>
                </a:solidFill>
              </a:rPr>
              <a:t>mm) </a:t>
            </a:r>
            <a:r>
              <a:rPr lang="el-GR" dirty="0">
                <a:solidFill>
                  <a:schemeClr val="bg1"/>
                </a:solidFill>
              </a:rPr>
              <a:t>που εντοπίζονται στη βάση χρόνιων ελκών που φλεγμαίνουν, οι οποίες εκδηλώνονται με σημαντική αιμορραγία και αιματέμεση. </a:t>
            </a:r>
          </a:p>
          <a:p>
            <a:endParaRPr lang="el-GR" dirty="0">
              <a:solidFill>
                <a:schemeClr val="bg1"/>
              </a:solidFill>
            </a:endParaRPr>
          </a:p>
          <a:p>
            <a:r>
              <a:rPr lang="el-GR" dirty="0">
                <a:solidFill>
                  <a:schemeClr val="bg1"/>
                </a:solidFill>
              </a:rPr>
              <a:t>Μικρή απώλεια από το κατώτερο πεπτικό ιδίως από το δεξιό </a:t>
            </a:r>
            <a:r>
              <a:rPr lang="el-GR" dirty="0" err="1">
                <a:solidFill>
                  <a:schemeClr val="bg1"/>
                </a:solidFill>
              </a:rPr>
              <a:t>κόλον</a:t>
            </a:r>
            <a:r>
              <a:rPr lang="el-GR" dirty="0">
                <a:solidFill>
                  <a:schemeClr val="bg1"/>
                </a:solidFill>
              </a:rPr>
              <a:t> μπορεί να εκδηλωθεί με μέλαινα κένωση.</a:t>
            </a:r>
            <a:endParaRPr lang="en-US" dirty="0">
              <a:solidFill>
                <a:schemeClr val="bg1"/>
              </a:solidFill>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1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5042786" cy="861420"/>
          </a:xfrm>
        </p:spPr>
        <p:txBody>
          <a:bodyPr/>
          <a:lstStyle/>
          <a:p>
            <a:r>
              <a:rPr lang="el-GR" dirty="0" err="1"/>
              <a:t>Εκδηλωση</a:t>
            </a:r>
            <a:r>
              <a:rPr lang="el-GR" dirty="0"/>
              <a:t> </a:t>
            </a:r>
            <a:r>
              <a:rPr lang="el-GR" dirty="0" err="1"/>
              <a:t>αιμορραγιασ</a:t>
            </a:r>
            <a:r>
              <a:rPr lang="el-GR" dirty="0"/>
              <a:t> </a:t>
            </a:r>
            <a:r>
              <a:rPr lang="el-GR" dirty="0" err="1"/>
              <a:t>πεπτικου</a:t>
            </a:r>
            <a:endParaRPr lang="en-US" dirty="0"/>
          </a:p>
        </p:txBody>
      </p:sp>
      <p:sp>
        <p:nvSpPr>
          <p:cNvPr id="4" name="TextBox 3">
            <a:extLst>
              <a:ext uri="{FF2B5EF4-FFF2-40B4-BE49-F238E27FC236}">
                <a16:creationId xmlns:a16="http://schemas.microsoft.com/office/drawing/2014/main" id="{2DA73A0E-74B8-E344-1D19-C92D7BC4435B}"/>
              </a:ext>
            </a:extLst>
          </p:cNvPr>
          <p:cNvSpPr txBox="1"/>
          <p:nvPr/>
        </p:nvSpPr>
        <p:spPr>
          <a:xfrm>
            <a:off x="769819" y="1209527"/>
            <a:ext cx="6370434" cy="5078313"/>
          </a:xfrm>
          <a:prstGeom prst="rect">
            <a:avLst/>
          </a:prstGeom>
          <a:noFill/>
        </p:spPr>
        <p:txBody>
          <a:bodyPr wrap="square">
            <a:spAutoFit/>
          </a:bodyPr>
          <a:lstStyle/>
          <a:p>
            <a:pPr algn="just">
              <a:buFont typeface="Arial" panose="020B0604020202020204" pitchFamily="34" charset="0"/>
              <a:buChar char="•"/>
            </a:pPr>
            <a:r>
              <a:rPr lang="el-GR" b="0" i="0" u="none" strike="noStrike" dirty="0" err="1">
                <a:solidFill>
                  <a:schemeClr val="bg1"/>
                </a:solidFill>
                <a:effectLst/>
                <a:latin typeface="Arial" panose="020B0604020202020204" pitchFamily="34" charset="0"/>
              </a:rPr>
              <a:t>Ερυθρομέλαινα</a:t>
            </a:r>
            <a:r>
              <a:rPr lang="el-GR" b="0" i="0" u="none" strike="noStrike" dirty="0">
                <a:solidFill>
                  <a:schemeClr val="bg1"/>
                </a:solidFill>
                <a:effectLst/>
                <a:latin typeface="Arial" panose="020B0604020202020204" pitchFamily="34" charset="0"/>
              </a:rPr>
              <a:t> κένωση.</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err="1">
                <a:solidFill>
                  <a:schemeClr val="bg1"/>
                </a:solidFill>
                <a:effectLst/>
                <a:latin typeface="Arial" panose="020B0604020202020204" pitchFamily="34" charset="0"/>
              </a:rPr>
              <a:t>Αιματοχεσία</a:t>
            </a:r>
            <a:r>
              <a:rPr lang="el-GR" b="0" i="0" u="none" strike="noStrike" dirty="0">
                <a:solidFill>
                  <a:schemeClr val="bg1"/>
                </a:solidFill>
                <a:effectLst/>
                <a:latin typeface="Arial" panose="020B0604020202020204" pitchFamily="34" charset="0"/>
              </a:rPr>
              <a:t>: Αποβολή ζωηρώς ερυθρού αίματος και πηγμάτων δια του πρωκτού. </a:t>
            </a:r>
            <a:r>
              <a:rPr lang="el-GR" b="0" i="0" u="none" strike="noStrike" dirty="0" err="1">
                <a:solidFill>
                  <a:schemeClr val="bg1"/>
                </a:solidFill>
                <a:effectLst/>
                <a:latin typeface="Arial" panose="020B0604020202020204" pitchFamily="34" charset="0"/>
              </a:rPr>
              <a:t>Ερυθρομέλαινα</a:t>
            </a:r>
            <a:r>
              <a:rPr lang="el-GR" b="0" i="0" u="none" strike="noStrike" dirty="0">
                <a:solidFill>
                  <a:schemeClr val="bg1"/>
                </a:solidFill>
                <a:effectLst/>
                <a:latin typeface="Arial" panose="020B0604020202020204" pitchFamily="34" charset="0"/>
              </a:rPr>
              <a:t> κένωση ή </a:t>
            </a:r>
            <a:r>
              <a:rPr lang="el-GR" b="0" i="0" u="none" strike="noStrike" dirty="0" err="1">
                <a:solidFill>
                  <a:schemeClr val="bg1"/>
                </a:solidFill>
                <a:effectLst/>
                <a:latin typeface="Arial" panose="020B0604020202020204" pitchFamily="34" charset="0"/>
              </a:rPr>
              <a:t>αιματοχεσία</a:t>
            </a:r>
            <a:r>
              <a:rPr lang="el-GR" b="0" i="0" u="none" strike="noStrike" dirty="0">
                <a:solidFill>
                  <a:schemeClr val="bg1"/>
                </a:solidFill>
                <a:effectLst/>
                <a:latin typeface="Arial" panose="020B0604020202020204" pitchFamily="34" charset="0"/>
              </a:rPr>
              <a:t> υποδηλώνουν αιμορραγία από το κατώτερο πεπτικό. Μαζική αιμορραγία ανώτερου πεπτικού μπορεί να εκδηλωθεί με </a:t>
            </a:r>
            <a:r>
              <a:rPr lang="el-GR" b="0" i="0" u="none" strike="noStrike" dirty="0" err="1">
                <a:solidFill>
                  <a:schemeClr val="bg1"/>
                </a:solidFill>
                <a:effectLst/>
                <a:latin typeface="Arial" panose="020B0604020202020204" pitchFamily="34" charset="0"/>
              </a:rPr>
              <a:t>ερυθρομέλαινα</a:t>
            </a:r>
            <a:r>
              <a:rPr lang="el-GR" b="0" i="0" u="none" strike="noStrike" dirty="0">
                <a:solidFill>
                  <a:schemeClr val="bg1"/>
                </a:solidFill>
                <a:effectLst/>
                <a:latin typeface="Arial" panose="020B0604020202020204" pitchFamily="34" charset="0"/>
              </a:rPr>
              <a:t> ή </a:t>
            </a:r>
            <a:r>
              <a:rPr lang="el-GR" b="0" i="0" u="none" strike="noStrike" dirty="0" err="1">
                <a:solidFill>
                  <a:schemeClr val="bg1"/>
                </a:solidFill>
                <a:effectLst/>
                <a:latin typeface="Arial" panose="020B0604020202020204" pitchFamily="34" charset="0"/>
              </a:rPr>
              <a:t>αιματοχεσία</a:t>
            </a:r>
            <a:r>
              <a:rPr lang="el-GR" b="0" i="0" u="none" strike="noStrike" dirty="0">
                <a:solidFill>
                  <a:schemeClr val="bg1"/>
                </a:solidFill>
                <a:effectLst/>
                <a:latin typeface="Arial" panose="020B0604020202020204" pitchFamily="34" charset="0"/>
              </a:rPr>
              <a:t>  λόγω της μαζικής ταχείας διόδου του αίματος από τον πεπτικό σωλήνα.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err="1">
                <a:solidFill>
                  <a:schemeClr val="bg1"/>
                </a:solidFill>
                <a:effectLst/>
                <a:latin typeface="Arial" panose="020B0604020202020204" pitchFamily="34" charset="0"/>
              </a:rPr>
              <a:t>Συμπτωματική</a:t>
            </a:r>
            <a:r>
              <a:rPr lang="el-GR" b="0" i="0" u="none" strike="noStrike" dirty="0">
                <a:solidFill>
                  <a:schemeClr val="bg1"/>
                </a:solidFill>
                <a:effectLst/>
                <a:latin typeface="Arial" panose="020B0604020202020204" pitchFamily="34" charset="0"/>
              </a:rPr>
              <a:t> (αδυναμία, καταβολή, λιποθυμικό επεισόδιο) ή </a:t>
            </a:r>
            <a:r>
              <a:rPr lang="el-GR" b="0" i="0" u="none" strike="noStrike" dirty="0" err="1">
                <a:solidFill>
                  <a:schemeClr val="bg1"/>
                </a:solidFill>
                <a:effectLst/>
                <a:latin typeface="Arial" panose="020B0604020202020204" pitchFamily="34" charset="0"/>
              </a:rPr>
              <a:t>ασυμπτωματική</a:t>
            </a:r>
            <a:r>
              <a:rPr lang="el-GR" b="0" i="0" u="none" strike="noStrike" dirty="0">
                <a:solidFill>
                  <a:schemeClr val="bg1"/>
                </a:solidFill>
                <a:effectLst/>
                <a:latin typeface="Arial" panose="020B0604020202020204" pitchFamily="34" charset="0"/>
              </a:rPr>
              <a:t> σιδηροπενική, </a:t>
            </a:r>
            <a:r>
              <a:rPr lang="el-GR" b="0" i="0" u="none" strike="noStrike" dirty="0" err="1">
                <a:solidFill>
                  <a:schemeClr val="bg1"/>
                </a:solidFill>
                <a:effectLst/>
                <a:latin typeface="Arial" panose="020B0604020202020204" pitchFamily="34" charset="0"/>
              </a:rPr>
              <a:t>μικροκυτταρική</a:t>
            </a:r>
            <a:r>
              <a:rPr lang="el-GR" b="0" i="0" u="none" strike="noStrike" dirty="0">
                <a:solidFill>
                  <a:schemeClr val="bg1"/>
                </a:solidFill>
                <a:effectLst/>
                <a:latin typeface="Arial" panose="020B0604020202020204" pitchFamily="34" charset="0"/>
              </a:rPr>
              <a:t>, </a:t>
            </a:r>
            <a:r>
              <a:rPr lang="el-GR" b="0" i="0" u="none" strike="noStrike" dirty="0" err="1">
                <a:solidFill>
                  <a:schemeClr val="bg1"/>
                </a:solidFill>
                <a:effectLst/>
                <a:latin typeface="Arial" panose="020B0604020202020204" pitchFamily="34" charset="0"/>
              </a:rPr>
              <a:t>υπόχρωμη</a:t>
            </a:r>
            <a:r>
              <a:rPr lang="el-GR" b="0" i="0" u="none" strike="noStrike" dirty="0">
                <a:solidFill>
                  <a:schemeClr val="bg1"/>
                </a:solidFill>
                <a:effectLst/>
                <a:latin typeface="Arial" panose="020B0604020202020204" pitchFamily="34" charset="0"/>
              </a:rPr>
              <a:t> αναιμία, λόγω μικρής, χρόνιας (λανθάνουσας) απώλειας αίματος, που δεν είναι ορατή και δεν γίνεται αντιληπτή, παρά μόνο με την εξέταση των κοπράνων για μικροσκοπική παρουσία αίματος. Οφείλεται συνηθέστερα σε νεοπλασίες του πεπτικού, με συχνότερη το </a:t>
            </a:r>
            <a:r>
              <a:rPr lang="el-GR" b="0" i="0" u="none" strike="noStrike" dirty="0" err="1">
                <a:solidFill>
                  <a:schemeClr val="bg1"/>
                </a:solidFill>
                <a:effectLst/>
                <a:latin typeface="Arial" panose="020B0604020202020204" pitchFamily="34" charset="0"/>
              </a:rPr>
              <a:t>αδενοκαρκίνωμα</a:t>
            </a:r>
            <a:r>
              <a:rPr lang="el-GR" b="0" i="0" u="none" strike="noStrike" dirty="0">
                <a:solidFill>
                  <a:schemeClr val="bg1"/>
                </a:solidFill>
                <a:effectLst/>
                <a:latin typeface="Arial" panose="020B0604020202020204" pitchFamily="34" charset="0"/>
              </a:rPr>
              <a:t> του δεξιού </a:t>
            </a:r>
            <a:r>
              <a:rPr lang="el-GR" b="0" i="0" u="none" strike="noStrike" dirty="0" err="1">
                <a:solidFill>
                  <a:schemeClr val="bg1"/>
                </a:solidFill>
                <a:effectLst/>
                <a:latin typeface="Arial" panose="020B0604020202020204" pitchFamily="34" charset="0"/>
              </a:rPr>
              <a:t>κόλου</a:t>
            </a:r>
            <a:r>
              <a:rPr lang="el-GR" b="0" i="0" u="none" strike="noStrike" dirty="0">
                <a:solidFill>
                  <a:schemeClr val="bg1"/>
                </a:solidFill>
                <a:effectLst/>
                <a:latin typeface="Arial" panose="020B0604020202020204" pitchFamily="34" charset="0"/>
              </a:rPr>
              <a:t>.</a:t>
            </a: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2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5042786" cy="861420"/>
          </a:xfrm>
        </p:spPr>
        <p:txBody>
          <a:bodyPr/>
          <a:lstStyle/>
          <a:p>
            <a:r>
              <a:rPr lang="el-GR" b="1" dirty="0" err="1">
                <a:solidFill>
                  <a:schemeClr val="bg1"/>
                </a:solidFill>
              </a:rPr>
              <a:t>Εκδηλωση</a:t>
            </a:r>
            <a:r>
              <a:rPr lang="el-GR" b="1" dirty="0">
                <a:solidFill>
                  <a:schemeClr val="bg1"/>
                </a:solidFill>
              </a:rPr>
              <a:t> </a:t>
            </a:r>
            <a:r>
              <a:rPr lang="el-GR" b="1" dirty="0" err="1">
                <a:solidFill>
                  <a:schemeClr val="bg1"/>
                </a:solidFill>
              </a:rPr>
              <a:t>αιμορραγιασ</a:t>
            </a:r>
            <a:r>
              <a:rPr lang="el-GR" b="1" dirty="0">
                <a:solidFill>
                  <a:schemeClr val="bg1"/>
                </a:solidFill>
              </a:rPr>
              <a:t> </a:t>
            </a:r>
            <a:r>
              <a:rPr lang="el-GR" b="1" dirty="0" err="1">
                <a:solidFill>
                  <a:schemeClr val="bg1"/>
                </a:solidFill>
              </a:rPr>
              <a:t>πεπτικου</a:t>
            </a:r>
            <a:r>
              <a:rPr lang="el-GR" b="1" dirty="0">
                <a:solidFill>
                  <a:schemeClr val="bg1"/>
                </a:solidFill>
              </a:rPr>
              <a:t> με </a:t>
            </a:r>
            <a:r>
              <a:rPr lang="el-GR" b="1" i="0" u="none" strike="noStrike" dirty="0">
                <a:solidFill>
                  <a:schemeClr val="bg1"/>
                </a:solidFill>
                <a:effectLst/>
                <a:latin typeface="Arial" panose="020B0604020202020204" pitchFamily="34" charset="0"/>
              </a:rPr>
              <a:t>Κοιλιακό άλγος</a:t>
            </a:r>
            <a:endParaRPr lang="en-US" b="1" dirty="0">
              <a:solidFill>
                <a:schemeClr val="bg1"/>
              </a:solidFill>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640237"/>
            <a:ext cx="6370434" cy="4801314"/>
          </a:xfrm>
          <a:prstGeom prst="rect">
            <a:avLst/>
          </a:prstGeom>
          <a:noFill/>
        </p:spPr>
        <p:txBody>
          <a:bodyPr wrap="square">
            <a:spAutoFit/>
          </a:bodyPr>
          <a:lstStyle/>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Ανώδυνη αιμορραγία είναι κοινή και μπορεί να σχετίζεται με την παρουσία κιρσών, </a:t>
            </a:r>
            <a:r>
              <a:rPr lang="el-GR" b="0" i="0" u="none" strike="noStrike" dirty="0" err="1">
                <a:solidFill>
                  <a:schemeClr val="bg1"/>
                </a:solidFill>
                <a:effectLst/>
                <a:latin typeface="Arial" panose="020B0604020202020204" pitchFamily="34" charset="0"/>
              </a:rPr>
              <a:t>αγγειοδυσπλασιών</a:t>
            </a:r>
            <a:r>
              <a:rPr lang="el-GR" b="0" i="0" u="none" strike="noStrike" dirty="0">
                <a:solidFill>
                  <a:schemeClr val="bg1"/>
                </a:solidFill>
                <a:effectLst/>
                <a:latin typeface="Arial" panose="020B0604020202020204" pitchFamily="34" charset="0"/>
              </a:rPr>
              <a:t>, </a:t>
            </a:r>
            <a:r>
              <a:rPr lang="el-GR" b="0" i="0" u="none" strike="noStrike" dirty="0" err="1">
                <a:solidFill>
                  <a:schemeClr val="bg1"/>
                </a:solidFill>
                <a:effectLst/>
                <a:latin typeface="Arial" panose="020B0604020202020204" pitchFamily="34" charset="0"/>
              </a:rPr>
              <a:t>εκκολπωμάτων</a:t>
            </a:r>
            <a:r>
              <a:rPr lang="el-GR" b="0" i="0" u="none" strike="noStrike" dirty="0">
                <a:solidFill>
                  <a:schemeClr val="bg1"/>
                </a:solidFill>
                <a:effectLst/>
                <a:latin typeface="Arial" panose="020B0604020202020204" pitchFamily="34" charset="0"/>
              </a:rPr>
              <a:t> ή νεοπλασμάτων.</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err="1">
                <a:solidFill>
                  <a:schemeClr val="bg1"/>
                </a:solidFill>
                <a:effectLst/>
                <a:latin typeface="Arial" panose="020B0604020202020204" pitchFamily="34" charset="0"/>
              </a:rPr>
              <a:t>Επιγαστρικό</a:t>
            </a:r>
            <a:r>
              <a:rPr lang="el-GR" b="0" i="0" u="none" strike="noStrike" dirty="0">
                <a:solidFill>
                  <a:schemeClr val="bg1"/>
                </a:solidFill>
                <a:effectLst/>
                <a:latin typeface="Arial" panose="020B0604020202020204" pitchFamily="34" charset="0"/>
              </a:rPr>
              <a:t> άλγος σχετίζεται με γαστρο12δακτυλικό έλκος, γαστρίτιδα ή οισοφαγίτιδα.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Εντοπισμένο ή διάχυτο </a:t>
            </a:r>
            <a:r>
              <a:rPr lang="el-GR" b="0" i="0" u="none" strike="noStrike" dirty="0" err="1">
                <a:solidFill>
                  <a:schemeClr val="bg1"/>
                </a:solidFill>
                <a:effectLst/>
                <a:latin typeface="Arial" panose="020B0604020202020204" pitchFamily="34" charset="0"/>
              </a:rPr>
              <a:t>κωλικοειδές</a:t>
            </a:r>
            <a:r>
              <a:rPr lang="el-GR" b="0" i="0" u="none" strike="noStrike" dirty="0">
                <a:solidFill>
                  <a:schemeClr val="bg1"/>
                </a:solidFill>
                <a:effectLst/>
                <a:latin typeface="Arial" panose="020B0604020202020204" pitchFamily="34" charset="0"/>
              </a:rPr>
              <a:t> άλγος μπορεί να οφείλεται σε φλεγμονώδη νόσο του εντέρου, αποφρακτικό </a:t>
            </a:r>
            <a:r>
              <a:rPr lang="el-GR" b="0" i="0" u="none" strike="noStrike" dirty="0" err="1">
                <a:solidFill>
                  <a:schemeClr val="bg1"/>
                </a:solidFill>
                <a:effectLst/>
                <a:latin typeface="Arial" panose="020B0604020202020204" pitchFamily="34" charset="0"/>
              </a:rPr>
              <a:t>ορθοκολικό</a:t>
            </a:r>
            <a:r>
              <a:rPr lang="el-GR" b="0" i="0" u="none" strike="noStrike" dirty="0">
                <a:solidFill>
                  <a:schemeClr val="bg1"/>
                </a:solidFill>
                <a:effectLst/>
                <a:latin typeface="Arial" panose="020B0604020202020204" pitchFamily="34" charset="0"/>
              </a:rPr>
              <a:t> καρκίνο ή λοιμώδεις εντεροκολίτιδες.</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Διάχυτο άλγος δυσανάλογο με τα ευρήματα από την αντικειμενική εξέταση της κοιλιάς (απουσία </a:t>
            </a:r>
            <a:r>
              <a:rPr lang="el-GR" b="0" i="0" u="none" strike="noStrike" dirty="0" err="1">
                <a:solidFill>
                  <a:schemeClr val="bg1"/>
                </a:solidFill>
                <a:effectLst/>
                <a:latin typeface="Arial" panose="020B0604020202020204" pitchFamily="34" charset="0"/>
              </a:rPr>
              <a:t>περιτοναϊσμού</a:t>
            </a:r>
            <a:r>
              <a:rPr lang="el-GR" b="0" i="0" u="none" strike="noStrike" dirty="0">
                <a:solidFill>
                  <a:schemeClr val="bg1"/>
                </a:solidFill>
                <a:effectLst/>
                <a:latin typeface="Arial" panose="020B0604020202020204" pitchFamily="34" charset="0"/>
              </a:rPr>
              <a:t>), όταν συνυπάρχει με αιμορραγία του πεπτικού υποδηλώνει εντερική ισχαιμία.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7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85000" lnSpcReduction="20000"/>
          </a:bodyPr>
          <a:lstStyle/>
          <a:p>
            <a:r>
              <a:rPr lang="el-GR" sz="2200" b="1" dirty="0">
                <a:effectLst/>
              </a:rPr>
              <a:t>Παράγοντες κινδύνου και </a:t>
            </a:r>
            <a:r>
              <a:rPr lang="el-GR" sz="2200" b="1" dirty="0" err="1">
                <a:effectLst/>
              </a:rPr>
              <a:t>προδιαθεσικές</a:t>
            </a:r>
            <a:r>
              <a:rPr lang="el-GR" sz="2200" b="1" dirty="0">
                <a:effectLst/>
              </a:rPr>
              <a:t> καταστάσεις</a:t>
            </a:r>
            <a:endParaRPr lang="el-GR" sz="22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640237"/>
            <a:ext cx="6370434" cy="3416320"/>
          </a:xfrm>
          <a:prstGeom prst="rect">
            <a:avLst/>
          </a:prstGeom>
          <a:noFill/>
        </p:spPr>
        <p:txBody>
          <a:bodyPr wrap="square">
            <a:spAutoFit/>
          </a:bodyPr>
          <a:lstStyle/>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Παράγοντες που προδιαθέτουν σε έλκος: </a:t>
            </a:r>
            <a:r>
              <a:rPr lang="el-GR" b="0" i="0" u="none" strike="noStrike" dirty="0" err="1">
                <a:solidFill>
                  <a:schemeClr val="bg1"/>
                </a:solidFill>
                <a:effectLst/>
                <a:latin typeface="Arial" panose="020B0604020202020204" pitchFamily="34" charset="0"/>
              </a:rPr>
              <a:t>στεροειδή</a:t>
            </a:r>
            <a:r>
              <a:rPr lang="el-GR" b="0" i="0" u="none" strike="noStrike" dirty="0">
                <a:solidFill>
                  <a:schemeClr val="bg1"/>
                </a:solidFill>
                <a:effectLst/>
                <a:latin typeface="Arial" panose="020B0604020202020204" pitchFamily="34" charset="0"/>
              </a:rPr>
              <a:t>, μη </a:t>
            </a:r>
            <a:r>
              <a:rPr lang="el-GR" b="0" i="0" u="none" strike="noStrike" dirty="0" err="1">
                <a:solidFill>
                  <a:schemeClr val="bg1"/>
                </a:solidFill>
                <a:effectLst/>
                <a:latin typeface="Arial" panose="020B0604020202020204" pitchFamily="34" charset="0"/>
              </a:rPr>
              <a:t>στεροειδή</a:t>
            </a:r>
            <a:r>
              <a:rPr lang="el-GR" b="0" i="0" u="none" strike="noStrike" dirty="0">
                <a:solidFill>
                  <a:schemeClr val="bg1"/>
                </a:solidFill>
                <a:effectLst/>
                <a:latin typeface="Arial" panose="020B0604020202020204" pitchFamily="34" charset="0"/>
              </a:rPr>
              <a:t> αντιφλεγμονώδη, αλκοόλ, κάπνισμα.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Σοβαρό </a:t>
            </a:r>
            <a:r>
              <a:rPr lang="en-GB" b="0" i="0" u="none" strike="noStrike" dirty="0">
                <a:solidFill>
                  <a:schemeClr val="bg1"/>
                </a:solidFill>
                <a:effectLst/>
                <a:latin typeface="Arial" panose="020B0604020202020204" pitchFamily="34" charset="0"/>
              </a:rPr>
              <a:t>stress: </a:t>
            </a:r>
            <a:r>
              <a:rPr lang="el-GR" b="0" i="0" u="none" strike="noStrike" dirty="0">
                <a:solidFill>
                  <a:schemeClr val="bg1"/>
                </a:solidFill>
                <a:effectLst/>
                <a:latin typeface="Arial" panose="020B0604020202020204" pitchFamily="34" charset="0"/>
              </a:rPr>
              <a:t>μείζον τραύμα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Ιστορικό </a:t>
            </a:r>
            <a:r>
              <a:rPr lang="el-GR" b="0" i="0" u="none" strike="noStrike" dirty="0" err="1">
                <a:solidFill>
                  <a:schemeClr val="bg1"/>
                </a:solidFill>
                <a:effectLst/>
                <a:latin typeface="Arial" panose="020B0604020202020204" pitchFamily="34" charset="0"/>
              </a:rPr>
              <a:t>οισοφαγο-γαστροσκόπησης</a:t>
            </a:r>
            <a:r>
              <a:rPr lang="el-GR" b="0" i="0" u="none" strike="noStrike" dirty="0">
                <a:solidFill>
                  <a:schemeClr val="bg1"/>
                </a:solidFill>
                <a:effectLst/>
                <a:latin typeface="Arial" panose="020B0604020202020204" pitchFamily="34" charset="0"/>
              </a:rPr>
              <a:t>, </a:t>
            </a:r>
            <a:r>
              <a:rPr lang="el-GR" b="0" i="0" u="none" strike="noStrike" dirty="0" err="1">
                <a:solidFill>
                  <a:schemeClr val="bg1"/>
                </a:solidFill>
                <a:effectLst/>
                <a:latin typeface="Arial" panose="020B0604020202020204" pitchFamily="34" charset="0"/>
              </a:rPr>
              <a:t>κολονοσκόπησης</a:t>
            </a:r>
            <a:r>
              <a:rPr lang="el-GR" b="0" i="0" u="none" strike="noStrike" dirty="0">
                <a:solidFill>
                  <a:schemeClr val="bg1"/>
                </a:solidFill>
                <a:effectLst/>
                <a:latin typeface="Arial" panose="020B0604020202020204" pitchFamily="34" charset="0"/>
              </a:rPr>
              <a:t>, τοποθέτησης </a:t>
            </a:r>
            <a:r>
              <a:rPr lang="el-GR" b="0" i="0" u="none" strike="noStrike" dirty="0" err="1">
                <a:solidFill>
                  <a:schemeClr val="bg1"/>
                </a:solidFill>
                <a:effectLst/>
                <a:latin typeface="Arial" panose="020B0604020202020204" pitchFamily="34" charset="0"/>
              </a:rPr>
              <a:t>ρινογαστρικού</a:t>
            </a:r>
            <a:r>
              <a:rPr lang="el-GR" b="0" i="0" u="none" strike="noStrike" dirty="0">
                <a:solidFill>
                  <a:schemeClr val="bg1"/>
                </a:solidFill>
                <a:effectLst/>
                <a:latin typeface="Arial" panose="020B0604020202020204" pitchFamily="34" charset="0"/>
              </a:rPr>
              <a:t> σωλήνα.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Πολλαπλοί έμετοι και αναγωγές: διάβρωση </a:t>
            </a:r>
            <a:r>
              <a:rPr lang="en-GB" b="0" i="0" u="none" strike="noStrike" dirty="0">
                <a:solidFill>
                  <a:schemeClr val="bg1"/>
                </a:solidFill>
                <a:effectLst/>
                <a:latin typeface="Arial" panose="020B0604020202020204" pitchFamily="34" charset="0"/>
              </a:rPr>
              <a:t>Mallory-Weiss </a:t>
            </a:r>
            <a:r>
              <a:rPr lang="el-GR" b="0" i="0" u="none" strike="noStrike" dirty="0">
                <a:solidFill>
                  <a:schemeClr val="bg1"/>
                </a:solidFill>
                <a:effectLst/>
                <a:latin typeface="Arial" panose="020B0604020202020204" pitchFamily="34" charset="0"/>
              </a:rPr>
              <a:t>στην </a:t>
            </a:r>
            <a:r>
              <a:rPr lang="el-GR" b="0" i="0" u="none" strike="noStrike" dirty="0" err="1">
                <a:solidFill>
                  <a:schemeClr val="bg1"/>
                </a:solidFill>
                <a:effectLst/>
                <a:latin typeface="Arial" panose="020B0604020202020204" pitchFamily="34" charset="0"/>
              </a:rPr>
              <a:t>οισοφαγογαστρική</a:t>
            </a:r>
            <a:r>
              <a:rPr lang="el-GR" b="0" i="0" u="none" strike="noStrike" dirty="0">
                <a:solidFill>
                  <a:schemeClr val="bg1"/>
                </a:solidFill>
                <a:effectLst/>
                <a:latin typeface="Arial" panose="020B0604020202020204" pitchFamily="34" charset="0"/>
              </a:rPr>
              <a:t> συμβολή.</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Ιστορικό αμβλέος ή </a:t>
            </a:r>
            <a:r>
              <a:rPr lang="el-GR" b="0" i="0" u="none" strike="noStrike" dirty="0" err="1">
                <a:solidFill>
                  <a:schemeClr val="bg1"/>
                </a:solidFill>
                <a:effectLst/>
                <a:latin typeface="Arial" panose="020B0604020202020204" pitchFamily="34" charset="0"/>
              </a:rPr>
              <a:t>διατιτραίνοντος</a:t>
            </a:r>
            <a:r>
              <a:rPr lang="el-GR" b="0" i="0" u="none" strike="noStrike" dirty="0">
                <a:solidFill>
                  <a:schemeClr val="bg1"/>
                </a:solidFill>
                <a:effectLst/>
                <a:latin typeface="Arial" panose="020B0604020202020204" pitchFamily="34" charset="0"/>
              </a:rPr>
              <a:t> τραύματος.</a:t>
            </a: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47500" lnSpcReduction="20000"/>
          </a:bodyPr>
          <a:lstStyle/>
          <a:p>
            <a:r>
              <a:rPr lang="el-GR" sz="3800" b="1" dirty="0">
                <a:effectLst/>
              </a:rPr>
              <a:t>Ατομικό αναμνηστικό</a:t>
            </a:r>
            <a:endParaRPr lang="el-GR" sz="3800" dirty="0">
              <a:effectLst/>
            </a:endParaRPr>
          </a:p>
          <a:p>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2515960"/>
            <a:ext cx="6370434" cy="2031325"/>
          </a:xfrm>
          <a:prstGeom prst="rect">
            <a:avLst/>
          </a:prstGeom>
          <a:noFill/>
        </p:spPr>
        <p:txBody>
          <a:bodyPr wrap="square">
            <a:spAutoFit/>
          </a:bodyPr>
          <a:lstStyle/>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Προηγούμενα επεισόδια αιμορραγίας πεπτικού: αναζητούνται πληροφορίες που αφορούν στη σοβαρότητα τους (πόσες μονάδες αίματος μεταγγίστηκαν;), στη συχνότητά τους και στη διενέργεια διαγνωστικών και θεραπευτικών ενδοσκοπικών παρεμβάσεων.</a:t>
            </a:r>
          </a:p>
          <a:p>
            <a:br>
              <a:rPr lang="el-GR" dirty="0"/>
            </a:br>
            <a:endParaRPr lang="el-GR" b="0" i="0" u="none" strike="noStrike" dirty="0">
              <a:solidFill>
                <a:schemeClr val="bg1"/>
              </a:solidFill>
              <a:effectLst/>
              <a:latin typeface="Arial" panose="020B0604020202020204" pitchFamily="34" charset="0"/>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2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32500" lnSpcReduction="20000"/>
          </a:bodyPr>
          <a:lstStyle/>
          <a:p>
            <a:pPr algn="just"/>
            <a:r>
              <a:rPr lang="el-GR" sz="6200" b="1" i="0" u="none" strike="noStrike" dirty="0">
                <a:solidFill>
                  <a:schemeClr val="bg1"/>
                </a:solidFill>
                <a:effectLst/>
                <a:latin typeface="Arial" panose="020B0604020202020204" pitchFamily="34" charset="0"/>
              </a:rPr>
              <a:t>Αντικειμενική εξέταση</a:t>
            </a:r>
            <a:endParaRPr lang="el-GR" sz="6200" b="0" i="0" u="none" strike="noStrike" dirty="0">
              <a:solidFill>
                <a:schemeClr val="bg1"/>
              </a:solidFill>
              <a:effectLst/>
              <a:latin typeface="Arial" panose="020B0604020202020204" pitchFamily="34" charset="0"/>
            </a:endParaRPr>
          </a:p>
          <a:p>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554869"/>
            <a:ext cx="6370434" cy="4524315"/>
          </a:xfrm>
          <a:prstGeom prst="rect">
            <a:avLst/>
          </a:prstGeom>
          <a:noFill/>
        </p:spPr>
        <p:txBody>
          <a:bodyPr wrap="square">
            <a:spAutoFit/>
          </a:bodyPr>
          <a:lstStyle/>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Ασθενής με μέτρια ή σοβαρή αιμορραγία έχει δυσφορία, είναι ωχρός, αγχώδης και, πιθανά </a:t>
            </a:r>
            <a:r>
              <a:rPr lang="el-GR" b="0" i="0" u="none" strike="noStrike" dirty="0" err="1">
                <a:solidFill>
                  <a:schemeClr val="bg1"/>
                </a:solidFill>
                <a:effectLst/>
                <a:latin typeface="Arial" panose="020B0604020202020204" pitchFamily="34" charset="0"/>
              </a:rPr>
              <a:t>συγχυτικός</a:t>
            </a:r>
            <a:r>
              <a:rPr lang="el-GR" b="0" i="0" u="none" strike="noStrike" dirty="0">
                <a:solidFill>
                  <a:schemeClr val="bg1"/>
                </a:solidFill>
                <a:effectLst/>
                <a:latin typeface="Arial" panose="020B0604020202020204" pitchFamily="34" charset="0"/>
              </a:rPr>
              <a:t> ή και με ελαττωμένο επίπεδο συνείδησης.</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1" i="0" u="none" strike="noStrike" dirty="0">
                <a:solidFill>
                  <a:schemeClr val="bg1"/>
                </a:solidFill>
                <a:effectLst/>
                <a:latin typeface="Arial" panose="020B0604020202020204" pitchFamily="34" charset="0"/>
              </a:rPr>
              <a:t>Ζωτικά σημεία</a:t>
            </a:r>
          </a:p>
          <a:p>
            <a:pPr algn="just">
              <a:buFont typeface="Arial" panose="020B0604020202020204" pitchFamily="34" charset="0"/>
              <a:buChar char="•"/>
            </a:pPr>
            <a:endParaRPr lang="el-GR"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Αρτηριακή πίεση</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err="1">
                <a:solidFill>
                  <a:schemeClr val="bg1"/>
                </a:solidFill>
                <a:effectLst/>
                <a:latin typeface="Arial" panose="020B0604020202020204" pitchFamily="34" charset="0"/>
              </a:rPr>
              <a:t>Σφύξεις</a:t>
            </a:r>
            <a:endParaRPr lang="el-GR" dirty="0">
              <a:solidFill>
                <a:schemeClr val="bg1"/>
              </a:solidFill>
              <a:latin typeface="Arial" panose="020B0604020202020204" pitchFamily="34" charset="0"/>
            </a:endParaRPr>
          </a:p>
          <a:p>
            <a:pPr algn="just">
              <a:buFont typeface="Arial" panose="020B0604020202020204" pitchFamily="34" charset="0"/>
              <a:buChar char="•"/>
            </a:pPr>
            <a:endParaRPr lang="en-GB"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Θερμοκρασία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Ρυθμός αναπνοής: </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br>
              <a:rPr lang="el-GR" dirty="0"/>
            </a:br>
            <a:endParaRPr lang="el-GR" b="0" i="0" u="none" strike="noStrike" dirty="0">
              <a:solidFill>
                <a:schemeClr val="bg1"/>
              </a:solidFill>
              <a:effectLst/>
              <a:latin typeface="Arial" panose="020B0604020202020204" pitchFamily="34" charset="0"/>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0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32500" lnSpcReduction="20000"/>
          </a:bodyPr>
          <a:lstStyle/>
          <a:p>
            <a:pPr algn="just"/>
            <a:r>
              <a:rPr lang="el-GR" sz="6200" b="1" i="0" u="none" strike="noStrike" dirty="0">
                <a:solidFill>
                  <a:schemeClr val="bg1"/>
                </a:solidFill>
                <a:effectLst/>
                <a:latin typeface="Arial" panose="020B0604020202020204" pitchFamily="34" charset="0"/>
              </a:rPr>
              <a:t>Αντικειμενική εξέταση</a:t>
            </a:r>
            <a:endParaRPr lang="el-GR" sz="6200" b="0" i="0" u="none" strike="noStrike" dirty="0">
              <a:solidFill>
                <a:schemeClr val="bg1"/>
              </a:solidFill>
              <a:effectLst/>
              <a:latin typeface="Arial" panose="020B0604020202020204" pitchFamily="34" charset="0"/>
            </a:endParaRPr>
          </a:p>
          <a:p>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554869"/>
            <a:ext cx="6370434" cy="2862322"/>
          </a:xfrm>
          <a:prstGeom prst="rect">
            <a:avLst/>
          </a:prstGeom>
          <a:noFill/>
        </p:spPr>
        <p:txBody>
          <a:bodyPr wrap="square">
            <a:spAutoFit/>
          </a:bodyPr>
          <a:lstStyle/>
          <a:p>
            <a:pPr algn="just">
              <a:buFont typeface="Arial" panose="020B0604020202020204" pitchFamily="34" charset="0"/>
              <a:buChar char="•"/>
            </a:pPr>
            <a:r>
              <a:rPr lang="el-GR" b="1" i="0" u="none" strike="noStrike" dirty="0">
                <a:solidFill>
                  <a:schemeClr val="bg1"/>
                </a:solidFill>
                <a:effectLst/>
                <a:latin typeface="Arial" panose="020B0604020202020204" pitchFamily="34" charset="0"/>
              </a:rPr>
              <a:t>Δέρμα</a:t>
            </a:r>
          </a:p>
          <a:p>
            <a:pPr algn="just">
              <a:buFont typeface="Arial" panose="020B0604020202020204" pitchFamily="34" charset="0"/>
              <a:buChar char="•"/>
            </a:pPr>
            <a:endParaRPr lang="el-GR" b="1"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Ίκτερος, ερύθημα παλαμών, αραχνοειδείς </a:t>
            </a:r>
            <a:r>
              <a:rPr lang="el-GR" b="0" i="0" u="none" strike="noStrike" dirty="0" err="1">
                <a:solidFill>
                  <a:schemeClr val="bg1"/>
                </a:solidFill>
                <a:effectLst/>
                <a:latin typeface="Arial" panose="020B0604020202020204" pitchFamily="34" charset="0"/>
              </a:rPr>
              <a:t>τηλεαγγειεκτασ</a:t>
            </a:r>
            <a:r>
              <a:rPr lang="el-GR" b="0" i="0" u="none" strike="noStrike" dirty="0">
                <a:solidFill>
                  <a:schemeClr val="bg1"/>
                </a:solidFill>
                <a:effectLst/>
                <a:latin typeface="Arial" panose="020B0604020202020204" pitchFamily="34" charset="0"/>
              </a:rPr>
              <a:t>, γυναικομαστία, ατροφικοί </a:t>
            </a:r>
            <a:r>
              <a:rPr lang="el-GR" b="0" i="0" u="none" strike="noStrike" dirty="0" err="1">
                <a:solidFill>
                  <a:schemeClr val="bg1"/>
                </a:solidFill>
                <a:effectLst/>
                <a:latin typeface="Arial" panose="020B0604020202020204" pitchFamily="34" charset="0"/>
              </a:rPr>
              <a:t>όρχεις</a:t>
            </a:r>
            <a:r>
              <a:rPr lang="el-GR" b="0" i="0" u="none" strike="noStrike" dirty="0">
                <a:solidFill>
                  <a:schemeClr val="bg1"/>
                </a:solidFill>
                <a:effectLst/>
                <a:latin typeface="Arial" panose="020B0604020202020204" pitchFamily="34" charset="0"/>
              </a:rPr>
              <a:t>, </a:t>
            </a:r>
            <a:r>
              <a:rPr lang="el-GR" b="0" i="0" u="none" strike="noStrike" dirty="0" err="1">
                <a:solidFill>
                  <a:schemeClr val="bg1"/>
                </a:solidFill>
                <a:effectLst/>
                <a:latin typeface="Arial" panose="020B0604020202020204" pitchFamily="34" charset="0"/>
              </a:rPr>
              <a:t>αστηριξία</a:t>
            </a:r>
            <a:r>
              <a:rPr lang="el-GR" b="0" i="0" u="none" strike="noStrike" dirty="0">
                <a:solidFill>
                  <a:schemeClr val="bg1"/>
                </a:solidFill>
                <a:effectLst/>
                <a:latin typeface="Arial" panose="020B0604020202020204" pitchFamily="34" charset="0"/>
              </a:rPr>
              <a:t> σχετίζονται με κίρρωση ήπατος, πυλαία υπέρταση και </a:t>
            </a:r>
            <a:r>
              <a:rPr lang="el-GR" b="0" i="0" u="none" strike="noStrike" dirty="0" err="1">
                <a:solidFill>
                  <a:schemeClr val="bg1"/>
                </a:solidFill>
                <a:effectLst/>
                <a:latin typeface="Arial" panose="020B0604020202020204" pitchFamily="34" charset="0"/>
              </a:rPr>
              <a:t>αιμορραγούντες</a:t>
            </a:r>
            <a:r>
              <a:rPr lang="el-GR" b="0" i="0" u="none" strike="noStrike" dirty="0">
                <a:solidFill>
                  <a:schemeClr val="bg1"/>
                </a:solidFill>
                <a:effectLst/>
                <a:latin typeface="Arial" panose="020B0604020202020204" pitchFamily="34" charset="0"/>
              </a:rPr>
              <a:t> </a:t>
            </a:r>
            <a:r>
              <a:rPr lang="el-GR" b="0" i="0" u="none" strike="noStrike" dirty="0" err="1">
                <a:solidFill>
                  <a:schemeClr val="bg1"/>
                </a:solidFill>
                <a:effectLst/>
                <a:latin typeface="Arial" panose="020B0604020202020204" pitchFamily="34" charset="0"/>
              </a:rPr>
              <a:t>κισρούς</a:t>
            </a:r>
            <a:r>
              <a:rPr lang="el-GR" b="0" i="0" u="none" strike="noStrike" dirty="0">
                <a:solidFill>
                  <a:schemeClr val="bg1"/>
                </a:solidFill>
                <a:effectLst/>
                <a:latin typeface="Arial" panose="020B0604020202020204" pitchFamily="34" charset="0"/>
              </a:rPr>
              <a:t> οισοφάγου.</a:t>
            </a: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Εκχυμώσεις και </a:t>
            </a:r>
            <a:r>
              <a:rPr lang="el-GR" b="0" i="0" u="none" strike="noStrike" dirty="0" err="1">
                <a:solidFill>
                  <a:schemeClr val="bg1"/>
                </a:solidFill>
                <a:effectLst/>
                <a:latin typeface="Arial" panose="020B0604020202020204" pitchFamily="34" charset="0"/>
              </a:rPr>
              <a:t>πετέχειες</a:t>
            </a:r>
            <a:r>
              <a:rPr lang="el-GR" b="0" i="0" u="none" strike="noStrike" dirty="0">
                <a:solidFill>
                  <a:schemeClr val="bg1"/>
                </a:solidFill>
                <a:effectLst/>
                <a:latin typeface="Arial" panose="020B0604020202020204" pitchFamily="34" charset="0"/>
              </a:rPr>
              <a:t> σχετίζονται με υποκείμενες πηκτικές διαταραχές ή</a:t>
            </a:r>
          </a:p>
          <a:p>
            <a:pPr algn="just">
              <a:buFont typeface="Arial" panose="020B0604020202020204" pitchFamily="34" charset="0"/>
              <a:buChar char="•"/>
            </a:pPr>
            <a:r>
              <a:rPr lang="el-GR" b="0" i="0" u="none" strike="noStrike" dirty="0" err="1">
                <a:solidFill>
                  <a:schemeClr val="bg1"/>
                </a:solidFill>
                <a:effectLst/>
                <a:latin typeface="Arial" panose="020B0604020202020204" pitchFamily="34" charset="0"/>
              </a:rPr>
              <a:t>θρομβοπενία</a:t>
            </a:r>
            <a:r>
              <a:rPr lang="el-GR" b="0" i="0" u="none" strike="noStrike" dirty="0">
                <a:solidFill>
                  <a:schemeClr val="bg1"/>
                </a:solidFill>
                <a:effectLst/>
                <a:latin typeface="Arial" panose="020B0604020202020204" pitchFamily="34" charset="0"/>
              </a:rPr>
              <a:t>.</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359"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9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32500" lnSpcReduction="20000"/>
          </a:bodyPr>
          <a:lstStyle/>
          <a:p>
            <a:pPr algn="just"/>
            <a:r>
              <a:rPr lang="el-GR" sz="6200" b="1" i="0" u="none" strike="noStrike" dirty="0">
                <a:solidFill>
                  <a:schemeClr val="bg1"/>
                </a:solidFill>
                <a:effectLst/>
                <a:latin typeface="Arial" panose="020B0604020202020204" pitchFamily="34" charset="0"/>
              </a:rPr>
              <a:t>Αντικειμενική εξέταση</a:t>
            </a:r>
            <a:endParaRPr lang="el-GR" sz="6200" b="0" i="0" u="none" strike="noStrike" dirty="0">
              <a:solidFill>
                <a:schemeClr val="bg1"/>
              </a:solidFill>
              <a:effectLst/>
              <a:latin typeface="Arial" panose="020B0604020202020204" pitchFamily="34" charset="0"/>
            </a:endParaRPr>
          </a:p>
          <a:p>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686210" y="1350460"/>
            <a:ext cx="6756876" cy="5078313"/>
          </a:xfrm>
          <a:prstGeom prst="rect">
            <a:avLst/>
          </a:prstGeom>
          <a:noFill/>
        </p:spPr>
        <p:txBody>
          <a:bodyPr wrap="square">
            <a:spAutoFit/>
          </a:bodyPr>
          <a:lstStyle/>
          <a:p>
            <a:pPr algn="just">
              <a:buFont typeface="Arial" panose="020B0604020202020204" pitchFamily="34" charset="0"/>
              <a:buChar char="•"/>
            </a:pPr>
            <a:r>
              <a:rPr lang="el-GR" b="1" i="0" u="none" strike="noStrike" dirty="0">
                <a:solidFill>
                  <a:schemeClr val="bg1"/>
                </a:solidFill>
                <a:effectLst/>
                <a:latin typeface="Arial" panose="020B0604020202020204" pitchFamily="34" charset="0"/>
              </a:rPr>
              <a:t>Κοιλιά</a:t>
            </a:r>
          </a:p>
          <a:p>
            <a:pPr algn="just">
              <a:buFont typeface="Arial" panose="020B0604020202020204" pitchFamily="34" charset="0"/>
              <a:buChar char="•"/>
            </a:pPr>
            <a:endParaRPr lang="el-GR" b="1"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Επισκόπηση: διάταση, ίκτερος, «κεφαλή Μέδουσας».</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Ακρόαση: εντερικοί ήχοι συνήθως αυξημένοι σε αιμορραγία ανώτερου πεπτικού.</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Δακτυλική εξέταση πρωκτού- ορθού: εκτίμηση χρώματος κοπράνων (μέλαινα, </a:t>
            </a:r>
            <a:r>
              <a:rPr lang="el-GR" b="0" i="0" u="none" strike="noStrike" dirty="0" err="1">
                <a:solidFill>
                  <a:schemeClr val="bg1"/>
                </a:solidFill>
                <a:effectLst/>
                <a:latin typeface="Arial" panose="020B0604020202020204" pitchFamily="34" charset="0"/>
              </a:rPr>
              <a:t>αιματοχεσία</a:t>
            </a:r>
            <a:r>
              <a:rPr lang="el-GR" b="0" i="0" u="none" strike="noStrike" dirty="0">
                <a:solidFill>
                  <a:schemeClr val="bg1"/>
                </a:solidFill>
                <a:effectLst/>
                <a:latin typeface="Arial" panose="020B0604020202020204" pitchFamily="34" charset="0"/>
              </a:rPr>
              <a:t>, μικροσκοπική απώλεια αίματος), τυχόν παρουσίας πρωκτικών παθολογιών (π.χ. αιμορροΐδες, ραγάδα), παρουσίας νεοπλάσματος στο ορθό.</a:t>
            </a:r>
          </a:p>
          <a:p>
            <a:pPr algn="just">
              <a:buFont typeface="Arial" panose="020B0604020202020204" pitchFamily="34" charset="0"/>
              <a:buChar char="•"/>
            </a:pPr>
            <a:endParaRPr lang="el-GR"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 </a:t>
            </a:r>
            <a:r>
              <a:rPr lang="el-GR" b="0" i="0" u="none" strike="noStrike" dirty="0" err="1">
                <a:solidFill>
                  <a:schemeClr val="bg1"/>
                </a:solidFill>
                <a:effectLst/>
                <a:latin typeface="Arial" panose="020B0604020202020204" pitchFamily="34" charset="0"/>
              </a:rPr>
              <a:t>Αιματοχεσία</a:t>
            </a:r>
            <a:r>
              <a:rPr lang="el-GR" b="0" i="0" u="none" strike="noStrike" dirty="0">
                <a:solidFill>
                  <a:schemeClr val="bg1"/>
                </a:solidFill>
                <a:effectLst/>
                <a:latin typeface="Arial" panose="020B0604020202020204" pitchFamily="34" charset="0"/>
              </a:rPr>
              <a:t> με ζωηρό κόκκινο αίμα και θρόμβους στο γάντι της δακτυλικής παραπέμπει σε αιμορραγία από το κατώτερο πεπτικό, εκτός από ποσοστό περίπου 10%, όπου τέτοια σοβαρή αιμορραγία από το ανώτερο πεπτικό, σε μία τέτοια περίπτωση, όμως, κατά κανόνα, υπάρχει και αιμοδυναμική αστάθεια.</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p:txBody>
      </p:sp>
      <p:pic>
        <p:nvPicPr>
          <p:cNvPr id="7170" name="Picture 2" descr="Αιμορραγία από το κατώτερο πεπτικό σύστημα | medΝutrition">
            <a:extLst>
              <a:ext uri="{FF2B5EF4-FFF2-40B4-BE49-F238E27FC236}">
                <a16:creationId xmlns:a16="http://schemas.microsoft.com/office/drawing/2014/main" id="{EBE82B6F-CA82-AA58-8F8B-02CB32435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32" y="2515960"/>
            <a:ext cx="3652158" cy="18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2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4072403" cy="861420"/>
          </a:xfrm>
        </p:spPr>
        <p:txBody>
          <a:bodyPr/>
          <a:lstStyle/>
          <a:p>
            <a:r>
              <a:rPr lang="el-GR" dirty="0" err="1"/>
              <a:t>Αιμορραγια</a:t>
            </a:r>
            <a:r>
              <a:rPr lang="el-GR" dirty="0"/>
              <a:t> </a:t>
            </a:r>
            <a:r>
              <a:rPr lang="el-GR" dirty="0" err="1"/>
              <a:t>πεπτικου</a:t>
            </a:r>
            <a:r>
              <a:rPr lang="el-GR" dirty="0"/>
              <a:t> </a:t>
            </a:r>
            <a:endParaRPr lang="en-US" dirty="0"/>
          </a:p>
        </p:txBody>
      </p:sp>
      <p:sp>
        <p:nvSpPr>
          <p:cNvPr id="8" name="TextBox 7">
            <a:extLst>
              <a:ext uri="{FF2B5EF4-FFF2-40B4-BE49-F238E27FC236}">
                <a16:creationId xmlns:a16="http://schemas.microsoft.com/office/drawing/2014/main" id="{928E8307-078F-192E-F872-6E589E2754D7}"/>
              </a:ext>
            </a:extLst>
          </p:cNvPr>
          <p:cNvSpPr txBox="1"/>
          <p:nvPr/>
        </p:nvSpPr>
        <p:spPr>
          <a:xfrm>
            <a:off x="891483" y="2122043"/>
            <a:ext cx="6106476" cy="3970318"/>
          </a:xfrm>
          <a:prstGeom prst="rect">
            <a:avLst/>
          </a:prstGeom>
          <a:noFill/>
        </p:spPr>
        <p:txBody>
          <a:bodyPr wrap="square" rtlCol="0">
            <a:spAutoFit/>
          </a:bodyPr>
          <a:lstStyle/>
          <a:p>
            <a:r>
              <a:rPr lang="el-GR" b="0" i="0" u="none" strike="noStrike" dirty="0">
                <a:solidFill>
                  <a:schemeClr val="bg1"/>
                </a:solidFill>
                <a:effectLst/>
                <a:latin typeface="Arial" panose="020B0604020202020204" pitchFamily="34" charset="0"/>
              </a:rPr>
              <a:t>Αιμορραγία πεπτικού ορίζεται ως η απώλεια αίματος από το πεπτικό σύστημα.</a:t>
            </a:r>
          </a:p>
          <a:p>
            <a:endParaRPr lang="el-GR" dirty="0">
              <a:solidFill>
                <a:schemeClr val="bg1"/>
              </a:solidFill>
              <a:latin typeface="Arial" panose="020B0604020202020204" pitchFamily="34" charset="0"/>
            </a:endParaRPr>
          </a:p>
          <a:p>
            <a:pPr algn="just"/>
            <a:r>
              <a:rPr lang="el-GR" b="0" i="0" u="none" strike="noStrike" dirty="0">
                <a:solidFill>
                  <a:schemeClr val="bg1"/>
                </a:solidFill>
                <a:effectLst/>
                <a:latin typeface="Arial" panose="020B0604020202020204" pitchFamily="34" charset="0"/>
              </a:rPr>
              <a:t>Συχνό πρόβλημα της καθημερινής κλινικής πράξης με επίπτωση 100 περιπτώσεις/100.000 άτομα.</a:t>
            </a:r>
          </a:p>
          <a:p>
            <a:pPr algn="just"/>
            <a:endParaRPr lang="el-GR" dirty="0">
              <a:solidFill>
                <a:schemeClr val="bg1"/>
              </a:solidFill>
              <a:latin typeface="Arial" panose="020B0604020202020204" pitchFamily="34" charset="0"/>
            </a:endParaRPr>
          </a:p>
          <a:p>
            <a:pPr algn="just"/>
            <a:r>
              <a:rPr lang="el-GR" b="0" i="0" u="none" strike="noStrike" dirty="0">
                <a:solidFill>
                  <a:schemeClr val="bg1"/>
                </a:solidFill>
                <a:effectLst/>
                <a:latin typeface="Arial" panose="020B0604020202020204" pitchFamily="34" charset="0"/>
              </a:rPr>
              <a:t>Περισσότεροι ασθενείς είναι &gt;65 ετών, λόγω αυξημένης επίπτωσης των αιτιών που προκαλούν την αιμορραγία στις μεγάλες ηλικίες, αλλά και συμπαρομαρτούντων καταστάσεων που επιτείνουν την αιμορραγική διάθεση από το πεπτικό (π.χ. λήψη μη </a:t>
            </a:r>
            <a:r>
              <a:rPr lang="el-GR" b="0" i="0" u="none" strike="noStrike" dirty="0" err="1">
                <a:solidFill>
                  <a:schemeClr val="bg1"/>
                </a:solidFill>
                <a:effectLst/>
                <a:latin typeface="Arial" panose="020B0604020202020204" pitchFamily="34" charset="0"/>
              </a:rPr>
              <a:t>στεροειδών</a:t>
            </a:r>
            <a:r>
              <a:rPr lang="el-GR" b="0" i="0" u="none" strike="noStrike" dirty="0">
                <a:solidFill>
                  <a:schemeClr val="bg1"/>
                </a:solidFill>
                <a:effectLst/>
                <a:latin typeface="Arial" panose="020B0604020202020204" pitchFamily="34" charset="0"/>
              </a:rPr>
              <a:t> αντιφλεγμονωδών φαρμάκων).</a:t>
            </a:r>
          </a:p>
          <a:p>
            <a:br>
              <a:rPr lang="el-GR" dirty="0"/>
            </a:br>
            <a:endParaRPr lang="en-US" dirty="0">
              <a:solidFill>
                <a:schemeClr val="bg1"/>
              </a:solidFill>
            </a:endParaRPr>
          </a:p>
        </p:txBody>
      </p:sp>
      <p:pic>
        <p:nvPicPr>
          <p:cNvPr id="2050" name="Picture 2" descr="Αιμορραγία Ανώτερου Πεπτικού | Υγεία &amp; Ομορφιά">
            <a:extLst>
              <a:ext uri="{FF2B5EF4-FFF2-40B4-BE49-F238E27FC236}">
                <a16:creationId xmlns:a16="http://schemas.microsoft.com/office/drawing/2014/main" id="{6B6E2610-8DFE-3C1D-A8A9-A9B19C1DA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167" y="2324100"/>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1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47500" lnSpcReduction="20000"/>
          </a:bodyPr>
          <a:lstStyle/>
          <a:p>
            <a:pPr algn="just"/>
            <a:r>
              <a:rPr lang="el-GR" sz="6600" b="1" i="0" u="none" strike="noStrike" dirty="0">
                <a:solidFill>
                  <a:schemeClr val="bg1"/>
                </a:solidFill>
                <a:effectLst/>
                <a:latin typeface="Arial" panose="020B0604020202020204" pitchFamily="34" charset="0"/>
              </a:rPr>
              <a:t>Αντιμετώπιση</a:t>
            </a: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28895" y="2841544"/>
            <a:ext cx="6756876" cy="1477328"/>
          </a:xfrm>
          <a:prstGeom prst="rect">
            <a:avLst/>
          </a:prstGeom>
          <a:noFill/>
        </p:spPr>
        <p:txBody>
          <a:bodyPr wrap="square">
            <a:spAutoFit/>
          </a:bodyPr>
          <a:lstStyle/>
          <a:p>
            <a:pPr algn="just"/>
            <a:r>
              <a:rPr lang="el-GR" b="1" i="0" u="none" strike="noStrike" dirty="0">
                <a:solidFill>
                  <a:schemeClr val="bg1"/>
                </a:solidFill>
                <a:effectLst/>
                <a:latin typeface="Arial" panose="020B0604020202020204" pitchFamily="34" charset="0"/>
              </a:rPr>
              <a:t>Εκτίμηση της σοβαρότητας της αιμορραγίας</a:t>
            </a:r>
            <a:endParaRPr lang="el-GR" b="0" i="0" u="none" strike="noStrike" dirty="0">
              <a:solidFill>
                <a:schemeClr val="bg1"/>
              </a:solidFill>
              <a:effectLst/>
              <a:latin typeface="Arial" panose="020B0604020202020204" pitchFamily="34" charset="0"/>
            </a:endParaRPr>
          </a:p>
          <a:p>
            <a:br>
              <a:rPr lang="el-GR" dirty="0"/>
            </a:br>
            <a:endParaRPr lang="el-GR" b="1"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1" dirty="0">
              <a:solidFill>
                <a:schemeClr val="bg1"/>
              </a:solidFill>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p:txBody>
      </p:sp>
      <p:pic>
        <p:nvPicPr>
          <p:cNvPr id="2" name="Picture 1">
            <a:extLst>
              <a:ext uri="{FF2B5EF4-FFF2-40B4-BE49-F238E27FC236}">
                <a16:creationId xmlns:a16="http://schemas.microsoft.com/office/drawing/2014/main" id="{2CF9E3DD-F2E7-50AB-D9DB-97ABAC83425A}"/>
              </a:ext>
            </a:extLst>
          </p:cNvPr>
          <p:cNvPicPr>
            <a:picLocks noChangeAspect="1"/>
          </p:cNvPicPr>
          <p:nvPr/>
        </p:nvPicPr>
        <p:blipFill>
          <a:blip r:embed="rId2"/>
          <a:stretch>
            <a:fillRect/>
          </a:stretch>
        </p:blipFill>
        <p:spPr>
          <a:xfrm>
            <a:off x="6096000" y="1350460"/>
            <a:ext cx="5367105" cy="4459496"/>
          </a:xfrm>
          <a:prstGeom prst="rect">
            <a:avLst/>
          </a:prstGeom>
        </p:spPr>
      </p:pic>
    </p:spTree>
    <p:extLst>
      <p:ext uri="{BB962C8B-B14F-4D97-AF65-F5344CB8AC3E}">
        <p14:creationId xmlns:p14="http://schemas.microsoft.com/office/powerpoint/2010/main" val="71085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47500" lnSpcReduction="20000"/>
          </a:bodyPr>
          <a:lstStyle/>
          <a:p>
            <a:pPr algn="just"/>
            <a:r>
              <a:rPr lang="el-GR" sz="6600" b="1" i="0" u="none" strike="noStrike" dirty="0">
                <a:solidFill>
                  <a:schemeClr val="bg1"/>
                </a:solidFill>
                <a:effectLst/>
                <a:latin typeface="Arial" panose="020B0604020202020204" pitchFamily="34" charset="0"/>
              </a:rPr>
              <a:t>Αντιμετώπιση</a:t>
            </a: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604865"/>
            <a:ext cx="6610329" cy="6463308"/>
          </a:xfrm>
          <a:prstGeom prst="rect">
            <a:avLst/>
          </a:prstGeom>
          <a:noFill/>
        </p:spPr>
        <p:txBody>
          <a:bodyPr wrap="square">
            <a:spAutoFit/>
          </a:bodyPr>
          <a:lstStyle/>
          <a:p>
            <a:pPr algn="just"/>
            <a:r>
              <a:rPr lang="el-GR" b="1" i="0" u="none" strike="noStrike" dirty="0">
                <a:solidFill>
                  <a:schemeClr val="bg1"/>
                </a:solidFill>
                <a:effectLst/>
                <a:latin typeface="Arial" panose="020B0604020202020204" pitchFamily="34" charset="0"/>
              </a:rPr>
              <a:t>Αιμοδυναμική σταθεροποίηση- Αρχικές ενέργειες</a:t>
            </a:r>
          </a:p>
          <a:p>
            <a:pPr algn="just"/>
            <a:endParaRPr lang="el-GR" b="1" dirty="0">
              <a:solidFill>
                <a:schemeClr val="bg1"/>
              </a:solidFill>
              <a:latin typeface="Arial" panose="020B0604020202020204" pitchFamily="34" charset="0"/>
            </a:endParaRPr>
          </a:p>
          <a:p>
            <a:pPr algn="just"/>
            <a:r>
              <a:rPr lang="el-GR" b="0" i="0" u="none" strike="noStrike" dirty="0">
                <a:solidFill>
                  <a:schemeClr val="bg1"/>
                </a:solidFill>
                <a:effectLst/>
                <a:latin typeface="Arial" panose="020B0604020202020204" pitchFamily="34" charset="0"/>
              </a:rPr>
              <a:t>Σε ασθενείς με μεγάλη απώλεια αίματος ή σε ασθενείς με σημεία καταπληξίας (ταχυκαρδία, υπόταση, </a:t>
            </a:r>
            <a:r>
              <a:rPr lang="el-GR" b="0" i="0" u="none" strike="noStrike" dirty="0" err="1">
                <a:solidFill>
                  <a:schemeClr val="bg1"/>
                </a:solidFill>
                <a:effectLst/>
                <a:latin typeface="Arial" panose="020B0604020202020204" pitchFamily="34" charset="0"/>
              </a:rPr>
              <a:t>ορθοστατική</a:t>
            </a:r>
            <a:r>
              <a:rPr lang="el-GR" b="0" i="0" u="none" strike="noStrike" dirty="0">
                <a:solidFill>
                  <a:schemeClr val="bg1"/>
                </a:solidFill>
                <a:effectLst/>
                <a:latin typeface="Arial" panose="020B0604020202020204" pitchFamily="34" charset="0"/>
              </a:rPr>
              <a:t> υπόταση) εφαρμόζονται οι βασικές αρχές αναζωογόνησης, ανάλογα με αυτές που εφαρμόζονται στον </a:t>
            </a:r>
            <a:r>
              <a:rPr lang="el-GR" b="0" i="0" u="none" strike="noStrike" dirty="0" err="1">
                <a:solidFill>
                  <a:schemeClr val="bg1"/>
                </a:solidFill>
                <a:effectLst/>
                <a:latin typeface="Arial" panose="020B0604020202020204" pitchFamily="34" charset="0"/>
              </a:rPr>
              <a:t>πολυτραυματία</a:t>
            </a:r>
            <a:r>
              <a:rPr lang="el-GR" b="0" i="0" u="none" strike="noStrike" dirty="0">
                <a:solidFill>
                  <a:schemeClr val="bg1"/>
                </a:solidFill>
                <a:effectLst/>
                <a:latin typeface="Arial" panose="020B0604020202020204" pitchFamily="34" charset="0"/>
              </a:rPr>
              <a:t>, γνωστές ως </a:t>
            </a:r>
            <a:r>
              <a:rPr lang="en-GB" b="0" i="0" u="none" strike="noStrike" dirty="0">
                <a:solidFill>
                  <a:schemeClr val="bg1"/>
                </a:solidFill>
                <a:effectLst/>
                <a:latin typeface="Arial" panose="020B0604020202020204" pitchFamily="34" charset="0"/>
              </a:rPr>
              <a:t>ABC (</a:t>
            </a:r>
            <a:r>
              <a:rPr lang="el-GR" b="0" i="0" u="none" strike="noStrike" dirty="0">
                <a:solidFill>
                  <a:schemeClr val="bg1"/>
                </a:solidFill>
                <a:effectLst/>
                <a:latin typeface="Arial" panose="020B0604020202020204" pitchFamily="34" charset="0"/>
              </a:rPr>
              <a:t>Α</a:t>
            </a:r>
            <a:r>
              <a:rPr lang="en-GB" b="0" i="0" u="none" strike="noStrike" dirty="0" err="1">
                <a:solidFill>
                  <a:schemeClr val="bg1"/>
                </a:solidFill>
                <a:effectLst/>
                <a:latin typeface="Arial" panose="020B0604020202020204" pitchFamily="34" charset="0"/>
              </a:rPr>
              <a:t>irway</a:t>
            </a:r>
            <a:r>
              <a:rPr lang="en-GB" b="0" i="0" u="none" strike="noStrike" dirty="0">
                <a:solidFill>
                  <a:schemeClr val="bg1"/>
                </a:solidFill>
                <a:effectLst/>
                <a:latin typeface="Arial" panose="020B0604020202020204" pitchFamily="34" charset="0"/>
              </a:rPr>
              <a:t>, Breathing, Circulation), </a:t>
            </a:r>
            <a:r>
              <a:rPr lang="el-GR" b="0" i="0" u="none" strike="noStrike" dirty="0">
                <a:solidFill>
                  <a:schemeClr val="bg1"/>
                </a:solidFill>
                <a:effectLst/>
                <a:latin typeface="Arial" panose="020B0604020202020204" pitchFamily="34" charset="0"/>
              </a:rPr>
              <a:t>πριν από κάθε προσπάθεια διάγνωσης του αιτίου που προκάλεσε την αιμορραγία.</a:t>
            </a:r>
          </a:p>
          <a:p>
            <a:pPr algn="just"/>
            <a:endParaRPr lang="el-GR" dirty="0">
              <a:solidFill>
                <a:schemeClr val="bg1"/>
              </a:solidFill>
              <a:latin typeface="Arial" panose="020B0604020202020204" pitchFamily="34" charset="0"/>
            </a:endParaRPr>
          </a:p>
          <a:p>
            <a:pPr algn="just"/>
            <a:r>
              <a:rPr lang="el-GR" b="0" i="0" u="none" strike="noStrike" dirty="0">
                <a:solidFill>
                  <a:schemeClr val="bg1"/>
                </a:solidFill>
                <a:effectLst/>
                <a:latin typeface="Arial" panose="020B0604020202020204" pitchFamily="34" charset="0"/>
              </a:rPr>
              <a:t>Χορηγείται οξυγόνο</a:t>
            </a:r>
          </a:p>
          <a:p>
            <a:pPr algn="just"/>
            <a:endParaRPr lang="el-GR" dirty="0">
              <a:solidFill>
                <a:schemeClr val="bg1"/>
              </a:solidFill>
              <a:latin typeface="Arial" panose="020B0604020202020204" pitchFamily="34" charset="0"/>
            </a:endParaRPr>
          </a:p>
          <a:p>
            <a:pPr algn="just"/>
            <a:r>
              <a:rPr lang="el-GR" b="0" i="0" u="none" strike="noStrike" dirty="0">
                <a:solidFill>
                  <a:schemeClr val="bg1"/>
                </a:solidFill>
                <a:effectLst/>
                <a:latin typeface="Arial" panose="020B0604020202020204" pitchFamily="34" charset="0"/>
              </a:rPr>
              <a:t>Τοποθετούνται δύο ευρείς περιφερικοί </a:t>
            </a:r>
            <a:r>
              <a:rPr lang="el-GR" b="0" i="0" u="none" strike="noStrike" dirty="0" err="1">
                <a:solidFill>
                  <a:schemeClr val="bg1"/>
                </a:solidFill>
                <a:effectLst/>
                <a:latin typeface="Arial" panose="020B0604020202020204" pitchFamily="34" charset="0"/>
              </a:rPr>
              <a:t>φλεβοκαθετήρες</a:t>
            </a:r>
            <a:r>
              <a:rPr lang="el-GR" b="0" i="0" u="none" strike="noStrike" dirty="0">
                <a:solidFill>
                  <a:schemeClr val="bg1"/>
                </a:solidFill>
                <a:effectLst/>
                <a:latin typeface="Arial" panose="020B0604020202020204" pitchFamily="34" charset="0"/>
              </a:rPr>
              <a:t> </a:t>
            </a:r>
          </a:p>
          <a:p>
            <a:pPr algn="just"/>
            <a:endParaRPr lang="el-GR" dirty="0">
              <a:solidFill>
                <a:schemeClr val="bg1"/>
              </a:solidFill>
              <a:latin typeface="Arial" panose="020B0604020202020204" pitchFamily="34" charset="0"/>
            </a:endParaRPr>
          </a:p>
          <a:p>
            <a:pPr algn="just"/>
            <a:r>
              <a:rPr lang="el-GR" b="0" i="0" u="none" strike="noStrike" dirty="0">
                <a:solidFill>
                  <a:schemeClr val="bg1"/>
                </a:solidFill>
                <a:effectLst/>
                <a:latin typeface="Arial" panose="020B0604020202020204" pitchFamily="34" charset="0"/>
              </a:rPr>
              <a:t>Τοποθετείται </a:t>
            </a:r>
            <a:r>
              <a:rPr lang="el-GR" b="0" i="0" u="none" strike="noStrike" dirty="0" err="1">
                <a:solidFill>
                  <a:schemeClr val="bg1"/>
                </a:solidFill>
                <a:effectLst/>
                <a:latin typeface="Arial" panose="020B0604020202020204" pitchFamily="34" charset="0"/>
              </a:rPr>
              <a:t>ουροκαθετήρας</a:t>
            </a:r>
            <a:r>
              <a:rPr lang="el-GR" b="0" i="0" u="none" strike="noStrike" dirty="0">
                <a:solidFill>
                  <a:schemeClr val="bg1"/>
                </a:solidFill>
                <a:effectLst/>
                <a:latin typeface="Arial" panose="020B0604020202020204" pitchFamily="34" charset="0"/>
              </a:rPr>
              <a:t> </a:t>
            </a:r>
            <a:r>
              <a:rPr lang="en-GB" b="0" i="0" u="none" strike="noStrike" dirty="0">
                <a:solidFill>
                  <a:schemeClr val="bg1"/>
                </a:solidFill>
                <a:effectLst/>
                <a:latin typeface="Arial" panose="020B0604020202020204" pitchFamily="34" charset="0"/>
              </a:rPr>
              <a:t>Foley </a:t>
            </a:r>
            <a:r>
              <a:rPr lang="el-GR" b="0" i="0" u="none" strike="noStrike" dirty="0">
                <a:solidFill>
                  <a:schemeClr val="bg1"/>
                </a:solidFill>
                <a:effectLst/>
                <a:latin typeface="Arial" panose="020B0604020202020204" pitchFamily="34" charset="0"/>
              </a:rPr>
              <a:t>για τη μέτρηση αποβολής ούρων, ως δείκτη επαρκούς ανάνηψης με υγρά.</a:t>
            </a:r>
          </a:p>
          <a:p>
            <a:br>
              <a:rPr lang="el-GR" dirty="0"/>
            </a:br>
            <a:endParaRPr lang="el-GR" b="0" i="0" u="none" strike="noStrike" dirty="0">
              <a:solidFill>
                <a:schemeClr val="bg1"/>
              </a:solidFill>
              <a:effectLst/>
              <a:latin typeface="Arial" panose="020B0604020202020204" pitchFamily="34" charset="0"/>
            </a:endParaRPr>
          </a:p>
          <a:p>
            <a:br>
              <a:rPr lang="el-GR" dirty="0"/>
            </a:br>
            <a:br>
              <a:rPr lang="el-GR" dirty="0"/>
            </a:br>
            <a:endParaRPr lang="el-GR" b="1"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1" dirty="0">
              <a:solidFill>
                <a:schemeClr val="bg1"/>
              </a:solidFill>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p:txBody>
      </p:sp>
      <p:pic>
        <p:nvPicPr>
          <p:cNvPr id="9220" name="Picture 4" descr="Emergency pediatric resuscitation simulations resume for first time since  pandemic - Niagara Health News, Updates &amp; Publications">
            <a:extLst>
              <a:ext uri="{FF2B5EF4-FFF2-40B4-BE49-F238E27FC236}">
                <a16:creationId xmlns:a16="http://schemas.microsoft.com/office/drawing/2014/main" id="{EC615571-CE9B-00AD-E9EF-274E774B5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517" y="228600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5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47500" lnSpcReduction="20000"/>
          </a:bodyPr>
          <a:lstStyle/>
          <a:p>
            <a:pPr algn="just"/>
            <a:r>
              <a:rPr lang="el-GR" sz="6600" b="1" i="0" u="none" strike="noStrike" dirty="0">
                <a:solidFill>
                  <a:schemeClr val="bg1"/>
                </a:solidFill>
                <a:effectLst/>
                <a:latin typeface="Arial" panose="020B0604020202020204" pitchFamily="34" charset="0"/>
              </a:rPr>
              <a:t>Αντιμετώπιση</a:t>
            </a: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350460"/>
            <a:ext cx="6610329" cy="5355312"/>
          </a:xfrm>
          <a:prstGeom prst="rect">
            <a:avLst/>
          </a:prstGeom>
          <a:noFill/>
        </p:spPr>
        <p:txBody>
          <a:bodyPr wrap="square">
            <a:spAutoFit/>
          </a:bodyPr>
          <a:lstStyle/>
          <a:p>
            <a:pPr algn="just"/>
            <a:r>
              <a:rPr lang="el-GR" b="1" i="0" u="none" strike="noStrike" dirty="0">
                <a:solidFill>
                  <a:schemeClr val="bg1"/>
                </a:solidFill>
                <a:effectLst/>
                <a:latin typeface="Arial" panose="020B0604020202020204" pitchFamily="34" charset="0"/>
              </a:rPr>
              <a:t>Αιμοδυναμική σταθεροποίηση- Αρχικές ενέργειες</a:t>
            </a:r>
          </a:p>
          <a:p>
            <a:pPr algn="just"/>
            <a:endParaRPr lang="el-GR" b="1" dirty="0">
              <a:solidFill>
                <a:schemeClr val="bg1"/>
              </a:solidFill>
              <a:latin typeface="Arial" panose="020B0604020202020204" pitchFamily="34" charset="0"/>
            </a:endParaRPr>
          </a:p>
          <a:p>
            <a:r>
              <a:rPr lang="el-GR" dirty="0">
                <a:solidFill>
                  <a:schemeClr val="bg1"/>
                </a:solidFill>
                <a:effectLst/>
              </a:rPr>
              <a:t>Σε ασθενείς με αιμορραγία λόγω λήψης αντιπηκτικών φαρμάκων (συνήθως </a:t>
            </a:r>
            <a:r>
              <a:rPr lang="el-GR" dirty="0" err="1">
                <a:solidFill>
                  <a:schemeClr val="bg1"/>
                </a:solidFill>
                <a:effectLst/>
              </a:rPr>
              <a:t>δικουμαρινικά</a:t>
            </a:r>
            <a:r>
              <a:rPr lang="el-GR" dirty="0">
                <a:solidFill>
                  <a:schemeClr val="bg1"/>
                </a:solidFill>
                <a:effectLst/>
              </a:rPr>
              <a:t> αντιπηκτικά) χρειάζεται να αποκατασταθεί η διαταραχή χορηγώντας πλάσμα (</a:t>
            </a:r>
            <a:r>
              <a:rPr lang="en-GB" dirty="0">
                <a:solidFill>
                  <a:schemeClr val="bg1"/>
                </a:solidFill>
                <a:effectLst/>
              </a:rPr>
              <a:t>Fresh Frozen Plasma, FFP) </a:t>
            </a:r>
            <a:r>
              <a:rPr lang="el-GR" dirty="0">
                <a:solidFill>
                  <a:schemeClr val="bg1"/>
                </a:solidFill>
                <a:effectLst/>
              </a:rPr>
              <a:t>και σπανιότερα βιταμίνη Κ.</a:t>
            </a:r>
          </a:p>
          <a:p>
            <a:endParaRPr lang="en-US" dirty="0"/>
          </a:p>
          <a:p>
            <a:r>
              <a:rPr lang="el-GR" b="0" i="0" u="none" strike="noStrike" dirty="0">
                <a:solidFill>
                  <a:schemeClr val="bg1"/>
                </a:solidFill>
                <a:effectLst/>
                <a:latin typeface="Arial" panose="020B0604020202020204" pitchFamily="34" charset="0"/>
              </a:rPr>
              <a:t>Τοποθετείται </a:t>
            </a:r>
            <a:r>
              <a:rPr lang="el-GR" b="0" i="0" u="none" strike="noStrike" dirty="0" err="1">
                <a:solidFill>
                  <a:schemeClr val="bg1"/>
                </a:solidFill>
                <a:effectLst/>
                <a:latin typeface="Arial" panose="020B0604020202020204" pitchFamily="34" charset="0"/>
              </a:rPr>
              <a:t>ρινογαστρικός</a:t>
            </a:r>
            <a:r>
              <a:rPr lang="el-GR" b="0" i="0" u="none" strike="noStrike" dirty="0">
                <a:solidFill>
                  <a:schemeClr val="bg1"/>
                </a:solidFill>
                <a:effectLst/>
                <a:latin typeface="Arial" panose="020B0604020202020204" pitchFamily="34" charset="0"/>
              </a:rPr>
              <a:t> σωλήνας </a:t>
            </a:r>
            <a:r>
              <a:rPr lang="en-GB" b="0" i="0" u="none" strike="noStrike" dirty="0">
                <a:solidFill>
                  <a:schemeClr val="bg1"/>
                </a:solidFill>
                <a:effectLst/>
                <a:latin typeface="Arial" panose="020B0604020202020204" pitchFamily="34" charset="0"/>
              </a:rPr>
              <a:t>Levin.</a:t>
            </a:r>
            <a:br>
              <a:rPr lang="el-GR" dirty="0">
                <a:solidFill>
                  <a:schemeClr val="bg1"/>
                </a:solidFill>
                <a:effectLst/>
              </a:rPr>
            </a:br>
            <a:endParaRPr lang="en-US" dirty="0">
              <a:solidFill>
                <a:schemeClr val="bg1"/>
              </a:solidFill>
              <a:effectLst/>
            </a:endParaRPr>
          </a:p>
          <a:p>
            <a:r>
              <a:rPr lang="el-GR" b="0" i="0" u="none" strike="noStrike" dirty="0">
                <a:solidFill>
                  <a:schemeClr val="bg1"/>
                </a:solidFill>
                <a:effectLst/>
                <a:latin typeface="Arial" panose="020B0604020202020204" pitchFamily="34" charset="0"/>
              </a:rPr>
              <a:t>Αναστολείς αντλίας πρωτονίων (</a:t>
            </a:r>
            <a:r>
              <a:rPr lang="en-GB" b="0" i="0" u="none" strike="noStrike" dirty="0">
                <a:solidFill>
                  <a:schemeClr val="bg1"/>
                </a:solidFill>
                <a:effectLst/>
                <a:latin typeface="Arial" panose="020B0604020202020204" pitchFamily="34" charset="0"/>
              </a:rPr>
              <a:t>Proton Pump Inhibitors, PPIs): </a:t>
            </a:r>
            <a:r>
              <a:rPr lang="el-GR" b="0" i="0" u="none" strike="noStrike" dirty="0">
                <a:solidFill>
                  <a:schemeClr val="bg1"/>
                </a:solidFill>
                <a:effectLst/>
                <a:latin typeface="Arial" panose="020B0604020202020204" pitchFamily="34" charset="0"/>
              </a:rPr>
              <a:t>Συστήνεται η εμπειρική έναρξη ενδοφλέβιας χορήγησης </a:t>
            </a:r>
            <a:r>
              <a:rPr lang="el-GR" b="0" i="0" u="none" strike="noStrike" dirty="0" err="1">
                <a:solidFill>
                  <a:schemeClr val="bg1"/>
                </a:solidFill>
                <a:effectLst/>
                <a:latin typeface="Arial" panose="020B0604020202020204" pitchFamily="34" charset="0"/>
              </a:rPr>
              <a:t>ομεπραζόλης</a:t>
            </a:r>
            <a:r>
              <a:rPr lang="el-GR" b="0" i="0" u="none" strike="noStrike" dirty="0">
                <a:solidFill>
                  <a:schemeClr val="bg1"/>
                </a:solidFill>
                <a:effectLst/>
                <a:latin typeface="Arial" panose="020B0604020202020204" pitchFamily="34" charset="0"/>
              </a:rPr>
              <a:t> (40 </a:t>
            </a:r>
            <a:r>
              <a:rPr lang="en-GB" b="0" i="0" u="none" strike="noStrike" dirty="0">
                <a:solidFill>
                  <a:schemeClr val="bg1"/>
                </a:solidFill>
                <a:effectLst/>
                <a:latin typeface="Arial" panose="020B0604020202020204" pitchFamily="34" charset="0"/>
              </a:rPr>
              <a:t>mg X 2) </a:t>
            </a:r>
            <a:r>
              <a:rPr lang="el-GR" b="0" i="0" u="none" strike="noStrike" dirty="0">
                <a:solidFill>
                  <a:schemeClr val="bg1"/>
                </a:solidFill>
                <a:effectLst/>
                <a:latin typeface="Arial" panose="020B0604020202020204" pitchFamily="34" charset="0"/>
              </a:rPr>
              <a:t>με την εμφάνιση του ασθενούς με αιμορραγία ανώτερου πεπτικού</a:t>
            </a:r>
            <a:endParaRPr lang="en-US" b="0" i="0" u="none" strike="noStrike" dirty="0">
              <a:solidFill>
                <a:schemeClr val="bg1"/>
              </a:solidFill>
              <a:effectLst/>
              <a:latin typeface="Arial" panose="020B0604020202020204" pitchFamily="34" charset="0"/>
            </a:endParaRPr>
          </a:p>
          <a:p>
            <a:endParaRPr lang="en-US" b="0" i="0" u="none" strike="noStrike" dirty="0">
              <a:solidFill>
                <a:schemeClr val="bg1"/>
              </a:solidFill>
              <a:effectLst/>
              <a:latin typeface="Arial" panose="020B0604020202020204" pitchFamily="34" charset="0"/>
            </a:endParaRPr>
          </a:p>
          <a:p>
            <a:r>
              <a:rPr lang="el-GR" b="0" i="0" u="none" strike="noStrike" dirty="0" err="1">
                <a:solidFill>
                  <a:schemeClr val="bg1"/>
                </a:solidFill>
                <a:effectLst/>
                <a:latin typeface="Arial" panose="020B0604020202020204" pitchFamily="34" charset="0"/>
              </a:rPr>
              <a:t>Τρανεξαμικό</a:t>
            </a:r>
            <a:r>
              <a:rPr lang="el-GR" b="0" i="0" u="none" strike="noStrike" dirty="0">
                <a:solidFill>
                  <a:schemeClr val="bg1"/>
                </a:solidFill>
                <a:effectLst/>
                <a:latin typeface="Arial" panose="020B0604020202020204" pitchFamily="34" charset="0"/>
              </a:rPr>
              <a:t> οξύ: </a:t>
            </a:r>
            <a:r>
              <a:rPr lang="el-GR" b="0" i="0" u="none" strike="noStrike" dirty="0" err="1">
                <a:solidFill>
                  <a:schemeClr val="bg1"/>
                </a:solidFill>
                <a:effectLst/>
                <a:latin typeface="Arial" panose="020B0604020202020204" pitchFamily="34" charset="0"/>
              </a:rPr>
              <a:t>αντιινωδολυτικός</a:t>
            </a:r>
            <a:r>
              <a:rPr lang="el-GR" b="0" i="0" u="none" strike="noStrike" dirty="0">
                <a:solidFill>
                  <a:schemeClr val="bg1"/>
                </a:solidFill>
                <a:effectLst/>
                <a:latin typeface="Arial" panose="020B0604020202020204" pitchFamily="34" charset="0"/>
              </a:rPr>
              <a:t> παράγοντας που ελαττώνει τη θνητότητα από τις αιμορραγίες του ανώτερου πεπτικού</a:t>
            </a:r>
          </a:p>
          <a:p>
            <a:endParaRPr lang="el-GR" b="1" dirty="0">
              <a:solidFill>
                <a:schemeClr val="bg1"/>
              </a:solidFill>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p:txBody>
      </p:sp>
      <p:pic>
        <p:nvPicPr>
          <p:cNvPr id="9220" name="Picture 4" descr="Emergency pediatric resuscitation simulations resume for first time since  pandemic - Niagara Health News, Updates &amp; Publications">
            <a:extLst>
              <a:ext uri="{FF2B5EF4-FFF2-40B4-BE49-F238E27FC236}">
                <a16:creationId xmlns:a16="http://schemas.microsoft.com/office/drawing/2014/main" id="{EC615571-CE9B-00AD-E9EF-274E774B5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517" y="228600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9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1200" b="1" i="0" u="none" strike="noStrike" dirty="0">
                <a:solidFill>
                  <a:schemeClr val="bg1"/>
                </a:solidFill>
                <a:effectLst/>
                <a:latin typeface="Arial" panose="020B0604020202020204" pitchFamily="34" charset="0"/>
              </a:rPr>
              <a:t>Διαγνωστικές μέθοδοι</a:t>
            </a:r>
            <a:endParaRPr lang="el-GR" sz="11200" b="0" i="0" u="none" strike="noStrike" dirty="0">
              <a:solidFill>
                <a:schemeClr val="bg1"/>
              </a:solidFill>
              <a:effectLst/>
              <a:latin typeface="Arial" panose="020B0604020202020204" pitchFamily="34" charset="0"/>
            </a:endParaRPr>
          </a:p>
          <a:p>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350460"/>
            <a:ext cx="6610329" cy="5078313"/>
          </a:xfrm>
          <a:prstGeom prst="rect">
            <a:avLst/>
          </a:prstGeom>
          <a:noFill/>
        </p:spPr>
        <p:txBody>
          <a:bodyPr wrap="square">
            <a:spAutoFit/>
          </a:bodyPr>
          <a:lstStyle/>
          <a:p>
            <a:pPr algn="just"/>
            <a:r>
              <a:rPr lang="el-GR" b="0" i="0" u="none" strike="noStrike" dirty="0">
                <a:solidFill>
                  <a:schemeClr val="bg1"/>
                </a:solidFill>
                <a:effectLst/>
                <a:latin typeface="Arial" panose="020B0604020202020204" pitchFamily="34" charset="0"/>
              </a:rPr>
              <a:t>Ενδοσκόπηση ανώτερου πεπτικού (</a:t>
            </a:r>
            <a:r>
              <a:rPr lang="el-GR" b="0" i="0" u="none" strike="noStrike" dirty="0" err="1">
                <a:solidFill>
                  <a:schemeClr val="bg1"/>
                </a:solidFill>
                <a:effectLst/>
                <a:latin typeface="Arial" panose="020B0604020202020204" pitchFamily="34" charset="0"/>
              </a:rPr>
              <a:t>Οισοφαγο-γαστροσκόπηση</a:t>
            </a:r>
            <a:r>
              <a:rPr lang="el-GR" b="0" i="0" u="none" strike="noStrike" dirty="0">
                <a:solidFill>
                  <a:schemeClr val="bg1"/>
                </a:solidFill>
                <a:effectLst/>
                <a:latin typeface="Arial" panose="020B0604020202020204" pitchFamily="34" charset="0"/>
              </a:rPr>
              <a:t>)</a:t>
            </a:r>
            <a:endParaRPr lang="en-US" b="0" i="0" u="none" strike="noStrike" dirty="0">
              <a:solidFill>
                <a:schemeClr val="bg1"/>
              </a:solidFill>
              <a:effectLst/>
              <a:latin typeface="Arial" panose="020B0604020202020204" pitchFamily="34" charset="0"/>
            </a:endParaRPr>
          </a:p>
          <a:p>
            <a:pPr algn="just"/>
            <a:endParaRPr lang="en-US" b="0" i="0" u="none" strike="noStrike" dirty="0">
              <a:solidFill>
                <a:schemeClr val="bg1"/>
              </a:solidFill>
              <a:effectLst/>
              <a:latin typeface="Arial" panose="020B0604020202020204" pitchFamily="34" charset="0"/>
            </a:endParaRPr>
          </a:p>
          <a:p>
            <a:pPr algn="just"/>
            <a:endParaRPr lang="el-GR" b="1"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Διαγνωστική μέθοδος εκλογής για την οξεία αιμορραγία ανώτερου πεπτικού.</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Έχει υψηλή ευαισθησία, ειδικότητα και διαγνωστική ακρίβεια (95%) για τον εντοπισμό της αιτίας της αιμορραγίας.</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Συστήνεται να διενεργείται μέσα στο πρώτο 24ωρο από την προσέλευση του ασθενούς.</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Βοηθά στην ανάδειξη του αιτίου και στην εκτίμηση της κλινικής έκβασης καθώς τα στίγματα αιμορραγίας που παρατηρούνται σχετίζονται με την πιθανότητα υποτροπής της αιμορραγίας.</a:t>
            </a:r>
          </a:p>
          <a:p>
            <a:endParaRPr lang="el-GR" b="1" dirty="0">
              <a:solidFill>
                <a:schemeClr val="bg1"/>
              </a:solidFill>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p:txBody>
      </p:sp>
      <p:pic>
        <p:nvPicPr>
          <p:cNvPr id="11266" name="Picture 2" descr="Gastroscopy | Colorectal Surgeons Sydney">
            <a:extLst>
              <a:ext uri="{FF2B5EF4-FFF2-40B4-BE49-F238E27FC236}">
                <a16:creationId xmlns:a16="http://schemas.microsoft.com/office/drawing/2014/main" id="{5BBEA22D-7BDA-E599-8283-8267BFFE7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905" y="135046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astroscopy-Melbourne – Digestive Health Centre">
            <a:extLst>
              <a:ext uri="{FF2B5EF4-FFF2-40B4-BE49-F238E27FC236}">
                <a16:creationId xmlns:a16="http://schemas.microsoft.com/office/drawing/2014/main" id="{4282D850-AF87-9720-9069-D78535BA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4940" y="3913899"/>
            <a:ext cx="192809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1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1200" b="1" i="0" u="none" strike="noStrike" dirty="0">
                <a:solidFill>
                  <a:schemeClr val="bg1"/>
                </a:solidFill>
                <a:effectLst/>
                <a:latin typeface="Arial" panose="020B0604020202020204" pitchFamily="34" charset="0"/>
              </a:rPr>
              <a:t>Διαγνωστικές μέθοδοι</a:t>
            </a:r>
            <a:endParaRPr lang="el-GR" sz="11200" b="0" i="0" u="none" strike="noStrike" dirty="0">
              <a:solidFill>
                <a:schemeClr val="bg1"/>
              </a:solidFill>
              <a:effectLst/>
              <a:latin typeface="Arial" panose="020B0604020202020204" pitchFamily="34" charset="0"/>
            </a:endParaRPr>
          </a:p>
          <a:p>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820931" y="1966279"/>
            <a:ext cx="5915771" cy="1477328"/>
          </a:xfrm>
          <a:prstGeom prst="rect">
            <a:avLst/>
          </a:prstGeom>
          <a:noFill/>
        </p:spPr>
        <p:txBody>
          <a:bodyPr wrap="square">
            <a:spAutoFit/>
          </a:bodyPr>
          <a:lstStyle/>
          <a:p>
            <a:pPr algn="just"/>
            <a:r>
              <a:rPr lang="el-GR" b="0" i="0" u="none" strike="noStrike" dirty="0">
                <a:solidFill>
                  <a:schemeClr val="bg1"/>
                </a:solidFill>
                <a:effectLst/>
                <a:latin typeface="Arial" panose="020B0604020202020204" pitchFamily="34" charset="0"/>
              </a:rPr>
              <a:t>Τα ενδοσκοπικά ευρήματα σε ασθενείς με πεπτικό έλκος περιγράφονται σύμφωνα με την ταξινόμηση </a:t>
            </a:r>
            <a:r>
              <a:rPr lang="en-GB" b="0" i="0" u="none" strike="noStrike" dirty="0">
                <a:solidFill>
                  <a:schemeClr val="bg1"/>
                </a:solidFill>
                <a:effectLst/>
                <a:latin typeface="Arial" panose="020B0604020202020204" pitchFamily="34" charset="0"/>
              </a:rPr>
              <a:t>Forrest </a:t>
            </a:r>
            <a:r>
              <a:rPr lang="el-GR" b="0" i="0" u="none" strike="noStrike" dirty="0">
                <a:solidFill>
                  <a:schemeClr val="bg1"/>
                </a:solidFill>
                <a:effectLst/>
                <a:latin typeface="Arial" panose="020B0604020202020204" pitchFamily="34" charset="0"/>
              </a:rPr>
              <a:t>και καθορίζουν ποιες βλάβες απαιτούν ενδοσκοπική επεμβατική θεραπεία και σε ποιο ποσοστό θα υποτροπιάσει η αιμορραγία</a:t>
            </a:r>
          </a:p>
        </p:txBody>
      </p:sp>
      <p:pic>
        <p:nvPicPr>
          <p:cNvPr id="2" name="Picture 1">
            <a:extLst>
              <a:ext uri="{FF2B5EF4-FFF2-40B4-BE49-F238E27FC236}">
                <a16:creationId xmlns:a16="http://schemas.microsoft.com/office/drawing/2014/main" id="{3E9B1965-C821-BF3C-E0A6-B94782A95543}"/>
              </a:ext>
            </a:extLst>
          </p:cNvPr>
          <p:cNvPicPr>
            <a:picLocks noChangeAspect="1"/>
          </p:cNvPicPr>
          <p:nvPr/>
        </p:nvPicPr>
        <p:blipFill>
          <a:blip r:embed="rId2"/>
          <a:stretch>
            <a:fillRect/>
          </a:stretch>
        </p:blipFill>
        <p:spPr>
          <a:xfrm>
            <a:off x="6898855" y="2569449"/>
            <a:ext cx="4503550" cy="3364820"/>
          </a:xfrm>
          <a:prstGeom prst="rect">
            <a:avLst/>
          </a:prstGeom>
        </p:spPr>
      </p:pic>
      <p:pic>
        <p:nvPicPr>
          <p:cNvPr id="3" name="Picture 2" descr="ΑΙΜΟΡΡΑΓΙΑ ΑΝΩΤΕΡΟΥ ΠΕΠΤΙΚΟΥ ΤΟ ΠΕΠΤΙΚΟ ΕΛΚΟΣ Χ. Τζάθας Χ. Τζάθας Συντ.  Διευθυντής Γαστρ/κής Κλινικής Συντ. Διευθυντής Γαστρ/κής Κλινικής  Γ.Ν.Πειραιά Τζάνειον. - ppt κατέβασμα">
            <a:extLst>
              <a:ext uri="{FF2B5EF4-FFF2-40B4-BE49-F238E27FC236}">
                <a16:creationId xmlns:a16="http://schemas.microsoft.com/office/drawing/2014/main" id="{DACF8589-82D9-FCB2-CB58-EC48A273E0A2}"/>
              </a:ext>
            </a:extLst>
          </p:cNvPr>
          <p:cNvPicPr>
            <a:picLocks noChangeAspect="1" noChangeArrowheads="1"/>
          </p:cNvPicPr>
          <p:nvPr/>
        </p:nvPicPr>
        <p:blipFill>
          <a:blip r:embed="rId3" cstate="print"/>
          <a:srcRect/>
          <a:stretch>
            <a:fillRect/>
          </a:stretch>
        </p:blipFill>
        <p:spPr bwMode="auto">
          <a:xfrm>
            <a:off x="683568" y="3738387"/>
            <a:ext cx="2992693" cy="1950246"/>
          </a:xfrm>
          <a:prstGeom prst="rect">
            <a:avLst/>
          </a:prstGeom>
          <a:noFill/>
        </p:spPr>
      </p:pic>
      <p:pic>
        <p:nvPicPr>
          <p:cNvPr id="5" name="Picture 2" descr="ΑΙΜΟΡΡΑΓΙΑ ΑΝΩΤΕΡΟΥ ΠΕΠΤΙΚΟΥ ΤΟ ΠΕΠΤΙΚΟ ΕΛΚΟΣ Χ. Τζάθας Χ. Τζάθας Συντ.  Διευθυντής Γαστρ/κής Κλινικής Συντ. Διευθυντής Γαστρ/κής Κλινικής  Γ.Ν.Πειραιά Τζάνειον. - ppt κατέβασμα">
            <a:extLst>
              <a:ext uri="{FF2B5EF4-FFF2-40B4-BE49-F238E27FC236}">
                <a16:creationId xmlns:a16="http://schemas.microsoft.com/office/drawing/2014/main" id="{2FE84098-B737-7C51-801E-CC7A6878205F}"/>
              </a:ext>
            </a:extLst>
          </p:cNvPr>
          <p:cNvPicPr>
            <a:picLocks noChangeAspect="1" noChangeArrowheads="1"/>
          </p:cNvPicPr>
          <p:nvPr/>
        </p:nvPicPr>
        <p:blipFill>
          <a:blip r:embed="rId4" cstate="print"/>
          <a:srcRect/>
          <a:stretch>
            <a:fillRect/>
          </a:stretch>
        </p:blipFill>
        <p:spPr bwMode="auto">
          <a:xfrm>
            <a:off x="3744009" y="3738388"/>
            <a:ext cx="3064672" cy="1950246"/>
          </a:xfrm>
          <a:prstGeom prst="rect">
            <a:avLst/>
          </a:prstGeom>
          <a:noFill/>
        </p:spPr>
      </p:pic>
    </p:spTree>
    <p:extLst>
      <p:ext uri="{BB962C8B-B14F-4D97-AF65-F5344CB8AC3E}">
        <p14:creationId xmlns:p14="http://schemas.microsoft.com/office/powerpoint/2010/main" val="25389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1200" b="1" i="0" u="none" strike="noStrike" dirty="0">
                <a:solidFill>
                  <a:schemeClr val="bg1"/>
                </a:solidFill>
                <a:effectLst/>
                <a:latin typeface="Arial" panose="020B0604020202020204" pitchFamily="34" charset="0"/>
              </a:rPr>
              <a:t>Διαγνωστικές μέθοδοι</a:t>
            </a:r>
            <a:endParaRPr lang="el-GR" sz="11200" b="0" i="0" u="none" strike="noStrike" dirty="0">
              <a:solidFill>
                <a:schemeClr val="bg1"/>
              </a:solidFill>
              <a:effectLst/>
              <a:latin typeface="Arial" panose="020B0604020202020204" pitchFamily="34" charset="0"/>
            </a:endParaRPr>
          </a:p>
          <a:p>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44239" y="1350460"/>
            <a:ext cx="5915771" cy="5078313"/>
          </a:xfrm>
          <a:prstGeom prst="rect">
            <a:avLst/>
          </a:prstGeom>
          <a:noFill/>
        </p:spPr>
        <p:txBody>
          <a:bodyPr wrap="square">
            <a:spAutoFit/>
          </a:bodyPr>
          <a:lstStyle/>
          <a:p>
            <a:pPr algn="just"/>
            <a:r>
              <a:rPr lang="el-GR" b="0" i="0" u="none" strike="noStrike" dirty="0">
                <a:solidFill>
                  <a:schemeClr val="bg1"/>
                </a:solidFill>
                <a:effectLst/>
                <a:latin typeface="Arial" panose="020B0604020202020204" pitchFamily="34" charset="0"/>
              </a:rPr>
              <a:t>Ενδοσκόπηση κατώτερου πεπτικού (ορθοσκόπηση, </a:t>
            </a:r>
            <a:r>
              <a:rPr lang="el-GR" b="0" i="0" u="none" strike="noStrike" dirty="0" err="1">
                <a:solidFill>
                  <a:schemeClr val="bg1"/>
                </a:solidFill>
                <a:effectLst/>
                <a:latin typeface="Arial" panose="020B0604020202020204" pitchFamily="34" charset="0"/>
              </a:rPr>
              <a:t>κολονοσκόπηση</a:t>
            </a:r>
            <a:r>
              <a:rPr lang="el-GR" b="0" i="0" u="none" strike="noStrike" dirty="0">
                <a:solidFill>
                  <a:schemeClr val="bg1"/>
                </a:solidFill>
                <a:effectLst/>
                <a:latin typeface="Arial" panose="020B0604020202020204" pitchFamily="34" charset="0"/>
              </a:rPr>
              <a:t>)</a:t>
            </a:r>
            <a:endParaRPr lang="en-US" b="0" i="0" u="none" strike="noStrike" dirty="0">
              <a:solidFill>
                <a:schemeClr val="bg1"/>
              </a:solidFill>
              <a:effectLst/>
              <a:latin typeface="Arial" panose="020B0604020202020204" pitchFamily="34" charset="0"/>
            </a:endParaRPr>
          </a:p>
          <a:p>
            <a:pPr algn="just"/>
            <a:endParaRPr lang="en-US"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Απλή άκαμπτη ορθοσκόπηση μπορεί να αποκλείσει αιμορραγία που οφείλεται σε παθολογίες του πρωκτού </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Η πλήρης </a:t>
            </a:r>
            <a:r>
              <a:rPr lang="el-GR" b="0" i="0" u="none" strike="noStrike" dirty="0" err="1">
                <a:solidFill>
                  <a:schemeClr val="bg1"/>
                </a:solidFill>
                <a:effectLst/>
                <a:latin typeface="Arial" panose="020B0604020202020204" pitchFamily="34" charset="0"/>
              </a:rPr>
              <a:t>κολονοσκόπηση</a:t>
            </a:r>
            <a:r>
              <a:rPr lang="el-GR" b="0" i="0" u="none" strike="noStrike" dirty="0">
                <a:solidFill>
                  <a:schemeClr val="bg1"/>
                </a:solidFill>
                <a:effectLst/>
                <a:latin typeface="Arial" panose="020B0604020202020204" pitchFamily="34" charset="0"/>
              </a:rPr>
              <a:t> προσφέρει τη δυνατότητα εντοπισμού της </a:t>
            </a:r>
            <a:r>
              <a:rPr lang="el-GR" b="0" i="0" u="none" strike="noStrike" dirty="0" err="1">
                <a:solidFill>
                  <a:schemeClr val="bg1"/>
                </a:solidFill>
                <a:effectLst/>
                <a:latin typeface="Arial" panose="020B0604020202020204" pitchFamily="34" charset="0"/>
              </a:rPr>
              <a:t>αιμορραγούσας</a:t>
            </a:r>
            <a:r>
              <a:rPr lang="el-GR" b="0" i="0" u="none" strike="noStrike" dirty="0">
                <a:solidFill>
                  <a:schemeClr val="bg1"/>
                </a:solidFill>
                <a:effectLst/>
                <a:latin typeface="Arial" panose="020B0604020202020204" pitchFamily="34" charset="0"/>
              </a:rPr>
              <a:t> βλάβης και της υλοποίησης ενδοσκοπικής θεραπείας.</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Αν και το αίμα μέσα στον αυλό του παχέος εντέρου παίζει ρόλο καθαρτικού, υπάρχει η ανάγκη για προετοιμασία του εντέρου με καθαρισμό διότι η ανεπαρκής προετοιμασία περιορίζει το οπτικό πεδίο </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Συστήνεται η </a:t>
            </a:r>
            <a:r>
              <a:rPr lang="el-GR" b="0" i="0" u="none" strike="noStrike" dirty="0" err="1">
                <a:solidFill>
                  <a:schemeClr val="bg1"/>
                </a:solidFill>
                <a:effectLst/>
                <a:latin typeface="Arial" panose="020B0604020202020204" pitchFamily="34" charset="0"/>
              </a:rPr>
              <a:t>πρώϊμη</a:t>
            </a:r>
            <a:r>
              <a:rPr lang="el-GR" b="0" i="0" u="none" strike="noStrike" dirty="0">
                <a:solidFill>
                  <a:schemeClr val="bg1"/>
                </a:solidFill>
                <a:effectLst/>
                <a:latin typeface="Arial" panose="020B0604020202020204" pitchFamily="34" charset="0"/>
              </a:rPr>
              <a:t> </a:t>
            </a:r>
            <a:r>
              <a:rPr lang="el-GR" b="0" i="0" u="none" strike="noStrike" dirty="0" err="1">
                <a:solidFill>
                  <a:schemeClr val="bg1"/>
                </a:solidFill>
                <a:effectLst/>
                <a:latin typeface="Arial" panose="020B0604020202020204" pitchFamily="34" charset="0"/>
              </a:rPr>
              <a:t>κολονοσκόπηση</a:t>
            </a:r>
            <a:r>
              <a:rPr lang="el-GR" b="0" i="0" u="none" strike="noStrike" dirty="0">
                <a:solidFill>
                  <a:schemeClr val="bg1"/>
                </a:solidFill>
                <a:effectLst/>
                <a:latin typeface="Arial" panose="020B0604020202020204" pitchFamily="34" charset="0"/>
              </a:rPr>
              <a:t> (εντός 12- 24 ωρών) σε ασθενή που έχει σταθεροποιηθεί </a:t>
            </a:r>
            <a:r>
              <a:rPr lang="el-GR" b="0" i="0" u="none" strike="noStrike" dirty="0" err="1">
                <a:solidFill>
                  <a:schemeClr val="bg1"/>
                </a:solidFill>
                <a:effectLst/>
                <a:latin typeface="Arial" panose="020B0604020202020204" pitchFamily="34" charset="0"/>
              </a:rPr>
              <a:t>αιμοδυναμικά</a:t>
            </a:r>
            <a:r>
              <a:rPr lang="el-GR" b="0" i="0" u="none" strike="noStrike" dirty="0">
                <a:solidFill>
                  <a:schemeClr val="bg1"/>
                </a:solidFill>
                <a:effectLst/>
                <a:latin typeface="Arial" panose="020B0604020202020204" pitchFamily="34" charset="0"/>
              </a:rPr>
              <a:t>.</a:t>
            </a:r>
          </a:p>
          <a:p>
            <a:pPr algn="just"/>
            <a:endParaRPr lang="el-GR" b="0" i="0" u="none" strike="noStrike" dirty="0">
              <a:solidFill>
                <a:schemeClr val="bg1"/>
              </a:solidFill>
              <a:effectLst/>
              <a:latin typeface="Arial" panose="020B0604020202020204" pitchFamily="34" charset="0"/>
            </a:endParaRPr>
          </a:p>
        </p:txBody>
      </p:sp>
      <p:pic>
        <p:nvPicPr>
          <p:cNvPr id="14338" name="Picture 2" descr="Colonoscopy - Mayo Clinic">
            <a:extLst>
              <a:ext uri="{FF2B5EF4-FFF2-40B4-BE49-F238E27FC236}">
                <a16:creationId xmlns:a16="http://schemas.microsoft.com/office/drawing/2014/main" id="{9F99F3E8-F78C-7BE7-11DC-5182F7465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261" y="1451216"/>
            <a:ext cx="2857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Αιμορραγία κατώτερου πεπτικού - Γεώργιος Π. Κέκος">
            <a:extLst>
              <a:ext uri="{FF2B5EF4-FFF2-40B4-BE49-F238E27FC236}">
                <a16:creationId xmlns:a16="http://schemas.microsoft.com/office/drawing/2014/main" id="{3B3AF45D-4BA2-FBE3-E6C7-A53506289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494" y="4225629"/>
            <a:ext cx="2191908" cy="1732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F102634-6455-8C79-D56C-8245874CE5A8}"/>
              </a:ext>
            </a:extLst>
          </p:cNvPr>
          <p:cNvPicPr>
            <a:picLocks noChangeAspect="1"/>
          </p:cNvPicPr>
          <p:nvPr/>
        </p:nvPicPr>
        <p:blipFill>
          <a:blip r:embed="rId4"/>
          <a:stretch>
            <a:fillRect/>
          </a:stretch>
        </p:blipFill>
        <p:spPr>
          <a:xfrm>
            <a:off x="9250887" y="4225629"/>
            <a:ext cx="2196874" cy="1732746"/>
          </a:xfrm>
          <a:prstGeom prst="rect">
            <a:avLst/>
          </a:prstGeom>
        </p:spPr>
      </p:pic>
    </p:spTree>
    <p:extLst>
      <p:ext uri="{BB962C8B-B14F-4D97-AF65-F5344CB8AC3E}">
        <p14:creationId xmlns:p14="http://schemas.microsoft.com/office/powerpoint/2010/main" val="228572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1200" b="1" i="0" u="none" strike="noStrike" dirty="0">
                <a:solidFill>
                  <a:schemeClr val="bg1"/>
                </a:solidFill>
                <a:effectLst/>
                <a:latin typeface="Arial" panose="020B0604020202020204" pitchFamily="34" charset="0"/>
              </a:rPr>
              <a:t>Διαγνωστικές μέθοδοι</a:t>
            </a:r>
            <a:endParaRPr lang="el-GR" sz="11200" b="0" i="0" u="none" strike="noStrike" dirty="0">
              <a:solidFill>
                <a:schemeClr val="bg1"/>
              </a:solidFill>
              <a:effectLst/>
              <a:latin typeface="Arial" panose="020B0604020202020204" pitchFamily="34" charset="0"/>
            </a:endParaRPr>
          </a:p>
          <a:p>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44239" y="1350460"/>
            <a:ext cx="5915771" cy="4001095"/>
          </a:xfrm>
          <a:prstGeom prst="rect">
            <a:avLst/>
          </a:prstGeom>
          <a:noFill/>
        </p:spPr>
        <p:txBody>
          <a:bodyPr wrap="square">
            <a:spAutoFit/>
          </a:bodyPr>
          <a:lstStyle/>
          <a:p>
            <a:r>
              <a:rPr lang="el-GR" sz="2000" b="1" dirty="0">
                <a:solidFill>
                  <a:schemeClr val="bg1"/>
                </a:solidFill>
                <a:effectLst/>
              </a:rPr>
              <a:t>Αξονική αγγειογραφία</a:t>
            </a:r>
          </a:p>
          <a:p>
            <a:br>
              <a:rPr lang="el-GR" dirty="0">
                <a:solidFill>
                  <a:schemeClr val="bg1"/>
                </a:solidFill>
                <a:effectLst/>
              </a:rPr>
            </a:br>
            <a:endParaRPr lang="el-GR" dirty="0">
              <a:solidFill>
                <a:schemeClr val="bg1"/>
              </a:solidFill>
              <a:effectLst/>
            </a:endParaRPr>
          </a:p>
          <a:p>
            <a:pPr algn="just"/>
            <a:endParaRPr lang="en-US"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Άμεσα διαθέσιμη, γρήγορη, μη επεμβατική.</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Απαιτείται ρυθμός αιμορραγίας 0.3-0.5 </a:t>
            </a:r>
            <a:r>
              <a:rPr lang="en-GB" b="0" i="0" u="none" strike="noStrike" dirty="0">
                <a:solidFill>
                  <a:schemeClr val="bg1"/>
                </a:solidFill>
                <a:effectLst/>
                <a:latin typeface="Arial" panose="020B0604020202020204" pitchFamily="34" charset="0"/>
              </a:rPr>
              <a:t>ml/min </a:t>
            </a:r>
            <a:r>
              <a:rPr lang="el-GR" b="0" i="0" u="none" strike="noStrike" dirty="0">
                <a:solidFill>
                  <a:schemeClr val="bg1"/>
                </a:solidFill>
                <a:effectLst/>
                <a:latin typeface="Arial" panose="020B0604020202020204" pitchFamily="34" charset="0"/>
              </a:rPr>
              <a:t>για να καταστεί ορατή η αιμορραγία.</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Δίνει όμως γενικές πληροφορίες ως προς την ανατομική θέση της εστίας της αιμορραγίας, εκθέτει τον ασθενή, σε ακτινοβολία και η χρήση σκιαγραφικού μπορεί να επιδεινώσει μια ήδη επιβαρυμένη νεφρική λειτουργία.</a:t>
            </a:r>
          </a:p>
          <a:p>
            <a:pPr algn="just"/>
            <a:endParaRPr lang="el-GR" b="0" i="0" u="none" strike="noStrike" dirty="0">
              <a:solidFill>
                <a:schemeClr val="bg1"/>
              </a:solidFill>
              <a:effectLst/>
              <a:latin typeface="Arial" panose="020B0604020202020204" pitchFamily="34" charset="0"/>
            </a:endParaRPr>
          </a:p>
        </p:txBody>
      </p:sp>
      <p:pic>
        <p:nvPicPr>
          <p:cNvPr id="18434" name="Picture 2" descr="CT Angiogram for evaluation of severe hematochezia">
            <a:extLst>
              <a:ext uri="{FF2B5EF4-FFF2-40B4-BE49-F238E27FC236}">
                <a16:creationId xmlns:a16="http://schemas.microsoft.com/office/drawing/2014/main" id="{B30B5688-5B74-713C-F01C-85B27DEE9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144" y="656031"/>
            <a:ext cx="4480617" cy="277296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13. (12) Acute lower gastrointestinal tract bleeding in a 34-year-old... |  Download Scientific Diagram">
            <a:extLst>
              <a:ext uri="{FF2B5EF4-FFF2-40B4-BE49-F238E27FC236}">
                <a16:creationId xmlns:a16="http://schemas.microsoft.com/office/drawing/2014/main" id="{680564DB-E493-895D-C1CA-9C74BCCDA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653" y="3661969"/>
            <a:ext cx="2689597"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06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1200" b="1" i="0" u="none" strike="noStrike" dirty="0">
                <a:solidFill>
                  <a:schemeClr val="bg1"/>
                </a:solidFill>
                <a:effectLst/>
                <a:latin typeface="Arial" panose="020B0604020202020204" pitchFamily="34" charset="0"/>
              </a:rPr>
              <a:t>Διαγνωστικές μέθοδοι</a:t>
            </a:r>
            <a:endParaRPr lang="el-GR" sz="11200" b="0" i="0" u="none" strike="noStrike" dirty="0">
              <a:solidFill>
                <a:schemeClr val="bg1"/>
              </a:solidFill>
              <a:effectLst/>
              <a:latin typeface="Arial" panose="020B0604020202020204" pitchFamily="34" charset="0"/>
            </a:endParaRPr>
          </a:p>
          <a:p>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44239" y="1350460"/>
            <a:ext cx="5915771" cy="4832092"/>
          </a:xfrm>
          <a:prstGeom prst="rect">
            <a:avLst/>
          </a:prstGeom>
          <a:noFill/>
        </p:spPr>
        <p:txBody>
          <a:bodyPr wrap="square">
            <a:spAutoFit/>
          </a:bodyPr>
          <a:lstStyle/>
          <a:p>
            <a:pPr algn="just"/>
            <a:r>
              <a:rPr lang="el-GR" sz="2000" b="1" i="0" u="none" strike="noStrike" dirty="0">
                <a:solidFill>
                  <a:schemeClr val="bg1"/>
                </a:solidFill>
                <a:effectLst/>
                <a:latin typeface="Arial" panose="020B0604020202020204" pitchFamily="34" charset="0"/>
              </a:rPr>
              <a:t>Αγγειογραφία</a:t>
            </a:r>
            <a:endParaRPr lang="en-US" b="1" i="0" u="none" strike="noStrike" dirty="0">
              <a:solidFill>
                <a:schemeClr val="bg1"/>
              </a:solidFill>
              <a:effectLst/>
              <a:latin typeface="Arial" panose="020B0604020202020204" pitchFamily="34" charset="0"/>
            </a:endParaRPr>
          </a:p>
          <a:p>
            <a:pPr algn="just"/>
            <a:endParaRPr lang="en-US"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Εξέταση εκλογής για ασθενείς με σοβαρή αιμορραγία, </a:t>
            </a:r>
            <a:r>
              <a:rPr lang="el-GR" b="0" i="0" u="none" strike="noStrike" dirty="0" err="1">
                <a:solidFill>
                  <a:schemeClr val="bg1"/>
                </a:solidFill>
                <a:effectLst/>
                <a:latin typeface="Arial" panose="020B0604020202020204" pitchFamily="34" charset="0"/>
              </a:rPr>
              <a:t>αιμοδυναμικά</a:t>
            </a:r>
            <a:r>
              <a:rPr lang="el-GR" b="0" i="0" u="none" strike="noStrike" dirty="0">
                <a:solidFill>
                  <a:schemeClr val="bg1"/>
                </a:solidFill>
                <a:effectLst/>
                <a:latin typeface="Arial" panose="020B0604020202020204" pitchFamily="34" charset="0"/>
              </a:rPr>
              <a:t> ασταθείς που δεν μπορούν να </a:t>
            </a:r>
            <a:r>
              <a:rPr lang="el-GR" b="0" i="0" u="none" strike="noStrike" dirty="0" err="1">
                <a:solidFill>
                  <a:schemeClr val="bg1"/>
                </a:solidFill>
                <a:effectLst/>
                <a:latin typeface="Arial" panose="020B0604020202020204" pitchFamily="34" charset="0"/>
              </a:rPr>
              <a:t>ενδοσκοπηθούν</a:t>
            </a:r>
            <a:r>
              <a:rPr lang="el-GR" b="0" i="0" u="none" strike="noStrike" dirty="0">
                <a:solidFill>
                  <a:schemeClr val="bg1"/>
                </a:solidFill>
                <a:effectLst/>
                <a:latin typeface="Arial" panose="020B0604020202020204" pitchFamily="34" charset="0"/>
              </a:rPr>
              <a:t> ή για ασθενείς που συνεχίζουν να αιμορραγούν μετά την </a:t>
            </a:r>
            <a:r>
              <a:rPr lang="el-GR" b="0" i="0" u="none" strike="noStrike" dirty="0" err="1">
                <a:solidFill>
                  <a:schemeClr val="bg1"/>
                </a:solidFill>
                <a:effectLst/>
                <a:latin typeface="Arial" panose="020B0604020202020204" pitchFamily="34" charset="0"/>
              </a:rPr>
              <a:t>κολονοσκόπηση</a:t>
            </a:r>
            <a:r>
              <a:rPr lang="el-GR" b="0" i="0" u="none" strike="noStrike" dirty="0">
                <a:solidFill>
                  <a:schemeClr val="bg1"/>
                </a:solidFill>
                <a:effectLst/>
                <a:latin typeface="Arial" panose="020B0604020202020204" pitchFamily="34" charset="0"/>
              </a:rPr>
              <a:t>.</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Απαιτείται αιμορραγία με ταχύτητα ροής 0.5-1.0 </a:t>
            </a:r>
            <a:r>
              <a:rPr lang="en-GB" b="0" i="0" u="none" strike="noStrike" dirty="0">
                <a:solidFill>
                  <a:schemeClr val="bg1"/>
                </a:solidFill>
                <a:effectLst/>
                <a:latin typeface="Arial" panose="020B0604020202020204" pitchFamily="34" charset="0"/>
              </a:rPr>
              <a:t>ml/min </a:t>
            </a:r>
            <a:r>
              <a:rPr lang="el-GR" b="0" i="0" u="none" strike="noStrike" dirty="0">
                <a:solidFill>
                  <a:schemeClr val="bg1"/>
                </a:solidFill>
                <a:effectLst/>
                <a:latin typeface="Arial" panose="020B0604020202020204" pitchFamily="34" charset="0"/>
              </a:rPr>
              <a:t>για να καταστεί ορατό το αιμορραγούν αγγείο.</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Παρέχει δυνατότητα εντοπισμού ακριβής θέσης εστίας αιμορραγίας καθώς και δυνατότητα επέμβασης (εμβολισμός), με δυνατότητα αιμόστασης έως 96% περιπτώσεων, αλλά με ποσοστά υποτροπής αιμορραγίας (20%) και σοβαρών επιπλοκών (17%), όπως ισχαιμίας εντέρου, οξείας νεφρικής ανεπάρκειας, </a:t>
            </a:r>
          </a:p>
          <a:p>
            <a:pPr algn="just"/>
            <a:endParaRPr lang="el-GR" b="0" i="0" u="none" strike="noStrike" dirty="0">
              <a:solidFill>
                <a:schemeClr val="bg1"/>
              </a:solidFill>
              <a:effectLst/>
              <a:latin typeface="Arial" panose="020B0604020202020204" pitchFamily="34" charset="0"/>
            </a:endParaRPr>
          </a:p>
        </p:txBody>
      </p:sp>
      <p:pic>
        <p:nvPicPr>
          <p:cNvPr id="16386" name="Picture 2" descr="Lower GI bleeding: a review of current management, controversies and  advances | SpringerLink">
            <a:extLst>
              <a:ext uri="{FF2B5EF4-FFF2-40B4-BE49-F238E27FC236}">
                <a16:creationId xmlns:a16="http://schemas.microsoft.com/office/drawing/2014/main" id="{B033737C-8CD4-5672-990F-993844B3A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805" y="1326838"/>
            <a:ext cx="3259623" cy="485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3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1200" b="1" i="0" u="none" strike="noStrike" dirty="0">
                <a:solidFill>
                  <a:schemeClr val="bg1"/>
                </a:solidFill>
                <a:effectLst/>
                <a:latin typeface="Arial" panose="020B0604020202020204" pitchFamily="34" charset="0"/>
              </a:rPr>
              <a:t>Διαγνωστικές μέθοδοι</a:t>
            </a:r>
            <a:endParaRPr lang="el-GR" sz="11200" b="0" i="0" u="none" strike="noStrike" dirty="0">
              <a:solidFill>
                <a:schemeClr val="bg1"/>
              </a:solidFill>
              <a:effectLst/>
              <a:latin typeface="Arial" panose="020B0604020202020204" pitchFamily="34" charset="0"/>
            </a:endParaRPr>
          </a:p>
          <a:p>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44239" y="1350460"/>
            <a:ext cx="6421671" cy="4862870"/>
          </a:xfrm>
          <a:prstGeom prst="rect">
            <a:avLst/>
          </a:prstGeom>
          <a:noFill/>
        </p:spPr>
        <p:txBody>
          <a:bodyPr wrap="square">
            <a:spAutoFit/>
          </a:bodyPr>
          <a:lstStyle/>
          <a:p>
            <a:r>
              <a:rPr lang="el-GR" sz="2000" dirty="0">
                <a:solidFill>
                  <a:schemeClr val="bg1"/>
                </a:solidFill>
                <a:effectLst/>
              </a:rPr>
              <a:t>Σπινθηρογράφημα με 99</a:t>
            </a:r>
            <a:r>
              <a:rPr lang="en-GB" sz="2000" dirty="0" err="1">
                <a:solidFill>
                  <a:schemeClr val="bg1"/>
                </a:solidFill>
                <a:effectLst/>
              </a:rPr>
              <a:t>mTc</a:t>
            </a:r>
            <a:r>
              <a:rPr lang="en-GB" sz="2000" dirty="0">
                <a:solidFill>
                  <a:schemeClr val="bg1"/>
                </a:solidFill>
                <a:effectLst/>
              </a:rPr>
              <a:t> </a:t>
            </a:r>
            <a:r>
              <a:rPr lang="en-GB" sz="2000" dirty="0" err="1">
                <a:solidFill>
                  <a:schemeClr val="bg1"/>
                </a:solidFill>
                <a:effectLst/>
              </a:rPr>
              <a:t>Sulfur</a:t>
            </a:r>
            <a:r>
              <a:rPr lang="en-GB" sz="2000" dirty="0">
                <a:solidFill>
                  <a:schemeClr val="bg1"/>
                </a:solidFill>
                <a:effectLst/>
              </a:rPr>
              <a:t> colloid </a:t>
            </a:r>
            <a:r>
              <a:rPr lang="el-GR" sz="2000" dirty="0">
                <a:solidFill>
                  <a:schemeClr val="bg1"/>
                </a:solidFill>
                <a:effectLst/>
              </a:rPr>
              <a:t>ή με 99</a:t>
            </a:r>
            <a:r>
              <a:rPr lang="en-GB" sz="2000" dirty="0" err="1">
                <a:solidFill>
                  <a:schemeClr val="bg1"/>
                </a:solidFill>
                <a:effectLst/>
              </a:rPr>
              <a:t>mTc</a:t>
            </a:r>
            <a:r>
              <a:rPr lang="en-GB" sz="2000" dirty="0">
                <a:solidFill>
                  <a:schemeClr val="bg1"/>
                </a:solidFill>
                <a:effectLst/>
              </a:rPr>
              <a:t> </a:t>
            </a:r>
            <a:r>
              <a:rPr lang="el-GR" sz="2000" dirty="0" err="1">
                <a:solidFill>
                  <a:schemeClr val="bg1"/>
                </a:solidFill>
                <a:effectLst/>
              </a:rPr>
              <a:t>σημασμένα</a:t>
            </a:r>
            <a:r>
              <a:rPr lang="el-GR" sz="2000" dirty="0">
                <a:solidFill>
                  <a:schemeClr val="bg1"/>
                </a:solidFill>
                <a:effectLst/>
              </a:rPr>
              <a:t> </a:t>
            </a:r>
            <a:r>
              <a:rPr lang="el-GR" sz="2000" dirty="0" err="1">
                <a:solidFill>
                  <a:schemeClr val="bg1"/>
                </a:solidFill>
                <a:effectLst/>
              </a:rPr>
              <a:t>αυτόλογα</a:t>
            </a:r>
            <a:r>
              <a:rPr lang="el-GR" sz="2000" dirty="0">
                <a:solidFill>
                  <a:schemeClr val="bg1"/>
                </a:solidFill>
                <a:effectLst/>
              </a:rPr>
              <a:t> ερυθρά.</a:t>
            </a:r>
            <a:endParaRPr lang="en-US" b="1" i="0" u="none" strike="noStrike" dirty="0">
              <a:solidFill>
                <a:schemeClr val="bg1"/>
              </a:solidFill>
              <a:effectLst/>
              <a:latin typeface="Arial" panose="020B0604020202020204" pitchFamily="34" charset="0"/>
            </a:endParaRPr>
          </a:p>
          <a:p>
            <a:pPr algn="just"/>
            <a:endParaRPr lang="en-US" dirty="0">
              <a:solidFill>
                <a:schemeClr val="bg1"/>
              </a:solidFill>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Ανιχνεύουν εστίες αιμορραγίας με ελάχιστη απώλεια (0,1-0,5</a:t>
            </a:r>
            <a:r>
              <a:rPr lang="en-GB" b="0" i="0" u="none" strike="noStrike" dirty="0">
                <a:solidFill>
                  <a:schemeClr val="bg1"/>
                </a:solidFill>
                <a:effectLst/>
                <a:latin typeface="Arial" panose="020B0604020202020204" pitchFamily="34" charset="0"/>
              </a:rPr>
              <a:t>ml/min).</a:t>
            </a:r>
          </a:p>
          <a:p>
            <a:pPr algn="just">
              <a:buFont typeface="Arial" panose="020B0604020202020204" pitchFamily="34" charset="0"/>
              <a:buChar char="•"/>
            </a:pPr>
            <a:endParaRPr lang="en-GB"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Αν και πιο ευαίσθητο από την αγγειογραφία, δίνει γενικές πληροφορίες αναφορικά στην εστία αιμορραγίας και έχει μικρή εντοπιστική αξία.</a:t>
            </a:r>
            <a:endParaRPr lang="en-US"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Χρησιμοποιείται (μαζί με άλλες εξετάσεις ελέγχου του λεπτού εντέρου, όπως η </a:t>
            </a:r>
            <a:r>
              <a:rPr lang="el-GR" b="0" i="0" u="none" strike="noStrike" dirty="0" err="1">
                <a:solidFill>
                  <a:schemeClr val="bg1"/>
                </a:solidFill>
                <a:effectLst/>
                <a:latin typeface="Arial" panose="020B0604020202020204" pitchFamily="34" charset="0"/>
              </a:rPr>
              <a:t>εντεροσκόπηση</a:t>
            </a:r>
            <a:r>
              <a:rPr lang="el-GR" b="0" i="0" u="none" strike="noStrike" dirty="0">
                <a:solidFill>
                  <a:schemeClr val="bg1"/>
                </a:solidFill>
                <a:effectLst/>
                <a:latin typeface="Arial" panose="020B0604020202020204" pitchFamily="34" charset="0"/>
              </a:rPr>
              <a:t> και η ενδοσκοπική κάψουλα) κυρίως σε χρόνιες, διαλείπουσες αιμορραγίες μη καθορισμένης αρχής και όταν ο ενδοσκοπικός και απεικονιστικός έλεγχος δεν έχει καταστεί δυνατόν να αναδείξει την πηγή της αιμορραγίας.</a:t>
            </a:r>
          </a:p>
          <a:p>
            <a:pPr algn="just"/>
            <a:endParaRPr lang="el-GR" b="0" i="0" u="none" strike="noStrike" dirty="0">
              <a:solidFill>
                <a:schemeClr val="bg1"/>
              </a:solidFill>
              <a:effectLst/>
              <a:latin typeface="Arial" panose="020B0604020202020204" pitchFamily="34" charset="0"/>
            </a:endParaRPr>
          </a:p>
        </p:txBody>
      </p:sp>
      <p:pic>
        <p:nvPicPr>
          <p:cNvPr id="20482" name="Picture 2" descr="Figure 4 from Nuclear medicine tests for acute gastrointestinal conditions.  | Semantic Scholar">
            <a:extLst>
              <a:ext uri="{FF2B5EF4-FFF2-40B4-BE49-F238E27FC236}">
                <a16:creationId xmlns:a16="http://schemas.microsoft.com/office/drawing/2014/main" id="{D142A925-F3E8-3D1F-3132-2AEF9E6B1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862" y="1768150"/>
            <a:ext cx="3556655" cy="381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7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1200" b="1" i="0" u="none" strike="noStrike" dirty="0" err="1">
                <a:solidFill>
                  <a:schemeClr val="bg1"/>
                </a:solidFill>
                <a:effectLst/>
                <a:latin typeface="Arial" panose="020B0604020202020204" pitchFamily="34" charset="0"/>
              </a:rPr>
              <a:t>Ενδοσκοπικη</a:t>
            </a:r>
            <a:r>
              <a:rPr lang="el-GR" sz="11200" b="1" i="0" u="none" strike="noStrike" dirty="0">
                <a:solidFill>
                  <a:schemeClr val="bg1"/>
                </a:solidFill>
                <a:effectLst/>
                <a:latin typeface="Arial" panose="020B0604020202020204" pitchFamily="34" charset="0"/>
              </a:rPr>
              <a:t> </a:t>
            </a:r>
            <a:r>
              <a:rPr lang="el-GR" sz="11200" b="1" i="0" u="none" strike="noStrike" dirty="0" err="1">
                <a:solidFill>
                  <a:schemeClr val="bg1"/>
                </a:solidFill>
                <a:effectLst/>
                <a:latin typeface="Arial" panose="020B0604020202020204" pitchFamily="34" charset="0"/>
              </a:rPr>
              <a:t>αντιμετωπιση</a:t>
            </a:r>
            <a:endParaRPr lang="el-GR" sz="11200" b="0" i="0" u="none" strike="noStrike" dirty="0">
              <a:solidFill>
                <a:schemeClr val="bg1"/>
              </a:solidFill>
              <a:effectLst/>
              <a:latin typeface="Arial" panose="020B0604020202020204" pitchFamily="34" charset="0"/>
            </a:endParaRPr>
          </a:p>
          <a:p>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44239" y="1574393"/>
            <a:ext cx="5915771" cy="4801314"/>
          </a:xfrm>
          <a:prstGeom prst="rect">
            <a:avLst/>
          </a:prstGeom>
          <a:noFill/>
        </p:spPr>
        <p:txBody>
          <a:bodyPr wrap="square">
            <a:spAutoFit/>
          </a:bodyPr>
          <a:lstStyle/>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Ενδοσκοπική αιμόσταση επιτυγχάνεται με ενδοσκοπική  ένεση διαλύματος αδρεναλίνης που προκαλεί οίδημα και </a:t>
            </a:r>
            <a:r>
              <a:rPr lang="el-GR" b="0" i="0" u="none" strike="noStrike" dirty="0" err="1">
                <a:solidFill>
                  <a:schemeClr val="bg1"/>
                </a:solidFill>
                <a:effectLst/>
                <a:latin typeface="Arial" panose="020B0604020202020204" pitchFamily="34" charset="0"/>
              </a:rPr>
              <a:t>αγγειόσπασμο</a:t>
            </a:r>
            <a:r>
              <a:rPr lang="el-GR" b="0" i="0" u="none" strike="noStrike" dirty="0">
                <a:solidFill>
                  <a:schemeClr val="bg1"/>
                </a:solidFill>
                <a:effectLst/>
                <a:latin typeface="Arial" panose="020B0604020202020204" pitchFamily="34" charset="0"/>
              </a:rPr>
              <a:t> ή με θερμικές (</a:t>
            </a:r>
            <a:r>
              <a:rPr lang="el-GR" b="0" i="0" u="none" strike="noStrike" dirty="0" err="1">
                <a:solidFill>
                  <a:schemeClr val="bg1"/>
                </a:solidFill>
                <a:effectLst/>
                <a:latin typeface="Arial" panose="020B0604020202020204" pitchFamily="34" charset="0"/>
              </a:rPr>
              <a:t>ηλεκτροθερμοπηξία</a:t>
            </a:r>
            <a:r>
              <a:rPr lang="el-GR" b="0" i="0" u="none" strike="noStrike" dirty="0">
                <a:solidFill>
                  <a:schemeClr val="bg1"/>
                </a:solidFill>
                <a:effectLst/>
                <a:latin typeface="Arial" panose="020B0604020202020204" pitchFamily="34" charset="0"/>
              </a:rPr>
              <a:t>) ή με μηχανικές μεθόδους (μηχανικά </a:t>
            </a:r>
            <a:r>
              <a:rPr lang="en-GB" b="0" i="0" u="none" strike="noStrike" dirty="0">
                <a:solidFill>
                  <a:schemeClr val="bg1"/>
                </a:solidFill>
                <a:effectLst/>
                <a:latin typeface="Arial" panose="020B0604020202020204" pitchFamily="34" charset="0"/>
              </a:rPr>
              <a:t>clips).</a:t>
            </a: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endParaRPr lang="en-GB"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Μετά την επίσχεση της αιμορραγίας με την επεμβατική </a:t>
            </a:r>
            <a:r>
              <a:rPr lang="el-GR" b="0" i="0" u="none" strike="noStrike" dirty="0" err="1">
                <a:solidFill>
                  <a:schemeClr val="bg1"/>
                </a:solidFill>
                <a:effectLst/>
                <a:latin typeface="Arial" panose="020B0604020202020204" pitchFamily="34" charset="0"/>
              </a:rPr>
              <a:t>γαστροσκόπηση</a:t>
            </a:r>
            <a:r>
              <a:rPr lang="el-GR" b="0" i="0" u="none" strike="noStrike" dirty="0">
                <a:solidFill>
                  <a:schemeClr val="bg1"/>
                </a:solidFill>
                <a:effectLst/>
                <a:latin typeface="Arial" panose="020B0604020202020204" pitchFamily="34" charset="0"/>
              </a:rPr>
              <a:t>, ο ασθενής πρέπει να παρακολουθείται </a:t>
            </a:r>
            <a:r>
              <a:rPr lang="el-GR" b="0" i="0" u="none" strike="noStrike" dirty="0" err="1">
                <a:solidFill>
                  <a:schemeClr val="bg1"/>
                </a:solidFill>
                <a:effectLst/>
                <a:latin typeface="Arial" panose="020B0604020202020204" pitchFamily="34" charset="0"/>
              </a:rPr>
              <a:t>αιμοδυναμικά</a:t>
            </a:r>
            <a:r>
              <a:rPr lang="el-GR" b="0" i="0" u="none" strike="noStrike" dirty="0">
                <a:solidFill>
                  <a:schemeClr val="bg1"/>
                </a:solidFill>
                <a:effectLst/>
                <a:latin typeface="Arial" panose="020B0604020202020204" pitchFamily="34" charset="0"/>
              </a:rPr>
              <a:t> τις πρώτες ημέρες και επί υποτροπής της αιμορραγίας η ενδοσκοπική αιμόσταση μπορεί να επαναληφθεί.</a:t>
            </a:r>
          </a:p>
          <a:p>
            <a:pPr algn="just">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lgn="just">
              <a:buFont typeface="Arial" panose="020B0604020202020204" pitchFamily="34" charset="0"/>
              <a:buChar char="•"/>
            </a:pPr>
            <a:r>
              <a:rPr lang="el-GR" b="0" i="0" u="none" strike="noStrike" dirty="0">
                <a:solidFill>
                  <a:schemeClr val="bg1"/>
                </a:solidFill>
                <a:effectLst/>
                <a:latin typeface="Arial" panose="020B0604020202020204" pitchFamily="34" charset="0"/>
              </a:rPr>
              <a:t>Σε συνεχιζόμενη ή υποτροπιάζουσα αιμορραγία γίνεται χειρουργική επέμβαση και απολίνωση του </a:t>
            </a:r>
            <a:r>
              <a:rPr lang="el-GR" b="0" i="0" u="none" strike="noStrike" dirty="0" err="1">
                <a:solidFill>
                  <a:schemeClr val="bg1"/>
                </a:solidFill>
                <a:effectLst/>
                <a:latin typeface="Arial" panose="020B0604020202020204" pitchFamily="34" charset="0"/>
              </a:rPr>
              <a:t>αιμορραγούντος</a:t>
            </a:r>
            <a:r>
              <a:rPr lang="el-GR" b="0" i="0" u="none" strike="noStrike" dirty="0">
                <a:solidFill>
                  <a:schemeClr val="bg1"/>
                </a:solidFill>
                <a:effectLst/>
                <a:latin typeface="Arial" panose="020B0604020202020204" pitchFamily="34" charset="0"/>
              </a:rPr>
              <a:t> αγγείου. </a:t>
            </a:r>
          </a:p>
          <a:p>
            <a:br>
              <a:rPr lang="el-GR" dirty="0">
                <a:solidFill>
                  <a:schemeClr val="bg1"/>
                </a:solidFill>
              </a:rPr>
            </a:br>
            <a:endParaRPr lang="el-GR" b="0" i="0" u="none" strike="noStrike" dirty="0">
              <a:solidFill>
                <a:schemeClr val="bg1"/>
              </a:solidFill>
              <a:effectLst/>
              <a:latin typeface="Arial" panose="020B0604020202020204" pitchFamily="34" charset="0"/>
            </a:endParaRPr>
          </a:p>
        </p:txBody>
      </p:sp>
      <p:pic>
        <p:nvPicPr>
          <p:cNvPr id="13314" name="Picture 2" descr="Endoclip - Wikipedia">
            <a:extLst>
              <a:ext uri="{FF2B5EF4-FFF2-40B4-BE49-F238E27FC236}">
                <a16:creationId xmlns:a16="http://schemas.microsoft.com/office/drawing/2014/main" id="{FE3225CA-A829-7B14-C33E-F36316589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914" y="3780054"/>
            <a:ext cx="25273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he history of clips in endoscopy | Endoscopy">
            <a:extLst>
              <a:ext uri="{FF2B5EF4-FFF2-40B4-BE49-F238E27FC236}">
                <a16:creationId xmlns:a16="http://schemas.microsoft.com/office/drawing/2014/main" id="{61DD8619-13D0-C28A-6BD0-9E5FF2D45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686" y="3298581"/>
            <a:ext cx="12573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rgon Plasma Coagulation | Dr Deepti Vishwanathan">
            <a:extLst>
              <a:ext uri="{FF2B5EF4-FFF2-40B4-BE49-F238E27FC236}">
                <a16:creationId xmlns:a16="http://schemas.microsoft.com/office/drawing/2014/main" id="{9B50B328-93A6-9627-DE08-E2875F51B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461" y="931647"/>
            <a:ext cx="38100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2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4072403" cy="861420"/>
          </a:xfrm>
        </p:spPr>
        <p:txBody>
          <a:bodyPr/>
          <a:lstStyle/>
          <a:p>
            <a:r>
              <a:rPr lang="el-GR" dirty="0" err="1"/>
              <a:t>Αιμορραγια</a:t>
            </a:r>
            <a:r>
              <a:rPr lang="el-GR" dirty="0"/>
              <a:t> </a:t>
            </a:r>
            <a:r>
              <a:rPr lang="el-GR" dirty="0" err="1"/>
              <a:t>πεπτικου</a:t>
            </a:r>
            <a:r>
              <a:rPr lang="el-GR" dirty="0"/>
              <a:t> </a:t>
            </a:r>
            <a:endParaRPr lang="en-US" dirty="0"/>
          </a:p>
        </p:txBody>
      </p:sp>
      <p:sp>
        <p:nvSpPr>
          <p:cNvPr id="8" name="TextBox 7">
            <a:extLst>
              <a:ext uri="{FF2B5EF4-FFF2-40B4-BE49-F238E27FC236}">
                <a16:creationId xmlns:a16="http://schemas.microsoft.com/office/drawing/2014/main" id="{928E8307-078F-192E-F872-6E589E2754D7}"/>
              </a:ext>
            </a:extLst>
          </p:cNvPr>
          <p:cNvSpPr txBox="1"/>
          <p:nvPr/>
        </p:nvSpPr>
        <p:spPr>
          <a:xfrm>
            <a:off x="891483" y="2122043"/>
            <a:ext cx="6106476" cy="3970318"/>
          </a:xfrm>
          <a:prstGeom prst="rect">
            <a:avLst/>
          </a:prstGeom>
          <a:noFill/>
        </p:spPr>
        <p:txBody>
          <a:bodyPr wrap="square" rtlCol="0">
            <a:spAutoFit/>
          </a:bodyPr>
          <a:lstStyle/>
          <a:p>
            <a:r>
              <a:rPr lang="el-GR" b="0" i="0" u="none" strike="noStrike" dirty="0">
                <a:solidFill>
                  <a:schemeClr val="bg1"/>
                </a:solidFill>
                <a:effectLst/>
                <a:latin typeface="Arial" panose="020B0604020202020204" pitchFamily="34" charset="0"/>
              </a:rPr>
              <a:t>Σε 80% των περιπτώσεων οι αιμορραγίες του πεπτικού είναι </a:t>
            </a:r>
            <a:r>
              <a:rPr lang="el-GR" b="0" i="0" u="none" strike="noStrike" dirty="0" err="1">
                <a:solidFill>
                  <a:schemeClr val="bg1"/>
                </a:solidFill>
                <a:effectLst/>
                <a:latin typeface="Arial" panose="020B0604020202020204" pitchFamily="34" charset="0"/>
              </a:rPr>
              <a:t>αυτοπεριοριζόμενες</a:t>
            </a:r>
            <a:r>
              <a:rPr lang="el-GR" b="0" i="0" u="none" strike="noStrike" dirty="0">
                <a:solidFill>
                  <a:schemeClr val="bg1"/>
                </a:solidFill>
                <a:effectLst/>
                <a:latin typeface="Arial" panose="020B0604020202020204" pitchFamily="34" charset="0"/>
              </a:rPr>
              <a:t> και αντιμετωπίζονται μόνο με συντηρητικά- υποστηρικτικά μέσα.</a:t>
            </a:r>
          </a:p>
          <a:p>
            <a:endParaRPr lang="el-GR" dirty="0">
              <a:solidFill>
                <a:schemeClr val="bg1"/>
              </a:solidFill>
              <a:latin typeface="Arial" panose="020B0604020202020204" pitchFamily="34" charset="0"/>
            </a:endParaRPr>
          </a:p>
          <a:p>
            <a:pPr algn="just"/>
            <a:r>
              <a:rPr lang="el-GR" b="0" i="0" u="none" strike="noStrike" dirty="0">
                <a:solidFill>
                  <a:schemeClr val="bg1"/>
                </a:solidFill>
                <a:effectLst/>
                <a:latin typeface="Arial" panose="020B0604020202020204" pitchFamily="34" charset="0"/>
              </a:rPr>
              <a:t>Οι αιμορραγίες πεπτικού υποτροπιάζουν σε 20%  (95% των υποτροπών συμβαίνουν το 1ο τριήμερο από την εισαγωγή).</a:t>
            </a:r>
            <a:endParaRPr lang="el-GR" dirty="0">
              <a:solidFill>
                <a:schemeClr val="bg1"/>
              </a:solidFill>
              <a:latin typeface="Arial" panose="020B0604020202020204" pitchFamily="34" charset="0"/>
            </a:endParaRPr>
          </a:p>
          <a:p>
            <a:pPr algn="just"/>
            <a:endParaRPr lang="el-GR" b="0" i="0" u="none" strike="noStrike" dirty="0">
              <a:solidFill>
                <a:schemeClr val="bg1"/>
              </a:solidFill>
              <a:effectLst/>
              <a:latin typeface="Arial" panose="020B0604020202020204" pitchFamily="34" charset="0"/>
            </a:endParaRPr>
          </a:p>
          <a:p>
            <a:r>
              <a:rPr lang="el-GR" b="0" i="0" u="none" strike="noStrike" dirty="0">
                <a:solidFill>
                  <a:schemeClr val="bg1"/>
                </a:solidFill>
                <a:effectLst/>
                <a:latin typeface="Arial" panose="020B0604020202020204" pitchFamily="34" charset="0"/>
              </a:rPr>
              <a:t>Χειρουργική αντιμετώπιση απαιτείται σε 3-10% (πιο συχνά σε αιμορραγίες ανώτερου πεπτικού).</a:t>
            </a:r>
            <a:br>
              <a:rPr lang="el-GR" dirty="0">
                <a:solidFill>
                  <a:schemeClr val="bg1"/>
                </a:solidFill>
              </a:rPr>
            </a:br>
            <a:endParaRPr lang="el-GR" dirty="0">
              <a:solidFill>
                <a:schemeClr val="bg1"/>
              </a:solidFill>
            </a:endParaRPr>
          </a:p>
          <a:p>
            <a:r>
              <a:rPr lang="el-GR" b="0" i="0" u="none" strike="noStrike" dirty="0">
                <a:solidFill>
                  <a:schemeClr val="bg1"/>
                </a:solidFill>
                <a:effectLst/>
                <a:latin typeface="Arial" panose="020B0604020202020204" pitchFamily="34" charset="0"/>
              </a:rPr>
              <a:t>Θνητότητα (5-10%)  και νοσηρότητα εξαρτώνται από: την αιτία και τη σοβαρότητα (μέγεθος) της αιμορραγίας, τη γενική κατάσταση της υγείας και την ηλικία του ασθενούς.</a:t>
            </a:r>
            <a:endParaRPr lang="en-US" dirty="0">
              <a:solidFill>
                <a:schemeClr val="bg1"/>
              </a:solidFill>
            </a:endParaRPr>
          </a:p>
        </p:txBody>
      </p:sp>
      <p:pic>
        <p:nvPicPr>
          <p:cNvPr id="2050" name="Picture 2" descr="Αιμορραγία Ανώτερου Πεπτικού | Υγεία &amp; Ομορφιά">
            <a:extLst>
              <a:ext uri="{FF2B5EF4-FFF2-40B4-BE49-F238E27FC236}">
                <a16:creationId xmlns:a16="http://schemas.microsoft.com/office/drawing/2014/main" id="{6B6E2610-8DFE-3C1D-A8A9-A9B19C1DA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167" y="2324100"/>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1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2800" b="1" i="0" u="none" strike="noStrike" dirty="0">
                <a:solidFill>
                  <a:schemeClr val="bg1"/>
                </a:solidFill>
                <a:effectLst/>
                <a:latin typeface="Arial" panose="020B0604020202020204" pitchFamily="34" charset="0"/>
              </a:rPr>
              <a:t>Χειρουργική θεραπεία</a:t>
            </a:r>
            <a:endParaRPr lang="el-GR" sz="12800" b="0" i="0" u="none" strike="noStrike" dirty="0">
              <a:solidFill>
                <a:schemeClr val="bg1"/>
              </a:solidFill>
              <a:effectLst/>
              <a:latin typeface="Arial" panose="020B0604020202020204" pitchFamily="34" charset="0"/>
            </a:endParaRPr>
          </a:p>
          <a:p>
            <a:br>
              <a:rPr lang="el-GR" sz="9600" dirty="0"/>
            </a:br>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65451" y="2690336"/>
            <a:ext cx="5915771" cy="1477328"/>
          </a:xfrm>
          <a:prstGeom prst="rect">
            <a:avLst/>
          </a:prstGeom>
          <a:noFill/>
        </p:spPr>
        <p:txBody>
          <a:bodyPr wrap="square">
            <a:spAutoFit/>
          </a:bodyPr>
          <a:lstStyle/>
          <a:p>
            <a:pPr>
              <a:buFont typeface="Arial" panose="020B0604020202020204" pitchFamily="34" charset="0"/>
              <a:buChar char="•"/>
            </a:pPr>
            <a:r>
              <a:rPr lang="el-GR" b="0" i="0" u="none" strike="noStrike" dirty="0">
                <a:solidFill>
                  <a:schemeClr val="bg1"/>
                </a:solidFill>
                <a:effectLst/>
                <a:latin typeface="Arial" panose="020B0604020202020204" pitchFamily="34" charset="0"/>
              </a:rPr>
              <a:t>Οι ενδείξεις χειρουργικής θεραπείας εξαρτώνται από την αιμοδυναμική κατάσταση ασθενούς, τον αριθμό μεταγγίσεων και από το ρυθμό/υποτροπή της αιμορραγίας.</a:t>
            </a:r>
            <a:br>
              <a:rPr lang="el-GR" dirty="0">
                <a:solidFill>
                  <a:schemeClr val="bg1"/>
                </a:solidFill>
              </a:rPr>
            </a:br>
            <a:endParaRPr lang="el-GR" b="0" i="0" u="none" strike="noStrike" dirty="0">
              <a:solidFill>
                <a:schemeClr val="bg1"/>
              </a:solidFill>
              <a:effectLst/>
              <a:latin typeface="Arial" panose="020B0604020202020204" pitchFamily="34" charset="0"/>
            </a:endParaRPr>
          </a:p>
        </p:txBody>
      </p:sp>
      <p:pic>
        <p:nvPicPr>
          <p:cNvPr id="22530" name="Picture 2" descr="New study shows drug prevents major bleeding after surgery">
            <a:extLst>
              <a:ext uri="{FF2B5EF4-FFF2-40B4-BE49-F238E27FC236}">
                <a16:creationId xmlns:a16="http://schemas.microsoft.com/office/drawing/2014/main" id="{B5C898E9-09AD-7348-8C06-CAFC1011E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035" y="1775399"/>
            <a:ext cx="32766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Surgery and Hemostasis - Ask Hematologist | Understand Hematology">
            <a:extLst>
              <a:ext uri="{FF2B5EF4-FFF2-40B4-BE49-F238E27FC236}">
                <a16:creationId xmlns:a16="http://schemas.microsoft.com/office/drawing/2014/main" id="{54DC2F81-4C95-E9E2-0984-E8C5E8F20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448" y="3916287"/>
            <a:ext cx="37973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30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6"/>
            <a:ext cx="5621284" cy="1143289"/>
          </a:xfrm>
        </p:spPr>
        <p:txBody>
          <a:bodyPr>
            <a:normAutofit fontScale="25000" lnSpcReduction="20000"/>
          </a:bodyPr>
          <a:lstStyle/>
          <a:p>
            <a:pPr algn="just"/>
            <a:r>
              <a:rPr lang="el-GR" sz="12800" b="1" i="0" u="none" strike="noStrike" dirty="0">
                <a:solidFill>
                  <a:schemeClr val="bg1"/>
                </a:solidFill>
                <a:effectLst/>
                <a:latin typeface="Arial" panose="020B0604020202020204" pitchFamily="34" charset="0"/>
              </a:rPr>
              <a:t>Χειρουργική θεραπεία</a:t>
            </a:r>
            <a:endParaRPr lang="el-GR" sz="12800" b="0" i="0" u="none" strike="noStrike" dirty="0">
              <a:solidFill>
                <a:schemeClr val="bg1"/>
              </a:solidFill>
              <a:effectLst/>
              <a:latin typeface="Arial" panose="020B0604020202020204" pitchFamily="34" charset="0"/>
            </a:endParaRPr>
          </a:p>
          <a:p>
            <a:br>
              <a:rPr lang="el-GR" sz="9600" dirty="0"/>
            </a:br>
            <a:br>
              <a:rPr lang="el-GR" sz="6600" dirty="0"/>
            </a:br>
            <a:br>
              <a:rPr lang="el-GR" sz="4000" dirty="0"/>
            </a:br>
            <a:br>
              <a:rPr lang="el-GR" sz="2400" dirty="0">
                <a:effectLst/>
              </a:rPr>
            </a:br>
            <a:endParaRPr lang="el-GR" sz="2400" dirty="0">
              <a:effectLst/>
            </a:endParaRPr>
          </a:p>
          <a:p>
            <a:br>
              <a:rPr lang="el-GR" dirty="0">
                <a:effectLst/>
              </a:rPr>
            </a:br>
            <a:endParaRPr lang="el-GR" dirty="0">
              <a:effectLst/>
            </a:endParaRPr>
          </a:p>
        </p:txBody>
      </p:sp>
      <p:sp>
        <p:nvSpPr>
          <p:cNvPr id="4" name="TextBox 3">
            <a:extLst>
              <a:ext uri="{FF2B5EF4-FFF2-40B4-BE49-F238E27FC236}">
                <a16:creationId xmlns:a16="http://schemas.microsoft.com/office/drawing/2014/main" id="{2DA73A0E-74B8-E344-1D19-C92D7BC4435B}"/>
              </a:ext>
            </a:extLst>
          </p:cNvPr>
          <p:cNvSpPr txBox="1"/>
          <p:nvPr/>
        </p:nvSpPr>
        <p:spPr>
          <a:xfrm>
            <a:off x="744239" y="1574393"/>
            <a:ext cx="5915771" cy="4832092"/>
          </a:xfrm>
          <a:prstGeom prst="rect">
            <a:avLst/>
          </a:prstGeom>
          <a:noFill/>
        </p:spPr>
        <p:txBody>
          <a:bodyPr wrap="square">
            <a:spAutoFit/>
          </a:bodyPr>
          <a:lstStyle/>
          <a:p>
            <a:r>
              <a:rPr lang="el-GR" sz="2000" b="1" dirty="0">
                <a:solidFill>
                  <a:schemeClr val="bg1"/>
                </a:solidFill>
                <a:effectLst/>
              </a:rPr>
              <a:t>Ο ασθενής οδηγείται στο χειρουργείο όταν:</a:t>
            </a:r>
          </a:p>
          <a:p>
            <a:br>
              <a:rPr lang="el-GR" dirty="0">
                <a:solidFill>
                  <a:schemeClr val="bg1"/>
                </a:solidFill>
                <a:effectLst/>
              </a:rPr>
            </a:br>
            <a:endParaRPr lang="en-US" dirty="0">
              <a:solidFill>
                <a:schemeClr val="bg1"/>
              </a:solidFill>
              <a:effectLst/>
            </a:endParaRPr>
          </a:p>
          <a:p>
            <a:pPr>
              <a:buFont typeface="Arial" panose="020B0604020202020204" pitchFamily="34" charset="0"/>
              <a:buChar char="•"/>
            </a:pPr>
            <a:r>
              <a:rPr lang="el-GR" b="0" i="0" u="none" strike="noStrike" dirty="0">
                <a:solidFill>
                  <a:schemeClr val="bg1"/>
                </a:solidFill>
                <a:effectLst/>
                <a:latin typeface="Arial" panose="020B0604020202020204" pitchFamily="34" charset="0"/>
              </a:rPr>
              <a:t>απαιτούνται &gt;6 μονάδες συμπυκνωμένων ερυθρών/ημέρα για την διατήρηση αιμοδυναμικής σταθερότητας.</a:t>
            </a:r>
            <a:endParaRPr lang="en-US" b="0" i="0" u="none" strike="noStrike" dirty="0">
              <a:solidFill>
                <a:schemeClr val="bg1"/>
              </a:solidFill>
              <a:effectLst/>
              <a:latin typeface="Arial" panose="020B0604020202020204" pitchFamily="34" charset="0"/>
            </a:endParaRPr>
          </a:p>
          <a:p>
            <a:pPr>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buFont typeface="Arial" panose="020B0604020202020204" pitchFamily="34" charset="0"/>
              <a:buChar char="•"/>
            </a:pPr>
            <a:r>
              <a:rPr lang="el-GR" b="0" i="0" u="none" strike="noStrike" dirty="0">
                <a:solidFill>
                  <a:schemeClr val="bg1"/>
                </a:solidFill>
                <a:effectLst/>
                <a:latin typeface="Arial" panose="020B0604020202020204" pitchFamily="34" charset="0"/>
              </a:rPr>
              <a:t>η αιμορραγία διαρκεί &gt;72 ώρες.</a:t>
            </a:r>
            <a:endParaRPr lang="en-US" b="0" i="0" u="none" strike="noStrike" dirty="0">
              <a:solidFill>
                <a:schemeClr val="bg1"/>
              </a:solidFill>
              <a:effectLst/>
              <a:latin typeface="Arial" panose="020B0604020202020204" pitchFamily="34" charset="0"/>
            </a:endParaRPr>
          </a:p>
          <a:p>
            <a:pPr>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buFont typeface="Arial" panose="020B0604020202020204" pitchFamily="34" charset="0"/>
              <a:buChar char="•"/>
            </a:pPr>
            <a:r>
              <a:rPr lang="el-GR" b="0" i="0" u="none" strike="noStrike" dirty="0">
                <a:solidFill>
                  <a:schemeClr val="bg1"/>
                </a:solidFill>
                <a:effectLst/>
                <a:latin typeface="Arial" panose="020B0604020202020204" pitchFamily="34" charset="0"/>
              </a:rPr>
              <a:t>η αιμορραγία υποτροπιάζει ενώ ο ασθενής έχει λάβει το μέγιστο της </a:t>
            </a:r>
            <a:r>
              <a:rPr lang="el-GR" b="0" i="0" u="none" strike="noStrike" dirty="0" err="1">
                <a:solidFill>
                  <a:schemeClr val="bg1"/>
                </a:solidFill>
                <a:effectLst/>
                <a:latin typeface="Arial" panose="020B0604020202020204" pitchFamily="34" charset="0"/>
              </a:rPr>
              <a:t>συστηνόμενης</a:t>
            </a:r>
            <a:r>
              <a:rPr lang="el-GR" b="0" i="0" u="none" strike="noStrike" dirty="0">
                <a:solidFill>
                  <a:schemeClr val="bg1"/>
                </a:solidFill>
                <a:effectLst/>
                <a:latin typeface="Arial" panose="020B0604020202020204" pitchFamily="34" charset="0"/>
              </a:rPr>
              <a:t> συντηρητικής/υποστηρικτικής αγωγής και ενδοσκοπικής επεμβατικής θεραπείας.</a:t>
            </a:r>
            <a:endParaRPr lang="en-US" b="0" i="0" u="none" strike="noStrike" dirty="0">
              <a:solidFill>
                <a:schemeClr val="bg1"/>
              </a:solidFill>
              <a:effectLst/>
              <a:latin typeface="Arial" panose="020B0604020202020204" pitchFamily="34" charset="0"/>
            </a:endParaRPr>
          </a:p>
          <a:p>
            <a:pPr>
              <a:buFont typeface="Arial" panose="020B0604020202020204" pitchFamily="34" charset="0"/>
              <a:buChar char="•"/>
            </a:pPr>
            <a:endParaRPr lang="el-GR" b="0" i="0" u="none" strike="noStrike" dirty="0">
              <a:solidFill>
                <a:schemeClr val="bg1"/>
              </a:solidFill>
              <a:effectLst/>
              <a:latin typeface="Arial" panose="020B0604020202020204" pitchFamily="34" charset="0"/>
            </a:endParaRPr>
          </a:p>
          <a:p>
            <a:pPr>
              <a:buFont typeface="Arial" panose="020B0604020202020204" pitchFamily="34" charset="0"/>
              <a:buChar char="•"/>
            </a:pPr>
            <a:r>
              <a:rPr lang="el-GR" b="0" i="0" u="none" strike="noStrike" dirty="0">
                <a:solidFill>
                  <a:schemeClr val="bg1"/>
                </a:solidFill>
                <a:effectLst/>
                <a:latin typeface="Arial" panose="020B0604020202020204" pitchFamily="34" charset="0"/>
              </a:rPr>
              <a:t>όταν άλλες προσπάθειες αιμόστασης (</a:t>
            </a:r>
            <a:r>
              <a:rPr lang="el-GR" b="0" i="0" u="none" strike="noStrike" dirty="0" err="1">
                <a:solidFill>
                  <a:schemeClr val="bg1"/>
                </a:solidFill>
                <a:effectLst/>
                <a:latin typeface="Arial" panose="020B0604020202020204" pitchFamily="34" charset="0"/>
              </a:rPr>
              <a:t>αγγειογραφικός</a:t>
            </a:r>
            <a:r>
              <a:rPr lang="el-GR" b="0" i="0" u="none" strike="noStrike" dirty="0">
                <a:solidFill>
                  <a:schemeClr val="bg1"/>
                </a:solidFill>
                <a:effectLst/>
                <a:latin typeface="Arial" panose="020B0604020202020204" pitchFamily="34" charset="0"/>
              </a:rPr>
              <a:t> εμβολισμός/ ενδοσκοπική θεραπεία) αποτυγχάνουν.</a:t>
            </a:r>
          </a:p>
          <a:p>
            <a:br>
              <a:rPr lang="el-GR" dirty="0">
                <a:solidFill>
                  <a:schemeClr val="bg1"/>
                </a:solidFill>
              </a:rPr>
            </a:br>
            <a:endParaRPr lang="el-GR" dirty="0">
              <a:solidFill>
                <a:schemeClr val="bg1"/>
              </a:solidFill>
              <a:effectLst/>
            </a:endParaRPr>
          </a:p>
        </p:txBody>
      </p:sp>
      <p:pic>
        <p:nvPicPr>
          <p:cNvPr id="23554" name="Picture 2" descr="Bleeding Control Procedure – Simulab Corporation">
            <a:extLst>
              <a:ext uri="{FF2B5EF4-FFF2-40B4-BE49-F238E27FC236}">
                <a16:creationId xmlns:a16="http://schemas.microsoft.com/office/drawing/2014/main" id="{F6069E83-FA5F-1843-980D-8991AF549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264" y="1716458"/>
            <a:ext cx="3828253" cy="382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5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4072403" cy="861420"/>
          </a:xfrm>
        </p:spPr>
        <p:txBody>
          <a:bodyPr/>
          <a:lstStyle/>
          <a:p>
            <a:r>
              <a:rPr lang="el-GR" dirty="0" err="1"/>
              <a:t>Αιμορραγια</a:t>
            </a:r>
            <a:r>
              <a:rPr lang="el-GR" dirty="0"/>
              <a:t> </a:t>
            </a:r>
            <a:r>
              <a:rPr lang="el-GR" dirty="0" err="1"/>
              <a:t>ανωτερου</a:t>
            </a:r>
            <a:r>
              <a:rPr lang="el-GR" dirty="0"/>
              <a:t> </a:t>
            </a:r>
            <a:r>
              <a:rPr lang="el-GR" dirty="0" err="1"/>
              <a:t>πεπτικου</a:t>
            </a:r>
            <a:r>
              <a:rPr lang="el-GR" dirty="0"/>
              <a:t> και </a:t>
            </a:r>
            <a:r>
              <a:rPr lang="el-GR" dirty="0" err="1"/>
              <a:t>κατωτερου</a:t>
            </a:r>
            <a:r>
              <a:rPr lang="el-GR" dirty="0"/>
              <a:t> </a:t>
            </a:r>
            <a:r>
              <a:rPr lang="el-GR" dirty="0" err="1"/>
              <a:t>πεπτικου</a:t>
            </a:r>
            <a:endParaRPr lang="en-US" dirty="0"/>
          </a:p>
        </p:txBody>
      </p:sp>
      <p:sp>
        <p:nvSpPr>
          <p:cNvPr id="8" name="TextBox 7">
            <a:extLst>
              <a:ext uri="{FF2B5EF4-FFF2-40B4-BE49-F238E27FC236}">
                <a16:creationId xmlns:a16="http://schemas.microsoft.com/office/drawing/2014/main" id="{928E8307-078F-192E-F872-6E589E2754D7}"/>
              </a:ext>
            </a:extLst>
          </p:cNvPr>
          <p:cNvSpPr txBox="1"/>
          <p:nvPr/>
        </p:nvSpPr>
        <p:spPr>
          <a:xfrm>
            <a:off x="891483" y="2122043"/>
            <a:ext cx="6106476" cy="2585323"/>
          </a:xfrm>
          <a:prstGeom prst="rect">
            <a:avLst/>
          </a:prstGeom>
          <a:noFill/>
        </p:spPr>
        <p:txBody>
          <a:bodyPr wrap="square" rtlCol="0">
            <a:spAutoFit/>
          </a:bodyPr>
          <a:lstStyle/>
          <a:p>
            <a:r>
              <a:rPr lang="el-GR" dirty="0">
                <a:solidFill>
                  <a:schemeClr val="bg1"/>
                </a:solidFill>
              </a:rPr>
              <a:t>Αιμορραγία ανωτέρου πεπτικού αφορούν το τμήμα που εκτείνεται από την στοματική κοιλότητα μέχρι τον σύνδεσμο του </a:t>
            </a:r>
            <a:r>
              <a:rPr lang="en-US" dirty="0">
                <a:solidFill>
                  <a:schemeClr val="bg1"/>
                </a:solidFill>
              </a:rPr>
              <a:t>Treitz.</a:t>
            </a:r>
          </a:p>
          <a:p>
            <a:endParaRPr lang="en-US" dirty="0">
              <a:solidFill>
                <a:schemeClr val="bg1"/>
              </a:solidFill>
            </a:endParaRPr>
          </a:p>
          <a:p>
            <a:r>
              <a:rPr lang="el-GR" dirty="0" err="1">
                <a:solidFill>
                  <a:schemeClr val="bg1"/>
                </a:solidFill>
              </a:rPr>
              <a:t>Πρ</a:t>
            </a:r>
            <a:r>
              <a:rPr lang="en-US" dirty="0" err="1">
                <a:solidFill>
                  <a:schemeClr val="bg1"/>
                </a:solidFill>
              </a:rPr>
              <a:t>ό</a:t>
            </a:r>
            <a:r>
              <a:rPr lang="el-GR" dirty="0" err="1">
                <a:solidFill>
                  <a:schemeClr val="bg1"/>
                </a:solidFill>
              </a:rPr>
              <a:t>κειται</a:t>
            </a:r>
            <a:r>
              <a:rPr lang="el-GR" dirty="0">
                <a:solidFill>
                  <a:schemeClr val="bg1"/>
                </a:solidFill>
              </a:rPr>
              <a:t> </a:t>
            </a:r>
            <a:r>
              <a:rPr lang="el-GR" dirty="0" err="1">
                <a:solidFill>
                  <a:schemeClr val="bg1"/>
                </a:solidFill>
              </a:rPr>
              <a:t>δλδ</a:t>
            </a:r>
            <a:r>
              <a:rPr lang="el-GR" dirty="0">
                <a:solidFill>
                  <a:schemeClr val="bg1"/>
                </a:solidFill>
              </a:rPr>
              <a:t> για αιμορραγίες που προέρχονται από την στοματική κοιλότητα, τον οισοφάγο, τον στόμαχο και το 12λο.</a:t>
            </a:r>
          </a:p>
          <a:p>
            <a:endParaRPr lang="el-GR" dirty="0">
              <a:solidFill>
                <a:schemeClr val="bg1"/>
              </a:solidFill>
            </a:endParaRPr>
          </a:p>
          <a:p>
            <a:r>
              <a:rPr lang="el-GR" b="0" i="0" u="none" strike="noStrike" dirty="0">
                <a:solidFill>
                  <a:schemeClr val="bg1"/>
                </a:solidFill>
                <a:effectLst/>
                <a:latin typeface="Arial" panose="020B0604020202020204" pitchFamily="34" charset="0"/>
              </a:rPr>
              <a:t>Τα 2/3 των αιμορραγιών είναι από το ανώτερο πεπτικό.</a:t>
            </a:r>
            <a:endParaRPr lang="en-US" dirty="0">
              <a:solidFill>
                <a:schemeClr val="bg1"/>
              </a:solidFill>
            </a:endParaRPr>
          </a:p>
        </p:txBody>
      </p:sp>
      <p:pic>
        <p:nvPicPr>
          <p:cNvPr id="9" name="Picture 2">
            <a:extLst>
              <a:ext uri="{FF2B5EF4-FFF2-40B4-BE49-F238E27FC236}">
                <a16:creationId xmlns:a16="http://schemas.microsoft.com/office/drawing/2014/main" id="{D2CD96F6-DD75-5F87-23C2-1BE695A170D1}"/>
              </a:ext>
            </a:extLst>
          </p:cNvPr>
          <p:cNvPicPr>
            <a:picLocks noChangeAspect="1" noChangeArrowheads="1"/>
          </p:cNvPicPr>
          <p:nvPr/>
        </p:nvPicPr>
        <p:blipFill>
          <a:blip r:embed="rId2" cstate="print"/>
          <a:srcRect/>
          <a:stretch>
            <a:fillRect/>
          </a:stretch>
        </p:blipFill>
        <p:spPr bwMode="auto">
          <a:xfrm>
            <a:off x="8393291" y="1209527"/>
            <a:ext cx="2736304" cy="4330984"/>
          </a:xfrm>
          <a:prstGeom prst="rect">
            <a:avLst/>
          </a:prstGeom>
          <a:noFill/>
          <a:ln w="9525">
            <a:noFill/>
            <a:miter lim="800000"/>
            <a:headEnd/>
            <a:tailEnd/>
          </a:ln>
        </p:spPr>
      </p:pic>
    </p:spTree>
    <p:extLst>
      <p:ext uri="{BB962C8B-B14F-4D97-AF65-F5344CB8AC3E}">
        <p14:creationId xmlns:p14="http://schemas.microsoft.com/office/powerpoint/2010/main" val="296328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4072403" cy="861420"/>
          </a:xfrm>
        </p:spPr>
        <p:txBody>
          <a:bodyPr/>
          <a:lstStyle/>
          <a:p>
            <a:r>
              <a:rPr lang="el-GR" dirty="0" err="1"/>
              <a:t>Αιμορραγια</a:t>
            </a:r>
            <a:r>
              <a:rPr lang="el-GR" dirty="0"/>
              <a:t> </a:t>
            </a:r>
            <a:r>
              <a:rPr lang="el-GR" dirty="0" err="1"/>
              <a:t>ανωτερου</a:t>
            </a:r>
            <a:r>
              <a:rPr lang="el-GR" dirty="0"/>
              <a:t> </a:t>
            </a:r>
            <a:r>
              <a:rPr lang="el-GR" dirty="0" err="1"/>
              <a:t>πεπτικου</a:t>
            </a:r>
            <a:endParaRPr lang="en-US" dirty="0"/>
          </a:p>
        </p:txBody>
      </p:sp>
      <p:sp>
        <p:nvSpPr>
          <p:cNvPr id="8" name="TextBox 7">
            <a:extLst>
              <a:ext uri="{FF2B5EF4-FFF2-40B4-BE49-F238E27FC236}">
                <a16:creationId xmlns:a16="http://schemas.microsoft.com/office/drawing/2014/main" id="{928E8307-078F-192E-F872-6E589E2754D7}"/>
              </a:ext>
            </a:extLst>
          </p:cNvPr>
          <p:cNvSpPr txBox="1"/>
          <p:nvPr/>
        </p:nvSpPr>
        <p:spPr>
          <a:xfrm>
            <a:off x="891483" y="2122043"/>
            <a:ext cx="6106476" cy="2585323"/>
          </a:xfrm>
          <a:prstGeom prst="rect">
            <a:avLst/>
          </a:prstGeom>
          <a:noFill/>
        </p:spPr>
        <p:txBody>
          <a:bodyPr wrap="square" rtlCol="0">
            <a:spAutoFit/>
          </a:bodyPr>
          <a:lstStyle/>
          <a:p>
            <a:r>
              <a:rPr lang="el-GR" b="0" i="0" u="none" strike="noStrike" dirty="0">
                <a:solidFill>
                  <a:schemeClr val="bg1"/>
                </a:solidFill>
                <a:effectLst/>
                <a:latin typeface="Arial" panose="020B0604020202020204" pitchFamily="34" charset="0"/>
              </a:rPr>
              <a:t>Τα γαστρο12δακτυλικά έλκη αποτελούν τη συνηθέστερη αιτία αιμορραγίας από το ανώτερο πεπτικό σύστημα (35-45%), ενώ η οισοφαγίτιδα και η γαστρίτιδα μαζί με τα γαστρο12δακτυλικά έλκη ευθύνονται για το 70-90% των αιμορραγιών από το ανώτερο πεπτικό σύστημα στη μέση ηλικία.</a:t>
            </a:r>
          </a:p>
          <a:p>
            <a:endParaRPr lang="el-GR" sz="1800" dirty="0">
              <a:solidFill>
                <a:schemeClr val="bg1"/>
              </a:solidFill>
            </a:endParaRPr>
          </a:p>
          <a:p>
            <a:endParaRPr lang="el-GR" b="0" i="0" u="none" strike="noStrike" dirty="0">
              <a:solidFill>
                <a:schemeClr val="bg1"/>
              </a:solidFill>
              <a:effectLst/>
              <a:latin typeface="Arial" panose="020B0604020202020204" pitchFamily="34" charset="0"/>
            </a:endParaRPr>
          </a:p>
          <a:p>
            <a:endParaRPr lang="en-US" dirty="0">
              <a:solidFill>
                <a:schemeClr val="bg1"/>
              </a:solidFill>
            </a:endParaRPr>
          </a:p>
        </p:txBody>
      </p:sp>
      <p:pic>
        <p:nvPicPr>
          <p:cNvPr id="9" name="Picture 2">
            <a:extLst>
              <a:ext uri="{FF2B5EF4-FFF2-40B4-BE49-F238E27FC236}">
                <a16:creationId xmlns:a16="http://schemas.microsoft.com/office/drawing/2014/main" id="{D2CD96F6-DD75-5F87-23C2-1BE695A170D1}"/>
              </a:ext>
            </a:extLst>
          </p:cNvPr>
          <p:cNvPicPr>
            <a:picLocks noChangeAspect="1" noChangeArrowheads="1"/>
          </p:cNvPicPr>
          <p:nvPr/>
        </p:nvPicPr>
        <p:blipFill>
          <a:blip r:embed="rId2" cstate="print"/>
          <a:srcRect/>
          <a:stretch>
            <a:fillRect/>
          </a:stretch>
        </p:blipFill>
        <p:spPr bwMode="auto">
          <a:xfrm>
            <a:off x="8393291" y="1209527"/>
            <a:ext cx="2736304" cy="4330984"/>
          </a:xfrm>
          <a:prstGeom prst="rect">
            <a:avLst/>
          </a:prstGeom>
          <a:noFill/>
          <a:ln w="9525">
            <a:noFill/>
            <a:miter lim="800000"/>
            <a:headEnd/>
            <a:tailEnd/>
          </a:ln>
        </p:spPr>
      </p:pic>
    </p:spTree>
    <p:extLst>
      <p:ext uri="{BB962C8B-B14F-4D97-AF65-F5344CB8AC3E}">
        <p14:creationId xmlns:p14="http://schemas.microsoft.com/office/powerpoint/2010/main" val="298595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4072403" cy="861420"/>
          </a:xfrm>
        </p:spPr>
        <p:txBody>
          <a:bodyPr/>
          <a:lstStyle/>
          <a:p>
            <a:r>
              <a:rPr lang="el-GR" dirty="0" err="1"/>
              <a:t>Αιμορραγια</a:t>
            </a:r>
            <a:r>
              <a:rPr lang="el-GR" dirty="0"/>
              <a:t> </a:t>
            </a:r>
            <a:r>
              <a:rPr lang="el-GR" dirty="0" err="1"/>
              <a:t>ανωτερου</a:t>
            </a:r>
            <a:r>
              <a:rPr lang="el-GR" dirty="0"/>
              <a:t> </a:t>
            </a:r>
            <a:r>
              <a:rPr lang="el-GR" dirty="0" err="1"/>
              <a:t>πεπτικου</a:t>
            </a:r>
            <a:endParaRPr lang="en-US" dirty="0"/>
          </a:p>
        </p:txBody>
      </p:sp>
      <p:sp>
        <p:nvSpPr>
          <p:cNvPr id="8" name="TextBox 7">
            <a:extLst>
              <a:ext uri="{FF2B5EF4-FFF2-40B4-BE49-F238E27FC236}">
                <a16:creationId xmlns:a16="http://schemas.microsoft.com/office/drawing/2014/main" id="{928E8307-078F-192E-F872-6E589E2754D7}"/>
              </a:ext>
            </a:extLst>
          </p:cNvPr>
          <p:cNvSpPr txBox="1"/>
          <p:nvPr/>
        </p:nvSpPr>
        <p:spPr>
          <a:xfrm>
            <a:off x="891483" y="2122043"/>
            <a:ext cx="6106476" cy="2585323"/>
          </a:xfrm>
          <a:prstGeom prst="rect">
            <a:avLst/>
          </a:prstGeom>
          <a:noFill/>
        </p:spPr>
        <p:txBody>
          <a:bodyPr wrap="square" rtlCol="0">
            <a:spAutoFit/>
          </a:bodyPr>
          <a:lstStyle/>
          <a:p>
            <a:r>
              <a:rPr lang="el-GR" sz="1800" dirty="0">
                <a:solidFill>
                  <a:schemeClr val="bg1"/>
                </a:solidFill>
              </a:rPr>
              <a:t>Συχνότητα</a:t>
            </a:r>
            <a:r>
              <a:rPr lang="en-US" sz="1800" dirty="0">
                <a:solidFill>
                  <a:schemeClr val="bg1"/>
                </a:solidFill>
              </a:rPr>
              <a:t>: </a:t>
            </a:r>
            <a:r>
              <a:rPr lang="el-GR" sz="1800" dirty="0">
                <a:solidFill>
                  <a:schemeClr val="bg1"/>
                </a:solidFill>
              </a:rPr>
              <a:t>100 περιπτώσεις ανά 100.000 πληθυσμού</a:t>
            </a:r>
          </a:p>
          <a:p>
            <a:r>
              <a:rPr lang="el-GR" sz="1800" dirty="0">
                <a:solidFill>
                  <a:schemeClr val="bg1"/>
                </a:solidFill>
              </a:rPr>
              <a:t>Συχνότερη στους άντρες</a:t>
            </a:r>
          </a:p>
          <a:p>
            <a:r>
              <a:rPr lang="el-GR" sz="1800" dirty="0">
                <a:solidFill>
                  <a:schemeClr val="bg1"/>
                </a:solidFill>
              </a:rPr>
              <a:t>Συνολική θνητότητα περίπου 10%</a:t>
            </a:r>
          </a:p>
          <a:p>
            <a:r>
              <a:rPr lang="el-GR" sz="1800" dirty="0">
                <a:solidFill>
                  <a:schemeClr val="bg1"/>
                </a:solidFill>
              </a:rPr>
              <a:t>4 φορές συχνότερη από την αιμορραγία κατωτέρου πεπτικού</a:t>
            </a:r>
          </a:p>
          <a:p>
            <a:r>
              <a:rPr lang="el-GR" sz="1800" dirty="0">
                <a:solidFill>
                  <a:schemeClr val="bg1"/>
                </a:solidFill>
              </a:rPr>
              <a:t>Αυτοπεριορίζεται στο 80%</a:t>
            </a:r>
          </a:p>
          <a:p>
            <a:endParaRPr lang="el-GR" sz="1800" dirty="0">
              <a:solidFill>
                <a:schemeClr val="bg1"/>
              </a:solidFill>
            </a:endParaRPr>
          </a:p>
          <a:p>
            <a:endParaRPr lang="el-GR" sz="1800" dirty="0">
              <a:solidFill>
                <a:schemeClr val="bg1"/>
              </a:solidFill>
            </a:endParaRPr>
          </a:p>
          <a:p>
            <a:endParaRPr lang="en-US" dirty="0">
              <a:solidFill>
                <a:schemeClr val="bg1"/>
              </a:solidFill>
            </a:endParaRPr>
          </a:p>
        </p:txBody>
      </p:sp>
      <p:pic>
        <p:nvPicPr>
          <p:cNvPr id="9" name="Picture 2">
            <a:extLst>
              <a:ext uri="{FF2B5EF4-FFF2-40B4-BE49-F238E27FC236}">
                <a16:creationId xmlns:a16="http://schemas.microsoft.com/office/drawing/2014/main" id="{D2CD96F6-DD75-5F87-23C2-1BE695A170D1}"/>
              </a:ext>
            </a:extLst>
          </p:cNvPr>
          <p:cNvPicPr>
            <a:picLocks noChangeAspect="1" noChangeArrowheads="1"/>
          </p:cNvPicPr>
          <p:nvPr/>
        </p:nvPicPr>
        <p:blipFill>
          <a:blip r:embed="rId2" cstate="print"/>
          <a:srcRect/>
          <a:stretch>
            <a:fillRect/>
          </a:stretch>
        </p:blipFill>
        <p:spPr bwMode="auto">
          <a:xfrm>
            <a:off x="8393291" y="1209527"/>
            <a:ext cx="2736304" cy="4330984"/>
          </a:xfrm>
          <a:prstGeom prst="rect">
            <a:avLst/>
          </a:prstGeom>
          <a:noFill/>
          <a:ln w="9525">
            <a:noFill/>
            <a:miter lim="800000"/>
            <a:headEnd/>
            <a:tailEnd/>
          </a:ln>
        </p:spPr>
      </p:pic>
    </p:spTree>
    <p:extLst>
      <p:ext uri="{BB962C8B-B14F-4D97-AF65-F5344CB8AC3E}">
        <p14:creationId xmlns:p14="http://schemas.microsoft.com/office/powerpoint/2010/main" val="132024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382055" y="4591665"/>
            <a:ext cx="3161016" cy="1622322"/>
          </a:xfrm>
        </p:spPr>
        <p:txBody>
          <a:bodyPr>
            <a:normAutofit/>
          </a:bodyPr>
          <a:lstStyle/>
          <a:p>
            <a:r>
              <a:rPr lang="el-GR" dirty="0" err="1"/>
              <a:t>Αιμορραγια</a:t>
            </a:r>
            <a:r>
              <a:rPr lang="el-GR" dirty="0"/>
              <a:t> </a:t>
            </a:r>
            <a:r>
              <a:rPr lang="el-GR" dirty="0" err="1"/>
              <a:t>ανωτερου</a:t>
            </a:r>
            <a:r>
              <a:rPr lang="el-GR" dirty="0"/>
              <a:t> </a:t>
            </a:r>
            <a:r>
              <a:rPr lang="el-GR" dirty="0" err="1"/>
              <a:t>πεπτικου</a:t>
            </a:r>
            <a:endParaRPr lang="en-US" dirty="0"/>
          </a:p>
        </p:txBody>
      </p:sp>
      <p:grpSp>
        <p:nvGrpSpPr>
          <p:cNvPr id="12" name="Group 11">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3" name="Rectangle 12">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2" name="Picture 1">
            <a:extLst>
              <a:ext uri="{FF2B5EF4-FFF2-40B4-BE49-F238E27FC236}">
                <a16:creationId xmlns:a16="http://schemas.microsoft.com/office/drawing/2014/main" id="{E62772C6-4975-749E-9D84-CF6AAD546F76}"/>
              </a:ext>
            </a:extLst>
          </p:cNvPr>
          <p:cNvPicPr>
            <a:picLocks noChangeAspect="1"/>
          </p:cNvPicPr>
          <p:nvPr/>
        </p:nvPicPr>
        <p:blipFill>
          <a:blip r:embed="rId2"/>
          <a:stretch>
            <a:fillRect/>
          </a:stretch>
        </p:blipFill>
        <p:spPr>
          <a:xfrm>
            <a:off x="1109763" y="1536316"/>
            <a:ext cx="6443180" cy="3785368"/>
          </a:xfrm>
          <a:prstGeom prst="rect">
            <a:avLst/>
          </a:prstGeom>
        </p:spPr>
      </p:pic>
    </p:spTree>
    <p:extLst>
      <p:ext uri="{BB962C8B-B14F-4D97-AF65-F5344CB8AC3E}">
        <p14:creationId xmlns:p14="http://schemas.microsoft.com/office/powerpoint/2010/main" val="49018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91483" y="778817"/>
            <a:ext cx="4072403" cy="861420"/>
          </a:xfrm>
        </p:spPr>
        <p:txBody>
          <a:bodyPr/>
          <a:lstStyle/>
          <a:p>
            <a:r>
              <a:rPr lang="el-GR" dirty="0" err="1"/>
              <a:t>Αιμορραγια</a:t>
            </a:r>
            <a:r>
              <a:rPr lang="el-GR" dirty="0"/>
              <a:t> </a:t>
            </a:r>
            <a:r>
              <a:rPr lang="el-GR" dirty="0" err="1"/>
              <a:t>κατωτερου</a:t>
            </a:r>
            <a:r>
              <a:rPr lang="el-GR" dirty="0"/>
              <a:t> </a:t>
            </a:r>
            <a:r>
              <a:rPr lang="el-GR" dirty="0" err="1"/>
              <a:t>πεπτικου</a:t>
            </a:r>
            <a:endParaRPr lang="en-US" dirty="0"/>
          </a:p>
        </p:txBody>
      </p:sp>
      <p:sp>
        <p:nvSpPr>
          <p:cNvPr id="4" name="TextBox 3">
            <a:extLst>
              <a:ext uri="{FF2B5EF4-FFF2-40B4-BE49-F238E27FC236}">
                <a16:creationId xmlns:a16="http://schemas.microsoft.com/office/drawing/2014/main" id="{2DA73A0E-74B8-E344-1D19-C92D7BC4435B}"/>
              </a:ext>
            </a:extLst>
          </p:cNvPr>
          <p:cNvSpPr txBox="1"/>
          <p:nvPr/>
        </p:nvSpPr>
        <p:spPr>
          <a:xfrm>
            <a:off x="891483" y="1565543"/>
            <a:ext cx="5770574" cy="1754326"/>
          </a:xfrm>
          <a:prstGeom prst="rect">
            <a:avLst/>
          </a:prstGeom>
          <a:noFill/>
        </p:spPr>
        <p:txBody>
          <a:bodyPr wrap="square">
            <a:spAutoFit/>
          </a:bodyPr>
          <a:lstStyle/>
          <a:p>
            <a:r>
              <a:rPr lang="el-GR" b="0" i="0" u="none" strike="noStrike" dirty="0">
                <a:solidFill>
                  <a:schemeClr val="bg1"/>
                </a:solidFill>
                <a:effectLst/>
                <a:latin typeface="Arial" panose="020B0604020202020204" pitchFamily="34" charset="0"/>
              </a:rPr>
              <a:t>Τα </a:t>
            </a:r>
            <a:r>
              <a:rPr lang="el-GR" b="0" i="0" u="none" strike="noStrike" dirty="0" err="1">
                <a:solidFill>
                  <a:schemeClr val="bg1"/>
                </a:solidFill>
                <a:effectLst/>
                <a:latin typeface="Arial" panose="020B0604020202020204" pitchFamily="34" charset="0"/>
              </a:rPr>
              <a:t>εκκολπώματα</a:t>
            </a:r>
            <a:r>
              <a:rPr lang="el-GR" b="0" i="0" u="none" strike="noStrike" dirty="0">
                <a:solidFill>
                  <a:schemeClr val="bg1"/>
                </a:solidFill>
                <a:effectLst/>
                <a:latin typeface="Arial" panose="020B0604020202020204" pitchFamily="34" charset="0"/>
              </a:rPr>
              <a:t> αποτελούν το πιο συχνό αίτιο μαζικής αιμορραγίας κατώτερου πεπτικού με δεύτερη κοινότερη αιτία τις </a:t>
            </a:r>
            <a:r>
              <a:rPr lang="el-GR" b="0" i="0" u="none" strike="noStrike" dirty="0" err="1">
                <a:solidFill>
                  <a:schemeClr val="bg1"/>
                </a:solidFill>
                <a:effectLst/>
                <a:latin typeface="Arial" panose="020B0604020202020204" pitchFamily="34" charset="0"/>
              </a:rPr>
              <a:t>αγγειοδυσπλασίες</a:t>
            </a:r>
            <a:r>
              <a:rPr lang="el-GR" b="0" i="0" u="none" strike="noStrike" dirty="0">
                <a:solidFill>
                  <a:schemeClr val="bg1"/>
                </a:solidFill>
                <a:effectLst/>
                <a:latin typeface="Arial" panose="020B0604020202020204" pitchFamily="34" charset="0"/>
              </a:rPr>
              <a:t> (συνήθως ευρισκόμενες στο δεξιό </a:t>
            </a:r>
            <a:r>
              <a:rPr lang="el-GR" b="0" i="0" u="none" strike="noStrike" dirty="0" err="1">
                <a:solidFill>
                  <a:schemeClr val="bg1"/>
                </a:solidFill>
                <a:effectLst/>
                <a:latin typeface="Arial" panose="020B0604020202020204" pitchFamily="34" charset="0"/>
              </a:rPr>
              <a:t>κόλον</a:t>
            </a:r>
            <a:r>
              <a:rPr lang="el-GR" b="0" i="0" u="none" strike="noStrike" dirty="0">
                <a:solidFill>
                  <a:schemeClr val="bg1"/>
                </a:solidFill>
                <a:effectLst/>
                <a:latin typeface="Arial" panose="020B0604020202020204" pitchFamily="34" charset="0"/>
              </a:rPr>
              <a:t>). Η </a:t>
            </a:r>
            <a:r>
              <a:rPr lang="el-GR" b="0" i="0" u="none" strike="noStrike" dirty="0" err="1">
                <a:solidFill>
                  <a:schemeClr val="bg1"/>
                </a:solidFill>
                <a:effectLst/>
                <a:latin typeface="Arial" panose="020B0604020202020204" pitchFamily="34" charset="0"/>
              </a:rPr>
              <a:t>αιμορροϊδοπάθεια</a:t>
            </a:r>
            <a:r>
              <a:rPr lang="el-GR" b="0" i="0" u="none" strike="noStrike" dirty="0">
                <a:solidFill>
                  <a:schemeClr val="bg1"/>
                </a:solidFill>
                <a:effectLst/>
                <a:latin typeface="Arial" panose="020B0604020202020204" pitchFamily="34" charset="0"/>
              </a:rPr>
              <a:t> και η ραγάδα πρωκτού είναι κοινά αίτια απώλειας αίματος, αλλά σπανιότατα οδηγούν σε μαζική αιμορραγία.</a:t>
            </a:r>
            <a:endParaRPr lang="en-US" dirty="0">
              <a:solidFill>
                <a:schemeClr val="bg1"/>
              </a:solidFill>
            </a:endParaRPr>
          </a:p>
        </p:txBody>
      </p:sp>
      <p:pic>
        <p:nvPicPr>
          <p:cNvPr id="4098" name="Picture 2" descr="Αιμορραγία κατώτερου πεπτικού - Γεώργιος Π. Κέκος">
            <a:extLst>
              <a:ext uri="{FF2B5EF4-FFF2-40B4-BE49-F238E27FC236}">
                <a16:creationId xmlns:a16="http://schemas.microsoft.com/office/drawing/2014/main" id="{39896596-519F-BD2D-E318-D0BA1495F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83" y="3538132"/>
            <a:ext cx="33655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Αιμορραγία κατώτερου πεπτικού - Γεώργιος Π. Κέκος">
            <a:extLst>
              <a:ext uri="{FF2B5EF4-FFF2-40B4-BE49-F238E27FC236}">
                <a16:creationId xmlns:a16="http://schemas.microsoft.com/office/drawing/2014/main" id="{303F6396-E939-A480-6556-0AD1DEF25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544" y="1449142"/>
            <a:ext cx="2487482" cy="2298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035AE3B-C3DA-564A-B296-DBE8553FECBB}"/>
              </a:ext>
            </a:extLst>
          </p:cNvPr>
          <p:cNvPicPr>
            <a:picLocks noChangeAspect="1"/>
          </p:cNvPicPr>
          <p:nvPr/>
        </p:nvPicPr>
        <p:blipFill>
          <a:blip r:embed="rId4"/>
          <a:stretch>
            <a:fillRect/>
          </a:stretch>
        </p:blipFill>
        <p:spPr>
          <a:xfrm>
            <a:off x="4621763" y="3805507"/>
            <a:ext cx="2575430" cy="2031325"/>
          </a:xfrm>
          <a:prstGeom prst="rect">
            <a:avLst/>
          </a:prstGeom>
        </p:spPr>
      </p:pic>
      <p:pic>
        <p:nvPicPr>
          <p:cNvPr id="4102" name="Picture 6" descr="ΑΡΘΡΟΓΡΑΦΙΑ Archives - ΠΑΝΑΓΙΩΤΗΣ ΒΟΙΝΙΑΔΗΣ | ΠΑΝΑΓΙΩΤΗΣ ΒΟΙΝΙΑΔΗΣ">
            <a:extLst>
              <a:ext uri="{FF2B5EF4-FFF2-40B4-BE49-F238E27FC236}">
                <a16:creationId xmlns:a16="http://schemas.microsoft.com/office/drawing/2014/main" id="{391DE71B-E28C-3C60-1CD0-5A96911CD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73" y="4348988"/>
            <a:ext cx="3809303" cy="148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76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C306513-5943-2E56-42B1-9CCAA754820B}"/>
              </a:ext>
            </a:extLst>
          </p:cNvPr>
          <p:cNvSpPr>
            <a:spLocks noGrp="1"/>
          </p:cNvSpPr>
          <p:nvPr>
            <p:ph type="subTitle" idx="1"/>
          </p:nvPr>
        </p:nvSpPr>
        <p:spPr>
          <a:xfrm>
            <a:off x="8382055" y="4591665"/>
            <a:ext cx="3161016" cy="1622322"/>
          </a:xfrm>
        </p:spPr>
        <p:txBody>
          <a:bodyPr>
            <a:normAutofit/>
          </a:bodyPr>
          <a:lstStyle/>
          <a:p>
            <a:r>
              <a:rPr lang="el-GR" dirty="0" err="1"/>
              <a:t>Αιμορραγια</a:t>
            </a:r>
            <a:r>
              <a:rPr lang="el-GR" dirty="0"/>
              <a:t> </a:t>
            </a:r>
            <a:r>
              <a:rPr lang="el-GR" dirty="0" err="1"/>
              <a:t>κατωτερου</a:t>
            </a:r>
            <a:r>
              <a:rPr lang="el-GR" dirty="0"/>
              <a:t> </a:t>
            </a:r>
            <a:r>
              <a:rPr lang="el-GR" dirty="0" err="1"/>
              <a:t>πεπτικου</a:t>
            </a:r>
            <a:endParaRPr lang="en-US" dirty="0"/>
          </a:p>
        </p:txBody>
      </p:sp>
      <p:grpSp>
        <p:nvGrpSpPr>
          <p:cNvPr id="12" name="Group 11">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3" name="Rectangle 12">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2" name="Picture 1">
            <a:extLst>
              <a:ext uri="{FF2B5EF4-FFF2-40B4-BE49-F238E27FC236}">
                <a16:creationId xmlns:a16="http://schemas.microsoft.com/office/drawing/2014/main" id="{92B66B37-FF1F-407E-48F4-4A2A1D52993A}"/>
              </a:ext>
            </a:extLst>
          </p:cNvPr>
          <p:cNvPicPr>
            <a:picLocks noChangeAspect="1"/>
          </p:cNvPicPr>
          <p:nvPr/>
        </p:nvPicPr>
        <p:blipFill>
          <a:blip r:embed="rId2"/>
          <a:stretch>
            <a:fillRect/>
          </a:stretch>
        </p:blipFill>
        <p:spPr>
          <a:xfrm>
            <a:off x="1109763" y="1496047"/>
            <a:ext cx="6443180" cy="3865906"/>
          </a:xfrm>
          <a:prstGeom prst="rect">
            <a:avLst/>
          </a:prstGeom>
        </p:spPr>
      </p:pic>
    </p:spTree>
    <p:extLst>
      <p:ext uri="{BB962C8B-B14F-4D97-AF65-F5344CB8AC3E}">
        <p14:creationId xmlns:p14="http://schemas.microsoft.com/office/powerpoint/2010/main" val="2465562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{78D15BA6-0543-444B-8427-02E4174380F5}tf10001076</Template>
  <TotalTime>204</TotalTime>
  <Words>1883</Words>
  <Application>Microsoft Macintosh PowerPoint</Application>
  <PresentationFormat>Widescreen</PresentationFormat>
  <Paragraphs>231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Wingdings 3</vt:lpstr>
      <vt:lpstr>Ion Boardroom</vt:lpstr>
      <vt:lpstr>Αιμορραγία πεπτικού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Αιμορραγία πεπτικού</dc:title>
  <dc:creator>alex chamzin</dc:creator>
  <cp:lastModifiedBy>alex chamzin</cp:lastModifiedBy>
  <cp:revision>2</cp:revision>
  <dcterms:created xsi:type="dcterms:W3CDTF">2023-12-07T19:24:38Z</dcterms:created>
  <dcterms:modified xsi:type="dcterms:W3CDTF">2023-12-07T22:49:09Z</dcterms:modified>
</cp:coreProperties>
</file>