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6" r:id="rId2"/>
    <p:sldId id="414" r:id="rId3"/>
    <p:sldId id="441" r:id="rId4"/>
    <p:sldId id="430" r:id="rId5"/>
    <p:sldId id="431" r:id="rId6"/>
    <p:sldId id="433" r:id="rId7"/>
    <p:sldId id="438" r:id="rId8"/>
    <p:sldId id="439" r:id="rId9"/>
    <p:sldId id="440" r:id="rId10"/>
    <p:sldId id="282" r:id="rId11"/>
    <p:sldId id="283" r:id="rId12"/>
    <p:sldId id="305" r:id="rId13"/>
    <p:sldId id="335" r:id="rId14"/>
    <p:sldId id="336" r:id="rId15"/>
    <p:sldId id="337" r:id="rId16"/>
    <p:sldId id="340" r:id="rId17"/>
    <p:sldId id="341" r:id="rId18"/>
    <p:sldId id="339" r:id="rId19"/>
    <p:sldId id="342" r:id="rId20"/>
    <p:sldId id="316" r:id="rId21"/>
    <p:sldId id="317" r:id="rId22"/>
    <p:sldId id="306" r:id="rId23"/>
    <p:sldId id="318" r:id="rId24"/>
    <p:sldId id="319" r:id="rId25"/>
    <p:sldId id="320" r:id="rId26"/>
    <p:sldId id="321" r:id="rId27"/>
    <p:sldId id="322" r:id="rId28"/>
    <p:sldId id="323" r:id="rId29"/>
    <p:sldId id="324" r:id="rId30"/>
    <p:sldId id="325" r:id="rId31"/>
    <p:sldId id="326" r:id="rId32"/>
    <p:sldId id="327" r:id="rId33"/>
    <p:sldId id="308" r:id="rId34"/>
    <p:sldId id="309" r:id="rId35"/>
    <p:sldId id="310" r:id="rId36"/>
    <p:sldId id="314" r:id="rId37"/>
    <p:sldId id="285" r:id="rId38"/>
    <p:sldId id="300" r:id="rId39"/>
    <p:sldId id="301" r:id="rId40"/>
    <p:sldId id="290" r:id="rId41"/>
    <p:sldId id="274" r:id="rId42"/>
    <p:sldId id="276" r:id="rId43"/>
    <p:sldId id="289" r:id="rId44"/>
    <p:sldId id="442" r:id="rId45"/>
    <p:sldId id="294" r:id="rId46"/>
    <p:sldId id="370" r:id="rId47"/>
    <p:sldId id="295" r:id="rId48"/>
    <p:sldId id="307" r:id="rId49"/>
    <p:sldId id="443" r:id="rId50"/>
    <p:sldId id="444" r:id="rId51"/>
    <p:sldId id="311" r:id="rId52"/>
    <p:sldId id="312" r:id="rId53"/>
    <p:sldId id="445" r:id="rId54"/>
    <p:sldId id="382" r:id="rId55"/>
    <p:sldId id="447" r:id="rId56"/>
    <p:sldId id="381" r:id="rId57"/>
    <p:sldId id="360" r:id="rId58"/>
    <p:sldId id="383" r:id="rId59"/>
    <p:sldId id="384" r:id="rId60"/>
    <p:sldId id="385" r:id="rId61"/>
    <p:sldId id="448" r:id="rId62"/>
    <p:sldId id="449" r:id="rId63"/>
    <p:sldId id="315" r:id="rId64"/>
    <p:sldId id="450" r:id="rId65"/>
    <p:sldId id="451" r:id="rId66"/>
    <p:sldId id="452" r:id="rId67"/>
    <p:sldId id="453" r:id="rId68"/>
    <p:sldId id="454" r:id="rId69"/>
    <p:sldId id="455" r:id="rId70"/>
    <p:sldId id="456" r:id="rId71"/>
    <p:sldId id="457" r:id="rId72"/>
    <p:sldId id="328" r:id="rId73"/>
    <p:sldId id="387" r:id="rId74"/>
    <p:sldId id="331"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sorterViewPr>
    <p:cViewPr varScale="1">
      <p:scale>
        <a:sx n="100" d="100"/>
        <a:sy n="100" d="100"/>
      </p:scale>
      <p:origin x="0" y="-317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 Id="rId4" Type="http://schemas.openxmlformats.org/officeDocument/2006/relationships/image" Target="../media/image4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60A854-338B-4E40-A5B5-94196CA67D8B}" type="datetimeFigureOut">
              <a:rPr lang="en-US" smtClean="0"/>
              <a:t>2/18/2020</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69D1F0-1D11-4EA7-9DA5-A6C212227860}" type="slidenum">
              <a:rPr lang="en-US" smtClean="0"/>
              <a:t>‹#›</a:t>
            </a:fld>
            <a:endParaRPr lang="en-US"/>
          </a:p>
        </p:txBody>
      </p:sp>
    </p:spTree>
    <p:extLst>
      <p:ext uri="{BB962C8B-B14F-4D97-AF65-F5344CB8AC3E}">
        <p14:creationId xmlns:p14="http://schemas.microsoft.com/office/powerpoint/2010/main" val="1578628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 Θέση εικόνας διαφάνειας">
            <a:extLst>
              <a:ext uri="{FF2B5EF4-FFF2-40B4-BE49-F238E27FC236}">
                <a16:creationId xmlns:a16="http://schemas.microsoft.com/office/drawing/2014/main" id="{827E07BF-8770-420D-92C6-C69C75A8FF0B}"/>
              </a:ext>
            </a:extLst>
          </p:cNvPr>
          <p:cNvSpPr>
            <a:spLocks noGrp="1" noRot="1" noChangeAspect="1" noTextEdit="1"/>
          </p:cNvSpPr>
          <p:nvPr>
            <p:ph type="sldImg"/>
          </p:nvPr>
        </p:nvSpPr>
        <p:spPr>
          <a:ln/>
        </p:spPr>
      </p:sp>
      <p:sp>
        <p:nvSpPr>
          <p:cNvPr id="108547" name="2 - Θέση σημειώσεων">
            <a:extLst>
              <a:ext uri="{FF2B5EF4-FFF2-40B4-BE49-F238E27FC236}">
                <a16:creationId xmlns:a16="http://schemas.microsoft.com/office/drawing/2014/main" id="{7CAE1DFC-3EC0-4FBF-8BB2-344E91C57F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a:p>
        </p:txBody>
      </p:sp>
      <p:sp>
        <p:nvSpPr>
          <p:cNvPr id="108548" name="3 - Θέση αριθμού διαφάνειας">
            <a:extLst>
              <a:ext uri="{FF2B5EF4-FFF2-40B4-BE49-F238E27FC236}">
                <a16:creationId xmlns:a16="http://schemas.microsoft.com/office/drawing/2014/main" id="{3D20183A-3D75-4EF7-BBB8-BDA6A7EA41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b="1">
                <a:solidFill>
                  <a:schemeClr val="tx1"/>
                </a:solidFill>
                <a:latin typeface="Times New Roman" panose="02020603050405020304" pitchFamily="18" charset="0"/>
                <a:cs typeface="Times New Roman" panose="02020603050405020304" pitchFamily="18" charset="0"/>
              </a:defRPr>
            </a:lvl1pPr>
            <a:lvl2pPr marL="742950" indent="-285750" defTabSz="912813" eaLnBrk="0" hangingPunct="0">
              <a:defRPr sz="2400" b="1">
                <a:solidFill>
                  <a:schemeClr val="tx1"/>
                </a:solidFill>
                <a:latin typeface="Times New Roman" panose="02020603050405020304" pitchFamily="18" charset="0"/>
                <a:cs typeface="Times New Roman" panose="02020603050405020304" pitchFamily="18" charset="0"/>
              </a:defRPr>
            </a:lvl2pPr>
            <a:lvl3pPr marL="1143000" indent="-228600" defTabSz="912813" eaLnBrk="0" hangingPunct="0">
              <a:defRPr sz="2400" b="1">
                <a:solidFill>
                  <a:schemeClr val="tx1"/>
                </a:solidFill>
                <a:latin typeface="Times New Roman" panose="02020603050405020304" pitchFamily="18" charset="0"/>
                <a:cs typeface="Times New Roman" panose="02020603050405020304" pitchFamily="18" charset="0"/>
              </a:defRPr>
            </a:lvl3pPr>
            <a:lvl4pPr marL="1600200" indent="-228600" defTabSz="912813" eaLnBrk="0" hangingPunct="0">
              <a:defRPr sz="2400" b="1">
                <a:solidFill>
                  <a:schemeClr val="tx1"/>
                </a:solidFill>
                <a:latin typeface="Times New Roman" panose="02020603050405020304" pitchFamily="18" charset="0"/>
                <a:cs typeface="Times New Roman" panose="02020603050405020304" pitchFamily="18" charset="0"/>
              </a:defRPr>
            </a:lvl4pPr>
            <a:lvl5pPr marL="2057400" indent="-228600" defTabSz="912813" eaLnBrk="0" hangingPunct="0">
              <a:defRPr sz="2400" b="1">
                <a:solidFill>
                  <a:schemeClr val="tx1"/>
                </a:solidFill>
                <a:latin typeface="Times New Roman" panose="02020603050405020304" pitchFamily="18" charset="0"/>
                <a:cs typeface="Times New Roman" panose="02020603050405020304" pitchFamily="18" charset="0"/>
              </a:defRPr>
            </a:lvl5pPr>
            <a:lvl6pPr marL="2514600" indent="-228600" defTabSz="912813"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6pPr>
            <a:lvl7pPr marL="2971800" indent="-228600" defTabSz="912813"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7pPr>
            <a:lvl8pPr marL="3429000" indent="-228600" defTabSz="912813"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8pPr>
            <a:lvl9pPr marL="3886200" indent="-228600" defTabSz="912813"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9pPr>
          </a:lstStyle>
          <a:p>
            <a:pPr eaLnBrk="1" hangingPunct="1"/>
            <a:fld id="{525A3F05-C22C-42E8-BE11-4DF0BB4F6DC4}" type="slidenum">
              <a:rPr lang="en-GB" altLang="en-US" sz="1200" b="0"/>
              <a:pPr eaLnBrk="1" hangingPunct="1"/>
              <a:t>1</a:t>
            </a:fld>
            <a:endParaRPr lang="en-GB" altLang="en-US" sz="1200"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 Θέση εικόνας διαφάνειας">
            <a:extLst>
              <a:ext uri="{FF2B5EF4-FFF2-40B4-BE49-F238E27FC236}">
                <a16:creationId xmlns:a16="http://schemas.microsoft.com/office/drawing/2014/main" id="{60C5EE78-EED4-4497-A199-E2BCBAF1286D}"/>
              </a:ext>
            </a:extLst>
          </p:cNvPr>
          <p:cNvSpPr>
            <a:spLocks noGrp="1" noRot="1" noChangeAspect="1" noTextEdit="1"/>
          </p:cNvSpPr>
          <p:nvPr>
            <p:ph type="sldImg"/>
          </p:nvPr>
        </p:nvSpPr>
        <p:spPr>
          <a:solidFill>
            <a:srgbClr val="FFFFFF"/>
          </a:solidFill>
          <a:ln/>
        </p:spPr>
      </p:sp>
      <p:sp>
        <p:nvSpPr>
          <p:cNvPr id="35843" name="2 - Θέση σημειώσεων">
            <a:extLst>
              <a:ext uri="{FF2B5EF4-FFF2-40B4-BE49-F238E27FC236}">
                <a16:creationId xmlns:a16="http://schemas.microsoft.com/office/drawing/2014/main" id="{C52BC2B3-A497-4ABF-8EF5-9A2F19ED42B7}"/>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de-DE" altLang="en-US"/>
          </a:p>
        </p:txBody>
      </p:sp>
      <p:sp>
        <p:nvSpPr>
          <p:cNvPr id="35844" name="3 - Θέση αριθμού διαφάνειας">
            <a:extLst>
              <a:ext uri="{FF2B5EF4-FFF2-40B4-BE49-F238E27FC236}">
                <a16:creationId xmlns:a16="http://schemas.microsoft.com/office/drawing/2014/main" id="{D09D27A2-07D6-476C-984E-98F738EF750E}"/>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i="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i="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i="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i="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i="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9pPr>
          </a:lstStyle>
          <a:p>
            <a:pPr algn="r" eaLnBrk="1" hangingPunct="1"/>
            <a:fld id="{2F6108C7-9715-4495-B9E2-1042AF1EFBC1}" type="slidenum">
              <a:rPr lang="en-GB" altLang="en-US" sz="1200"/>
              <a:pPr algn="r" eaLnBrk="1" hangingPunct="1"/>
              <a:t>46</a:t>
            </a:fld>
            <a:endParaRPr lang="en-GB"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1 - Θέση εικόνας διαφάνειας">
            <a:extLst>
              <a:ext uri="{FF2B5EF4-FFF2-40B4-BE49-F238E27FC236}">
                <a16:creationId xmlns:a16="http://schemas.microsoft.com/office/drawing/2014/main" id="{589BA8E4-D110-4D0E-970F-1D41AE3FF9E3}"/>
              </a:ext>
            </a:extLst>
          </p:cNvPr>
          <p:cNvSpPr>
            <a:spLocks noGrp="1" noRot="1" noChangeAspect="1" noTextEdit="1"/>
          </p:cNvSpPr>
          <p:nvPr>
            <p:ph type="sldImg"/>
          </p:nvPr>
        </p:nvSpPr>
        <p:spPr>
          <a:solidFill>
            <a:srgbClr val="FFFFFF"/>
          </a:solidFill>
          <a:ln/>
        </p:spPr>
      </p:sp>
      <p:sp>
        <p:nvSpPr>
          <p:cNvPr id="118787" name="2 - Θέση σημειώσεων">
            <a:extLst>
              <a:ext uri="{FF2B5EF4-FFF2-40B4-BE49-F238E27FC236}">
                <a16:creationId xmlns:a16="http://schemas.microsoft.com/office/drawing/2014/main" id="{D871E395-05C3-4DE9-93BA-AB23868C97C0}"/>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de-DE" altLang="en-US"/>
          </a:p>
        </p:txBody>
      </p:sp>
      <p:sp>
        <p:nvSpPr>
          <p:cNvPr id="118788" name="3 - Θέση αριθμού διαφάνειας">
            <a:extLst>
              <a:ext uri="{FF2B5EF4-FFF2-40B4-BE49-F238E27FC236}">
                <a16:creationId xmlns:a16="http://schemas.microsoft.com/office/drawing/2014/main" id="{B9281561-0202-4210-AF49-279EE3743BA2}"/>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panose="020B0604020202020204" pitchFamily="34" charset="0"/>
                <a:cs typeface="Times New Roman" panose="02020603050405020304" pitchFamily="18" charset="0"/>
              </a:defRPr>
            </a:lvl1pPr>
            <a:lvl2pPr marL="742950" indent="-285750" eaLnBrk="0" hangingPunct="0">
              <a:defRPr sz="2000">
                <a:solidFill>
                  <a:schemeClr val="tx1"/>
                </a:solidFill>
                <a:latin typeface="Arial" panose="020B0604020202020204" pitchFamily="34" charset="0"/>
                <a:cs typeface="Times New Roman" panose="02020603050405020304" pitchFamily="18" charset="0"/>
              </a:defRPr>
            </a:lvl2pPr>
            <a:lvl3pPr marL="1143000" indent="-228600" eaLnBrk="0" hangingPunct="0">
              <a:defRPr sz="2000">
                <a:solidFill>
                  <a:schemeClr val="tx1"/>
                </a:solidFill>
                <a:latin typeface="Arial" panose="020B0604020202020204" pitchFamily="34" charset="0"/>
                <a:cs typeface="Times New Roman" panose="02020603050405020304" pitchFamily="18" charset="0"/>
              </a:defRPr>
            </a:lvl3pPr>
            <a:lvl4pPr marL="1600200" indent="-228600" eaLnBrk="0" hangingPunct="0">
              <a:defRPr sz="2000">
                <a:solidFill>
                  <a:schemeClr val="tx1"/>
                </a:solidFill>
                <a:latin typeface="Arial" panose="020B0604020202020204" pitchFamily="34" charset="0"/>
                <a:cs typeface="Times New Roman" panose="02020603050405020304" pitchFamily="18" charset="0"/>
              </a:defRPr>
            </a:lvl4pPr>
            <a:lvl5pPr marL="2057400" indent="-228600" eaLnBrk="0" hangingPunct="0">
              <a:defRPr sz="2000">
                <a:solidFill>
                  <a:schemeClr val="tx1"/>
                </a:solidFill>
                <a:latin typeface="Arial" panose="020B0604020202020204" pitchFamily="34" charset="0"/>
                <a:cs typeface="Times New Roman" panose="02020603050405020304" pitchFamily="18"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cs typeface="Times New Roman" panose="02020603050405020304" pitchFamily="18"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cs typeface="Times New Roman" panose="02020603050405020304" pitchFamily="18"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cs typeface="Times New Roman" panose="02020603050405020304" pitchFamily="18"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cs typeface="Times New Roman" panose="02020603050405020304" pitchFamily="18" charset="0"/>
              </a:defRPr>
            </a:lvl9pPr>
          </a:lstStyle>
          <a:p>
            <a:pPr algn="r" eaLnBrk="1" hangingPunct="1"/>
            <a:fld id="{20AC41B3-16AC-45E9-A6F6-CD3BA503F8F0}" type="slidenum">
              <a:rPr lang="en-GB" altLang="en-US" sz="1200">
                <a:latin typeface="Times New Roman" panose="02020603050405020304" pitchFamily="18" charset="0"/>
              </a:rPr>
              <a:pPr algn="r" eaLnBrk="1" hangingPunct="1"/>
              <a:t>74</a:t>
            </a:fld>
            <a:endParaRPr lang="en-GB" altLang="en-US" sz="120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358D2D0C-D756-4740-884C-F5F4AA8DC9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1489008-5433-49C5-8193-F6655FABD307}" type="slidenum">
              <a:rPr lang="el-GR" altLang="en-US" sz="1200"/>
              <a:pPr eaLnBrk="1" hangingPunct="1"/>
              <a:t>20</a:t>
            </a:fld>
            <a:endParaRPr lang="el-GR" altLang="en-US" sz="1200"/>
          </a:p>
        </p:txBody>
      </p:sp>
      <p:sp>
        <p:nvSpPr>
          <p:cNvPr id="88067" name="Rectangle 2">
            <a:extLst>
              <a:ext uri="{FF2B5EF4-FFF2-40B4-BE49-F238E27FC236}">
                <a16:creationId xmlns:a16="http://schemas.microsoft.com/office/drawing/2014/main" id="{C1358C8F-12D8-4F28-9AC0-0E2D7418563F}"/>
              </a:ext>
            </a:extLst>
          </p:cNvPr>
          <p:cNvSpPr>
            <a:spLocks noGrp="1" noRot="1" noChangeAspect="1" noChangeArrowheads="1" noTextEdit="1"/>
          </p:cNvSpPr>
          <p:nvPr>
            <p:ph type="sldImg"/>
          </p:nvPr>
        </p:nvSpPr>
        <p:spPr>
          <a:xfrm>
            <a:off x="584200" y="547688"/>
            <a:ext cx="5691188" cy="3201987"/>
          </a:xfrm>
          <a:ln/>
        </p:spPr>
      </p:sp>
    </p:spTree>
    <p:extLst>
      <p:ext uri="{BB962C8B-B14F-4D97-AF65-F5344CB8AC3E}">
        <p14:creationId xmlns:p14="http://schemas.microsoft.com/office/powerpoint/2010/main" val="105542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8CF4EFFE-9980-44CB-A561-FF4FBBFA59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53F8AA2-0D69-43DC-AAEE-F3667EABECD1}" type="slidenum">
              <a:rPr lang="el-GR" altLang="en-US" sz="1200"/>
              <a:pPr eaLnBrk="1" hangingPunct="1"/>
              <a:t>21</a:t>
            </a:fld>
            <a:endParaRPr lang="el-GR" altLang="en-US" sz="1200"/>
          </a:p>
        </p:txBody>
      </p:sp>
      <p:sp>
        <p:nvSpPr>
          <p:cNvPr id="89091" name="Rectangle 2">
            <a:extLst>
              <a:ext uri="{FF2B5EF4-FFF2-40B4-BE49-F238E27FC236}">
                <a16:creationId xmlns:a16="http://schemas.microsoft.com/office/drawing/2014/main" id="{1497D99B-CFC2-4456-A64B-D0D355666866}"/>
              </a:ext>
            </a:extLst>
          </p:cNvPr>
          <p:cNvSpPr>
            <a:spLocks noGrp="1" noRot="1" noChangeAspect="1" noChangeArrowheads="1" noTextEdit="1"/>
          </p:cNvSpPr>
          <p:nvPr>
            <p:ph type="sldImg"/>
          </p:nvPr>
        </p:nvSpPr>
        <p:spPr>
          <a:xfrm>
            <a:off x="276225" y="347663"/>
            <a:ext cx="6300788" cy="3544887"/>
          </a:xfrm>
          <a:ln/>
        </p:spPr>
      </p:sp>
      <p:sp>
        <p:nvSpPr>
          <p:cNvPr id="89092" name="Rectangle 3">
            <a:extLst>
              <a:ext uri="{FF2B5EF4-FFF2-40B4-BE49-F238E27FC236}">
                <a16:creationId xmlns:a16="http://schemas.microsoft.com/office/drawing/2014/main" id="{A8CE805D-5D60-436B-91B5-9A6D455A963A}"/>
              </a:ext>
            </a:extLst>
          </p:cNvPr>
          <p:cNvSpPr>
            <a:spLocks noGrp="1" noChangeArrowheads="1"/>
          </p:cNvSpPr>
          <p:nvPr>
            <p:ph type="body" idx="1"/>
          </p:nvPr>
        </p:nvSpPr>
        <p:spPr>
          <a:xfrm>
            <a:off x="561975" y="4094163"/>
            <a:ext cx="5662613" cy="467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l-GR" altLang="en-US" sz="1000" b="1">
                <a:solidFill>
                  <a:srgbClr val="000000"/>
                </a:solidFill>
              </a:rPr>
              <a:t>Πώς μετράται ο κνημοβραχιόνιος δείκτης (ABI); </a:t>
            </a:r>
          </a:p>
          <a:p>
            <a:pPr marL="228600" indent="-228600" eaLnBrk="1" hangingPunct="1">
              <a:buClr>
                <a:srgbClr val="000000"/>
              </a:buClr>
              <a:buFontTx/>
              <a:buChar char="•"/>
            </a:pPr>
            <a:r>
              <a:rPr lang="el-GR" altLang="en-US" sz="1000">
                <a:solidFill>
                  <a:srgbClr val="000000"/>
                </a:solidFill>
              </a:rPr>
              <a:t>Ο ABI είναι ένα απλό και αξιόπιστο μέσο διάγνωσης της PAD. Οι μετρήσεις της αρτηριακής πίεσης λαμβάνονται από τους βραχίονες και τις ποδοκνημικές χρησιμοποιώντας μια συσκευή υπερήχων σε σχήμα μολυβιού που ονομάζεται Doppler. Η συσκευή Doppler παράγει ηχητικά κύματα (όχι ακτινοβολία) και θεωρείται μη επεμβατική καθώς δεν απαιτεί τη χρήση βελόνας </a:t>
            </a:r>
            <a:br>
              <a:rPr lang="el-GR" altLang="en-US" sz="1000">
                <a:solidFill>
                  <a:srgbClr val="000000"/>
                </a:solidFill>
              </a:rPr>
            </a:br>
            <a:r>
              <a:rPr lang="el-GR" altLang="en-US" sz="1000">
                <a:solidFill>
                  <a:srgbClr val="000000"/>
                </a:solidFill>
              </a:rPr>
              <a:t>ή καθετήρα.</a:t>
            </a:r>
            <a:r>
              <a:rPr lang="el-GR" altLang="en-US" sz="1000" baseline="30000">
                <a:solidFill>
                  <a:srgbClr val="000000"/>
                </a:solidFill>
              </a:rPr>
              <a:t>1,2</a:t>
            </a:r>
          </a:p>
          <a:p>
            <a:pPr marL="228600" indent="-228600" eaLnBrk="1" hangingPunct="1">
              <a:buClr>
                <a:srgbClr val="000000"/>
              </a:buClr>
              <a:buFontTx/>
              <a:buChar char="•"/>
            </a:pPr>
            <a:r>
              <a:rPr lang="el-GR" altLang="en-US" sz="1000">
                <a:solidFill>
                  <a:srgbClr val="000000"/>
                </a:solidFill>
              </a:rPr>
              <a:t>Η εξέταση ABI είναι τόσο απλή που μπορεί να διενεργηθεί σε κάθε ιατρείο ή αγγειολογικό εργαστήριο. Είναι αξιόπιστη και οικονομική.</a:t>
            </a:r>
            <a:r>
              <a:rPr lang="el-GR" altLang="en-US" sz="1000" baseline="30000">
                <a:solidFill>
                  <a:srgbClr val="000000"/>
                </a:solidFill>
              </a:rPr>
              <a:t>1,2</a:t>
            </a:r>
          </a:p>
          <a:p>
            <a:pPr marL="228600" indent="-228600" eaLnBrk="1" hangingPunct="1">
              <a:buClr>
                <a:srgbClr val="000000"/>
              </a:buClr>
              <a:buFontTx/>
              <a:buChar char="•"/>
            </a:pPr>
            <a:r>
              <a:rPr lang="el-GR" altLang="en-US" sz="1000">
                <a:solidFill>
                  <a:srgbClr val="000000"/>
                </a:solidFill>
              </a:rPr>
              <a:t>Ένας ABI μπορεί να ερμηνευτεί ως εξής</a:t>
            </a:r>
            <a:r>
              <a:rPr lang="el-GR" altLang="en-US" sz="1000" baseline="30000">
                <a:solidFill>
                  <a:srgbClr val="000000"/>
                </a:solidFill>
              </a:rPr>
              <a:t>3</a:t>
            </a:r>
            <a:r>
              <a:rPr lang="el-GR" altLang="en-US" sz="1000">
                <a:solidFill>
                  <a:srgbClr val="000000"/>
                </a:solidFill>
              </a:rPr>
              <a:t>:</a:t>
            </a:r>
          </a:p>
          <a:p>
            <a:pPr marL="228600" indent="-228600" eaLnBrk="1" hangingPunct="1"/>
            <a:r>
              <a:rPr lang="en-US" altLang="en-US" sz="1000" b="1">
                <a:solidFill>
                  <a:srgbClr val="FF0000"/>
                </a:solidFill>
              </a:rPr>
              <a:t>	</a:t>
            </a:r>
            <a:r>
              <a:rPr lang="en-US" altLang="en-US" sz="1000" b="1">
                <a:solidFill>
                  <a:srgbClr val="000000"/>
                </a:solidFill>
              </a:rPr>
              <a:t>	      &gt;  1,30	</a:t>
            </a:r>
            <a:r>
              <a:rPr lang="el-GR" altLang="en-US" sz="1000" b="1">
                <a:solidFill>
                  <a:srgbClr val="000000"/>
                </a:solidFill>
              </a:rPr>
              <a:t>	</a:t>
            </a:r>
            <a:r>
              <a:rPr lang="en-US" altLang="en-US" sz="1000" b="1">
                <a:solidFill>
                  <a:srgbClr val="000000"/>
                </a:solidFill>
              </a:rPr>
              <a:t>Μη συμπιέσιμες αρτηρίες</a:t>
            </a:r>
          </a:p>
          <a:p>
            <a:pPr marL="228600" indent="-228600" eaLnBrk="1" hangingPunct="1"/>
            <a:r>
              <a:rPr lang="en-US" altLang="en-US" sz="1000" b="1">
                <a:solidFill>
                  <a:srgbClr val="000000"/>
                </a:solidFill>
              </a:rPr>
              <a:t>		0</a:t>
            </a:r>
            <a:r>
              <a:rPr lang="el-GR" altLang="en-US" sz="1000" b="1">
                <a:solidFill>
                  <a:srgbClr val="000000"/>
                </a:solidFill>
              </a:rPr>
              <a:t>,</a:t>
            </a:r>
            <a:r>
              <a:rPr lang="en-US" altLang="en-US" sz="1000" b="1">
                <a:solidFill>
                  <a:srgbClr val="000000"/>
                </a:solidFill>
              </a:rPr>
              <a:t>91 – 1</a:t>
            </a:r>
            <a:r>
              <a:rPr lang="el-GR" altLang="en-US" sz="1000" b="1">
                <a:solidFill>
                  <a:srgbClr val="000000"/>
                </a:solidFill>
              </a:rPr>
              <a:t>,</a:t>
            </a:r>
            <a:r>
              <a:rPr lang="en-US" altLang="en-US" sz="1000" b="1">
                <a:solidFill>
                  <a:srgbClr val="000000"/>
                </a:solidFill>
              </a:rPr>
              <a:t>30	Φυσιολογικός</a:t>
            </a:r>
          </a:p>
          <a:p>
            <a:pPr marL="228600" indent="-228600" eaLnBrk="1" hangingPunct="1"/>
            <a:r>
              <a:rPr lang="el-GR" altLang="en-US" sz="1000" b="1">
                <a:solidFill>
                  <a:srgbClr val="000000"/>
                </a:solidFill>
              </a:rPr>
              <a:t>		0,41 – 0,90	Ελαφριά προς μέτρια περιφερική αρτηριακή νόσος</a:t>
            </a:r>
          </a:p>
          <a:p>
            <a:pPr marL="228600" indent="-228600" eaLnBrk="1" hangingPunct="1"/>
            <a:r>
              <a:rPr lang="el-GR" altLang="en-US" sz="1000" b="1">
                <a:solidFill>
                  <a:srgbClr val="000000"/>
                </a:solidFill>
              </a:rPr>
              <a:t>		0,00 – 0,40	Σοβαρή περιφερική αρτηριακή νόσος</a:t>
            </a:r>
          </a:p>
          <a:p>
            <a:pPr marL="228600" indent="-228600" eaLnBrk="1" hangingPunct="1">
              <a:buClr>
                <a:srgbClr val="000000"/>
              </a:buClr>
              <a:buFontTx/>
              <a:buChar char="•"/>
            </a:pPr>
            <a:r>
              <a:rPr lang="el-GR" altLang="en-US" sz="1000">
                <a:solidFill>
                  <a:srgbClr val="000000"/>
                </a:solidFill>
              </a:rPr>
              <a:t>Ψευδή αρνητικά αποτελέσματα ενδέχεται να παρατηρηθούν σε μη συμπιέσιμες αρτηρίες, όπως σε ηλικιωμένους ασθενείς και διαβητικούς οδηγώντας σε αυξημένες μετρήσεις πίεσης ποδοκνημικής. Ο δείκτης μεγάλου δακτύλου του ποδός μπορεί να αποτελέσει ακριβέστερο δείκτη στους συγκεκριμένους ασθενείς. </a:t>
            </a:r>
          </a:p>
          <a:p>
            <a:pPr marL="228600" indent="-228600" eaLnBrk="1" hangingPunct="1">
              <a:buClr>
                <a:srgbClr val="000000"/>
              </a:buClr>
              <a:buFontTx/>
              <a:buChar char="•"/>
            </a:pPr>
            <a:endParaRPr lang="en-US" altLang="en-US" sz="1000">
              <a:solidFill>
                <a:srgbClr val="000000"/>
              </a:solidFill>
            </a:endParaRPr>
          </a:p>
          <a:p>
            <a:pPr marL="228600" indent="-228600" eaLnBrk="1" hangingPunct="1">
              <a:buClr>
                <a:srgbClr val="000000"/>
              </a:buClr>
              <a:buFontTx/>
              <a:buChar char="•"/>
            </a:pPr>
            <a:endParaRPr lang="en-US" altLang="en-US" sz="1000">
              <a:solidFill>
                <a:srgbClr val="000000"/>
              </a:solidFill>
            </a:endParaRPr>
          </a:p>
          <a:p>
            <a:pPr marL="228600" indent="-228600" eaLnBrk="1" hangingPunct="1"/>
            <a:r>
              <a:rPr lang="en-US" altLang="en-US" sz="900" b="1">
                <a:solidFill>
                  <a:srgbClr val="000000"/>
                </a:solidFill>
              </a:rPr>
              <a:t>Βιβλιογραφικές αναφορές:</a:t>
            </a:r>
          </a:p>
          <a:p>
            <a:pPr marL="228600" indent="-228600" eaLnBrk="1" hangingPunct="1">
              <a:buFontTx/>
              <a:buAutoNum type="arabicPeriod"/>
            </a:pPr>
            <a:r>
              <a:rPr lang="en-US" altLang="en-US" sz="900"/>
              <a:t>Vascular Disease Foundation. The Ankle-Brachial Index (ABI). Available at: http://www.vdf.org/ABI.htm. Accessed February 13, 2003.</a:t>
            </a:r>
          </a:p>
          <a:p>
            <a:pPr marL="228600" indent="-228600" eaLnBrk="1" hangingPunct="1">
              <a:buFontTx/>
              <a:buAutoNum type="arabicPeriod"/>
            </a:pPr>
            <a:r>
              <a:rPr lang="en-US" altLang="en-US" sz="900"/>
              <a:t>Trans Atlantic Inter-Society Consensus (TASC) Working Group. Management of peripheral arterial disease (PAD): epidemiology, natural history, risk factors. </a:t>
            </a:r>
            <a:r>
              <a:rPr lang="en-US" altLang="en-US" sz="900" i="1"/>
              <a:t>Int Angiol</a:t>
            </a:r>
            <a:r>
              <a:rPr lang="en-US" altLang="en-US" sz="900"/>
              <a:t> 2000; </a:t>
            </a:r>
            <a:r>
              <a:rPr lang="en-US" altLang="en-US" sz="900" b="1"/>
              <a:t>19</a:t>
            </a:r>
            <a:r>
              <a:rPr lang="en-US" altLang="en-US" sz="900"/>
              <a:t> (suppl): 5</a:t>
            </a:r>
            <a:r>
              <a:rPr lang="en-US" altLang="en-US" sz="1000"/>
              <a:t>–</a:t>
            </a:r>
            <a:r>
              <a:rPr lang="en-US" altLang="en-US" sz="900"/>
              <a:t>34.</a:t>
            </a:r>
          </a:p>
          <a:p>
            <a:pPr marL="228600" indent="-228600" eaLnBrk="1" hangingPunct="1">
              <a:buFontTx/>
              <a:buAutoNum type="arabicPeriod"/>
            </a:pPr>
            <a:r>
              <a:rPr lang="en-US" altLang="en-US" sz="900"/>
              <a:t>Hiatt WR.  Medical treatment of peripheral arterial disease and claudication. </a:t>
            </a:r>
            <a:r>
              <a:rPr lang="en-US" altLang="en-US" sz="900" i="1"/>
              <a:t>N Engl J Med</a:t>
            </a:r>
            <a:r>
              <a:rPr lang="en-US" altLang="en-US" sz="900"/>
              <a:t> 2001; </a:t>
            </a:r>
            <a:r>
              <a:rPr lang="en-US" altLang="en-US" sz="900" b="1"/>
              <a:t>344</a:t>
            </a:r>
            <a:r>
              <a:rPr lang="en-US" altLang="en-US" sz="900"/>
              <a:t>: 1608</a:t>
            </a:r>
            <a:r>
              <a:rPr lang="en-US" altLang="en-US" sz="1000"/>
              <a:t>–</a:t>
            </a:r>
            <a:r>
              <a:rPr lang="en-US" altLang="en-US" sz="900"/>
              <a:t>1621.</a:t>
            </a:r>
          </a:p>
          <a:p>
            <a:pPr marL="228600" indent="-228600" eaLnBrk="1" hangingPunct="1"/>
            <a:endParaRPr lang="en-US" altLang="en-US" sz="900" b="1">
              <a:solidFill>
                <a:srgbClr val="000000"/>
              </a:solidFill>
            </a:endParaRPr>
          </a:p>
        </p:txBody>
      </p:sp>
    </p:spTree>
    <p:extLst>
      <p:ext uri="{BB962C8B-B14F-4D97-AF65-F5344CB8AC3E}">
        <p14:creationId xmlns:p14="http://schemas.microsoft.com/office/powerpoint/2010/main" val="2041486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C638B167-95C1-466C-99AF-4D78E9C727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199AE56-608F-477E-B33E-20CBC3AD7A33}" type="slidenum">
              <a:rPr lang="el-GR" altLang="en-US" sz="1200"/>
              <a:pPr eaLnBrk="1" hangingPunct="1"/>
              <a:t>22</a:t>
            </a:fld>
            <a:endParaRPr lang="el-GR" altLang="en-US" sz="1200"/>
          </a:p>
        </p:txBody>
      </p:sp>
      <p:sp>
        <p:nvSpPr>
          <p:cNvPr id="78851" name="Rectangle 2">
            <a:extLst>
              <a:ext uri="{FF2B5EF4-FFF2-40B4-BE49-F238E27FC236}">
                <a16:creationId xmlns:a16="http://schemas.microsoft.com/office/drawing/2014/main" id="{FDB4634C-F79C-406B-BD61-D026258B1D16}"/>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930AB5CB-F248-4C8F-84DE-D0678D19C3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n-US"/>
          </a:p>
        </p:txBody>
      </p:sp>
    </p:spTree>
    <p:extLst>
      <p:ext uri="{BB962C8B-B14F-4D97-AF65-F5344CB8AC3E}">
        <p14:creationId xmlns:p14="http://schemas.microsoft.com/office/powerpoint/2010/main" val="3812865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9D318E36-16D2-464D-B2B3-50AF8F50C9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4D1F6A1-83C3-4BE7-8EB3-8B315895B9C9}" type="slidenum">
              <a:rPr lang="el-GR" altLang="en-US" sz="1200"/>
              <a:pPr eaLnBrk="1" hangingPunct="1"/>
              <a:t>23</a:t>
            </a:fld>
            <a:endParaRPr lang="el-GR" altLang="en-US" sz="1200"/>
          </a:p>
        </p:txBody>
      </p:sp>
      <p:sp>
        <p:nvSpPr>
          <p:cNvPr id="90115" name="Rectangle 2">
            <a:extLst>
              <a:ext uri="{FF2B5EF4-FFF2-40B4-BE49-F238E27FC236}">
                <a16:creationId xmlns:a16="http://schemas.microsoft.com/office/drawing/2014/main" id="{6A78ADA9-8A86-4023-A68B-1AEF45134B3F}"/>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AC594B1B-1E8E-4CBF-BA16-B0804DD63BC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n-US"/>
          </a:p>
        </p:txBody>
      </p:sp>
    </p:spTree>
    <p:extLst>
      <p:ext uri="{BB962C8B-B14F-4D97-AF65-F5344CB8AC3E}">
        <p14:creationId xmlns:p14="http://schemas.microsoft.com/office/powerpoint/2010/main" val="1700750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E80C975C-0988-4B79-9353-E69F67FA4C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61B7F4B-4474-4746-935F-DDF0C77CBE60}" type="slidenum">
              <a:rPr lang="el-GR" altLang="en-US" sz="1200"/>
              <a:pPr eaLnBrk="1" hangingPunct="1"/>
              <a:t>33</a:t>
            </a:fld>
            <a:endParaRPr lang="el-GR" altLang="en-US" sz="1200"/>
          </a:p>
        </p:txBody>
      </p:sp>
      <p:sp>
        <p:nvSpPr>
          <p:cNvPr id="80899" name="Rectangle 2">
            <a:extLst>
              <a:ext uri="{FF2B5EF4-FFF2-40B4-BE49-F238E27FC236}">
                <a16:creationId xmlns:a16="http://schemas.microsoft.com/office/drawing/2014/main" id="{C59154FA-73BD-4E43-B535-62C0CA39F1F0}"/>
              </a:ext>
            </a:extLst>
          </p:cNvPr>
          <p:cNvSpPr>
            <a:spLocks noGrp="1" noRot="1" noChangeAspect="1" noChangeArrowheads="1" noTextEdit="1"/>
          </p:cNvSpPr>
          <p:nvPr>
            <p:ph type="sldImg"/>
          </p:nvPr>
        </p:nvSpPr>
        <p:spPr>
          <a:xfrm>
            <a:off x="393700" y="692150"/>
            <a:ext cx="6070600" cy="3416300"/>
          </a:xfrm>
          <a:ln/>
        </p:spPr>
      </p:sp>
      <p:sp>
        <p:nvSpPr>
          <p:cNvPr id="80900" name="Rectangle 3">
            <a:extLst>
              <a:ext uri="{FF2B5EF4-FFF2-40B4-BE49-F238E27FC236}">
                <a16:creationId xmlns:a16="http://schemas.microsoft.com/office/drawing/2014/main" id="{DABB2570-3818-4C91-9719-A2603DA8226C}"/>
              </a:ext>
            </a:extLst>
          </p:cNvPr>
          <p:cNvSpPr>
            <a:spLocks noGrp="1" noChangeArrowheads="1"/>
          </p:cNvSpPr>
          <p:nvPr>
            <p:ph type="body" idx="1"/>
          </p:nvPr>
        </p:nvSpPr>
        <p:spPr>
          <a:xfrm>
            <a:off x="1095375" y="4343400"/>
            <a:ext cx="4848225" cy="3238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sz="1000"/>
              <a:t>Traditional indications for ABI measurement include </a:t>
            </a:r>
          </a:p>
          <a:p>
            <a:pPr lvl="1" eaLnBrk="1" hangingPunct="1">
              <a:buFont typeface="Arial" panose="020B0604020202020204" pitchFamily="34" charset="0"/>
              <a:buChar char="-"/>
            </a:pPr>
            <a:r>
              <a:rPr lang="en-US" altLang="en-US" sz="1000"/>
              <a:t>history of classic of suspected claudication </a:t>
            </a:r>
          </a:p>
          <a:p>
            <a:pPr lvl="1" eaLnBrk="1" hangingPunct="1">
              <a:buFont typeface="Arial" panose="020B0604020202020204" pitchFamily="34" charset="0"/>
              <a:buChar char="-"/>
            </a:pPr>
            <a:r>
              <a:rPr lang="en-US" altLang="en-US" sz="1000"/>
              <a:t>history of CLI as indicated by rest pain, gangrene, or a nonhealing wound</a:t>
            </a:r>
          </a:p>
          <a:p>
            <a:pPr eaLnBrk="1" hangingPunct="1">
              <a:buFontTx/>
              <a:buChar char="•"/>
            </a:pPr>
            <a:r>
              <a:rPr lang="en-US" altLang="en-US" sz="1000"/>
              <a:t>The ADA recommends ABI measurement for </a:t>
            </a:r>
          </a:p>
          <a:p>
            <a:pPr lvl="1" eaLnBrk="1" hangingPunct="1">
              <a:buFont typeface="Arial" panose="020B0604020202020204" pitchFamily="34" charset="0"/>
              <a:buChar char="-"/>
            </a:pPr>
            <a:r>
              <a:rPr lang="en-US" altLang="en-US" sz="1000"/>
              <a:t>any diabetic patient more than 50 years old</a:t>
            </a:r>
          </a:p>
          <a:p>
            <a:pPr lvl="1" eaLnBrk="1" hangingPunct="1">
              <a:buFont typeface="Arial" panose="020B0604020202020204" pitchFamily="34" charset="0"/>
              <a:buChar char="-"/>
            </a:pPr>
            <a:r>
              <a:rPr lang="en-US" altLang="en-US" sz="1000"/>
              <a:t>any diabetic patient less than 50 years old with risk factors such as smoking, hypertension, hyperlipidemia, or a duration of diabetes of more than 10 years</a:t>
            </a:r>
          </a:p>
          <a:p>
            <a:pPr lvl="1" eaLnBrk="1" hangingPunct="1">
              <a:buFont typeface="Arial" panose="020B0604020202020204" pitchFamily="34" charset="0"/>
              <a:buChar char="-"/>
            </a:pPr>
            <a:r>
              <a:rPr lang="en-US" altLang="en-US" sz="1000"/>
              <a:t>any patients with symptoms of PAD</a:t>
            </a:r>
            <a:r>
              <a:rPr lang="en-US" altLang="en-US" sz="1000" baseline="30000"/>
              <a:t>1</a:t>
            </a:r>
          </a:p>
          <a:p>
            <a:pPr eaLnBrk="1" hangingPunct="1">
              <a:buFontTx/>
              <a:buChar char="•"/>
            </a:pPr>
            <a:r>
              <a:rPr lang="en-US" altLang="en-US" sz="1000"/>
              <a:t>The AHA-ACC recommend ABI measurement for </a:t>
            </a:r>
          </a:p>
          <a:p>
            <a:pPr lvl="1" eaLnBrk="1" hangingPunct="1">
              <a:buFont typeface="Arial" panose="020B0604020202020204" pitchFamily="34" charset="0"/>
              <a:buChar char="-"/>
            </a:pPr>
            <a:r>
              <a:rPr lang="en-US" altLang="en-US" sz="1000"/>
              <a:t>all patients with PAD symptoms</a:t>
            </a:r>
          </a:p>
          <a:p>
            <a:pPr lvl="1" eaLnBrk="1" hangingPunct="1">
              <a:buFont typeface="Arial" panose="020B0604020202020204" pitchFamily="34" charset="0"/>
              <a:buChar char="-"/>
            </a:pPr>
            <a:r>
              <a:rPr lang="en-US" altLang="en-US" sz="1000"/>
              <a:t>all patients more than 70 years old</a:t>
            </a:r>
          </a:p>
          <a:p>
            <a:pPr lvl="1" eaLnBrk="1" hangingPunct="1">
              <a:buFont typeface="Arial" panose="020B0604020202020204" pitchFamily="34" charset="0"/>
              <a:buChar char="-"/>
            </a:pPr>
            <a:r>
              <a:rPr lang="en-US" altLang="en-US" sz="1000"/>
              <a:t>all patients more than 50 years old but less than 69 years old who smoke or have diabetes</a:t>
            </a:r>
            <a:r>
              <a:rPr lang="en-US" altLang="en-US" sz="1000" baseline="30000"/>
              <a:t>2</a:t>
            </a:r>
          </a:p>
          <a:p>
            <a:pPr eaLnBrk="1" hangingPunct="1"/>
            <a:endParaRPr lang="en-US" altLang="en-US" sz="1000"/>
          </a:p>
          <a:p>
            <a:pPr eaLnBrk="1" hangingPunct="1"/>
            <a:r>
              <a:rPr lang="en-US" altLang="en-US" sz="1000"/>
              <a:t>Keywords: ABI, CLI, rest pain, gangrene, smoking, hypertension, diabetes, PAD</a:t>
            </a:r>
          </a:p>
          <a:p>
            <a:pPr lvl="1" eaLnBrk="1" hangingPunct="1"/>
            <a:endParaRPr lang="en-US" altLang="en-US" sz="1000" baseline="30000"/>
          </a:p>
          <a:p>
            <a:pPr eaLnBrk="1" hangingPunct="1">
              <a:buFontTx/>
              <a:buChar char="•"/>
            </a:pPr>
            <a:endParaRPr lang="en-US" altLang="en-US" sz="1000" baseline="30000"/>
          </a:p>
        </p:txBody>
      </p:sp>
      <p:sp>
        <p:nvSpPr>
          <p:cNvPr id="80901" name="Text Box 4">
            <a:extLst>
              <a:ext uri="{FF2B5EF4-FFF2-40B4-BE49-F238E27FC236}">
                <a16:creationId xmlns:a16="http://schemas.microsoft.com/office/drawing/2014/main" id="{2BFE41ED-90AC-4205-9FD6-3E7B32DB9B44}"/>
              </a:ext>
            </a:extLst>
          </p:cNvPr>
          <p:cNvSpPr txBox="1">
            <a:spLocks noChangeArrowheads="1"/>
          </p:cNvSpPr>
          <p:nvPr/>
        </p:nvSpPr>
        <p:spPr bwMode="auto">
          <a:xfrm>
            <a:off x="1152525" y="7572375"/>
            <a:ext cx="435292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1432" tIns="45716" rIns="91432" bIns="45716">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50000"/>
              </a:spcBef>
            </a:pPr>
            <a:r>
              <a:rPr lang="en-US" altLang="en-US" sz="800">
                <a:latin typeface="Arial" panose="020B0604020202020204" pitchFamily="34" charset="0"/>
              </a:rPr>
              <a:t>1. American Diabetes Association. Peripheral arterial disease in people with diabetes. </a:t>
            </a:r>
            <a:r>
              <a:rPr lang="en-US" altLang="en-US" sz="800" i="1">
                <a:latin typeface="Arial" panose="020B0604020202020204" pitchFamily="34" charset="0"/>
              </a:rPr>
              <a:t>Diabetes Care</a:t>
            </a:r>
            <a:r>
              <a:rPr lang="en-US" altLang="en-US" sz="800">
                <a:latin typeface="Arial" panose="020B0604020202020204" pitchFamily="34" charset="0"/>
              </a:rPr>
              <a:t>. 2003;26:3333-3341.</a:t>
            </a:r>
          </a:p>
          <a:p>
            <a:pPr>
              <a:lnSpc>
                <a:spcPct val="90000"/>
              </a:lnSpc>
              <a:spcBef>
                <a:spcPct val="50000"/>
              </a:spcBef>
            </a:pPr>
            <a:r>
              <a:rPr lang="en-US" altLang="en-US" sz="800">
                <a:latin typeface="Arial" panose="020B0604020202020204" pitchFamily="34" charset="0"/>
              </a:rPr>
              <a:t>2. Hirsch AT, Criqui MH, Treat-Jacobson DT et al. Peripheral arterial disease detection, awareness, and treatment in primary care. </a:t>
            </a:r>
            <a:r>
              <a:rPr lang="en-US" altLang="en-US" sz="800" i="1">
                <a:latin typeface="Arial" panose="020B0604020202020204" pitchFamily="34" charset="0"/>
              </a:rPr>
              <a:t>JAMA</a:t>
            </a:r>
            <a:r>
              <a:rPr lang="en-US" altLang="en-US" sz="800">
                <a:latin typeface="Arial" panose="020B0604020202020204" pitchFamily="34" charset="0"/>
              </a:rPr>
              <a:t>. 2001;286:1317-1324.</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8C5FBA67-A594-4495-BBE6-EAAF69E1A8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A78C766-8710-43A3-845C-69B64458DE99}" type="slidenum">
              <a:rPr lang="el-GR" altLang="en-US" sz="1200"/>
              <a:pPr eaLnBrk="1" hangingPunct="1"/>
              <a:t>34</a:t>
            </a:fld>
            <a:endParaRPr lang="el-GR" altLang="en-US" sz="1200"/>
          </a:p>
        </p:txBody>
      </p:sp>
      <p:sp>
        <p:nvSpPr>
          <p:cNvPr id="81923" name="Rectangle 2">
            <a:extLst>
              <a:ext uri="{FF2B5EF4-FFF2-40B4-BE49-F238E27FC236}">
                <a16:creationId xmlns:a16="http://schemas.microsoft.com/office/drawing/2014/main" id="{71F1B392-C9FD-44B8-9D45-20A37B99F482}"/>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B48950B0-A9B3-4347-9643-FEB57EB9FD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BAD8150F-553D-4C7B-96EF-3046A12F71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9341729-A740-4BA9-9607-5DAF51E5E925}" type="slidenum">
              <a:rPr lang="el-GR" altLang="en-US" sz="1200"/>
              <a:pPr eaLnBrk="1" hangingPunct="1"/>
              <a:t>35</a:t>
            </a:fld>
            <a:endParaRPr lang="el-GR" altLang="en-US" sz="1200"/>
          </a:p>
        </p:txBody>
      </p:sp>
      <p:sp>
        <p:nvSpPr>
          <p:cNvPr id="82947" name="Rectangle 2">
            <a:extLst>
              <a:ext uri="{FF2B5EF4-FFF2-40B4-BE49-F238E27FC236}">
                <a16:creationId xmlns:a16="http://schemas.microsoft.com/office/drawing/2014/main" id="{09A62724-AD00-40A7-9879-9E4C9D18658A}"/>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E3AF71C1-5D25-4105-B097-5A0F7608EE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9E6CB67E-B723-45C8-AC0F-D59F8CAFF0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09D03D5-2E78-4044-97E9-84A45CB43576}" type="slidenum">
              <a:rPr lang="el-GR" altLang="en-US" sz="1200"/>
              <a:pPr eaLnBrk="1" hangingPunct="1"/>
              <a:t>36</a:t>
            </a:fld>
            <a:endParaRPr lang="el-GR" altLang="en-US" sz="1200"/>
          </a:p>
        </p:txBody>
      </p:sp>
      <p:sp>
        <p:nvSpPr>
          <p:cNvPr id="86019" name="Rectangle 2">
            <a:extLst>
              <a:ext uri="{FF2B5EF4-FFF2-40B4-BE49-F238E27FC236}">
                <a16:creationId xmlns:a16="http://schemas.microsoft.com/office/drawing/2014/main" id="{FEB6D9C8-8256-42E2-AAC8-898E362B1B84}"/>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F895BDE2-8B2D-40E5-A94B-9C9397361A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D929E4-74B6-4C88-B9E5-D616B48C1D7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a:p>
        </p:txBody>
      </p:sp>
      <p:sp>
        <p:nvSpPr>
          <p:cNvPr id="3" name="Υπότιτλος 2">
            <a:extLst>
              <a:ext uri="{FF2B5EF4-FFF2-40B4-BE49-F238E27FC236}">
                <a16:creationId xmlns:a16="http://schemas.microsoft.com/office/drawing/2014/main" id="{D8BFFC62-CF61-4305-9741-ECC383FD34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a:p>
        </p:txBody>
      </p:sp>
      <p:sp>
        <p:nvSpPr>
          <p:cNvPr id="4" name="Θέση ημερομηνίας 3">
            <a:extLst>
              <a:ext uri="{FF2B5EF4-FFF2-40B4-BE49-F238E27FC236}">
                <a16:creationId xmlns:a16="http://schemas.microsoft.com/office/drawing/2014/main" id="{8388DB71-3078-48D2-8012-D7B01E2A39A3}"/>
              </a:ext>
            </a:extLst>
          </p:cNvPr>
          <p:cNvSpPr>
            <a:spLocks noGrp="1"/>
          </p:cNvSpPr>
          <p:nvPr>
            <p:ph type="dt" sz="half" idx="10"/>
          </p:nvPr>
        </p:nvSpPr>
        <p:spPr/>
        <p:txBody>
          <a:bodyPr/>
          <a:lstStyle/>
          <a:p>
            <a:fld id="{AD40ACE6-B79B-4E9D-98E2-195445AC1F32}" type="datetimeFigureOut">
              <a:rPr lang="en-US" smtClean="0"/>
              <a:t>2/18/2020</a:t>
            </a:fld>
            <a:endParaRPr lang="en-US"/>
          </a:p>
        </p:txBody>
      </p:sp>
      <p:sp>
        <p:nvSpPr>
          <p:cNvPr id="5" name="Θέση υποσέλιδου 4">
            <a:extLst>
              <a:ext uri="{FF2B5EF4-FFF2-40B4-BE49-F238E27FC236}">
                <a16:creationId xmlns:a16="http://schemas.microsoft.com/office/drawing/2014/main" id="{47D4C456-EEFA-4FF6-99AB-00E573E399E3}"/>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9EFAF664-671F-4DFC-BB89-8EC054332507}"/>
              </a:ext>
            </a:extLst>
          </p:cNvPr>
          <p:cNvSpPr>
            <a:spLocks noGrp="1"/>
          </p:cNvSpPr>
          <p:nvPr>
            <p:ph type="sldNum" sz="quarter" idx="12"/>
          </p:nvPr>
        </p:nvSpPr>
        <p:spPr/>
        <p:txBody>
          <a:bodyPr/>
          <a:lstStyle/>
          <a:p>
            <a:fld id="{49596E7D-F4DE-4678-9B4C-7FA99EC1EA6C}" type="slidenum">
              <a:rPr lang="en-US" smtClean="0"/>
              <a:t>‹#›</a:t>
            </a:fld>
            <a:endParaRPr lang="en-US"/>
          </a:p>
        </p:txBody>
      </p:sp>
    </p:spTree>
    <p:extLst>
      <p:ext uri="{BB962C8B-B14F-4D97-AF65-F5344CB8AC3E}">
        <p14:creationId xmlns:p14="http://schemas.microsoft.com/office/powerpoint/2010/main" val="550927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D39B5BD-C9AF-46B4-9EFC-3E3ADB2CF487}"/>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007975A7-EFFE-457F-834A-7606D3D3BCB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8D186EF3-12C3-4C2E-B053-8B437A81A782}"/>
              </a:ext>
            </a:extLst>
          </p:cNvPr>
          <p:cNvSpPr>
            <a:spLocks noGrp="1"/>
          </p:cNvSpPr>
          <p:nvPr>
            <p:ph type="dt" sz="half" idx="10"/>
          </p:nvPr>
        </p:nvSpPr>
        <p:spPr/>
        <p:txBody>
          <a:bodyPr/>
          <a:lstStyle/>
          <a:p>
            <a:fld id="{AD40ACE6-B79B-4E9D-98E2-195445AC1F32}" type="datetimeFigureOut">
              <a:rPr lang="en-US" smtClean="0"/>
              <a:t>2/18/2020</a:t>
            </a:fld>
            <a:endParaRPr lang="en-US"/>
          </a:p>
        </p:txBody>
      </p:sp>
      <p:sp>
        <p:nvSpPr>
          <p:cNvPr id="5" name="Θέση υποσέλιδου 4">
            <a:extLst>
              <a:ext uri="{FF2B5EF4-FFF2-40B4-BE49-F238E27FC236}">
                <a16:creationId xmlns:a16="http://schemas.microsoft.com/office/drawing/2014/main" id="{5F8E8DE9-4C8E-4FAB-BDF4-3413975B140F}"/>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E44E09F9-D086-448E-A534-B5BF0BFC7DAC}"/>
              </a:ext>
            </a:extLst>
          </p:cNvPr>
          <p:cNvSpPr>
            <a:spLocks noGrp="1"/>
          </p:cNvSpPr>
          <p:nvPr>
            <p:ph type="sldNum" sz="quarter" idx="12"/>
          </p:nvPr>
        </p:nvSpPr>
        <p:spPr/>
        <p:txBody>
          <a:bodyPr/>
          <a:lstStyle/>
          <a:p>
            <a:fld id="{49596E7D-F4DE-4678-9B4C-7FA99EC1EA6C}" type="slidenum">
              <a:rPr lang="en-US" smtClean="0"/>
              <a:t>‹#›</a:t>
            </a:fld>
            <a:endParaRPr lang="en-US"/>
          </a:p>
        </p:txBody>
      </p:sp>
    </p:spTree>
    <p:extLst>
      <p:ext uri="{BB962C8B-B14F-4D97-AF65-F5344CB8AC3E}">
        <p14:creationId xmlns:p14="http://schemas.microsoft.com/office/powerpoint/2010/main" val="1650437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B14453B8-D9C1-4C94-9BD9-38FFC4066005}"/>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0783A85E-AE85-40F1-84E6-8783969C71B8}"/>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F0A41163-A9B6-40CA-8C41-EBAA023CED45}"/>
              </a:ext>
            </a:extLst>
          </p:cNvPr>
          <p:cNvSpPr>
            <a:spLocks noGrp="1"/>
          </p:cNvSpPr>
          <p:nvPr>
            <p:ph type="dt" sz="half" idx="10"/>
          </p:nvPr>
        </p:nvSpPr>
        <p:spPr/>
        <p:txBody>
          <a:bodyPr/>
          <a:lstStyle/>
          <a:p>
            <a:fld id="{AD40ACE6-B79B-4E9D-98E2-195445AC1F32}" type="datetimeFigureOut">
              <a:rPr lang="en-US" smtClean="0"/>
              <a:t>2/18/2020</a:t>
            </a:fld>
            <a:endParaRPr lang="en-US"/>
          </a:p>
        </p:txBody>
      </p:sp>
      <p:sp>
        <p:nvSpPr>
          <p:cNvPr id="5" name="Θέση υποσέλιδου 4">
            <a:extLst>
              <a:ext uri="{FF2B5EF4-FFF2-40B4-BE49-F238E27FC236}">
                <a16:creationId xmlns:a16="http://schemas.microsoft.com/office/drawing/2014/main" id="{E6FA9FC2-0AD7-4AAA-A096-D2A91F6FBE1E}"/>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379647DB-2C37-498A-9134-AF6236504F42}"/>
              </a:ext>
            </a:extLst>
          </p:cNvPr>
          <p:cNvSpPr>
            <a:spLocks noGrp="1"/>
          </p:cNvSpPr>
          <p:nvPr>
            <p:ph type="sldNum" sz="quarter" idx="12"/>
          </p:nvPr>
        </p:nvSpPr>
        <p:spPr/>
        <p:txBody>
          <a:bodyPr/>
          <a:lstStyle/>
          <a:p>
            <a:fld id="{49596E7D-F4DE-4678-9B4C-7FA99EC1EA6C}" type="slidenum">
              <a:rPr lang="en-US" smtClean="0"/>
              <a:t>‹#›</a:t>
            </a:fld>
            <a:endParaRPr lang="en-US"/>
          </a:p>
        </p:txBody>
      </p:sp>
    </p:spTree>
    <p:extLst>
      <p:ext uri="{BB962C8B-B14F-4D97-AF65-F5344CB8AC3E}">
        <p14:creationId xmlns:p14="http://schemas.microsoft.com/office/powerpoint/2010/main" val="505105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609600"/>
            <a:ext cx="10363200" cy="1143000"/>
          </a:xfrm>
        </p:spPr>
        <p:txBody>
          <a:bodyPr/>
          <a:lstStyle/>
          <a:p>
            <a:r>
              <a:rPr lang="el-GR"/>
              <a:t>Kλικ για επεξεργασία του τίτλου</a:t>
            </a:r>
            <a:endParaRPr lang="en-GB"/>
          </a:p>
        </p:txBody>
      </p:sp>
      <p:sp>
        <p:nvSpPr>
          <p:cNvPr id="3" name="2 - Θέση περιεχομένου"/>
          <p:cNvSpPr>
            <a:spLocks noGrp="1"/>
          </p:cNvSpPr>
          <p:nvPr>
            <p:ph sz="half" idx="1"/>
          </p:nvPr>
        </p:nvSpPr>
        <p:spPr>
          <a:xfrm>
            <a:off x="914400" y="1981200"/>
            <a:ext cx="50800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περιεχομένου"/>
          <p:cNvSpPr>
            <a:spLocks noGrp="1"/>
          </p:cNvSpPr>
          <p:nvPr>
            <p:ph sz="quarter" idx="2"/>
          </p:nvPr>
        </p:nvSpPr>
        <p:spPr>
          <a:xfrm>
            <a:off x="6197600" y="1981200"/>
            <a:ext cx="5080000" cy="1981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περιεχομένου"/>
          <p:cNvSpPr>
            <a:spLocks noGrp="1"/>
          </p:cNvSpPr>
          <p:nvPr>
            <p:ph sz="quarter" idx="3"/>
          </p:nvPr>
        </p:nvSpPr>
        <p:spPr>
          <a:xfrm>
            <a:off x="6197600" y="4114800"/>
            <a:ext cx="5080000" cy="1981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6" name="Rectangle 4">
            <a:extLst>
              <a:ext uri="{FF2B5EF4-FFF2-40B4-BE49-F238E27FC236}">
                <a16:creationId xmlns:a16="http://schemas.microsoft.com/office/drawing/2014/main" id="{41BB906A-CAEB-4CC1-AFFA-411A88B5BF3F}"/>
              </a:ext>
            </a:extLst>
          </p:cNvPr>
          <p:cNvSpPr>
            <a:spLocks noGrp="1" noChangeArrowheads="1"/>
          </p:cNvSpPr>
          <p:nvPr>
            <p:ph type="dt" sz="half" idx="10"/>
          </p:nvPr>
        </p:nvSpPr>
        <p:spPr>
          <a:ln/>
        </p:spPr>
        <p:txBody>
          <a:bodyPr/>
          <a:lstStyle>
            <a:lvl1pPr>
              <a:defRPr/>
            </a:lvl1pPr>
          </a:lstStyle>
          <a:p>
            <a:pPr>
              <a:defRPr/>
            </a:pPr>
            <a:endParaRPr lang="el-GR"/>
          </a:p>
        </p:txBody>
      </p:sp>
      <p:sp>
        <p:nvSpPr>
          <p:cNvPr id="7" name="Rectangle 5">
            <a:extLst>
              <a:ext uri="{FF2B5EF4-FFF2-40B4-BE49-F238E27FC236}">
                <a16:creationId xmlns:a16="http://schemas.microsoft.com/office/drawing/2014/main" id="{C3362686-147E-4ADF-8175-EE7A52876DA2}"/>
              </a:ext>
            </a:extLst>
          </p:cNvPr>
          <p:cNvSpPr>
            <a:spLocks noGrp="1" noChangeArrowheads="1"/>
          </p:cNvSpPr>
          <p:nvPr>
            <p:ph type="ftr" sz="quarter" idx="11"/>
          </p:nvPr>
        </p:nvSpPr>
        <p:spPr>
          <a:ln/>
        </p:spPr>
        <p:txBody>
          <a:bodyPr/>
          <a:lstStyle>
            <a:lvl1pPr>
              <a:defRPr/>
            </a:lvl1pPr>
          </a:lstStyle>
          <a:p>
            <a:pPr>
              <a:defRPr/>
            </a:pPr>
            <a:endParaRPr lang="el-GR"/>
          </a:p>
        </p:txBody>
      </p:sp>
      <p:sp>
        <p:nvSpPr>
          <p:cNvPr id="8" name="Rectangle 6">
            <a:extLst>
              <a:ext uri="{FF2B5EF4-FFF2-40B4-BE49-F238E27FC236}">
                <a16:creationId xmlns:a16="http://schemas.microsoft.com/office/drawing/2014/main" id="{CF7D1C93-CF34-4FC5-A7C4-CCB7944CBE18}"/>
              </a:ext>
            </a:extLst>
          </p:cNvPr>
          <p:cNvSpPr>
            <a:spLocks noGrp="1" noChangeArrowheads="1"/>
          </p:cNvSpPr>
          <p:nvPr>
            <p:ph type="sldNum" sz="quarter" idx="12"/>
          </p:nvPr>
        </p:nvSpPr>
        <p:spPr>
          <a:ln/>
        </p:spPr>
        <p:txBody>
          <a:bodyPr/>
          <a:lstStyle>
            <a:lvl1pPr>
              <a:defRPr/>
            </a:lvl1pPr>
          </a:lstStyle>
          <a:p>
            <a:fld id="{45BF0101-4F26-4C76-9019-A9292679E6FE}" type="slidenum">
              <a:rPr lang="el-GR" altLang="en-US"/>
              <a:pPr/>
              <a:t>‹#›</a:t>
            </a:fld>
            <a:endParaRPr lang="el-GR" altLang="en-US"/>
          </a:p>
        </p:txBody>
      </p:sp>
    </p:spTree>
    <p:extLst>
      <p:ext uri="{BB962C8B-B14F-4D97-AF65-F5344CB8AC3E}">
        <p14:creationId xmlns:p14="http://schemas.microsoft.com/office/powerpoint/2010/main" val="149559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401B493-D17A-41ED-AF8D-01BEFACB54A0}"/>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B1BF377C-B016-4EFC-9D8E-58BE2FC561DD}"/>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10230107-DDFF-470D-8073-521EBB4E089E}"/>
              </a:ext>
            </a:extLst>
          </p:cNvPr>
          <p:cNvSpPr>
            <a:spLocks noGrp="1"/>
          </p:cNvSpPr>
          <p:nvPr>
            <p:ph type="dt" sz="half" idx="10"/>
          </p:nvPr>
        </p:nvSpPr>
        <p:spPr/>
        <p:txBody>
          <a:bodyPr/>
          <a:lstStyle/>
          <a:p>
            <a:fld id="{AD40ACE6-B79B-4E9D-98E2-195445AC1F32}" type="datetimeFigureOut">
              <a:rPr lang="en-US" smtClean="0"/>
              <a:t>2/18/2020</a:t>
            </a:fld>
            <a:endParaRPr lang="en-US"/>
          </a:p>
        </p:txBody>
      </p:sp>
      <p:sp>
        <p:nvSpPr>
          <p:cNvPr id="5" name="Θέση υποσέλιδου 4">
            <a:extLst>
              <a:ext uri="{FF2B5EF4-FFF2-40B4-BE49-F238E27FC236}">
                <a16:creationId xmlns:a16="http://schemas.microsoft.com/office/drawing/2014/main" id="{571667DE-6777-4920-B19B-C103E06BBD8D}"/>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7217FA75-D8AA-4846-9D19-D9129048EFAA}"/>
              </a:ext>
            </a:extLst>
          </p:cNvPr>
          <p:cNvSpPr>
            <a:spLocks noGrp="1"/>
          </p:cNvSpPr>
          <p:nvPr>
            <p:ph type="sldNum" sz="quarter" idx="12"/>
          </p:nvPr>
        </p:nvSpPr>
        <p:spPr/>
        <p:txBody>
          <a:bodyPr/>
          <a:lstStyle/>
          <a:p>
            <a:fld id="{49596E7D-F4DE-4678-9B4C-7FA99EC1EA6C}" type="slidenum">
              <a:rPr lang="en-US" smtClean="0"/>
              <a:t>‹#›</a:t>
            </a:fld>
            <a:endParaRPr lang="en-US"/>
          </a:p>
        </p:txBody>
      </p:sp>
    </p:spTree>
    <p:extLst>
      <p:ext uri="{BB962C8B-B14F-4D97-AF65-F5344CB8AC3E}">
        <p14:creationId xmlns:p14="http://schemas.microsoft.com/office/powerpoint/2010/main" val="1994904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4515538-C5B9-446A-B87A-0E3379936B5A}"/>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B1D0DE29-F6F3-43FC-861E-92ED75D1E6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85020528-4E3F-4519-8AD8-CA860C5C8D63}"/>
              </a:ext>
            </a:extLst>
          </p:cNvPr>
          <p:cNvSpPr>
            <a:spLocks noGrp="1"/>
          </p:cNvSpPr>
          <p:nvPr>
            <p:ph type="dt" sz="half" idx="10"/>
          </p:nvPr>
        </p:nvSpPr>
        <p:spPr/>
        <p:txBody>
          <a:bodyPr/>
          <a:lstStyle/>
          <a:p>
            <a:fld id="{AD40ACE6-B79B-4E9D-98E2-195445AC1F32}" type="datetimeFigureOut">
              <a:rPr lang="en-US" smtClean="0"/>
              <a:t>2/18/2020</a:t>
            </a:fld>
            <a:endParaRPr lang="en-US"/>
          </a:p>
        </p:txBody>
      </p:sp>
      <p:sp>
        <p:nvSpPr>
          <p:cNvPr id="5" name="Θέση υποσέλιδου 4">
            <a:extLst>
              <a:ext uri="{FF2B5EF4-FFF2-40B4-BE49-F238E27FC236}">
                <a16:creationId xmlns:a16="http://schemas.microsoft.com/office/drawing/2014/main" id="{12EDB09F-6A10-44FB-BC21-60627089297F}"/>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C26F59F5-B3B8-440B-93B3-B770F37EEB4C}"/>
              </a:ext>
            </a:extLst>
          </p:cNvPr>
          <p:cNvSpPr>
            <a:spLocks noGrp="1"/>
          </p:cNvSpPr>
          <p:nvPr>
            <p:ph type="sldNum" sz="quarter" idx="12"/>
          </p:nvPr>
        </p:nvSpPr>
        <p:spPr/>
        <p:txBody>
          <a:bodyPr/>
          <a:lstStyle/>
          <a:p>
            <a:fld id="{49596E7D-F4DE-4678-9B4C-7FA99EC1EA6C}" type="slidenum">
              <a:rPr lang="en-US" smtClean="0"/>
              <a:t>‹#›</a:t>
            </a:fld>
            <a:endParaRPr lang="en-US"/>
          </a:p>
        </p:txBody>
      </p:sp>
    </p:spTree>
    <p:extLst>
      <p:ext uri="{BB962C8B-B14F-4D97-AF65-F5344CB8AC3E}">
        <p14:creationId xmlns:p14="http://schemas.microsoft.com/office/powerpoint/2010/main" val="1636472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51050C-3D80-4FF5-835A-85CB9B9D2EDE}"/>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5BB82AEE-9C52-4CD7-A0E9-CD49025F76A3}"/>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περιεχομένου 3">
            <a:extLst>
              <a:ext uri="{FF2B5EF4-FFF2-40B4-BE49-F238E27FC236}">
                <a16:creationId xmlns:a16="http://schemas.microsoft.com/office/drawing/2014/main" id="{A8C02735-E672-4AF5-BCF2-3561517706B1}"/>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ημερομηνίας 4">
            <a:extLst>
              <a:ext uri="{FF2B5EF4-FFF2-40B4-BE49-F238E27FC236}">
                <a16:creationId xmlns:a16="http://schemas.microsoft.com/office/drawing/2014/main" id="{6F24A3F0-189F-4278-B8B9-D74B33AFEED2}"/>
              </a:ext>
            </a:extLst>
          </p:cNvPr>
          <p:cNvSpPr>
            <a:spLocks noGrp="1"/>
          </p:cNvSpPr>
          <p:nvPr>
            <p:ph type="dt" sz="half" idx="10"/>
          </p:nvPr>
        </p:nvSpPr>
        <p:spPr/>
        <p:txBody>
          <a:bodyPr/>
          <a:lstStyle/>
          <a:p>
            <a:fld id="{AD40ACE6-B79B-4E9D-98E2-195445AC1F32}" type="datetimeFigureOut">
              <a:rPr lang="en-US" smtClean="0"/>
              <a:t>2/18/2020</a:t>
            </a:fld>
            <a:endParaRPr lang="en-US"/>
          </a:p>
        </p:txBody>
      </p:sp>
      <p:sp>
        <p:nvSpPr>
          <p:cNvPr id="6" name="Θέση υποσέλιδου 5">
            <a:extLst>
              <a:ext uri="{FF2B5EF4-FFF2-40B4-BE49-F238E27FC236}">
                <a16:creationId xmlns:a16="http://schemas.microsoft.com/office/drawing/2014/main" id="{7C40D903-C9FA-4E36-A522-151FA6A337A8}"/>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BE845040-333C-4153-B850-1E0D8C9B89AC}"/>
              </a:ext>
            </a:extLst>
          </p:cNvPr>
          <p:cNvSpPr>
            <a:spLocks noGrp="1"/>
          </p:cNvSpPr>
          <p:nvPr>
            <p:ph type="sldNum" sz="quarter" idx="12"/>
          </p:nvPr>
        </p:nvSpPr>
        <p:spPr/>
        <p:txBody>
          <a:bodyPr/>
          <a:lstStyle/>
          <a:p>
            <a:fld id="{49596E7D-F4DE-4678-9B4C-7FA99EC1EA6C}" type="slidenum">
              <a:rPr lang="en-US" smtClean="0"/>
              <a:t>‹#›</a:t>
            </a:fld>
            <a:endParaRPr lang="en-US"/>
          </a:p>
        </p:txBody>
      </p:sp>
    </p:spTree>
    <p:extLst>
      <p:ext uri="{BB962C8B-B14F-4D97-AF65-F5344CB8AC3E}">
        <p14:creationId xmlns:p14="http://schemas.microsoft.com/office/powerpoint/2010/main" val="3529070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92B38A7-C67E-47EA-88D5-FBA37C79F15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93D1417C-17B9-4F81-836A-73A0867929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8BDCD34C-A75C-4F2F-A9AF-27E1DA40878C}"/>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κειμένου 4">
            <a:extLst>
              <a:ext uri="{FF2B5EF4-FFF2-40B4-BE49-F238E27FC236}">
                <a16:creationId xmlns:a16="http://schemas.microsoft.com/office/drawing/2014/main" id="{66F729BE-3D9C-4588-8A1A-B4AB88F4DD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6C753CF5-2652-4741-95F0-C6E192E0D24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7" name="Θέση ημερομηνίας 6">
            <a:extLst>
              <a:ext uri="{FF2B5EF4-FFF2-40B4-BE49-F238E27FC236}">
                <a16:creationId xmlns:a16="http://schemas.microsoft.com/office/drawing/2014/main" id="{DE7F57C6-0AEA-4552-9AAF-30C4317D41CC}"/>
              </a:ext>
            </a:extLst>
          </p:cNvPr>
          <p:cNvSpPr>
            <a:spLocks noGrp="1"/>
          </p:cNvSpPr>
          <p:nvPr>
            <p:ph type="dt" sz="half" idx="10"/>
          </p:nvPr>
        </p:nvSpPr>
        <p:spPr/>
        <p:txBody>
          <a:bodyPr/>
          <a:lstStyle/>
          <a:p>
            <a:fld id="{AD40ACE6-B79B-4E9D-98E2-195445AC1F32}" type="datetimeFigureOut">
              <a:rPr lang="en-US" smtClean="0"/>
              <a:t>2/18/2020</a:t>
            </a:fld>
            <a:endParaRPr lang="en-US"/>
          </a:p>
        </p:txBody>
      </p:sp>
      <p:sp>
        <p:nvSpPr>
          <p:cNvPr id="8" name="Θέση υποσέλιδου 7">
            <a:extLst>
              <a:ext uri="{FF2B5EF4-FFF2-40B4-BE49-F238E27FC236}">
                <a16:creationId xmlns:a16="http://schemas.microsoft.com/office/drawing/2014/main" id="{CD69341C-C659-4C68-92FB-601553BF0630}"/>
              </a:ext>
            </a:extLst>
          </p:cNvPr>
          <p:cNvSpPr>
            <a:spLocks noGrp="1"/>
          </p:cNvSpPr>
          <p:nvPr>
            <p:ph type="ftr" sz="quarter" idx="11"/>
          </p:nvPr>
        </p:nvSpPr>
        <p:spPr/>
        <p:txBody>
          <a:bodyPr/>
          <a:lstStyle/>
          <a:p>
            <a:endParaRPr lang="en-US"/>
          </a:p>
        </p:txBody>
      </p:sp>
      <p:sp>
        <p:nvSpPr>
          <p:cNvPr id="9" name="Θέση αριθμού διαφάνειας 8">
            <a:extLst>
              <a:ext uri="{FF2B5EF4-FFF2-40B4-BE49-F238E27FC236}">
                <a16:creationId xmlns:a16="http://schemas.microsoft.com/office/drawing/2014/main" id="{1F6A1F97-06FB-4676-BE3E-5ADB5D4C1DB3}"/>
              </a:ext>
            </a:extLst>
          </p:cNvPr>
          <p:cNvSpPr>
            <a:spLocks noGrp="1"/>
          </p:cNvSpPr>
          <p:nvPr>
            <p:ph type="sldNum" sz="quarter" idx="12"/>
          </p:nvPr>
        </p:nvSpPr>
        <p:spPr/>
        <p:txBody>
          <a:bodyPr/>
          <a:lstStyle/>
          <a:p>
            <a:fld id="{49596E7D-F4DE-4678-9B4C-7FA99EC1EA6C}" type="slidenum">
              <a:rPr lang="en-US" smtClean="0"/>
              <a:t>‹#›</a:t>
            </a:fld>
            <a:endParaRPr lang="en-US"/>
          </a:p>
        </p:txBody>
      </p:sp>
    </p:spTree>
    <p:extLst>
      <p:ext uri="{BB962C8B-B14F-4D97-AF65-F5344CB8AC3E}">
        <p14:creationId xmlns:p14="http://schemas.microsoft.com/office/powerpoint/2010/main" val="2162689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80D368-2649-452D-A15C-774C0BDADB3B}"/>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ημερομηνίας 2">
            <a:extLst>
              <a:ext uri="{FF2B5EF4-FFF2-40B4-BE49-F238E27FC236}">
                <a16:creationId xmlns:a16="http://schemas.microsoft.com/office/drawing/2014/main" id="{B95B1F51-8749-4E5A-92DB-CBB9CCF38EA8}"/>
              </a:ext>
            </a:extLst>
          </p:cNvPr>
          <p:cNvSpPr>
            <a:spLocks noGrp="1"/>
          </p:cNvSpPr>
          <p:nvPr>
            <p:ph type="dt" sz="half" idx="10"/>
          </p:nvPr>
        </p:nvSpPr>
        <p:spPr/>
        <p:txBody>
          <a:bodyPr/>
          <a:lstStyle/>
          <a:p>
            <a:fld id="{AD40ACE6-B79B-4E9D-98E2-195445AC1F32}" type="datetimeFigureOut">
              <a:rPr lang="en-US" smtClean="0"/>
              <a:t>2/18/2020</a:t>
            </a:fld>
            <a:endParaRPr lang="en-US"/>
          </a:p>
        </p:txBody>
      </p:sp>
      <p:sp>
        <p:nvSpPr>
          <p:cNvPr id="4" name="Θέση υποσέλιδου 3">
            <a:extLst>
              <a:ext uri="{FF2B5EF4-FFF2-40B4-BE49-F238E27FC236}">
                <a16:creationId xmlns:a16="http://schemas.microsoft.com/office/drawing/2014/main" id="{F6C28025-AED4-49F9-BC11-148B358619EC}"/>
              </a:ext>
            </a:extLst>
          </p:cNvPr>
          <p:cNvSpPr>
            <a:spLocks noGrp="1"/>
          </p:cNvSpPr>
          <p:nvPr>
            <p:ph type="ftr" sz="quarter" idx="11"/>
          </p:nvPr>
        </p:nvSpPr>
        <p:spPr/>
        <p:txBody>
          <a:bodyPr/>
          <a:lstStyle/>
          <a:p>
            <a:endParaRPr lang="en-US"/>
          </a:p>
        </p:txBody>
      </p:sp>
      <p:sp>
        <p:nvSpPr>
          <p:cNvPr id="5" name="Θέση αριθμού διαφάνειας 4">
            <a:extLst>
              <a:ext uri="{FF2B5EF4-FFF2-40B4-BE49-F238E27FC236}">
                <a16:creationId xmlns:a16="http://schemas.microsoft.com/office/drawing/2014/main" id="{A64AC635-39EB-40DF-A393-8967891B1CD3}"/>
              </a:ext>
            </a:extLst>
          </p:cNvPr>
          <p:cNvSpPr>
            <a:spLocks noGrp="1"/>
          </p:cNvSpPr>
          <p:nvPr>
            <p:ph type="sldNum" sz="quarter" idx="12"/>
          </p:nvPr>
        </p:nvSpPr>
        <p:spPr/>
        <p:txBody>
          <a:bodyPr/>
          <a:lstStyle/>
          <a:p>
            <a:fld id="{49596E7D-F4DE-4678-9B4C-7FA99EC1EA6C}" type="slidenum">
              <a:rPr lang="en-US" smtClean="0"/>
              <a:t>‹#›</a:t>
            </a:fld>
            <a:endParaRPr lang="en-US"/>
          </a:p>
        </p:txBody>
      </p:sp>
    </p:spTree>
    <p:extLst>
      <p:ext uri="{BB962C8B-B14F-4D97-AF65-F5344CB8AC3E}">
        <p14:creationId xmlns:p14="http://schemas.microsoft.com/office/powerpoint/2010/main" val="2057064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0A622104-5784-47B1-A95C-1A8100433E70}"/>
              </a:ext>
            </a:extLst>
          </p:cNvPr>
          <p:cNvSpPr>
            <a:spLocks noGrp="1"/>
          </p:cNvSpPr>
          <p:nvPr>
            <p:ph type="dt" sz="half" idx="10"/>
          </p:nvPr>
        </p:nvSpPr>
        <p:spPr/>
        <p:txBody>
          <a:bodyPr/>
          <a:lstStyle/>
          <a:p>
            <a:fld id="{AD40ACE6-B79B-4E9D-98E2-195445AC1F32}" type="datetimeFigureOut">
              <a:rPr lang="en-US" smtClean="0"/>
              <a:t>2/18/2020</a:t>
            </a:fld>
            <a:endParaRPr lang="en-US"/>
          </a:p>
        </p:txBody>
      </p:sp>
      <p:sp>
        <p:nvSpPr>
          <p:cNvPr id="3" name="Θέση υποσέλιδου 2">
            <a:extLst>
              <a:ext uri="{FF2B5EF4-FFF2-40B4-BE49-F238E27FC236}">
                <a16:creationId xmlns:a16="http://schemas.microsoft.com/office/drawing/2014/main" id="{A8279539-78DD-4236-AAD5-DBB7494BA5B6}"/>
              </a:ext>
            </a:extLst>
          </p:cNvPr>
          <p:cNvSpPr>
            <a:spLocks noGrp="1"/>
          </p:cNvSpPr>
          <p:nvPr>
            <p:ph type="ftr" sz="quarter" idx="11"/>
          </p:nvPr>
        </p:nvSpPr>
        <p:spPr/>
        <p:txBody>
          <a:bodyPr/>
          <a:lstStyle/>
          <a:p>
            <a:endParaRPr lang="en-US"/>
          </a:p>
        </p:txBody>
      </p:sp>
      <p:sp>
        <p:nvSpPr>
          <p:cNvPr id="4" name="Θέση αριθμού διαφάνειας 3">
            <a:extLst>
              <a:ext uri="{FF2B5EF4-FFF2-40B4-BE49-F238E27FC236}">
                <a16:creationId xmlns:a16="http://schemas.microsoft.com/office/drawing/2014/main" id="{5938C140-0286-4BDD-9A09-E91F049DD9FB}"/>
              </a:ext>
            </a:extLst>
          </p:cNvPr>
          <p:cNvSpPr>
            <a:spLocks noGrp="1"/>
          </p:cNvSpPr>
          <p:nvPr>
            <p:ph type="sldNum" sz="quarter" idx="12"/>
          </p:nvPr>
        </p:nvSpPr>
        <p:spPr/>
        <p:txBody>
          <a:bodyPr/>
          <a:lstStyle/>
          <a:p>
            <a:fld id="{49596E7D-F4DE-4678-9B4C-7FA99EC1EA6C}" type="slidenum">
              <a:rPr lang="en-US" smtClean="0"/>
              <a:t>‹#›</a:t>
            </a:fld>
            <a:endParaRPr lang="en-US"/>
          </a:p>
        </p:txBody>
      </p:sp>
    </p:spTree>
    <p:extLst>
      <p:ext uri="{BB962C8B-B14F-4D97-AF65-F5344CB8AC3E}">
        <p14:creationId xmlns:p14="http://schemas.microsoft.com/office/powerpoint/2010/main" val="597162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DFEDD5-6781-4FDC-99F2-6715F9E20AA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F76104AE-7067-48D3-96E6-5B3DF490B1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κειμένου 3">
            <a:extLst>
              <a:ext uri="{FF2B5EF4-FFF2-40B4-BE49-F238E27FC236}">
                <a16:creationId xmlns:a16="http://schemas.microsoft.com/office/drawing/2014/main" id="{A0158A88-AFBE-4A41-890A-E35D1F1B66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2CE23C76-C1D6-4763-8C8A-280C14805E64}"/>
              </a:ext>
            </a:extLst>
          </p:cNvPr>
          <p:cNvSpPr>
            <a:spLocks noGrp="1"/>
          </p:cNvSpPr>
          <p:nvPr>
            <p:ph type="dt" sz="half" idx="10"/>
          </p:nvPr>
        </p:nvSpPr>
        <p:spPr/>
        <p:txBody>
          <a:bodyPr/>
          <a:lstStyle/>
          <a:p>
            <a:fld id="{AD40ACE6-B79B-4E9D-98E2-195445AC1F32}" type="datetimeFigureOut">
              <a:rPr lang="en-US" smtClean="0"/>
              <a:t>2/18/2020</a:t>
            </a:fld>
            <a:endParaRPr lang="en-US"/>
          </a:p>
        </p:txBody>
      </p:sp>
      <p:sp>
        <p:nvSpPr>
          <p:cNvPr id="6" name="Θέση υποσέλιδου 5">
            <a:extLst>
              <a:ext uri="{FF2B5EF4-FFF2-40B4-BE49-F238E27FC236}">
                <a16:creationId xmlns:a16="http://schemas.microsoft.com/office/drawing/2014/main" id="{8872C95E-C814-4D31-BE7A-27D9766B7ADD}"/>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EF179170-E8BD-4B1E-9DBB-F0748F654ABA}"/>
              </a:ext>
            </a:extLst>
          </p:cNvPr>
          <p:cNvSpPr>
            <a:spLocks noGrp="1"/>
          </p:cNvSpPr>
          <p:nvPr>
            <p:ph type="sldNum" sz="quarter" idx="12"/>
          </p:nvPr>
        </p:nvSpPr>
        <p:spPr/>
        <p:txBody>
          <a:bodyPr/>
          <a:lstStyle/>
          <a:p>
            <a:fld id="{49596E7D-F4DE-4678-9B4C-7FA99EC1EA6C}" type="slidenum">
              <a:rPr lang="en-US" smtClean="0"/>
              <a:t>‹#›</a:t>
            </a:fld>
            <a:endParaRPr lang="en-US"/>
          </a:p>
        </p:txBody>
      </p:sp>
    </p:spTree>
    <p:extLst>
      <p:ext uri="{BB962C8B-B14F-4D97-AF65-F5344CB8AC3E}">
        <p14:creationId xmlns:p14="http://schemas.microsoft.com/office/powerpoint/2010/main" val="164505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D1DBDFD-566E-4537-AD1E-E4C0DF19146C}"/>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εικόνας 2">
            <a:extLst>
              <a:ext uri="{FF2B5EF4-FFF2-40B4-BE49-F238E27FC236}">
                <a16:creationId xmlns:a16="http://schemas.microsoft.com/office/drawing/2014/main" id="{86182C2F-66C1-4573-92DF-45FC4C0409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Θέση κειμένου 3">
            <a:extLst>
              <a:ext uri="{FF2B5EF4-FFF2-40B4-BE49-F238E27FC236}">
                <a16:creationId xmlns:a16="http://schemas.microsoft.com/office/drawing/2014/main" id="{025A9761-92E0-4DB4-940A-1E1F39BE7B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9EFCC0D-8924-419A-A2EE-8F22582C3674}"/>
              </a:ext>
            </a:extLst>
          </p:cNvPr>
          <p:cNvSpPr>
            <a:spLocks noGrp="1"/>
          </p:cNvSpPr>
          <p:nvPr>
            <p:ph type="dt" sz="half" idx="10"/>
          </p:nvPr>
        </p:nvSpPr>
        <p:spPr/>
        <p:txBody>
          <a:bodyPr/>
          <a:lstStyle/>
          <a:p>
            <a:fld id="{AD40ACE6-B79B-4E9D-98E2-195445AC1F32}" type="datetimeFigureOut">
              <a:rPr lang="en-US" smtClean="0"/>
              <a:t>2/18/2020</a:t>
            </a:fld>
            <a:endParaRPr lang="en-US"/>
          </a:p>
        </p:txBody>
      </p:sp>
      <p:sp>
        <p:nvSpPr>
          <p:cNvPr id="6" name="Θέση υποσέλιδου 5">
            <a:extLst>
              <a:ext uri="{FF2B5EF4-FFF2-40B4-BE49-F238E27FC236}">
                <a16:creationId xmlns:a16="http://schemas.microsoft.com/office/drawing/2014/main" id="{151D1837-5F53-4911-B80A-F0DA161A1028}"/>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81FB82CB-3206-40A3-86F5-D21C60E48F7B}"/>
              </a:ext>
            </a:extLst>
          </p:cNvPr>
          <p:cNvSpPr>
            <a:spLocks noGrp="1"/>
          </p:cNvSpPr>
          <p:nvPr>
            <p:ph type="sldNum" sz="quarter" idx="12"/>
          </p:nvPr>
        </p:nvSpPr>
        <p:spPr/>
        <p:txBody>
          <a:bodyPr/>
          <a:lstStyle/>
          <a:p>
            <a:fld id="{49596E7D-F4DE-4678-9B4C-7FA99EC1EA6C}" type="slidenum">
              <a:rPr lang="en-US" smtClean="0"/>
              <a:t>‹#›</a:t>
            </a:fld>
            <a:endParaRPr lang="en-US"/>
          </a:p>
        </p:txBody>
      </p:sp>
    </p:spTree>
    <p:extLst>
      <p:ext uri="{BB962C8B-B14F-4D97-AF65-F5344CB8AC3E}">
        <p14:creationId xmlns:p14="http://schemas.microsoft.com/office/powerpoint/2010/main" val="3588368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B06DBDC7-C8A0-405B-A2C9-315966C4D6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5E188C41-D25C-4A9A-B9E6-B799B467E8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9E8EFEE7-BE12-4AB5-992B-9A38E2E1C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40ACE6-B79B-4E9D-98E2-195445AC1F32}" type="datetimeFigureOut">
              <a:rPr lang="en-US" smtClean="0"/>
              <a:t>2/18/2020</a:t>
            </a:fld>
            <a:endParaRPr lang="en-US"/>
          </a:p>
        </p:txBody>
      </p:sp>
      <p:sp>
        <p:nvSpPr>
          <p:cNvPr id="5" name="Θέση υποσέλιδου 4">
            <a:extLst>
              <a:ext uri="{FF2B5EF4-FFF2-40B4-BE49-F238E27FC236}">
                <a16:creationId xmlns:a16="http://schemas.microsoft.com/office/drawing/2014/main" id="{980E7758-DF5B-405A-B224-C7ED918B37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Θέση αριθμού διαφάνειας 5">
            <a:extLst>
              <a:ext uri="{FF2B5EF4-FFF2-40B4-BE49-F238E27FC236}">
                <a16:creationId xmlns:a16="http://schemas.microsoft.com/office/drawing/2014/main" id="{1CF25E74-241A-4523-8B45-30D75A569A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96E7D-F4DE-4678-9B4C-7FA99EC1EA6C}" type="slidenum">
              <a:rPr lang="en-US" smtClean="0"/>
              <a:t>‹#›</a:t>
            </a:fld>
            <a:endParaRPr lang="en-US"/>
          </a:p>
        </p:txBody>
      </p:sp>
    </p:spTree>
    <p:extLst>
      <p:ext uri="{BB962C8B-B14F-4D97-AF65-F5344CB8AC3E}">
        <p14:creationId xmlns:p14="http://schemas.microsoft.com/office/powerpoint/2010/main" val="1357977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0.png"/><Relationship Id="rId3" Type="http://schemas.openxmlformats.org/officeDocument/2006/relationships/notesSlide" Target="../notesSlides/notesSlide10.xml"/><Relationship Id="rId7" Type="http://schemas.openxmlformats.org/officeDocument/2006/relationships/image" Target="../media/image38.png"/><Relationship Id="rId12"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39.png"/><Relationship Id="rId5" Type="http://schemas.openxmlformats.org/officeDocument/2006/relationships/image" Target="../media/image37.png"/><Relationship Id="rId10" Type="http://schemas.openxmlformats.org/officeDocument/2006/relationships/oleObject" Target="../embeddings/oleObject4.bin"/><Relationship Id="rId4" Type="http://schemas.openxmlformats.org/officeDocument/2006/relationships/oleObject" Target="../embeddings/oleObject2.bin"/><Relationship Id="rId9"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60.png"/><Relationship Id="rId4"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69.w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70.w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71.w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73.jpeg"/><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3">
            <a:extLst>
              <a:ext uri="{FF2B5EF4-FFF2-40B4-BE49-F238E27FC236}">
                <a16:creationId xmlns:a16="http://schemas.microsoft.com/office/drawing/2014/main" id="{AD240F58-5539-4699-969F-F3455CB7A955}"/>
              </a:ext>
            </a:extLst>
          </p:cNvPr>
          <p:cNvSpPr txBox="1">
            <a:spLocks noChangeArrowheads="1"/>
          </p:cNvSpPr>
          <p:nvPr/>
        </p:nvSpPr>
        <p:spPr bwMode="auto">
          <a:xfrm>
            <a:off x="2819400" y="685801"/>
            <a:ext cx="723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9pPr>
          </a:lstStyle>
          <a:p>
            <a:r>
              <a:rPr lang="en-GB" altLang="en-US">
                <a:latin typeface="Tahoma" panose="020B0604030504040204" pitchFamily="34" charset="0"/>
              </a:rPr>
              <a:t> </a:t>
            </a:r>
            <a:endParaRPr lang="en-GB" altLang="en-US" sz="6000"/>
          </a:p>
        </p:txBody>
      </p:sp>
      <p:sp>
        <p:nvSpPr>
          <p:cNvPr id="2052" name="Text Box 4">
            <a:extLst>
              <a:ext uri="{FF2B5EF4-FFF2-40B4-BE49-F238E27FC236}">
                <a16:creationId xmlns:a16="http://schemas.microsoft.com/office/drawing/2014/main" id="{1754D832-F771-4AB2-B262-B742817F39C8}"/>
              </a:ext>
            </a:extLst>
          </p:cNvPr>
          <p:cNvSpPr txBox="1">
            <a:spLocks noChangeArrowheads="1"/>
          </p:cNvSpPr>
          <p:nvPr/>
        </p:nvSpPr>
        <p:spPr bwMode="auto">
          <a:xfrm>
            <a:off x="2209800" y="2775824"/>
            <a:ext cx="8229600" cy="2908489"/>
          </a:xfrm>
          <a:prstGeom prst="rect">
            <a:avLst/>
          </a:prstGeom>
          <a:noFill/>
          <a:ln w="9525">
            <a:noFill/>
            <a:miter lim="800000"/>
            <a:headEnd/>
            <a:tailEnd/>
          </a:ln>
          <a:effectLst/>
        </p:spPr>
        <p:txBody>
          <a:bodyPr>
            <a:spAutoFit/>
          </a:bodyPr>
          <a:lstStyle/>
          <a:p>
            <a:pPr algn="ctr" defTabSz="912813">
              <a:spcBef>
                <a:spcPct val="50000"/>
              </a:spcBef>
              <a:defRPr/>
            </a:pPr>
            <a:r>
              <a:rPr lang="en-US" sz="2400" dirty="0">
                <a:effectLst>
                  <a:outerShdw blurRad="38100" dist="38100" dir="2700000" algn="tl">
                    <a:srgbClr val="000000">
                      <a:alpha val="43137"/>
                    </a:srgbClr>
                  </a:outerShdw>
                </a:effectLst>
              </a:rPr>
              <a:t> </a:t>
            </a:r>
            <a:r>
              <a:rPr lang="el-GR"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Φραγκίσκα Σιγάλα</a:t>
            </a:r>
            <a:endParaRPr lang="en-GB"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defTabSz="912813">
              <a:spcBef>
                <a:spcPct val="50000"/>
              </a:spcBef>
              <a:defRPr/>
            </a:pPr>
            <a:r>
              <a:rPr lang="en-GB" sz="24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l-GR" sz="24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Αναπληρώτρια Καθηγήτρια Αγγειοχειρουργικής</a:t>
            </a:r>
            <a:endParaRPr lang="en-GB" sz="24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defTabSz="912813">
              <a:spcBef>
                <a:spcPct val="50000"/>
              </a:spcBef>
              <a:defRPr/>
            </a:pPr>
            <a:r>
              <a:rPr lang="el-GR" sz="24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Α΄ Προπαιδευτική Χειρουργική Κλινική, ΓΝΑ «Ιπποκράτειο», Ιατρική Σχολή Πανεπιστημίου Αθηνών</a:t>
            </a:r>
            <a:endParaRPr lang="en-GB" sz="24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defTabSz="912813">
              <a:spcBef>
                <a:spcPct val="50000"/>
              </a:spcBef>
              <a:defRPr/>
            </a:pPr>
            <a:endParaRPr lang="en-GB" sz="2400" dirty="0">
              <a:solidFill>
                <a:schemeClr val="tx2"/>
              </a:solidFill>
              <a:effectLst>
                <a:outerShdw blurRad="38100" dist="38100" dir="2700000" algn="tl">
                  <a:srgbClr val="000000"/>
                </a:outerShdw>
              </a:effectLst>
              <a:cs typeface="Arial" pitchFamily="34" charset="0"/>
            </a:endParaRPr>
          </a:p>
          <a:p>
            <a:pPr algn="ctr" defTabSz="912813">
              <a:spcBef>
                <a:spcPct val="50000"/>
              </a:spcBef>
              <a:defRPr/>
            </a:pPr>
            <a:endParaRPr lang="en-GB" dirty="0">
              <a:solidFill>
                <a:schemeClr val="tx2"/>
              </a:solidFill>
              <a:effectLst>
                <a:outerShdw blurRad="38100" dist="38100" dir="2700000" algn="tl">
                  <a:srgbClr val="000000"/>
                </a:outerShdw>
              </a:effectLst>
            </a:endParaRPr>
          </a:p>
        </p:txBody>
      </p:sp>
      <p:sp>
        <p:nvSpPr>
          <p:cNvPr id="2053" name="Text Box 5">
            <a:extLst>
              <a:ext uri="{FF2B5EF4-FFF2-40B4-BE49-F238E27FC236}">
                <a16:creationId xmlns:a16="http://schemas.microsoft.com/office/drawing/2014/main" id="{35BD964D-954F-4965-9963-312B64DD280F}"/>
              </a:ext>
            </a:extLst>
          </p:cNvPr>
          <p:cNvSpPr txBox="1">
            <a:spLocks noChangeArrowheads="1"/>
          </p:cNvSpPr>
          <p:nvPr/>
        </p:nvSpPr>
        <p:spPr bwMode="auto">
          <a:xfrm>
            <a:off x="1676400" y="4876800"/>
            <a:ext cx="8839200" cy="369332"/>
          </a:xfrm>
          <a:prstGeom prst="rect">
            <a:avLst/>
          </a:prstGeom>
          <a:noFill/>
          <a:ln w="9525">
            <a:noFill/>
            <a:miter lim="800000"/>
            <a:headEnd/>
            <a:tailEnd/>
          </a:ln>
          <a:effectLst/>
        </p:spPr>
        <p:txBody>
          <a:bodyPr>
            <a:spAutoFit/>
          </a:bodyPr>
          <a:lstStyle/>
          <a:p>
            <a:pPr algn="ctr">
              <a:spcBef>
                <a:spcPct val="50000"/>
              </a:spcBef>
              <a:defRPr/>
            </a:pPr>
            <a:r>
              <a:rPr lang="en-US">
                <a:effectLst>
                  <a:outerShdw blurRad="38100" dist="38100" dir="2700000" algn="tl">
                    <a:srgbClr val="000000"/>
                  </a:outerShdw>
                </a:effectLst>
              </a:rPr>
              <a:t> </a:t>
            </a:r>
            <a:endParaRPr lang="en-GB">
              <a:effectLst>
                <a:outerShdw blurRad="38100" dist="38100" dir="2700000" algn="tl">
                  <a:srgbClr val="000000"/>
                </a:outerShdw>
              </a:effectLst>
            </a:endParaRPr>
          </a:p>
        </p:txBody>
      </p:sp>
      <p:pic>
        <p:nvPicPr>
          <p:cNvPr id="12293" name="4 - Θέση περιεχομένου" descr="imagesMR1OY0TL.jpg">
            <a:extLst>
              <a:ext uri="{FF2B5EF4-FFF2-40B4-BE49-F238E27FC236}">
                <a16:creationId xmlns:a16="http://schemas.microsoft.com/office/drawing/2014/main" id="{8C5443CA-F020-454E-83B5-A2D200FD0F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850" y="228600"/>
            <a:ext cx="12509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9">
            <a:extLst>
              <a:ext uri="{FF2B5EF4-FFF2-40B4-BE49-F238E27FC236}">
                <a16:creationId xmlns:a16="http://schemas.microsoft.com/office/drawing/2014/main" id="{F9F44879-30C1-461F-9AA4-214BA1D73331}"/>
              </a:ext>
            </a:extLst>
          </p:cNvPr>
          <p:cNvSpPr>
            <a:spLocks noChangeArrowheads="1"/>
          </p:cNvSpPr>
          <p:nvPr/>
        </p:nvSpPr>
        <p:spPr bwMode="auto">
          <a:xfrm>
            <a:off x="1524000" y="-230832"/>
            <a:ext cx="673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66654" anchor="ctr">
            <a:spAutoFit/>
          </a:bodyPr>
          <a:lstStyle>
            <a:lvl1pPr eaLnBrk="0" hangingPunct="0">
              <a:defRPr sz="2400" b="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2295" name="Rectangle 10">
            <a:extLst>
              <a:ext uri="{FF2B5EF4-FFF2-40B4-BE49-F238E27FC236}">
                <a16:creationId xmlns:a16="http://schemas.microsoft.com/office/drawing/2014/main" id="{4BE675B4-2E2E-4A14-9DB7-49C9B914CA62}"/>
              </a:ext>
            </a:extLst>
          </p:cNvPr>
          <p:cNvSpPr>
            <a:spLocks noChangeArrowheads="1"/>
          </p:cNvSpPr>
          <p:nvPr/>
        </p:nvSpPr>
        <p:spPr bwMode="auto">
          <a:xfrm>
            <a:off x="1524000" y="-2232"/>
            <a:ext cx="673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66654" anchor="ctr">
            <a:spAutoFit/>
          </a:bodyPr>
          <a:lstStyle>
            <a:lvl1pPr eaLnBrk="0" hangingPunct="0">
              <a:defRPr sz="2400" b="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9" name="8 - TextBox">
            <a:extLst>
              <a:ext uri="{FF2B5EF4-FFF2-40B4-BE49-F238E27FC236}">
                <a16:creationId xmlns:a16="http://schemas.microsoft.com/office/drawing/2014/main" id="{5FC22562-B12E-4C8E-B07F-EE47A307C23F}"/>
              </a:ext>
            </a:extLst>
          </p:cNvPr>
          <p:cNvSpPr txBox="1"/>
          <p:nvPr/>
        </p:nvSpPr>
        <p:spPr>
          <a:xfrm>
            <a:off x="1984513" y="1202116"/>
            <a:ext cx="8073887" cy="707886"/>
          </a:xfrm>
          <a:prstGeom prst="rect">
            <a:avLst/>
          </a:prstGeom>
          <a:noFill/>
        </p:spPr>
        <p:txBody>
          <a:bodyPr wrap="square">
            <a:spAutoFit/>
          </a:bodyPr>
          <a:lstStyle/>
          <a:p>
            <a:pPr algn="ctr"/>
            <a:r>
              <a:rPr lang="el-GR" sz="2800" dirty="0">
                <a:effectLst>
                  <a:outerShdw blurRad="38100" dist="38100" dir="2700000" algn="tl">
                    <a:srgbClr val="000000">
                      <a:alpha val="43137"/>
                    </a:srgbClr>
                  </a:outerShdw>
                </a:effectLst>
              </a:rPr>
              <a:t>  </a:t>
            </a:r>
            <a:r>
              <a:rPr lang="el-GR" sz="2800" dirty="0">
                <a:latin typeface="Times New Roman" panose="02020603050405020304" pitchFamily="18" charset="0"/>
              </a:rPr>
              <a:t> </a:t>
            </a:r>
            <a:r>
              <a:rPr lang="el-GR" sz="2800" b="1" dirty="0">
                <a:latin typeface="Times New Roman" panose="02020603050405020304" pitchFamily="18" charset="0"/>
              </a:rPr>
              <a:t>  </a:t>
            </a:r>
            <a:r>
              <a:rPr lang="el-GR" sz="4000" b="1" dirty="0">
                <a:latin typeface="Times New Roman" panose="02020603050405020304" pitchFamily="18" charset="0"/>
              </a:rPr>
              <a:t>Άκρα</a:t>
            </a:r>
            <a:endParaRPr lang="en-GB" sz="4000" b="1" dirty="0"/>
          </a:p>
        </p:txBody>
      </p:sp>
      <p:sp>
        <p:nvSpPr>
          <p:cNvPr id="12297" name="9 - TextBox">
            <a:extLst>
              <a:ext uri="{FF2B5EF4-FFF2-40B4-BE49-F238E27FC236}">
                <a16:creationId xmlns:a16="http://schemas.microsoft.com/office/drawing/2014/main" id="{D0359552-727F-47F1-B7E0-3E94FAD4996F}"/>
              </a:ext>
            </a:extLst>
          </p:cNvPr>
          <p:cNvSpPr txBox="1">
            <a:spLocks noChangeArrowheads="1"/>
          </p:cNvSpPr>
          <p:nvPr/>
        </p:nvSpPr>
        <p:spPr bwMode="auto">
          <a:xfrm>
            <a:off x="2209800" y="5454282"/>
            <a:ext cx="8153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9pPr>
          </a:lstStyle>
          <a:p>
            <a:pPr algn="ctr" eaLnBrk="1" hangingPunct="1"/>
            <a:r>
              <a:rPr lang="el-GR" dirty="0"/>
              <a:t> Χειρουργική Παθολογία Ι</a:t>
            </a:r>
          </a:p>
          <a:p>
            <a:pPr algn="ctr" eaLnBrk="1" hangingPunct="1"/>
            <a:r>
              <a:rPr lang="el-GR" dirty="0"/>
              <a:t> Κλινική Σημειολογία – Διαγνωστική Προσπέλαση</a:t>
            </a:r>
            <a:endParaRPr lang="en-GB"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6A06E69C-A7ED-4BFB-9EEC-B1A341F5615E}"/>
              </a:ext>
            </a:extLst>
          </p:cNvPr>
          <p:cNvSpPr>
            <a:spLocks noGrp="1" noChangeArrowheads="1"/>
          </p:cNvSpPr>
          <p:nvPr>
            <p:ph type="title"/>
          </p:nvPr>
        </p:nvSpPr>
        <p:spPr>
          <a:xfrm>
            <a:off x="1524000" y="0"/>
            <a:ext cx="9144000" cy="2438400"/>
          </a:xfrm>
          <a:solidFill>
            <a:schemeClr val="bg1">
              <a:lumMod val="85000"/>
            </a:schemeClr>
          </a:solidFill>
          <a:ln>
            <a:solidFill>
              <a:schemeClr val="tx1"/>
            </a:solidFill>
            <a:miter lim="800000"/>
            <a:headEnd/>
            <a:tailEnd/>
          </a:ln>
        </p:spPr>
        <p:txBody>
          <a:bodyPr/>
          <a:lstStyle/>
          <a:p>
            <a:pPr algn="ctr"/>
            <a:r>
              <a:rPr lang="el-GR" altLang="en-US" sz="3200" dirty="0">
                <a:solidFill>
                  <a:srgbClr val="FF0066"/>
                </a:solidFill>
              </a:rPr>
              <a:t>Καταγραφή συμπτωμάτων </a:t>
            </a:r>
            <a:br>
              <a:rPr lang="el-GR" altLang="en-US" sz="3200" dirty="0">
                <a:solidFill>
                  <a:srgbClr val="FF0066"/>
                </a:solidFill>
              </a:rPr>
            </a:br>
            <a:r>
              <a:rPr lang="el-GR" altLang="en-US" sz="3200" dirty="0">
                <a:solidFill>
                  <a:srgbClr val="FF0066"/>
                </a:solidFill>
              </a:rPr>
              <a:t>Αντικειμενική κλινική εξέταση</a:t>
            </a:r>
            <a:br>
              <a:rPr lang="el-GR" altLang="en-US" sz="3200" dirty="0">
                <a:solidFill>
                  <a:srgbClr val="FF0066"/>
                </a:solidFill>
              </a:rPr>
            </a:br>
            <a:r>
              <a:rPr lang="el-GR" altLang="en-US" sz="3200" dirty="0">
                <a:solidFill>
                  <a:srgbClr val="FF0066"/>
                </a:solidFill>
              </a:rPr>
              <a:t>Διαγνωστική προσπέλαση</a:t>
            </a:r>
            <a:r>
              <a:rPr lang="el-GR" altLang="en-US" dirty="0">
                <a:solidFill>
                  <a:srgbClr val="FF0066"/>
                </a:solidFill>
              </a:rPr>
              <a:t> </a:t>
            </a:r>
            <a:br>
              <a:rPr lang="el-GR" altLang="en-US" dirty="0">
                <a:solidFill>
                  <a:srgbClr val="FF0066"/>
                </a:solidFill>
              </a:rPr>
            </a:br>
            <a:r>
              <a:rPr lang="el-GR" altLang="en-US" dirty="0">
                <a:solidFill>
                  <a:srgbClr val="FF0066"/>
                </a:solidFill>
              </a:rPr>
              <a:t>Τι παθαίνουν οι Αρτηρίες</a:t>
            </a:r>
            <a:endParaRPr lang="en-US" altLang="en-US" dirty="0">
              <a:solidFill>
                <a:srgbClr val="FF0066"/>
              </a:solidFill>
            </a:endParaRPr>
          </a:p>
        </p:txBody>
      </p:sp>
      <p:sp>
        <p:nvSpPr>
          <p:cNvPr id="31747" name="Rectangle 3">
            <a:extLst>
              <a:ext uri="{FF2B5EF4-FFF2-40B4-BE49-F238E27FC236}">
                <a16:creationId xmlns:a16="http://schemas.microsoft.com/office/drawing/2014/main" id="{3A3C4AD8-5DCB-47AB-ADE6-1A16B8B8EEBD}"/>
              </a:ext>
            </a:extLst>
          </p:cNvPr>
          <p:cNvSpPr>
            <a:spLocks noGrp="1" noChangeArrowheads="1"/>
          </p:cNvSpPr>
          <p:nvPr>
            <p:ph type="body" idx="1"/>
          </p:nvPr>
        </p:nvSpPr>
        <p:spPr>
          <a:xfrm>
            <a:off x="1828800" y="2514600"/>
            <a:ext cx="9144000" cy="5943600"/>
          </a:xfrm>
          <a:ln/>
        </p:spPr>
        <p:txBody>
          <a:bodyPr/>
          <a:lstStyle/>
          <a:p>
            <a:pPr marL="609600" indent="-609600">
              <a:buFontTx/>
              <a:buAutoNum type="arabicPeriod"/>
            </a:pPr>
            <a:r>
              <a:rPr lang="el-GR" altLang="en-US" dirty="0"/>
              <a:t>Στένωση ή έμφραξη</a:t>
            </a:r>
          </a:p>
          <a:p>
            <a:pPr marL="609600" indent="-609600">
              <a:buNone/>
            </a:pPr>
            <a:r>
              <a:rPr lang="el-GR" altLang="en-US" dirty="0"/>
              <a:t>      (</a:t>
            </a:r>
            <a:r>
              <a:rPr lang="el-GR" altLang="en-US" dirty="0" err="1"/>
              <a:t>αθηροσκλήρυνση</a:t>
            </a:r>
            <a:r>
              <a:rPr lang="el-GR" altLang="en-US" dirty="0"/>
              <a:t>, </a:t>
            </a:r>
            <a:r>
              <a:rPr lang="el-GR" altLang="en-US" dirty="0" err="1"/>
              <a:t>ινομυική</a:t>
            </a:r>
            <a:r>
              <a:rPr lang="el-GR" altLang="en-US" dirty="0"/>
              <a:t> δυσπλασία, θρόμβωση, εμβολή...)</a:t>
            </a:r>
          </a:p>
          <a:p>
            <a:pPr marL="609600" indent="-609600">
              <a:buFontTx/>
              <a:buAutoNum type="arabicPeriod" startAt="2"/>
            </a:pPr>
            <a:r>
              <a:rPr lang="el-GR" altLang="en-US" dirty="0"/>
              <a:t>Ανευρυσματική διάταση </a:t>
            </a:r>
            <a:r>
              <a:rPr lang="en-US" altLang="en-US" dirty="0"/>
              <a:t>&amp;</a:t>
            </a:r>
            <a:r>
              <a:rPr lang="el-GR" altLang="en-US" dirty="0"/>
              <a:t> Διαχωρισμό</a:t>
            </a:r>
          </a:p>
          <a:p>
            <a:pPr marL="609600" indent="-609600">
              <a:buFontTx/>
              <a:buAutoNum type="arabicPeriod" startAt="2"/>
            </a:pPr>
            <a:r>
              <a:rPr lang="el-GR" altLang="en-US" dirty="0"/>
              <a:t>Αρτηριακές δυσπλασίες &amp; Νεοπλάσματα</a:t>
            </a:r>
          </a:p>
          <a:p>
            <a:pPr marL="609600" indent="-609600">
              <a:buFontTx/>
              <a:buAutoNum type="arabicPeriod" startAt="2"/>
            </a:pPr>
            <a:r>
              <a:rPr lang="el-GR" altLang="en-US" dirty="0"/>
              <a:t>Αρτηρίτιδες</a:t>
            </a:r>
          </a:p>
          <a:p>
            <a:pPr marL="609600" indent="-609600">
              <a:buFontTx/>
              <a:buAutoNum type="arabicPeriod" startAt="2"/>
            </a:pPr>
            <a:r>
              <a:rPr lang="el-GR" altLang="en-US" dirty="0"/>
              <a:t>Τραυματισμό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1747">
                                            <p:txEl>
                                              <p:pRg st="3" end="3"/>
                                            </p:txEl>
                                          </p:spTgt>
                                        </p:tgtEl>
                                        <p:attrNameLst>
                                          <p:attrName>style.visibility</p:attrName>
                                        </p:attrNameLst>
                                      </p:cBhvr>
                                      <p:to>
                                        <p:strVal val="visible"/>
                                      </p:to>
                                    </p:set>
                                    <p:anim calcmode="lin" valueType="num">
                                      <p:cBhvr additive="base">
                                        <p:cTn id="25" dur="500" fill="hold"/>
                                        <p:tgtEl>
                                          <p:spTgt spid="317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17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1747">
                                            <p:txEl>
                                              <p:pRg st="4" end="4"/>
                                            </p:txEl>
                                          </p:spTgt>
                                        </p:tgtEl>
                                        <p:attrNameLst>
                                          <p:attrName>style.visibility</p:attrName>
                                        </p:attrNameLst>
                                      </p:cBhvr>
                                      <p:to>
                                        <p:strVal val="visible"/>
                                      </p:to>
                                    </p:set>
                                    <p:anim calcmode="lin" valueType="num">
                                      <p:cBhvr additive="base">
                                        <p:cTn id="31" dur="500" fill="hold"/>
                                        <p:tgtEl>
                                          <p:spTgt spid="3174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17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1747">
                                            <p:txEl>
                                              <p:pRg st="5" end="5"/>
                                            </p:txEl>
                                          </p:spTgt>
                                        </p:tgtEl>
                                        <p:attrNameLst>
                                          <p:attrName>style.visibility</p:attrName>
                                        </p:attrNameLst>
                                      </p:cBhvr>
                                      <p:to>
                                        <p:strVal val="visible"/>
                                      </p:to>
                                    </p:set>
                                    <p:anim calcmode="lin" valueType="num">
                                      <p:cBhvr additive="base">
                                        <p:cTn id="37" dur="500" fill="hold"/>
                                        <p:tgtEl>
                                          <p:spTgt spid="3174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174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7AB29E38-B7F0-48E8-93EE-FE931D9928E1}"/>
              </a:ext>
            </a:extLst>
          </p:cNvPr>
          <p:cNvSpPr>
            <a:spLocks noGrp="1" noChangeArrowheads="1"/>
          </p:cNvSpPr>
          <p:nvPr>
            <p:ph type="title"/>
          </p:nvPr>
        </p:nvSpPr>
        <p:spPr>
          <a:xfrm>
            <a:off x="1524000" y="342900"/>
            <a:ext cx="9144000" cy="990600"/>
          </a:xfrm>
          <a:solidFill>
            <a:schemeClr val="bg1">
              <a:lumMod val="85000"/>
            </a:schemeClr>
          </a:solidFill>
          <a:ln>
            <a:solidFill>
              <a:schemeClr val="accent1"/>
            </a:solidFill>
          </a:ln>
        </p:spPr>
        <p:txBody>
          <a:bodyPr/>
          <a:lstStyle/>
          <a:p>
            <a:pPr algn="ctr"/>
            <a:r>
              <a:rPr lang="el-GR" altLang="en-US" dirty="0">
                <a:solidFill>
                  <a:srgbClr val="FF0066"/>
                </a:solidFill>
              </a:rPr>
              <a:t>Κλινικές συνδρομές</a:t>
            </a:r>
            <a:endParaRPr lang="en-US" altLang="en-US" dirty="0">
              <a:solidFill>
                <a:srgbClr val="FF0066"/>
              </a:solidFill>
            </a:endParaRPr>
          </a:p>
        </p:txBody>
      </p:sp>
      <p:sp>
        <p:nvSpPr>
          <p:cNvPr id="32771" name="Rectangle 3">
            <a:extLst>
              <a:ext uri="{FF2B5EF4-FFF2-40B4-BE49-F238E27FC236}">
                <a16:creationId xmlns:a16="http://schemas.microsoft.com/office/drawing/2014/main" id="{D585B63F-FC26-44C6-8BD3-DAD509E46D8B}"/>
              </a:ext>
            </a:extLst>
          </p:cNvPr>
          <p:cNvSpPr>
            <a:spLocks noGrp="1" noChangeArrowheads="1"/>
          </p:cNvSpPr>
          <p:nvPr>
            <p:ph type="body" idx="1"/>
          </p:nvPr>
        </p:nvSpPr>
        <p:spPr>
          <a:xfrm>
            <a:off x="2057400" y="1905000"/>
            <a:ext cx="8610600" cy="4114800"/>
          </a:xfrm>
        </p:spPr>
        <p:txBody>
          <a:bodyPr/>
          <a:lstStyle/>
          <a:p>
            <a:pPr marL="609600" indent="-609600">
              <a:buFontTx/>
              <a:buAutoNum type="arabicPeriod"/>
            </a:pPr>
            <a:r>
              <a:rPr lang="el-GR" altLang="en-US" dirty="0"/>
              <a:t>Οξεία ή Χρόνια αρτηριακή ισχαιμία </a:t>
            </a:r>
          </a:p>
          <a:p>
            <a:pPr marL="609600" indent="-609600">
              <a:buFontTx/>
              <a:buAutoNum type="arabicPeriod"/>
            </a:pPr>
            <a:r>
              <a:rPr lang="el-GR" altLang="en-US" dirty="0"/>
              <a:t>Ανεύρυσμα </a:t>
            </a:r>
            <a:r>
              <a:rPr lang="en-US" altLang="en-US" dirty="0"/>
              <a:t> </a:t>
            </a:r>
            <a:endParaRPr lang="el-GR" altLang="en-US" dirty="0"/>
          </a:p>
          <a:p>
            <a:pPr marL="609600" indent="-609600">
              <a:buFontTx/>
              <a:buAutoNum type="arabicPeriod"/>
            </a:pPr>
            <a:r>
              <a:rPr lang="el-GR" altLang="en-US" dirty="0"/>
              <a:t>Θρόμβωση, Εμβολή</a:t>
            </a:r>
            <a:r>
              <a:rPr lang="en-US" altLang="en-US" dirty="0"/>
              <a:t>,</a:t>
            </a:r>
            <a:r>
              <a:rPr lang="el-GR" altLang="en-US" dirty="0"/>
              <a:t> Αιμορραγία, </a:t>
            </a:r>
            <a:r>
              <a:rPr lang="en-US" altLang="en-US" dirty="0"/>
              <a:t> </a:t>
            </a:r>
            <a:r>
              <a:rPr lang="el-GR" altLang="en-US" dirty="0"/>
              <a:t>, Διαχωρισμό</a:t>
            </a:r>
            <a:endParaRPr lang="en-US" altLang="en-US" dirty="0"/>
          </a:p>
          <a:p>
            <a:pPr marL="609600" indent="-609600">
              <a:buFontTx/>
              <a:buAutoNum type="arabicPeriod"/>
            </a:pPr>
            <a:endParaRPr lang="el-GR" altLang="en-US" dirty="0"/>
          </a:p>
          <a:p>
            <a:pPr marL="609600" indent="-609600"/>
            <a:endParaRPr lang="en-US" altLang="en-US" dirty="0"/>
          </a:p>
        </p:txBody>
      </p:sp>
      <p:sp>
        <p:nvSpPr>
          <p:cNvPr id="32773" name="Line 5">
            <a:extLst>
              <a:ext uri="{FF2B5EF4-FFF2-40B4-BE49-F238E27FC236}">
                <a16:creationId xmlns:a16="http://schemas.microsoft.com/office/drawing/2014/main" id="{563304DD-8338-4B10-95F8-92145D3E7F48}"/>
              </a:ext>
            </a:extLst>
          </p:cNvPr>
          <p:cNvSpPr>
            <a:spLocks noChangeShapeType="1"/>
          </p:cNvSpPr>
          <p:nvPr/>
        </p:nvSpPr>
        <p:spPr bwMode="auto">
          <a:xfrm>
            <a:off x="4876800" y="2819400"/>
            <a:ext cx="533400" cy="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anim calcmode="lin" valueType="num">
                                      <p:cBhvr additive="base">
                                        <p:cTn id="13" dur="500" fill="hold"/>
                                        <p:tgtEl>
                                          <p:spTgt spid="327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27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2771">
                                            <p:txEl>
                                              <p:pRg st="2" end="2"/>
                                            </p:txEl>
                                          </p:spTgt>
                                        </p:tgtEl>
                                        <p:attrNameLst>
                                          <p:attrName>style.visibility</p:attrName>
                                        </p:attrNameLst>
                                      </p:cBhvr>
                                      <p:to>
                                        <p:strVal val="visible"/>
                                      </p:to>
                                    </p:set>
                                    <p:anim calcmode="lin" valueType="num">
                                      <p:cBhvr additive="base">
                                        <p:cTn id="19" dur="500" fill="hold"/>
                                        <p:tgtEl>
                                          <p:spTgt spid="327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277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86DE8126-4016-47F4-8E45-4C35DE02FD26}"/>
              </a:ext>
            </a:extLst>
          </p:cNvPr>
          <p:cNvSpPr>
            <a:spLocks noGrp="1" noChangeArrowheads="1"/>
          </p:cNvSpPr>
          <p:nvPr>
            <p:ph type="ctrTitle"/>
          </p:nvPr>
        </p:nvSpPr>
        <p:spPr>
          <a:xfrm>
            <a:off x="2117034" y="655982"/>
            <a:ext cx="7772400" cy="1143000"/>
          </a:xfrm>
          <a:solidFill>
            <a:schemeClr val="bg1">
              <a:lumMod val="85000"/>
            </a:schemeClr>
          </a:solidFill>
          <a:ln>
            <a:solidFill>
              <a:schemeClr val="accent1"/>
            </a:solidFill>
            <a:miter lim="800000"/>
            <a:headEnd/>
            <a:tailEnd/>
          </a:ln>
        </p:spPr>
        <p:txBody>
          <a:bodyPr anchor="ctr"/>
          <a:lstStyle/>
          <a:p>
            <a:r>
              <a:rPr lang="el-GR" altLang="en-US" sz="4400" dirty="0">
                <a:solidFill>
                  <a:schemeClr val="hlink"/>
                </a:solidFill>
              </a:rPr>
              <a:t>Στένωση &amp; Έμφραξη</a:t>
            </a:r>
            <a:r>
              <a:rPr lang="el-GR" altLang="en-US" sz="4400" dirty="0"/>
              <a:t> </a:t>
            </a:r>
            <a:endParaRPr lang="en-US" altLang="en-US" sz="4400" dirty="0"/>
          </a:p>
        </p:txBody>
      </p:sp>
      <p:sp>
        <p:nvSpPr>
          <p:cNvPr id="57347" name="Rectangle 3">
            <a:extLst>
              <a:ext uri="{FF2B5EF4-FFF2-40B4-BE49-F238E27FC236}">
                <a16:creationId xmlns:a16="http://schemas.microsoft.com/office/drawing/2014/main" id="{FB05D578-91F1-4C31-9FED-AA6CDB9DFFD3}"/>
              </a:ext>
            </a:extLst>
          </p:cNvPr>
          <p:cNvSpPr>
            <a:spLocks noGrp="1" noChangeArrowheads="1"/>
          </p:cNvSpPr>
          <p:nvPr>
            <p:ph type="subTitle" idx="1"/>
          </p:nvPr>
        </p:nvSpPr>
        <p:spPr>
          <a:xfrm>
            <a:off x="2895600" y="3200400"/>
            <a:ext cx="6400800" cy="1752600"/>
          </a:xfrm>
        </p:spPr>
        <p:txBody>
          <a:bodyPr>
            <a:normAutofit fontScale="92500" lnSpcReduction="10000"/>
          </a:bodyPr>
          <a:lstStyle/>
          <a:p>
            <a:r>
              <a:rPr lang="el-GR" altLang="en-US" sz="3200" dirty="0"/>
              <a:t>Είναι η πιο συχνή παθολογία των αγγείων και </a:t>
            </a:r>
          </a:p>
          <a:p>
            <a:r>
              <a:rPr lang="el-GR" altLang="en-US" sz="3200" dirty="0"/>
              <a:t>Η Ψηλάφηση η πιο χρήσιμη κλινική εξέταση</a:t>
            </a:r>
          </a:p>
          <a:p>
            <a:endParaRPr lang="en-US" altLang="en-US" sz="3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p:cTn id="7" dur="500" fill="hold"/>
                                        <p:tgtEl>
                                          <p:spTgt spid="573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3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p:cTn id="13" dur="500" fill="hold"/>
                                        <p:tgtEl>
                                          <p:spTgt spid="5734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7347">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6">
            <a:extLst>
              <a:ext uri="{FF2B5EF4-FFF2-40B4-BE49-F238E27FC236}">
                <a16:creationId xmlns:a16="http://schemas.microsoft.com/office/drawing/2014/main" id="{26462BB3-C248-4207-AD58-C53AB8F114CD}"/>
              </a:ext>
            </a:extLst>
          </p:cNvPr>
          <p:cNvSpPr>
            <a:spLocks noGrp="1" noChangeArrowheads="1"/>
          </p:cNvSpPr>
          <p:nvPr>
            <p:ph type="body" idx="1"/>
          </p:nvPr>
        </p:nvSpPr>
        <p:spPr>
          <a:xfrm>
            <a:off x="1812925" y="1412875"/>
            <a:ext cx="9036050" cy="3810000"/>
          </a:xfrm>
        </p:spPr>
        <p:txBody>
          <a:bodyPr>
            <a:normAutofit fontScale="92500" lnSpcReduction="10000"/>
          </a:bodyPr>
          <a:lstStyle/>
          <a:p>
            <a:pPr eaLnBrk="1" hangingPunct="1">
              <a:buFontTx/>
              <a:buNone/>
            </a:pPr>
            <a:r>
              <a:rPr lang="el-GR" altLang="en-US" sz="2400" dirty="0">
                <a:solidFill>
                  <a:schemeClr val="bg1"/>
                </a:solidFill>
              </a:rPr>
              <a:t>    </a:t>
            </a:r>
            <a:endParaRPr lang="el-GR" altLang="en-US" sz="2400" dirty="0"/>
          </a:p>
          <a:p>
            <a:pPr eaLnBrk="1" hangingPunct="1">
              <a:buFontTx/>
              <a:buNone/>
            </a:pPr>
            <a:r>
              <a:rPr lang="el-GR" altLang="en-US" sz="2400" dirty="0"/>
              <a:t>    Η ψηλάφηση των αρτηριακών </a:t>
            </a:r>
            <a:r>
              <a:rPr lang="el-GR" altLang="en-US" sz="2400" dirty="0" err="1"/>
              <a:t>σφύξεων</a:t>
            </a:r>
            <a:r>
              <a:rPr lang="el-GR" altLang="en-US" sz="2400" dirty="0"/>
              <a:t> των       </a:t>
            </a:r>
          </a:p>
          <a:p>
            <a:pPr eaLnBrk="1" hangingPunct="1">
              <a:buFontTx/>
              <a:buNone/>
            </a:pPr>
            <a:r>
              <a:rPr lang="el-GR" altLang="en-US" sz="2400" dirty="0"/>
              <a:t>    κάτω άκρων είναι ακρογωνιαίος λίθος της  </a:t>
            </a:r>
          </a:p>
          <a:p>
            <a:pPr eaLnBrk="1" hangingPunct="1">
              <a:buFontTx/>
              <a:buNone/>
            </a:pPr>
            <a:r>
              <a:rPr lang="el-GR" altLang="en-US" sz="2400" dirty="0"/>
              <a:t>    διάγνωσης</a:t>
            </a:r>
            <a:r>
              <a:rPr lang="en-US" altLang="en-US" sz="2400" dirty="0"/>
              <a:t> :</a:t>
            </a:r>
            <a:endParaRPr lang="el-GR" altLang="en-US" sz="2400" dirty="0"/>
          </a:p>
          <a:p>
            <a:pPr eaLnBrk="1" hangingPunct="1">
              <a:buFontTx/>
              <a:buNone/>
            </a:pPr>
            <a:endParaRPr lang="el-GR" altLang="en-US" dirty="0"/>
          </a:p>
          <a:p>
            <a:pPr eaLnBrk="1" hangingPunct="1">
              <a:buFontTx/>
              <a:buNone/>
            </a:pPr>
            <a:r>
              <a:rPr lang="el-GR" altLang="en-US" dirty="0"/>
              <a:t>   ΑΡΤΗΡΙΑΚΗ ΙΣΧΑΙΜΙΑ ΤΩΝ ΑΚΡΩΝ</a:t>
            </a:r>
            <a:endParaRPr lang="en-US" altLang="en-US" dirty="0"/>
          </a:p>
          <a:p>
            <a:pPr algn="ctr" eaLnBrk="1" hangingPunct="1">
              <a:buFontTx/>
              <a:buNone/>
            </a:pPr>
            <a:endParaRPr lang="en-US" altLang="en-US" dirty="0"/>
          </a:p>
          <a:p>
            <a:pPr eaLnBrk="1" hangingPunct="1">
              <a:buFontTx/>
              <a:buNone/>
            </a:pPr>
            <a:r>
              <a:rPr lang="en-US" altLang="en-US" dirty="0"/>
              <a:t> </a:t>
            </a:r>
            <a:r>
              <a:rPr lang="el-GR" altLang="en-US" dirty="0"/>
              <a:t>  </a:t>
            </a:r>
            <a:r>
              <a:rPr lang="el-GR" altLang="en-US" sz="2400" dirty="0"/>
              <a:t>Η οποία είναι πολύ συχνή στο γενικό πληθυσμό</a:t>
            </a:r>
          </a:p>
          <a:p>
            <a:pPr eaLnBrk="1" hangingPunct="1">
              <a:buFontTx/>
              <a:buNone/>
            </a:pPr>
            <a:r>
              <a:rPr lang="el-GR" altLang="en-US" sz="2400" dirty="0"/>
              <a:t>    και θα την συναντήσει με βεβαιότητα κάθε ιατρός</a:t>
            </a:r>
            <a:endParaRPr lang="en-US" altLang="en-US" dirty="0"/>
          </a:p>
          <a:p>
            <a:pPr algn="ctr" eaLnBrk="1" hangingPunct="1">
              <a:buFontTx/>
              <a:buNone/>
            </a:pPr>
            <a:endParaRPr lang="el-GR" altLang="en-US" dirty="0">
              <a:solidFill>
                <a:schemeClr val="bg1"/>
              </a:solidFill>
            </a:endParaRPr>
          </a:p>
        </p:txBody>
      </p:sp>
      <p:sp>
        <p:nvSpPr>
          <p:cNvPr id="11267" name="Rectangle 1027">
            <a:extLst>
              <a:ext uri="{FF2B5EF4-FFF2-40B4-BE49-F238E27FC236}">
                <a16:creationId xmlns:a16="http://schemas.microsoft.com/office/drawing/2014/main" id="{8A0F6A14-14B9-4FBE-8428-69E174EFF522}"/>
              </a:ext>
            </a:extLst>
          </p:cNvPr>
          <p:cNvSpPr>
            <a:spLocks noGrp="1" noChangeArrowheads="1"/>
          </p:cNvSpPr>
          <p:nvPr>
            <p:ph type="title"/>
          </p:nvPr>
        </p:nvSpPr>
        <p:spPr>
          <a:xfrm>
            <a:off x="2209800" y="609601"/>
            <a:ext cx="7772400" cy="803275"/>
          </a:xfrm>
          <a:solidFill>
            <a:srgbClr val="FF0000"/>
          </a:solidFill>
          <a:ln>
            <a:solidFill>
              <a:schemeClr val="accent1"/>
            </a:solidFill>
            <a:miter lim="800000"/>
            <a:headEnd/>
            <a:tailEnd/>
          </a:ln>
        </p:spPr>
        <p:txBody>
          <a:bodyPr/>
          <a:lstStyle/>
          <a:p>
            <a:pPr eaLnBrk="1" hangingPunct="1"/>
            <a:r>
              <a:rPr lang="el-GR" altLang="en-US">
                <a:solidFill>
                  <a:schemeClr val="bg1"/>
                </a:solidFill>
              </a:rPr>
              <a:t>Η Κλινική Εξέταση</a:t>
            </a:r>
            <a:r>
              <a:rPr lang="el-GR" altLang="en-US"/>
              <a:t> </a:t>
            </a:r>
            <a:endParaRPr lang="en-US"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1027" descr="DSCN3266">
            <a:extLst>
              <a:ext uri="{FF2B5EF4-FFF2-40B4-BE49-F238E27FC236}">
                <a16:creationId xmlns:a16="http://schemas.microsoft.com/office/drawing/2014/main" id="{ABA8B636-5D80-4440-BEC4-C8810E3FDE0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74826" y="2197101"/>
            <a:ext cx="4284663" cy="3319463"/>
          </a:xfrm>
          <a:noFill/>
        </p:spPr>
      </p:pic>
      <p:pic>
        <p:nvPicPr>
          <p:cNvPr id="12292" name="Picture 1028" descr="DSCN3265">
            <a:extLst>
              <a:ext uri="{FF2B5EF4-FFF2-40B4-BE49-F238E27FC236}">
                <a16:creationId xmlns:a16="http://schemas.microsoft.com/office/drawing/2014/main" id="{D1255E6F-9592-4999-808B-4F898EFA7D3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40464" y="2197101"/>
            <a:ext cx="4283075" cy="3319463"/>
          </a:xfrm>
          <a:noFill/>
        </p:spPr>
      </p:pic>
      <p:sp>
        <p:nvSpPr>
          <p:cNvPr id="12293" name="Rectangle 1029">
            <a:extLst>
              <a:ext uri="{FF2B5EF4-FFF2-40B4-BE49-F238E27FC236}">
                <a16:creationId xmlns:a16="http://schemas.microsoft.com/office/drawing/2014/main" id="{B2077750-17A7-4E05-A558-6C8F411C12DA}"/>
              </a:ext>
            </a:extLst>
          </p:cNvPr>
          <p:cNvSpPr>
            <a:spLocks noChangeArrowheads="1"/>
          </p:cNvSpPr>
          <p:nvPr/>
        </p:nvSpPr>
        <p:spPr bwMode="auto">
          <a:xfrm>
            <a:off x="1774826" y="561352"/>
            <a:ext cx="7772400" cy="803275"/>
          </a:xfrm>
          <a:prstGeom prst="rect">
            <a:avLst/>
          </a:prstGeom>
          <a:solidFill>
            <a:srgbClr val="FF0000"/>
          </a:solidFill>
          <a:ln w="9525">
            <a:solidFill>
              <a:schemeClr val="accent1"/>
            </a:solidFill>
            <a:miter lim="800000"/>
            <a:headEnd/>
            <a:tailEnd/>
          </a:ln>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l-GR" altLang="en-US" sz="4400" dirty="0">
                <a:solidFill>
                  <a:schemeClr val="bg1"/>
                </a:solidFill>
              </a:rPr>
              <a:t>Η ψηλάφηση της μηριαίας</a:t>
            </a:r>
            <a:r>
              <a:rPr lang="el-GR" altLang="en-US" sz="4400" dirty="0">
                <a:solidFill>
                  <a:schemeClr val="tx2"/>
                </a:solidFill>
              </a:rPr>
              <a:t> </a:t>
            </a:r>
            <a:endParaRPr lang="en-US" altLang="en-US" sz="4400" dirty="0">
              <a:solidFill>
                <a:schemeClr val="tx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1027" descr="DSCN3269">
            <a:extLst>
              <a:ext uri="{FF2B5EF4-FFF2-40B4-BE49-F238E27FC236}">
                <a16:creationId xmlns:a16="http://schemas.microsoft.com/office/drawing/2014/main" id="{F713EFA7-7FD6-4F13-BA45-6A1E22B4081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000376" y="1827214"/>
            <a:ext cx="6264275" cy="4695825"/>
          </a:xfrm>
          <a:noFill/>
        </p:spPr>
      </p:pic>
      <p:sp>
        <p:nvSpPr>
          <p:cNvPr id="13316" name="Rectangle 1028">
            <a:extLst>
              <a:ext uri="{FF2B5EF4-FFF2-40B4-BE49-F238E27FC236}">
                <a16:creationId xmlns:a16="http://schemas.microsoft.com/office/drawing/2014/main" id="{B2AD7D88-A6E7-4A3F-86E5-2FF01FFB481F}"/>
              </a:ext>
            </a:extLst>
          </p:cNvPr>
          <p:cNvSpPr>
            <a:spLocks noChangeArrowheads="1"/>
          </p:cNvSpPr>
          <p:nvPr/>
        </p:nvSpPr>
        <p:spPr bwMode="auto">
          <a:xfrm>
            <a:off x="2209800" y="609601"/>
            <a:ext cx="7772400" cy="803275"/>
          </a:xfrm>
          <a:prstGeom prst="rect">
            <a:avLst/>
          </a:prstGeom>
          <a:solidFill>
            <a:srgbClr val="FF0000"/>
          </a:solidFill>
          <a:ln w="9525">
            <a:solidFill>
              <a:schemeClr val="accent1"/>
            </a:solidFill>
            <a:miter lim="800000"/>
            <a:headEnd/>
            <a:tailEnd/>
          </a:ln>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l-GR" altLang="en-US" sz="4400">
                <a:solidFill>
                  <a:schemeClr val="bg1"/>
                </a:solidFill>
              </a:rPr>
              <a:t>Η ψηλάφηση της ιγνυακής</a:t>
            </a:r>
            <a:r>
              <a:rPr lang="el-GR" altLang="en-US" sz="4400">
                <a:solidFill>
                  <a:schemeClr val="tx2"/>
                </a:solidFill>
              </a:rPr>
              <a:t> </a:t>
            </a:r>
            <a:endParaRPr lang="en-US" altLang="en-US" sz="4400">
              <a:solidFill>
                <a:schemeClr val="tx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7" descr="DSCN3267">
            <a:extLst>
              <a:ext uri="{FF2B5EF4-FFF2-40B4-BE49-F238E27FC236}">
                <a16:creationId xmlns:a16="http://schemas.microsoft.com/office/drawing/2014/main" id="{C38F78C2-5E80-4369-BC13-3C58A0F8941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04975" y="2351088"/>
            <a:ext cx="4319588" cy="3238500"/>
          </a:xfrm>
          <a:noFill/>
        </p:spPr>
      </p:pic>
      <p:pic>
        <p:nvPicPr>
          <p:cNvPr id="14339" name="Picture 1028" descr="DSCN3268">
            <a:extLst>
              <a:ext uri="{FF2B5EF4-FFF2-40B4-BE49-F238E27FC236}">
                <a16:creationId xmlns:a16="http://schemas.microsoft.com/office/drawing/2014/main" id="{18840C81-4461-46E3-8756-0C884185EAC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38876" y="2351088"/>
            <a:ext cx="4321175" cy="3238500"/>
          </a:xfrm>
          <a:noFill/>
        </p:spPr>
      </p:pic>
      <p:sp>
        <p:nvSpPr>
          <p:cNvPr id="14340" name="Rectangle 1030">
            <a:extLst>
              <a:ext uri="{FF2B5EF4-FFF2-40B4-BE49-F238E27FC236}">
                <a16:creationId xmlns:a16="http://schemas.microsoft.com/office/drawing/2014/main" id="{0E040F3A-459D-49C2-AAF6-3DD813990A08}"/>
              </a:ext>
            </a:extLst>
          </p:cNvPr>
          <p:cNvSpPr>
            <a:spLocks noChangeArrowheads="1"/>
          </p:cNvSpPr>
          <p:nvPr/>
        </p:nvSpPr>
        <p:spPr bwMode="auto">
          <a:xfrm>
            <a:off x="2209801" y="476250"/>
            <a:ext cx="7847013" cy="1296988"/>
          </a:xfrm>
          <a:prstGeom prst="rect">
            <a:avLst/>
          </a:prstGeom>
          <a:solidFill>
            <a:srgbClr val="FF0000"/>
          </a:solidFill>
          <a:ln w="9525">
            <a:solidFill>
              <a:schemeClr val="accent1"/>
            </a:solidFill>
            <a:miter lim="800000"/>
            <a:headEnd/>
            <a:tailEnd/>
          </a:ln>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l-GR" altLang="en-US" sz="3600">
                <a:solidFill>
                  <a:schemeClr val="bg1"/>
                </a:solidFill>
              </a:rPr>
              <a:t>Η ψηλάφηση της ραχιαίας του ποδός</a:t>
            </a:r>
            <a:br>
              <a:rPr lang="el-GR" altLang="en-US" sz="3600">
                <a:solidFill>
                  <a:schemeClr val="bg1"/>
                </a:solidFill>
              </a:rPr>
            </a:br>
            <a:r>
              <a:rPr lang="el-GR" altLang="en-US" sz="3600">
                <a:solidFill>
                  <a:schemeClr val="bg1"/>
                </a:solidFill>
              </a:rPr>
              <a:t>και της οπισθίας κνημιαίας</a:t>
            </a:r>
            <a:r>
              <a:rPr lang="el-GR" altLang="en-US" sz="4000">
                <a:solidFill>
                  <a:schemeClr val="tx2"/>
                </a:solidFill>
              </a:rPr>
              <a:t> </a:t>
            </a:r>
            <a:endParaRPr lang="en-US" altLang="en-US" sz="4000">
              <a:solidFill>
                <a:schemeClr val="tx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1027">
            <a:extLst>
              <a:ext uri="{FF2B5EF4-FFF2-40B4-BE49-F238E27FC236}">
                <a16:creationId xmlns:a16="http://schemas.microsoft.com/office/drawing/2014/main" id="{817720B5-6599-467E-938F-D9B677BB0459}"/>
              </a:ext>
            </a:extLst>
          </p:cNvPr>
          <p:cNvSpPr>
            <a:spLocks noGrp="1" noChangeArrowheads="1"/>
          </p:cNvSpPr>
          <p:nvPr>
            <p:ph type="body" idx="1"/>
          </p:nvPr>
        </p:nvSpPr>
        <p:spPr>
          <a:xfrm>
            <a:off x="1981200" y="2066926"/>
            <a:ext cx="8686800" cy="4530725"/>
          </a:xfrm>
        </p:spPr>
        <p:txBody>
          <a:bodyPr/>
          <a:lstStyle/>
          <a:p>
            <a:pPr eaLnBrk="1" hangingPunct="1">
              <a:buClr>
                <a:schemeClr val="tx1"/>
              </a:buClr>
              <a:buFont typeface="Wingdings" panose="05000000000000000000" pitchFamily="2" charset="2"/>
              <a:buChar char="§"/>
            </a:pPr>
            <a:r>
              <a:rPr lang="el-GR" altLang="en-US" dirty="0"/>
              <a:t>Υπερβολική πίεση μέσω των</a:t>
            </a:r>
            <a:r>
              <a:rPr lang="en-US" altLang="en-US" dirty="0"/>
              <a:t> </a:t>
            </a:r>
            <a:r>
              <a:rPr lang="el-GR" altLang="en-US" dirty="0"/>
              <a:t>δακτύλων που συγκλείει τον αρτηριακό αυλό</a:t>
            </a:r>
          </a:p>
          <a:p>
            <a:pPr eaLnBrk="1" hangingPunct="1">
              <a:lnSpc>
                <a:spcPct val="50000"/>
              </a:lnSpc>
              <a:buClr>
                <a:schemeClr val="tx1"/>
              </a:buClr>
              <a:buFont typeface="Wingdings" panose="05000000000000000000" pitchFamily="2" charset="2"/>
              <a:buChar char="§"/>
            </a:pPr>
            <a:endParaRPr lang="el-GR" altLang="en-US" dirty="0"/>
          </a:p>
          <a:p>
            <a:pPr eaLnBrk="1" hangingPunct="1">
              <a:buClr>
                <a:schemeClr val="tx1"/>
              </a:buClr>
              <a:buFont typeface="Wingdings" panose="05000000000000000000" pitchFamily="2" charset="2"/>
              <a:buChar char="§"/>
            </a:pPr>
            <a:r>
              <a:rPr lang="el-GR" altLang="en-US" dirty="0"/>
              <a:t>Προσέγγιση μηριαίας αρτηρίας </a:t>
            </a:r>
            <a:r>
              <a:rPr lang="el-GR" altLang="en-US" dirty="0" err="1"/>
              <a:t>παχυσάρκου</a:t>
            </a:r>
            <a:r>
              <a:rPr lang="el-GR" altLang="en-US" dirty="0"/>
              <a:t> με ελάχιστη πίεση</a:t>
            </a:r>
          </a:p>
          <a:p>
            <a:pPr eaLnBrk="1" hangingPunct="1">
              <a:lnSpc>
                <a:spcPct val="70000"/>
              </a:lnSpc>
              <a:buClr>
                <a:schemeClr val="tx1"/>
              </a:buClr>
              <a:buFont typeface="Wingdings" panose="05000000000000000000" pitchFamily="2" charset="2"/>
              <a:buChar char="§"/>
            </a:pPr>
            <a:endParaRPr lang="el-GR" altLang="en-US" dirty="0"/>
          </a:p>
          <a:p>
            <a:pPr eaLnBrk="1" hangingPunct="1">
              <a:buClr>
                <a:schemeClr val="tx1"/>
              </a:buClr>
              <a:buFont typeface="Wingdings" panose="05000000000000000000" pitchFamily="2" charset="2"/>
              <a:buChar char="§"/>
            </a:pPr>
            <a:r>
              <a:rPr lang="el-GR" altLang="en-US" dirty="0"/>
              <a:t>Ψηλάφηση των δικών μας </a:t>
            </a:r>
            <a:r>
              <a:rPr lang="el-GR" altLang="en-US" dirty="0" err="1"/>
              <a:t>σφύξεων</a:t>
            </a:r>
            <a:r>
              <a:rPr lang="el-GR" altLang="en-US" dirty="0"/>
              <a:t> και απόδοση αυτών στον ασθενή</a:t>
            </a:r>
          </a:p>
        </p:txBody>
      </p:sp>
      <p:sp>
        <p:nvSpPr>
          <p:cNvPr id="15364" name="Rectangle 1028">
            <a:extLst>
              <a:ext uri="{FF2B5EF4-FFF2-40B4-BE49-F238E27FC236}">
                <a16:creationId xmlns:a16="http://schemas.microsoft.com/office/drawing/2014/main" id="{58D6EF03-66A1-4C19-BC92-B8687375E6BD}"/>
              </a:ext>
            </a:extLst>
          </p:cNvPr>
          <p:cNvSpPr>
            <a:spLocks noChangeArrowheads="1"/>
          </p:cNvSpPr>
          <p:nvPr/>
        </p:nvSpPr>
        <p:spPr bwMode="auto">
          <a:xfrm>
            <a:off x="2209800" y="609601"/>
            <a:ext cx="7772400" cy="803275"/>
          </a:xfrm>
          <a:prstGeom prst="rect">
            <a:avLst/>
          </a:prstGeom>
          <a:solidFill>
            <a:srgbClr val="FF0000"/>
          </a:solidFill>
          <a:ln w="9525">
            <a:solidFill>
              <a:schemeClr val="accent1"/>
            </a:solidFill>
            <a:miter lim="800000"/>
            <a:headEnd/>
            <a:tailEnd/>
          </a:ln>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l-GR" altLang="en-US" sz="4000">
                <a:solidFill>
                  <a:schemeClr val="bg1"/>
                </a:solidFill>
              </a:rPr>
              <a:t>Λάθη στην ψηλάφηση των αρτηριών</a:t>
            </a:r>
            <a:r>
              <a:rPr lang="el-GR" altLang="en-US" sz="4400">
                <a:solidFill>
                  <a:schemeClr val="tx2"/>
                </a:solidFill>
              </a:rPr>
              <a:t> </a:t>
            </a:r>
            <a:endParaRPr lang="en-US" altLang="en-US" sz="4400">
              <a:solidFill>
                <a:schemeClr val="tx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a:extLst>
              <a:ext uri="{FF2B5EF4-FFF2-40B4-BE49-F238E27FC236}">
                <a16:creationId xmlns:a16="http://schemas.microsoft.com/office/drawing/2014/main" id="{016A0DB4-C143-4666-A29A-E98ABDD3F10D}"/>
              </a:ext>
            </a:extLst>
          </p:cNvPr>
          <p:cNvSpPr>
            <a:spLocks noGrp="1" noChangeArrowheads="1"/>
          </p:cNvSpPr>
          <p:nvPr>
            <p:ph type="title"/>
          </p:nvPr>
        </p:nvSpPr>
        <p:spPr>
          <a:xfrm>
            <a:off x="2185988" y="522803"/>
            <a:ext cx="8229600" cy="1139825"/>
          </a:xfrm>
          <a:solidFill>
            <a:srgbClr val="FF0000"/>
          </a:solidFill>
        </p:spPr>
        <p:txBody>
          <a:bodyPr/>
          <a:lstStyle/>
          <a:p>
            <a:pPr eaLnBrk="1" hangingPunct="1"/>
            <a:r>
              <a:rPr lang="el-GR" altLang="en-US" sz="4000" dirty="0">
                <a:solidFill>
                  <a:schemeClr val="bg1"/>
                </a:solidFill>
              </a:rPr>
              <a:t>Εξάσκηση στην ακρίβεια ψηλάφησης </a:t>
            </a:r>
          </a:p>
        </p:txBody>
      </p:sp>
      <p:pic>
        <p:nvPicPr>
          <p:cNvPr id="16387" name="Picture 1027" descr="DSCN3270">
            <a:extLst>
              <a:ext uri="{FF2B5EF4-FFF2-40B4-BE49-F238E27FC236}">
                <a16:creationId xmlns:a16="http://schemas.microsoft.com/office/drawing/2014/main" id="{57BB4CE2-BD7B-45D2-9242-FCA71F19117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04975" y="2495550"/>
            <a:ext cx="4319588" cy="3238500"/>
          </a:xfrm>
          <a:noFill/>
        </p:spPr>
      </p:pic>
      <p:pic>
        <p:nvPicPr>
          <p:cNvPr id="16388" name="Picture 1028" descr="DSCN3271">
            <a:extLst>
              <a:ext uri="{FF2B5EF4-FFF2-40B4-BE49-F238E27FC236}">
                <a16:creationId xmlns:a16="http://schemas.microsoft.com/office/drawing/2014/main" id="{10CABBB2-2D93-4663-94BF-957E9BAD4B2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67438" y="2492376"/>
            <a:ext cx="4248150" cy="3241675"/>
          </a:xfrm>
          <a:noFill/>
        </p:spPr>
      </p:pic>
      <p:sp>
        <p:nvSpPr>
          <p:cNvPr id="109573" name="Rectangle 1029">
            <a:extLst>
              <a:ext uri="{FF2B5EF4-FFF2-40B4-BE49-F238E27FC236}">
                <a16:creationId xmlns:a16="http://schemas.microsoft.com/office/drawing/2014/main" id="{91FBFEF8-40B6-4351-8598-F6D15F157990}"/>
              </a:ext>
            </a:extLst>
          </p:cNvPr>
          <p:cNvSpPr>
            <a:spLocks noChangeArrowheads="1"/>
          </p:cNvSpPr>
          <p:nvPr/>
        </p:nvSpPr>
        <p:spPr bwMode="auto">
          <a:xfrm>
            <a:off x="2813050" y="908050"/>
            <a:ext cx="6523038" cy="369332"/>
          </a:xfrm>
          <a:prstGeom prst="rect">
            <a:avLst/>
          </a:prstGeom>
          <a:noFill/>
          <a:ln w="9525">
            <a:noFill/>
            <a:miter lim="800000"/>
            <a:headEnd/>
            <a:tailEnd/>
          </a:ln>
          <a:effectLst/>
        </p:spPr>
        <p:txBody>
          <a:bodyPr>
            <a:spAutoFit/>
          </a:bodyPr>
          <a:lstStyle/>
          <a:p>
            <a:pPr algn="ctr">
              <a:defRPr/>
            </a:pPr>
            <a:r>
              <a:rPr lang="el-GR" dirty="0">
                <a:solidFill>
                  <a:schemeClr val="tx2"/>
                </a:solidFill>
                <a:effectLst>
                  <a:outerShdw blurRad="38100" dist="38100" dir="2700000" algn="tl">
                    <a:srgbClr val="FFFFFF"/>
                  </a:outerShdw>
                </a:effectLst>
              </a:rPr>
              <a:t>     </a:t>
            </a:r>
            <a:r>
              <a:rPr lang="en-US" dirty="0">
                <a:solidFill>
                  <a:schemeClr val="tx2"/>
                </a:solidFill>
                <a:effectLst>
                  <a:outerShdw blurRad="38100" dist="38100" dir="2700000" algn="tl">
                    <a:srgbClr val="FFFFFF"/>
                  </a:outerShdw>
                </a:effectLst>
              </a:rPr>
              <a:t> </a:t>
            </a:r>
            <a:endParaRPr lang="el-GR" dirty="0">
              <a:solidFill>
                <a:schemeClr val="tx2"/>
              </a:solidFill>
              <a:effectLst>
                <a:outerShdw blurRad="38100" dist="38100" dir="2700000" algn="tl">
                  <a:srgbClr val="FFFFFF"/>
                </a:outerShdw>
              </a:effectL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a:extLst>
              <a:ext uri="{FF2B5EF4-FFF2-40B4-BE49-F238E27FC236}">
                <a16:creationId xmlns:a16="http://schemas.microsoft.com/office/drawing/2014/main" id="{F7CDEF69-04C9-4712-805C-6AB89A058345}"/>
              </a:ext>
            </a:extLst>
          </p:cNvPr>
          <p:cNvSpPr>
            <a:spLocks noGrp="1" noChangeArrowheads="1"/>
          </p:cNvSpPr>
          <p:nvPr>
            <p:ph type="body" idx="1"/>
          </p:nvPr>
        </p:nvSpPr>
        <p:spPr>
          <a:xfrm>
            <a:off x="2209800" y="1196975"/>
            <a:ext cx="7772400" cy="4114800"/>
          </a:xfrm>
        </p:spPr>
        <p:txBody>
          <a:bodyPr/>
          <a:lstStyle/>
          <a:p>
            <a:pPr eaLnBrk="1" hangingPunct="1">
              <a:buFontTx/>
              <a:buNone/>
            </a:pPr>
            <a:r>
              <a:rPr lang="el-GR" altLang="en-US" dirty="0">
                <a:solidFill>
                  <a:schemeClr val="bg1"/>
                </a:solidFill>
              </a:rPr>
              <a:t>   </a:t>
            </a:r>
            <a:r>
              <a:rPr lang="el-GR" altLang="en-US" dirty="0"/>
              <a:t>ΠΑΝ πάνω από το επίπεδο του βουβωνικού συνδέσμου </a:t>
            </a:r>
            <a:r>
              <a:rPr lang="en-US" altLang="en-US" dirty="0"/>
              <a:t>;</a:t>
            </a:r>
            <a:r>
              <a:rPr lang="el-GR" altLang="en-US" dirty="0"/>
              <a:t>   Μηριαίες αψηλάφητες</a:t>
            </a:r>
            <a:endParaRPr lang="en-US" altLang="en-US" dirty="0"/>
          </a:p>
          <a:p>
            <a:pPr eaLnBrk="1" hangingPunct="1">
              <a:buFontTx/>
              <a:buNone/>
            </a:pPr>
            <a:endParaRPr lang="en-US" altLang="en-US" dirty="0"/>
          </a:p>
          <a:p>
            <a:pPr eaLnBrk="1" hangingPunct="1">
              <a:buFontTx/>
              <a:buNone/>
            </a:pPr>
            <a:r>
              <a:rPr lang="en-US" altLang="en-US" dirty="0"/>
              <a:t>   </a:t>
            </a:r>
            <a:r>
              <a:rPr lang="el-GR" altLang="en-US" dirty="0"/>
              <a:t>ΠΑΝ κάτω από το επίπεδο του βουβωνικού συνδέσμου </a:t>
            </a:r>
            <a:r>
              <a:rPr lang="en-US" altLang="en-US" dirty="0"/>
              <a:t>;</a:t>
            </a:r>
            <a:r>
              <a:rPr lang="el-GR" altLang="en-US" dirty="0"/>
              <a:t>   Μηριαίες ψηλαφητές</a:t>
            </a:r>
            <a:endParaRPr lang="en-US" altLang="en-US" dirty="0"/>
          </a:p>
          <a:p>
            <a:pPr eaLnBrk="1" hangingPunct="1">
              <a:buFontTx/>
              <a:buNone/>
            </a:pPr>
            <a:r>
              <a:rPr lang="en-US" altLang="en-US" dirty="0"/>
              <a:t> </a:t>
            </a:r>
            <a:endParaRPr lang="el-GR"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 TextBox">
            <a:extLst>
              <a:ext uri="{FF2B5EF4-FFF2-40B4-BE49-F238E27FC236}">
                <a16:creationId xmlns:a16="http://schemas.microsoft.com/office/drawing/2014/main" id="{65211D6D-1337-41BC-A7E7-F4E4C31228DC}"/>
              </a:ext>
            </a:extLst>
          </p:cNvPr>
          <p:cNvSpPr txBox="1">
            <a:spLocks noChangeArrowheads="1"/>
          </p:cNvSpPr>
          <p:nvPr/>
        </p:nvSpPr>
        <p:spPr bwMode="auto">
          <a:xfrm>
            <a:off x="2667000" y="2286000"/>
            <a:ext cx="6858000" cy="1323439"/>
          </a:xfrm>
          <a:prstGeom prst="rect">
            <a:avLst/>
          </a:prstGeom>
          <a:solidFill>
            <a:schemeClr val="bg1">
              <a:lumMod val="85000"/>
            </a:schemeClr>
          </a:solidFill>
          <a:ln w="9525">
            <a:solidFill>
              <a:schemeClr val="accent1"/>
            </a:solidFill>
            <a:miter lim="800000"/>
            <a:headEnd/>
            <a:tailEnd/>
          </a:ln>
        </p:spPr>
        <p:txBody>
          <a:bodyPr>
            <a:spAutoFit/>
          </a:bodyPr>
          <a:lstStyle/>
          <a:p>
            <a:pPr algn="ctr">
              <a:defRPr/>
            </a:pPr>
            <a:r>
              <a:rPr lang="el-GR" sz="4000" dirty="0"/>
              <a:t>ΑΝΑΤΟΜΙΑ ΠΕΡΙΦΕΡΙΚΩΝ ΑΡΤΗΡΙΩΝ</a:t>
            </a:r>
            <a:endParaRPr lang="en-GB" sz="4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70881B37-8FD3-4EC2-BD22-663CC7600C7D}"/>
              </a:ext>
            </a:extLst>
          </p:cNvPr>
          <p:cNvSpPr>
            <a:spLocks noChangeArrowheads="1"/>
          </p:cNvSpPr>
          <p:nvPr/>
        </p:nvSpPr>
        <p:spPr bwMode="auto">
          <a:xfrm>
            <a:off x="1847850" y="3213100"/>
            <a:ext cx="838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l-GR" altLang="en-US" sz="4400" dirty="0"/>
              <a:t>ΠΕΡΙΦΕΡΙΚΗ ΑΡΤΗΡΙΑΚΗ ΝΟΣΟΣ (ΠΑΝ): </a:t>
            </a:r>
            <a:br>
              <a:rPr lang="en-US" altLang="en-US" sz="4400" dirty="0"/>
            </a:br>
            <a:br>
              <a:rPr lang="el-GR" altLang="en-US" sz="4400" dirty="0"/>
            </a:br>
            <a:r>
              <a:rPr lang="el-GR" altLang="en-US" sz="4400" dirty="0"/>
              <a:t>Τρόπος Υπολογισμού του </a:t>
            </a:r>
            <a:br>
              <a:rPr lang="el-GR" altLang="en-US" sz="4400" dirty="0"/>
            </a:br>
            <a:r>
              <a:rPr lang="el-GR" altLang="en-US" sz="4400" dirty="0" err="1"/>
              <a:t>Σφυρο-Βραχιόνιου</a:t>
            </a:r>
            <a:r>
              <a:rPr lang="el-GR" altLang="en-US" sz="4400" dirty="0"/>
              <a:t> Δείκτη (ΣΒΔ) </a:t>
            </a:r>
          </a:p>
        </p:txBody>
      </p:sp>
    </p:spTree>
    <p:extLst>
      <p:ext uri="{BB962C8B-B14F-4D97-AF65-F5344CB8AC3E}">
        <p14:creationId xmlns:p14="http://schemas.microsoft.com/office/powerpoint/2010/main" val="92275658"/>
      </p:ext>
    </p:extLst>
  </p:cSld>
  <p:clrMapOvr>
    <a:masterClrMapping/>
  </p:clrMapOvr>
  <p:transition>
    <p:cover dir="lu"/>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3092ACB1-CA6F-4260-AC29-6ECE3652D24B}"/>
              </a:ext>
            </a:extLst>
          </p:cNvPr>
          <p:cNvSpPr>
            <a:spLocks noGrp="1" noChangeArrowheads="1"/>
          </p:cNvSpPr>
          <p:nvPr>
            <p:ph type="body" idx="1"/>
          </p:nvPr>
        </p:nvSpPr>
        <p:spPr>
          <a:xfrm>
            <a:off x="1703388" y="1557339"/>
            <a:ext cx="8964612" cy="2232025"/>
          </a:xfrm>
        </p:spPr>
        <p:txBody>
          <a:bodyPr/>
          <a:lstStyle/>
          <a:p>
            <a:pPr algn="ctr" eaLnBrk="1" hangingPunct="1">
              <a:buClr>
                <a:srgbClr val="FFFF00"/>
              </a:buClr>
              <a:buSzPct val="120000"/>
              <a:buFont typeface="Wingdings" panose="05000000000000000000" pitchFamily="2" charset="2"/>
              <a:buChar char="ü"/>
            </a:pPr>
            <a:r>
              <a:rPr lang="el-GR" altLang="en-US" sz="2600" dirty="0"/>
              <a:t>Χρησιμοποίηση της υψηλότερης </a:t>
            </a:r>
            <a:r>
              <a:rPr lang="el-GR" altLang="en-US" sz="2600" dirty="0" err="1"/>
              <a:t>βραχιόνιας</a:t>
            </a:r>
            <a:r>
              <a:rPr lang="el-GR" altLang="en-US" sz="2600" dirty="0"/>
              <a:t> πίεσης </a:t>
            </a:r>
            <a:br>
              <a:rPr lang="el-GR" altLang="en-US" sz="2600" dirty="0"/>
            </a:br>
            <a:r>
              <a:rPr lang="el-GR" altLang="en-US" sz="2600" dirty="0"/>
              <a:t>και των υψηλότερων πιέσεων στα σφυρά</a:t>
            </a:r>
            <a:endParaRPr lang="en-US" altLang="en-US" sz="2600" dirty="0"/>
          </a:p>
          <a:p>
            <a:pPr eaLnBrk="1" hangingPunct="1">
              <a:buClr>
                <a:srgbClr val="FFFF00"/>
              </a:buClr>
              <a:buSzPct val="120000"/>
              <a:buFont typeface="Wingdings" panose="05000000000000000000" pitchFamily="2" charset="2"/>
              <a:buChar char="ü"/>
            </a:pPr>
            <a:r>
              <a:rPr lang="el-GR" altLang="en-US" sz="2600" dirty="0"/>
              <a:t>Μέτρηση της συστολικής πίεσης σε αμφότερα τα σφυρά (οπίσθια </a:t>
            </a:r>
            <a:r>
              <a:rPr lang="el-GR" altLang="en-US" sz="2600" dirty="0" err="1"/>
              <a:t>κνημιαία</a:t>
            </a:r>
            <a:r>
              <a:rPr lang="el-GR" altLang="en-US" sz="2600" dirty="0"/>
              <a:t> και ραχιαία του </a:t>
            </a:r>
            <a:r>
              <a:rPr lang="el-GR" altLang="en-US" sz="2600" dirty="0" err="1"/>
              <a:t>ποδός</a:t>
            </a:r>
            <a:r>
              <a:rPr lang="el-GR" altLang="en-US" sz="2600" dirty="0"/>
              <a:t> αρτηρία) </a:t>
            </a:r>
            <a:br>
              <a:rPr lang="el-GR" altLang="en-US" sz="2600" dirty="0"/>
            </a:br>
            <a:r>
              <a:rPr lang="el-GR" altLang="en-US" sz="2600" dirty="0"/>
              <a:t>και σε αμφότερους τους βραχίονες </a:t>
            </a:r>
            <a:r>
              <a:rPr lang="el-GR" altLang="en-US" sz="2600" i="1" dirty="0"/>
              <a:t>(αριστερά </a:t>
            </a:r>
            <a:r>
              <a:rPr lang="en-US" altLang="en-US" sz="2600" i="1" dirty="0"/>
              <a:t>&amp; </a:t>
            </a:r>
            <a:r>
              <a:rPr lang="el-GR" altLang="en-US" sz="2600" i="1" dirty="0"/>
              <a:t>δεξιά)</a:t>
            </a:r>
            <a:endParaRPr lang="el-GR" altLang="en-US" sz="2600" dirty="0"/>
          </a:p>
        </p:txBody>
      </p:sp>
      <p:grpSp>
        <p:nvGrpSpPr>
          <p:cNvPr id="31747" name="Group 3">
            <a:extLst>
              <a:ext uri="{FF2B5EF4-FFF2-40B4-BE49-F238E27FC236}">
                <a16:creationId xmlns:a16="http://schemas.microsoft.com/office/drawing/2014/main" id="{9954D03B-D0CF-4E50-8087-1C6D901E743C}"/>
              </a:ext>
            </a:extLst>
          </p:cNvPr>
          <p:cNvGrpSpPr>
            <a:grpSpLocks/>
          </p:cNvGrpSpPr>
          <p:nvPr/>
        </p:nvGrpSpPr>
        <p:grpSpPr bwMode="auto">
          <a:xfrm>
            <a:off x="4008438" y="188913"/>
            <a:ext cx="5365750" cy="868362"/>
            <a:chOff x="1344" y="1096"/>
            <a:chExt cx="3792" cy="547"/>
          </a:xfrm>
        </p:grpSpPr>
        <p:sp>
          <p:nvSpPr>
            <p:cNvPr id="31751" name="Line 4">
              <a:extLst>
                <a:ext uri="{FF2B5EF4-FFF2-40B4-BE49-F238E27FC236}">
                  <a16:creationId xmlns:a16="http://schemas.microsoft.com/office/drawing/2014/main" id="{1E473D7E-579B-4B53-B589-56209629F0E6}"/>
                </a:ext>
              </a:extLst>
            </p:cNvPr>
            <p:cNvSpPr>
              <a:spLocks noChangeShapeType="1"/>
            </p:cNvSpPr>
            <p:nvPr/>
          </p:nvSpPr>
          <p:spPr bwMode="auto">
            <a:xfrm>
              <a:off x="1446" y="1464"/>
              <a:ext cx="358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31752" name="Rectangle 5">
              <a:extLst>
                <a:ext uri="{FF2B5EF4-FFF2-40B4-BE49-F238E27FC236}">
                  <a16:creationId xmlns:a16="http://schemas.microsoft.com/office/drawing/2014/main" id="{00A7EC5B-7330-4698-92E4-AC12344E0CD6}"/>
                </a:ext>
              </a:extLst>
            </p:cNvPr>
            <p:cNvSpPr>
              <a:spLocks noChangeArrowheads="1"/>
            </p:cNvSpPr>
            <p:nvPr/>
          </p:nvSpPr>
          <p:spPr bwMode="auto">
            <a:xfrm>
              <a:off x="1344" y="1096"/>
              <a:ext cx="3792"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10000"/>
                </a:spcBef>
                <a:buClr>
                  <a:schemeClr val="tx2"/>
                </a:buClr>
              </a:pPr>
              <a:r>
                <a:rPr lang="en-US" altLang="en-US" b="1" dirty="0" err="1">
                  <a:latin typeface="Arial" panose="020B0604020202020204" pitchFamily="34" charset="0"/>
                </a:rPr>
                <a:t>Συστολική</a:t>
              </a:r>
              <a:r>
                <a:rPr lang="en-US" altLang="en-US" b="1" dirty="0">
                  <a:latin typeface="Arial" panose="020B0604020202020204" pitchFamily="34" charset="0"/>
                </a:rPr>
                <a:t> π</a:t>
              </a:r>
              <a:r>
                <a:rPr lang="en-US" altLang="en-US" b="1" dirty="0" err="1">
                  <a:latin typeface="Arial" panose="020B0604020202020204" pitchFamily="34" charset="0"/>
                </a:rPr>
                <a:t>ίεση</a:t>
              </a:r>
              <a:r>
                <a:rPr lang="en-US" altLang="en-US" b="1" dirty="0">
                  <a:latin typeface="Arial" panose="020B0604020202020204" pitchFamily="34" charset="0"/>
                </a:rPr>
                <a:t> </a:t>
              </a:r>
              <a:r>
                <a:rPr lang="el-GR" altLang="en-US" b="1" dirty="0">
                  <a:latin typeface="Arial" panose="020B0604020202020204" pitchFamily="34" charset="0"/>
                </a:rPr>
                <a:t>σφυρών</a:t>
              </a:r>
              <a:endParaRPr lang="en-US" altLang="en-US" b="1" dirty="0">
                <a:latin typeface="Arial" panose="020B0604020202020204" pitchFamily="34" charset="0"/>
              </a:endParaRPr>
            </a:p>
            <a:p>
              <a:pPr algn="ctr">
                <a:spcBef>
                  <a:spcPct val="10000"/>
                </a:spcBef>
                <a:buClr>
                  <a:schemeClr val="tx2"/>
                </a:buClr>
              </a:pPr>
              <a:r>
                <a:rPr lang="en-US" altLang="en-US" b="1" dirty="0" err="1">
                  <a:latin typeface="Arial" panose="020B0604020202020204" pitchFamily="34" charset="0"/>
                </a:rPr>
                <a:t>Συστολική</a:t>
              </a:r>
              <a:r>
                <a:rPr lang="en-US" altLang="en-US" b="1" dirty="0">
                  <a:latin typeface="Arial" panose="020B0604020202020204" pitchFamily="34" charset="0"/>
                </a:rPr>
                <a:t> π</a:t>
              </a:r>
              <a:r>
                <a:rPr lang="en-US" altLang="en-US" b="1" dirty="0" err="1">
                  <a:latin typeface="Arial" panose="020B0604020202020204" pitchFamily="34" charset="0"/>
                </a:rPr>
                <a:t>ίεση</a:t>
              </a:r>
              <a:r>
                <a:rPr lang="en-US" altLang="en-US" b="1" dirty="0">
                  <a:latin typeface="Arial" panose="020B0604020202020204" pitchFamily="34" charset="0"/>
                </a:rPr>
                <a:t> βρα</a:t>
              </a:r>
              <a:r>
                <a:rPr lang="en-US" altLang="en-US" b="1" dirty="0" err="1">
                  <a:latin typeface="Arial" panose="020B0604020202020204" pitchFamily="34" charset="0"/>
                </a:rPr>
                <a:t>χίον</a:t>
              </a:r>
              <a:r>
                <a:rPr lang="en-US" altLang="en-US" b="1" dirty="0">
                  <a:latin typeface="Arial" panose="020B0604020202020204" pitchFamily="34" charset="0"/>
                </a:rPr>
                <a:t>α</a:t>
              </a:r>
            </a:p>
          </p:txBody>
        </p:sp>
      </p:grpSp>
      <p:sp>
        <p:nvSpPr>
          <p:cNvPr id="31748" name="Rectangle 6">
            <a:extLst>
              <a:ext uri="{FF2B5EF4-FFF2-40B4-BE49-F238E27FC236}">
                <a16:creationId xmlns:a16="http://schemas.microsoft.com/office/drawing/2014/main" id="{C1FC232C-CEF6-4D78-BAAF-C682E9DFB576}"/>
              </a:ext>
            </a:extLst>
          </p:cNvPr>
          <p:cNvSpPr>
            <a:spLocks noChangeArrowheads="1"/>
          </p:cNvSpPr>
          <p:nvPr/>
        </p:nvSpPr>
        <p:spPr bwMode="auto">
          <a:xfrm>
            <a:off x="2640014" y="404813"/>
            <a:ext cx="1068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n-US" b="1">
                <a:latin typeface="Arial" panose="020B0604020202020204" pitchFamily="34" charset="0"/>
              </a:rPr>
              <a:t>ΣΒΔ</a:t>
            </a:r>
            <a:r>
              <a:rPr lang="en-US" altLang="en-US" b="1">
                <a:latin typeface="Arial" panose="020B0604020202020204" pitchFamily="34" charset="0"/>
              </a:rPr>
              <a:t> =</a:t>
            </a:r>
          </a:p>
        </p:txBody>
      </p:sp>
      <p:sp>
        <p:nvSpPr>
          <p:cNvPr id="31749" name="Line 7">
            <a:extLst>
              <a:ext uri="{FF2B5EF4-FFF2-40B4-BE49-F238E27FC236}">
                <a16:creationId xmlns:a16="http://schemas.microsoft.com/office/drawing/2014/main" id="{9B5373F8-5192-4D82-978C-6A9090486E8A}"/>
              </a:ext>
            </a:extLst>
          </p:cNvPr>
          <p:cNvSpPr>
            <a:spLocks noChangeShapeType="1"/>
          </p:cNvSpPr>
          <p:nvPr/>
        </p:nvSpPr>
        <p:spPr bwMode="auto">
          <a:xfrm>
            <a:off x="4079876" y="620713"/>
            <a:ext cx="5434013" cy="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0" name="Text Box 8">
            <a:extLst>
              <a:ext uri="{FF2B5EF4-FFF2-40B4-BE49-F238E27FC236}">
                <a16:creationId xmlns:a16="http://schemas.microsoft.com/office/drawing/2014/main" id="{990B3DAF-5589-494D-B11D-B111EB291098}"/>
              </a:ext>
            </a:extLst>
          </p:cNvPr>
          <p:cNvSpPr txBox="1">
            <a:spLocks noChangeArrowheads="1"/>
          </p:cNvSpPr>
          <p:nvPr/>
        </p:nvSpPr>
        <p:spPr bwMode="auto">
          <a:xfrm>
            <a:off x="1992313" y="4005263"/>
            <a:ext cx="8424862"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9383" tIns="44691" rIns="89383" bIns="44691" anchor="ctr"/>
          <a:lstStyle>
            <a:lvl1pPr eaLnBrk="0" hangingPunct="0">
              <a:tabLst>
                <a:tab pos="2147888" algn="l"/>
              </a:tabLst>
              <a:defRPr sz="2400">
                <a:solidFill>
                  <a:schemeClr val="tx1"/>
                </a:solidFill>
                <a:latin typeface="Times New Roman" panose="02020603050405020304" pitchFamily="18" charset="0"/>
              </a:defRPr>
            </a:lvl1pPr>
            <a:lvl2pPr marL="742950" indent="-285750" eaLnBrk="0" hangingPunct="0">
              <a:tabLst>
                <a:tab pos="2147888" algn="l"/>
              </a:tabLst>
              <a:defRPr sz="2400">
                <a:solidFill>
                  <a:schemeClr val="tx1"/>
                </a:solidFill>
                <a:latin typeface="Times New Roman" panose="02020603050405020304" pitchFamily="18" charset="0"/>
              </a:defRPr>
            </a:lvl2pPr>
            <a:lvl3pPr marL="1143000" indent="-228600" eaLnBrk="0" hangingPunct="0">
              <a:tabLst>
                <a:tab pos="2147888" algn="l"/>
              </a:tabLst>
              <a:defRPr sz="2400">
                <a:solidFill>
                  <a:schemeClr val="tx1"/>
                </a:solidFill>
                <a:latin typeface="Times New Roman" panose="02020603050405020304" pitchFamily="18" charset="0"/>
              </a:defRPr>
            </a:lvl3pPr>
            <a:lvl4pPr marL="1600200" indent="-228600" eaLnBrk="0" hangingPunct="0">
              <a:tabLst>
                <a:tab pos="2147888" algn="l"/>
              </a:tabLst>
              <a:defRPr sz="2400">
                <a:solidFill>
                  <a:schemeClr val="tx1"/>
                </a:solidFill>
                <a:latin typeface="Times New Roman" panose="02020603050405020304" pitchFamily="18" charset="0"/>
              </a:defRPr>
            </a:lvl4pPr>
            <a:lvl5pPr marL="2057400" indent="-228600" eaLnBrk="0" hangingPunct="0">
              <a:tabLst>
                <a:tab pos="2147888"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2147888"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2147888"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2147888"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2147888" algn="l"/>
              </a:tabLst>
              <a:defRPr sz="2400">
                <a:solidFill>
                  <a:schemeClr val="tx1"/>
                </a:solidFill>
                <a:latin typeface="Times New Roman" panose="02020603050405020304" pitchFamily="18" charset="0"/>
              </a:defRPr>
            </a:lvl9pPr>
          </a:lstStyle>
          <a:p>
            <a:pPr>
              <a:spcBef>
                <a:spcPct val="50000"/>
              </a:spcBef>
            </a:pPr>
            <a:r>
              <a:rPr lang="el-GR" altLang="en-US" sz="1900" b="1" dirty="0">
                <a:latin typeface="Arial" panose="020B0604020202020204" pitchFamily="34" charset="0"/>
              </a:rPr>
              <a:t>          </a:t>
            </a:r>
            <a:r>
              <a:rPr lang="en-US" altLang="en-US" b="1" u="sng" dirty="0" err="1">
                <a:latin typeface="Arial" panose="020B0604020202020204" pitchFamily="34" charset="0"/>
              </a:rPr>
              <a:t>Ερμηνεί</a:t>
            </a:r>
            <a:r>
              <a:rPr lang="en-US" altLang="en-US" b="1" u="sng" dirty="0">
                <a:latin typeface="Arial" panose="020B0604020202020204" pitchFamily="34" charset="0"/>
              </a:rPr>
              <a:t>α </a:t>
            </a:r>
            <a:r>
              <a:rPr lang="el-GR" altLang="en-US" b="1" u="sng" dirty="0">
                <a:latin typeface="Arial" panose="020B0604020202020204" pitchFamily="34" charset="0"/>
              </a:rPr>
              <a:t>των τιμών </a:t>
            </a:r>
            <a:r>
              <a:rPr lang="en-US" altLang="en-US" b="1" u="sng" dirty="0" err="1">
                <a:latin typeface="Arial" panose="020B0604020202020204" pitchFamily="34" charset="0"/>
              </a:rPr>
              <a:t>του</a:t>
            </a:r>
            <a:r>
              <a:rPr lang="en-US" altLang="en-US" b="1" u="sng" dirty="0">
                <a:latin typeface="Arial" panose="020B0604020202020204" pitchFamily="34" charset="0"/>
              </a:rPr>
              <a:t> </a:t>
            </a:r>
            <a:r>
              <a:rPr lang="el-GR" altLang="en-US" b="1" u="sng" dirty="0" err="1">
                <a:latin typeface="Arial" panose="020B0604020202020204" pitchFamily="34" charset="0"/>
              </a:rPr>
              <a:t>Σφυρο-Βραχιόνιου</a:t>
            </a:r>
            <a:r>
              <a:rPr lang="el-GR" altLang="en-US" b="1" u="sng" dirty="0">
                <a:latin typeface="Arial" panose="020B0604020202020204" pitchFamily="34" charset="0"/>
              </a:rPr>
              <a:t> Δείκτη</a:t>
            </a:r>
            <a:endParaRPr lang="en-US" altLang="en-US" b="1" baseline="60000" dirty="0">
              <a:latin typeface="Arial" panose="020B0604020202020204" pitchFamily="34" charset="0"/>
            </a:endParaRPr>
          </a:p>
          <a:p>
            <a:pPr>
              <a:spcBef>
                <a:spcPct val="50000"/>
              </a:spcBef>
            </a:pPr>
            <a:r>
              <a:rPr lang="el-GR" altLang="en-US" sz="1900" b="1" dirty="0">
                <a:latin typeface="Arial" panose="020B0604020202020204" pitchFamily="34" charset="0"/>
              </a:rPr>
              <a:t>         </a:t>
            </a:r>
            <a:r>
              <a:rPr lang="en-US" altLang="en-US" sz="1900" b="1" dirty="0">
                <a:latin typeface="Arial" panose="020B0604020202020204" pitchFamily="34" charset="0"/>
              </a:rPr>
              <a:t>       </a:t>
            </a:r>
            <a:r>
              <a:rPr lang="el-GR" altLang="en-US" sz="1900" b="1" dirty="0">
                <a:latin typeface="Arial" panose="020B0604020202020204" pitchFamily="34" charset="0"/>
              </a:rPr>
              <a:t>             </a:t>
            </a:r>
            <a:r>
              <a:rPr lang="en-US" altLang="en-US" sz="1900" b="1" dirty="0">
                <a:latin typeface="Arial" panose="020B0604020202020204" pitchFamily="34" charset="0"/>
              </a:rPr>
              <a:t>&gt; 0,90	</a:t>
            </a:r>
            <a:r>
              <a:rPr lang="el-GR" altLang="en-US" sz="1900" b="1" dirty="0">
                <a:latin typeface="Arial" panose="020B0604020202020204" pitchFamily="34" charset="0"/>
              </a:rPr>
              <a:t>   </a:t>
            </a:r>
            <a:r>
              <a:rPr lang="en-US" altLang="en-US" sz="1900" b="1" dirty="0" err="1">
                <a:latin typeface="Arial" panose="020B0604020202020204" pitchFamily="34" charset="0"/>
              </a:rPr>
              <a:t>Φυσιολογικ</a:t>
            </a:r>
            <a:r>
              <a:rPr lang="el-GR" altLang="en-US" sz="1900" b="1" dirty="0">
                <a:latin typeface="Arial" panose="020B0604020202020204" pitchFamily="34" charset="0"/>
              </a:rPr>
              <a:t>ή τιμή ΣΒΔ</a:t>
            </a:r>
            <a:endParaRPr lang="en-US" altLang="en-US" sz="1900" b="1" dirty="0">
              <a:latin typeface="Arial" panose="020B0604020202020204" pitchFamily="34" charset="0"/>
            </a:endParaRPr>
          </a:p>
          <a:p>
            <a:pPr>
              <a:spcBef>
                <a:spcPct val="50000"/>
              </a:spcBef>
            </a:pPr>
            <a:r>
              <a:rPr lang="el-GR" altLang="en-US" sz="1900" b="1" dirty="0">
                <a:latin typeface="Arial" panose="020B0604020202020204" pitchFamily="34" charset="0"/>
              </a:rPr>
              <a:t>                     0,71 – 0,90	   Ήπια Περιφερική Αρτηριακή Νόσος</a:t>
            </a:r>
          </a:p>
          <a:p>
            <a:pPr>
              <a:spcBef>
                <a:spcPct val="50000"/>
              </a:spcBef>
            </a:pPr>
            <a:r>
              <a:rPr lang="el-GR" altLang="en-US" sz="1900" b="1" dirty="0">
                <a:latin typeface="Arial" panose="020B0604020202020204" pitchFamily="34" charset="0"/>
              </a:rPr>
              <a:t>                     0,41 – 0,70	    Μέτρια Περιφερική Αρτηριακή Νόσος</a:t>
            </a:r>
          </a:p>
          <a:p>
            <a:pPr>
              <a:spcBef>
                <a:spcPct val="50000"/>
              </a:spcBef>
            </a:pPr>
            <a:r>
              <a:rPr lang="el-GR" altLang="en-US" sz="1900" b="1" dirty="0">
                <a:latin typeface="Arial" panose="020B0604020202020204" pitchFamily="34" charset="0"/>
              </a:rPr>
              <a:t>                             </a:t>
            </a:r>
            <a:r>
              <a:rPr lang="el-GR" altLang="en-US" sz="1900" b="1" dirty="0">
                <a:latin typeface="Arial Unicode MS" pitchFamily="34" charset="-128"/>
                <a:ea typeface="Arial Unicode MS" pitchFamily="34" charset="-128"/>
              </a:rPr>
              <a:t>≤</a:t>
            </a:r>
            <a:r>
              <a:rPr lang="el-GR" altLang="en-US" sz="1900" b="1" dirty="0">
                <a:latin typeface="Arial" panose="020B0604020202020204" pitchFamily="34" charset="0"/>
              </a:rPr>
              <a:t> 0,40      Σοβαρή Περιφερική Αρτηριακή Νόσος	</a:t>
            </a:r>
            <a:endParaRPr lang="en-US" altLang="en-US" sz="1900" b="1" dirty="0">
              <a:latin typeface="Arial" panose="020B0604020202020204" pitchFamily="34" charset="0"/>
            </a:endParaRPr>
          </a:p>
        </p:txBody>
      </p:sp>
    </p:spTree>
    <p:extLst>
      <p:ext uri="{BB962C8B-B14F-4D97-AF65-F5344CB8AC3E}">
        <p14:creationId xmlns:p14="http://schemas.microsoft.com/office/powerpoint/2010/main" val="227442908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5A03802-AEC6-4EA4-91E1-B53BE5C573A0}"/>
              </a:ext>
            </a:extLst>
          </p:cNvPr>
          <p:cNvSpPr>
            <a:spLocks noGrp="1" noChangeArrowheads="1"/>
          </p:cNvSpPr>
          <p:nvPr>
            <p:ph type="title"/>
          </p:nvPr>
        </p:nvSpPr>
        <p:spPr>
          <a:xfrm>
            <a:off x="1847850" y="44450"/>
            <a:ext cx="8712200" cy="1144588"/>
          </a:xfrm>
        </p:spPr>
        <p:txBody>
          <a:bodyPr/>
          <a:lstStyle/>
          <a:p>
            <a:pPr eaLnBrk="1" hangingPunct="1"/>
            <a:r>
              <a:rPr lang="el-GR" altLang="en-US" sz="4000" dirty="0"/>
              <a:t>Μέτρηση του</a:t>
            </a:r>
            <a:r>
              <a:rPr lang="el-GR" altLang="en-US" sz="4000" b="1" dirty="0"/>
              <a:t> </a:t>
            </a:r>
            <a:r>
              <a:rPr lang="el-GR" altLang="en-US" sz="4000" dirty="0" err="1"/>
              <a:t>Σφυρο-Βραχιόνιου</a:t>
            </a:r>
            <a:r>
              <a:rPr lang="el-GR" altLang="en-US" sz="4000" dirty="0"/>
              <a:t> Δείκτη</a:t>
            </a:r>
            <a:endParaRPr lang="en-IE" altLang="en-US" sz="4000" dirty="0"/>
          </a:p>
        </p:txBody>
      </p:sp>
      <p:sp>
        <p:nvSpPr>
          <p:cNvPr id="20483" name="Rectangle 3">
            <a:extLst>
              <a:ext uri="{FF2B5EF4-FFF2-40B4-BE49-F238E27FC236}">
                <a16:creationId xmlns:a16="http://schemas.microsoft.com/office/drawing/2014/main" id="{D8A9B7D8-6EB6-4060-BC86-8FAE5FB96F8E}"/>
              </a:ext>
            </a:extLst>
          </p:cNvPr>
          <p:cNvSpPr>
            <a:spLocks noGrp="1" noChangeArrowheads="1"/>
          </p:cNvSpPr>
          <p:nvPr>
            <p:ph type="body" idx="1"/>
          </p:nvPr>
        </p:nvSpPr>
        <p:spPr>
          <a:xfrm>
            <a:off x="1847851" y="1125539"/>
            <a:ext cx="8569325" cy="4751387"/>
          </a:xfrm>
        </p:spPr>
        <p:txBody>
          <a:bodyPr>
            <a:normAutofit fontScale="92500" lnSpcReduction="20000"/>
          </a:bodyPr>
          <a:lstStyle/>
          <a:p>
            <a:pPr eaLnBrk="1" hangingPunct="1">
              <a:lnSpc>
                <a:spcPct val="90000"/>
              </a:lnSpc>
              <a:buClr>
                <a:srgbClr val="FFFF00"/>
              </a:buClr>
              <a:buSzPct val="120000"/>
              <a:buFont typeface="Wingdings" panose="05000000000000000000" pitchFamily="2" charset="2"/>
              <a:buChar char="§"/>
            </a:pPr>
            <a:r>
              <a:rPr lang="el-GR" altLang="en-US" i="1" dirty="0"/>
              <a:t>Μη επεμβατική, ταχεία</a:t>
            </a:r>
            <a:r>
              <a:rPr lang="el-GR" altLang="en-US" dirty="0"/>
              <a:t>, ποσοτική μέτρηση για την εκτίμηση της κυκλοφορίας σε περιφερικές αρτηρίες των κάτω άκρων</a:t>
            </a:r>
            <a:endParaRPr lang="en-US" altLang="en-US" dirty="0"/>
          </a:p>
          <a:p>
            <a:pPr eaLnBrk="1" hangingPunct="1">
              <a:lnSpc>
                <a:spcPct val="90000"/>
              </a:lnSpc>
              <a:buClr>
                <a:srgbClr val="FFFF00"/>
              </a:buClr>
              <a:buSzPct val="120000"/>
              <a:buFont typeface="Wingdings" panose="05000000000000000000" pitchFamily="2" charset="2"/>
              <a:buChar char="§"/>
            </a:pPr>
            <a:endParaRPr lang="en-US" altLang="en-US" sz="900" dirty="0"/>
          </a:p>
          <a:p>
            <a:pPr eaLnBrk="1" hangingPunct="1">
              <a:lnSpc>
                <a:spcPct val="90000"/>
              </a:lnSpc>
              <a:buClr>
                <a:srgbClr val="FFFF00"/>
              </a:buClr>
              <a:buSzPct val="120000"/>
              <a:buFont typeface="Wingdings" panose="05000000000000000000" pitchFamily="2" charset="2"/>
              <a:buChar char="§"/>
            </a:pPr>
            <a:r>
              <a:rPr lang="el-GR" altLang="en-US" dirty="0"/>
              <a:t>Ευαισθησία : </a:t>
            </a:r>
            <a:r>
              <a:rPr lang="el-GR" altLang="en-US" dirty="0">
                <a:cs typeface="Arial" panose="020B0604020202020204" pitchFamily="34" charset="0"/>
              </a:rPr>
              <a:t>≈ 90%  </a:t>
            </a:r>
            <a:r>
              <a:rPr lang="el-GR" altLang="en-US" baseline="30000" dirty="0">
                <a:cs typeface="Arial" panose="020B0604020202020204" pitchFamily="34" charset="0"/>
              </a:rPr>
              <a:t> </a:t>
            </a:r>
            <a:r>
              <a:rPr lang="el-GR" altLang="en-US" dirty="0">
                <a:cs typeface="Arial" panose="020B0604020202020204" pitchFamily="34" charset="0"/>
              </a:rPr>
              <a:t>έως </a:t>
            </a:r>
            <a:r>
              <a:rPr lang="en-US" altLang="en-US" dirty="0"/>
              <a:t>95%</a:t>
            </a:r>
            <a:endParaRPr lang="el-GR" altLang="en-US" baseline="30000" dirty="0"/>
          </a:p>
          <a:p>
            <a:pPr eaLnBrk="1" hangingPunct="1">
              <a:lnSpc>
                <a:spcPct val="90000"/>
              </a:lnSpc>
              <a:buClr>
                <a:srgbClr val="FFFF00"/>
              </a:buClr>
              <a:buSzPct val="120000"/>
              <a:buFont typeface="Wingdings" panose="05000000000000000000" pitchFamily="2" charset="2"/>
              <a:buChar char="§"/>
            </a:pPr>
            <a:r>
              <a:rPr lang="el-GR" altLang="en-US" dirty="0"/>
              <a:t>Ειδικότητα :  </a:t>
            </a:r>
            <a:r>
              <a:rPr lang="el-GR" altLang="en-US" dirty="0">
                <a:cs typeface="Arial" panose="020B0604020202020204" pitchFamily="34" charset="0"/>
              </a:rPr>
              <a:t>≈ 98%  </a:t>
            </a:r>
            <a:r>
              <a:rPr lang="el-GR" altLang="en-US" baseline="30000" dirty="0">
                <a:cs typeface="Arial" panose="020B0604020202020204" pitchFamily="34" charset="0"/>
              </a:rPr>
              <a:t> </a:t>
            </a:r>
            <a:r>
              <a:rPr lang="el-GR" altLang="en-US" dirty="0">
                <a:cs typeface="Arial" panose="020B0604020202020204" pitchFamily="34" charset="0"/>
              </a:rPr>
              <a:t>έως </a:t>
            </a:r>
            <a:r>
              <a:rPr lang="en-US" altLang="en-US" dirty="0"/>
              <a:t>99% </a:t>
            </a:r>
          </a:p>
          <a:p>
            <a:pPr eaLnBrk="1" hangingPunct="1">
              <a:lnSpc>
                <a:spcPct val="90000"/>
              </a:lnSpc>
              <a:buClr>
                <a:srgbClr val="FFFF00"/>
              </a:buClr>
              <a:buSzPct val="120000"/>
              <a:buFont typeface="Wingdings" panose="05000000000000000000" pitchFamily="2" charset="2"/>
              <a:buChar char="§"/>
            </a:pPr>
            <a:endParaRPr lang="en-US" altLang="en-US" sz="900" dirty="0"/>
          </a:p>
          <a:p>
            <a:pPr eaLnBrk="1" hangingPunct="1">
              <a:lnSpc>
                <a:spcPct val="90000"/>
              </a:lnSpc>
              <a:buClr>
                <a:srgbClr val="FFFF00"/>
              </a:buClr>
              <a:buSzPct val="120000"/>
              <a:buFont typeface="Wingdings" panose="05000000000000000000" pitchFamily="2" charset="2"/>
              <a:buChar char="§"/>
            </a:pPr>
            <a:r>
              <a:rPr lang="el-GR" altLang="en-US" dirty="0"/>
              <a:t>Τιμές ΣΒΔ</a:t>
            </a:r>
            <a:r>
              <a:rPr lang="en-IE" altLang="en-US" dirty="0"/>
              <a:t> </a:t>
            </a:r>
            <a:r>
              <a:rPr lang="en-IE" altLang="en-US" dirty="0">
                <a:cs typeface="Times New Roman" panose="02020603050405020304" pitchFamily="18" charset="0"/>
              </a:rPr>
              <a:t>≤ 0.90</a:t>
            </a:r>
            <a:r>
              <a:rPr lang="el-GR" altLang="en-US" dirty="0">
                <a:cs typeface="Times New Roman" panose="02020603050405020304" pitchFamily="18" charset="0"/>
              </a:rPr>
              <a:t> </a:t>
            </a:r>
            <a:r>
              <a:rPr lang="el-GR" altLang="en-US" dirty="0">
                <a:cs typeface="Arial" panose="020B0604020202020204" pitchFamily="34" charset="0"/>
              </a:rPr>
              <a:t>θέτουν τη διάγνωση ΠΑΝ</a:t>
            </a:r>
          </a:p>
          <a:p>
            <a:pPr eaLnBrk="1" hangingPunct="1">
              <a:lnSpc>
                <a:spcPct val="90000"/>
              </a:lnSpc>
              <a:buClr>
                <a:srgbClr val="FFFF00"/>
              </a:buClr>
              <a:buSzPct val="120000"/>
              <a:buFont typeface="Wingdings" panose="05000000000000000000" pitchFamily="2" charset="2"/>
              <a:buChar char="§"/>
            </a:pPr>
            <a:r>
              <a:rPr lang="el-GR" altLang="en-US" dirty="0"/>
              <a:t>Η μέτρηση ΣΒΔ επιτρέπει την διαστρωμάτωση </a:t>
            </a:r>
          </a:p>
          <a:p>
            <a:pPr lvl="1" eaLnBrk="1" hangingPunct="1">
              <a:lnSpc>
                <a:spcPct val="90000"/>
              </a:lnSpc>
              <a:buClr>
                <a:srgbClr val="FFFF00"/>
              </a:buClr>
              <a:buSzPct val="120000"/>
              <a:buFont typeface="Wingdings" panose="05000000000000000000" pitchFamily="2" charset="2"/>
              <a:buNone/>
            </a:pPr>
            <a:r>
              <a:rPr lang="el-GR" altLang="en-US" dirty="0"/>
              <a:t> ασθενών με ΠΑΝ ως προς τη σοβαρότητα της νόσου</a:t>
            </a:r>
            <a:endParaRPr lang="en-US" altLang="en-US" sz="900" dirty="0"/>
          </a:p>
          <a:p>
            <a:pPr eaLnBrk="1" hangingPunct="1">
              <a:lnSpc>
                <a:spcPct val="90000"/>
              </a:lnSpc>
              <a:buClr>
                <a:srgbClr val="FFFF00"/>
              </a:buClr>
              <a:buSzPct val="120000"/>
              <a:buFont typeface="Wingdings" panose="05000000000000000000" pitchFamily="2" charset="2"/>
              <a:buChar char="§"/>
            </a:pPr>
            <a:r>
              <a:rPr lang="el-GR" altLang="en-US" dirty="0"/>
              <a:t>Η παρακολούθηση του ΣΒΔ είναι εξαιρετικά χρήσιμη </a:t>
            </a:r>
            <a:br>
              <a:rPr lang="el-GR" altLang="en-US" dirty="0"/>
            </a:br>
            <a:r>
              <a:rPr lang="el-GR" altLang="en-US" dirty="0"/>
              <a:t>  για την εκτίμηση της προόδου της ΠΑΝ</a:t>
            </a:r>
            <a:endParaRPr lang="en-US" altLang="en-US" sz="900" dirty="0"/>
          </a:p>
          <a:p>
            <a:pPr eaLnBrk="1" hangingPunct="1">
              <a:lnSpc>
                <a:spcPct val="90000"/>
              </a:lnSpc>
              <a:buClr>
                <a:srgbClr val="FFFF00"/>
              </a:buClr>
              <a:buSzPct val="120000"/>
              <a:buFont typeface="Wingdings" panose="05000000000000000000" pitchFamily="2" charset="2"/>
              <a:buChar char="§"/>
            </a:pPr>
            <a:r>
              <a:rPr lang="el-GR" altLang="en-US" dirty="0"/>
              <a:t>Οι μετρήσεις ΣΒΔ είναι σημαντικές για τον </a:t>
            </a:r>
            <a:r>
              <a:rPr lang="el-GR" altLang="en-US" b="1" i="1" dirty="0"/>
              <a:t>περιορισμό</a:t>
            </a:r>
            <a:br>
              <a:rPr lang="el-GR" altLang="en-US" b="1" i="1" dirty="0"/>
            </a:br>
            <a:r>
              <a:rPr lang="el-GR" altLang="en-US" b="1" i="1" dirty="0"/>
              <a:t>  της θνητότητας από καρδιαγγειακά αίτια</a:t>
            </a:r>
            <a:r>
              <a:rPr lang="en-US" altLang="en-US" b="1" i="1" dirty="0"/>
              <a:t> </a:t>
            </a:r>
            <a:endParaRPr lang="en-IE" altLang="en-US" b="1" i="1" dirty="0"/>
          </a:p>
        </p:txBody>
      </p:sp>
    </p:spTree>
    <p:extLst>
      <p:ext uri="{BB962C8B-B14F-4D97-AF65-F5344CB8AC3E}">
        <p14:creationId xmlns:p14="http://schemas.microsoft.com/office/powerpoint/2010/main" val="2891904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67D16C6-2D91-4059-ACF5-F0771937652A}"/>
              </a:ext>
            </a:extLst>
          </p:cNvPr>
          <p:cNvSpPr>
            <a:spLocks noGrp="1" noChangeArrowheads="1"/>
          </p:cNvSpPr>
          <p:nvPr>
            <p:ph type="body" idx="1"/>
          </p:nvPr>
        </p:nvSpPr>
        <p:spPr>
          <a:xfrm>
            <a:off x="1984375" y="1589088"/>
            <a:ext cx="8205788" cy="4432300"/>
          </a:xfrm>
          <a:noFill/>
          <a:ln w="38100">
            <a:solidFill>
              <a:schemeClr val="accent1"/>
            </a:solidFill>
            <a:miter lim="800000"/>
            <a:headEnd/>
            <a:tailEnd/>
          </a:ln>
        </p:spPr>
        <p:txBody>
          <a:bodyPr/>
          <a:lstStyle/>
          <a:p>
            <a:pPr marL="0" indent="0">
              <a:buClr>
                <a:srgbClr val="000099"/>
              </a:buClr>
              <a:buNone/>
            </a:pPr>
            <a:endParaRPr lang="fr-FR" altLang="en-US">
              <a:solidFill>
                <a:srgbClr val="000099"/>
              </a:solidFill>
            </a:endParaRPr>
          </a:p>
          <a:p>
            <a:pPr marL="0" indent="0">
              <a:buClr>
                <a:srgbClr val="000099"/>
              </a:buClr>
            </a:pPr>
            <a:endParaRPr lang="fr-FR" altLang="en-US"/>
          </a:p>
          <a:p>
            <a:pPr marL="0" indent="0">
              <a:buClr>
                <a:srgbClr val="000099"/>
              </a:buClr>
            </a:pPr>
            <a:endParaRPr lang="fr-FR" altLang="en-US"/>
          </a:p>
          <a:p>
            <a:pPr marL="0" indent="0">
              <a:buClr>
                <a:srgbClr val="000099"/>
              </a:buClr>
            </a:pPr>
            <a:endParaRPr lang="fr-FR" altLang="en-US"/>
          </a:p>
          <a:p>
            <a:pPr marL="0" indent="0">
              <a:buClr>
                <a:srgbClr val="000099"/>
              </a:buClr>
            </a:pPr>
            <a:endParaRPr lang="fr-FR" altLang="en-US"/>
          </a:p>
          <a:p>
            <a:pPr marL="0" indent="0">
              <a:buNone/>
            </a:pPr>
            <a:endParaRPr lang="fr-FR" altLang="en-US"/>
          </a:p>
          <a:p>
            <a:pPr marL="0" indent="0">
              <a:buNone/>
            </a:pPr>
            <a:r>
              <a:rPr lang="fr-FR" altLang="en-US"/>
              <a:t> </a:t>
            </a:r>
          </a:p>
        </p:txBody>
      </p:sp>
      <p:sp>
        <p:nvSpPr>
          <p:cNvPr id="32771" name="Rectangle 3">
            <a:extLst>
              <a:ext uri="{FF2B5EF4-FFF2-40B4-BE49-F238E27FC236}">
                <a16:creationId xmlns:a16="http://schemas.microsoft.com/office/drawing/2014/main" id="{9664F0F4-2837-455D-8354-B0DC88EA8B51}"/>
              </a:ext>
            </a:extLst>
          </p:cNvPr>
          <p:cNvSpPr>
            <a:spLocks noChangeArrowheads="1"/>
          </p:cNvSpPr>
          <p:nvPr/>
        </p:nvSpPr>
        <p:spPr bwMode="auto">
          <a:xfrm>
            <a:off x="2092325" y="2473325"/>
            <a:ext cx="7924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92113" indent="-392113" eaLnBrk="0" hangingPunct="0">
              <a:tabLst>
                <a:tab pos="4456113" algn="l"/>
                <a:tab pos="4687888" algn="l"/>
              </a:tabLst>
              <a:defRPr sz="2400">
                <a:solidFill>
                  <a:schemeClr val="tx1"/>
                </a:solidFill>
                <a:latin typeface="Times New Roman" panose="02020603050405020304" pitchFamily="18" charset="0"/>
              </a:defRPr>
            </a:lvl1pPr>
            <a:lvl2pPr marL="742950" indent="-285750" eaLnBrk="0" hangingPunct="0">
              <a:tabLst>
                <a:tab pos="4456113" algn="l"/>
                <a:tab pos="4687888" algn="l"/>
              </a:tabLst>
              <a:defRPr sz="2400">
                <a:solidFill>
                  <a:schemeClr val="tx1"/>
                </a:solidFill>
                <a:latin typeface="Times New Roman" panose="02020603050405020304" pitchFamily="18" charset="0"/>
              </a:defRPr>
            </a:lvl2pPr>
            <a:lvl3pPr marL="1143000" indent="-228600" eaLnBrk="0" hangingPunct="0">
              <a:tabLst>
                <a:tab pos="4456113" algn="l"/>
                <a:tab pos="4687888" algn="l"/>
              </a:tabLst>
              <a:defRPr sz="2400">
                <a:solidFill>
                  <a:schemeClr val="tx1"/>
                </a:solidFill>
                <a:latin typeface="Times New Roman" panose="02020603050405020304" pitchFamily="18" charset="0"/>
              </a:defRPr>
            </a:lvl3pPr>
            <a:lvl4pPr marL="1600200" indent="-228600" eaLnBrk="0" hangingPunct="0">
              <a:tabLst>
                <a:tab pos="4456113" algn="l"/>
                <a:tab pos="4687888" algn="l"/>
              </a:tabLst>
              <a:defRPr sz="2400">
                <a:solidFill>
                  <a:schemeClr val="tx1"/>
                </a:solidFill>
                <a:latin typeface="Times New Roman" panose="02020603050405020304" pitchFamily="18" charset="0"/>
              </a:defRPr>
            </a:lvl4pPr>
            <a:lvl5pPr marL="2057400" indent="-228600" eaLnBrk="0" hangingPunct="0">
              <a:tabLst>
                <a:tab pos="4456113" algn="l"/>
                <a:tab pos="4687888"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456113" algn="l"/>
                <a:tab pos="4687888"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456113" algn="l"/>
                <a:tab pos="4687888"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456113" algn="l"/>
                <a:tab pos="4687888"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456113" algn="l"/>
                <a:tab pos="4687888" algn="l"/>
              </a:tabLst>
              <a:defRPr sz="2400">
                <a:solidFill>
                  <a:schemeClr val="tx1"/>
                </a:solidFill>
                <a:latin typeface="Times New Roman" panose="02020603050405020304" pitchFamily="18" charset="0"/>
              </a:defRPr>
            </a:lvl9pPr>
          </a:lstStyle>
          <a:p>
            <a:pPr>
              <a:spcBef>
                <a:spcPct val="20000"/>
              </a:spcBef>
              <a:buClr>
                <a:schemeClr val="tx1"/>
              </a:buClr>
              <a:buFont typeface="Monotype Sorts" pitchFamily="2" charset="2"/>
              <a:buChar char="ä"/>
            </a:pPr>
            <a:endParaRPr lang="el-GR" altLang="en-US" sz="2100" b="1">
              <a:solidFill>
                <a:srgbClr val="000066"/>
              </a:solidFill>
              <a:latin typeface="Arial" panose="020B0604020202020204" pitchFamily="34" charset="0"/>
            </a:endParaRPr>
          </a:p>
        </p:txBody>
      </p:sp>
      <p:sp>
        <p:nvSpPr>
          <p:cNvPr id="32772" name="Rectangle 4">
            <a:extLst>
              <a:ext uri="{FF2B5EF4-FFF2-40B4-BE49-F238E27FC236}">
                <a16:creationId xmlns:a16="http://schemas.microsoft.com/office/drawing/2014/main" id="{2741F674-76B1-4F3A-BF23-1D38103E945F}"/>
              </a:ext>
            </a:extLst>
          </p:cNvPr>
          <p:cNvSpPr>
            <a:spLocks noChangeArrowheads="1"/>
          </p:cNvSpPr>
          <p:nvPr/>
        </p:nvSpPr>
        <p:spPr bwMode="auto">
          <a:xfrm>
            <a:off x="1774826" y="476250"/>
            <a:ext cx="88931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Tx/>
              <a:buBlip>
                <a:blip r:embed="rId3"/>
              </a:buBlip>
            </a:pPr>
            <a:r>
              <a:rPr lang="el-GR" altLang="en-US" sz="3000" b="1" dirty="0">
                <a:latin typeface="Arial" panose="020B0604020202020204" pitchFamily="34" charset="0"/>
              </a:rPr>
              <a:t> Απαραίτητος εξοπλισμός για τη μέτρηση ΣΒΔ</a:t>
            </a:r>
            <a:endParaRPr lang="en-US" altLang="en-US" sz="3000" b="1" dirty="0">
              <a:latin typeface="Comic Sans MS" panose="030F0702030302020204" pitchFamily="66" charset="0"/>
            </a:endParaRPr>
          </a:p>
        </p:txBody>
      </p:sp>
      <p:sp>
        <p:nvSpPr>
          <p:cNvPr id="32773" name="Rectangle 5">
            <a:extLst>
              <a:ext uri="{FF2B5EF4-FFF2-40B4-BE49-F238E27FC236}">
                <a16:creationId xmlns:a16="http://schemas.microsoft.com/office/drawing/2014/main" id="{B34C1085-7039-4A83-B79F-6ED5C27787FC}"/>
              </a:ext>
            </a:extLst>
          </p:cNvPr>
          <p:cNvSpPr>
            <a:spLocks noChangeArrowheads="1"/>
          </p:cNvSpPr>
          <p:nvPr/>
        </p:nvSpPr>
        <p:spPr bwMode="auto">
          <a:xfrm>
            <a:off x="1992313" y="1557338"/>
            <a:ext cx="4191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rgbClr val="FFFF00"/>
              </a:buClr>
              <a:buSzPct val="120000"/>
              <a:buFont typeface="Wingdings" panose="05000000000000000000" pitchFamily="2" charset="2"/>
              <a:buChar char="§"/>
            </a:pPr>
            <a:r>
              <a:rPr lang="el-GR" altLang="en-US" dirty="0">
                <a:latin typeface="Arial" panose="020B0604020202020204" pitchFamily="34" charset="0"/>
              </a:rPr>
              <a:t>Συσκευή</a:t>
            </a:r>
            <a:r>
              <a:rPr lang="en-US" altLang="en-US" dirty="0">
                <a:latin typeface="Arial" panose="020B0604020202020204" pitchFamily="34" charset="0"/>
              </a:rPr>
              <a:t> Doppler </a:t>
            </a:r>
            <a:br>
              <a:rPr lang="el-GR" altLang="en-US" dirty="0">
                <a:latin typeface="Arial" panose="020B0604020202020204" pitchFamily="34" charset="0"/>
              </a:rPr>
            </a:br>
            <a:r>
              <a:rPr lang="el-GR" altLang="en-US" dirty="0">
                <a:latin typeface="Arial" panose="020B0604020202020204" pitchFamily="34" charset="0"/>
              </a:rPr>
              <a:t>(</a:t>
            </a:r>
            <a:r>
              <a:rPr lang="en-US" altLang="en-US" dirty="0">
                <a:latin typeface="Arial" panose="020B0604020202020204" pitchFamily="34" charset="0"/>
              </a:rPr>
              <a:t>5 MHz </a:t>
            </a:r>
            <a:r>
              <a:rPr lang="el-GR" altLang="en-US" dirty="0">
                <a:latin typeface="Arial" panose="020B0604020202020204" pitchFamily="34" charset="0"/>
              </a:rPr>
              <a:t>ή</a:t>
            </a:r>
            <a:r>
              <a:rPr lang="en-US" altLang="en-US" dirty="0">
                <a:latin typeface="Arial" panose="020B0604020202020204" pitchFamily="34" charset="0"/>
              </a:rPr>
              <a:t> 8 MHz</a:t>
            </a:r>
            <a:r>
              <a:rPr lang="el-GR" altLang="en-US" dirty="0">
                <a:latin typeface="Arial" panose="020B0604020202020204" pitchFamily="34" charset="0"/>
              </a:rPr>
              <a:t>)</a:t>
            </a:r>
            <a:endParaRPr lang="en-US" altLang="en-US" dirty="0">
              <a:latin typeface="Arial" panose="020B0604020202020204" pitchFamily="34" charset="0"/>
            </a:endParaRPr>
          </a:p>
          <a:p>
            <a:pPr>
              <a:spcBef>
                <a:spcPct val="20000"/>
              </a:spcBef>
              <a:buClr>
                <a:srgbClr val="FFFF00"/>
              </a:buClr>
              <a:buSzPct val="120000"/>
              <a:buFont typeface="Wingdings" panose="05000000000000000000" pitchFamily="2" charset="2"/>
              <a:buChar char="§"/>
            </a:pPr>
            <a:r>
              <a:rPr lang="en-US" altLang="en-US" dirty="0">
                <a:latin typeface="Arial" panose="020B0604020202020204" pitchFamily="34" charset="0"/>
              </a:rPr>
              <a:t>Gel</a:t>
            </a:r>
            <a:r>
              <a:rPr lang="el-GR" altLang="en-US" dirty="0">
                <a:latin typeface="Arial" panose="020B0604020202020204" pitchFamily="34" charset="0"/>
              </a:rPr>
              <a:t> (</a:t>
            </a:r>
            <a:r>
              <a:rPr lang="el-GR" altLang="en-US" dirty="0" err="1">
                <a:latin typeface="Arial" panose="020B0604020202020204" pitchFamily="34" charset="0"/>
              </a:rPr>
              <a:t>γέλη</a:t>
            </a:r>
            <a:r>
              <a:rPr lang="el-GR" altLang="en-US" dirty="0">
                <a:latin typeface="Arial" panose="020B0604020202020204" pitchFamily="34" charset="0"/>
              </a:rPr>
              <a:t>)</a:t>
            </a:r>
            <a:r>
              <a:rPr lang="en-US" altLang="en-US" dirty="0">
                <a:latin typeface="Arial" panose="020B0604020202020204" pitchFamily="34" charset="0"/>
              </a:rPr>
              <a:t> </a:t>
            </a:r>
            <a:r>
              <a:rPr lang="el-GR" altLang="en-US" dirty="0">
                <a:latin typeface="Arial" panose="020B0604020202020204" pitchFamily="34" charset="0"/>
              </a:rPr>
              <a:t>υπερήχων</a:t>
            </a:r>
            <a:endParaRPr lang="en-US" altLang="en-US" dirty="0">
              <a:latin typeface="Arial" panose="020B0604020202020204" pitchFamily="34" charset="0"/>
            </a:endParaRPr>
          </a:p>
          <a:p>
            <a:pPr>
              <a:spcBef>
                <a:spcPct val="20000"/>
              </a:spcBef>
              <a:buClr>
                <a:srgbClr val="FFFF00"/>
              </a:buClr>
              <a:buSzPct val="120000"/>
              <a:buFont typeface="Wingdings" panose="05000000000000000000" pitchFamily="2" charset="2"/>
              <a:buChar char="§"/>
            </a:pPr>
            <a:r>
              <a:rPr lang="el-GR" altLang="en-US" dirty="0">
                <a:latin typeface="Arial" panose="020B0604020202020204" pitchFamily="34" charset="0"/>
              </a:rPr>
              <a:t>Περιχειρίδες μέτρησης πιέσεων </a:t>
            </a:r>
            <a:r>
              <a:rPr lang="en-US" altLang="en-US" dirty="0">
                <a:latin typeface="Arial" panose="020B0604020202020204" pitchFamily="34" charset="0"/>
              </a:rPr>
              <a:t>6</a:t>
            </a:r>
            <a:r>
              <a:rPr lang="el-GR" altLang="en-US" dirty="0">
                <a:latin typeface="Arial" panose="020B0604020202020204" pitchFamily="34" charset="0"/>
              </a:rPr>
              <a:t>,</a:t>
            </a:r>
            <a:r>
              <a:rPr lang="en-US" altLang="en-US" dirty="0">
                <a:latin typeface="Arial" panose="020B0604020202020204" pitchFamily="34" charset="0"/>
              </a:rPr>
              <a:t>5 </a:t>
            </a:r>
            <a:r>
              <a:rPr lang="el-GR" altLang="en-US" dirty="0">
                <a:latin typeface="Arial" panose="020B0604020202020204" pitchFamily="34" charset="0"/>
              </a:rPr>
              <a:t>/</a:t>
            </a:r>
            <a:r>
              <a:rPr lang="en-US" altLang="en-US" dirty="0">
                <a:latin typeface="Arial" panose="020B0604020202020204" pitchFamily="34" charset="0"/>
              </a:rPr>
              <a:t> 10 </a:t>
            </a:r>
            <a:r>
              <a:rPr lang="el-GR" altLang="en-US" dirty="0">
                <a:latin typeface="Arial" panose="020B0604020202020204" pitchFamily="34" charset="0"/>
              </a:rPr>
              <a:t>/</a:t>
            </a:r>
            <a:r>
              <a:rPr lang="en-US" altLang="en-US" dirty="0">
                <a:latin typeface="Arial" panose="020B0604020202020204" pitchFamily="34" charset="0"/>
              </a:rPr>
              <a:t> 12 cm </a:t>
            </a:r>
          </a:p>
          <a:p>
            <a:pPr>
              <a:spcBef>
                <a:spcPct val="20000"/>
              </a:spcBef>
              <a:buClr>
                <a:srgbClr val="FFFF00"/>
              </a:buClr>
              <a:buSzPct val="120000"/>
              <a:buFont typeface="Wingdings" panose="05000000000000000000" pitchFamily="2" charset="2"/>
              <a:buChar char="§"/>
            </a:pPr>
            <a:r>
              <a:rPr lang="el-GR" altLang="en-US" dirty="0">
                <a:latin typeface="Arial" panose="020B0604020202020204" pitchFamily="34" charset="0"/>
              </a:rPr>
              <a:t>Σφυγμομανόμετρο</a:t>
            </a:r>
            <a:endParaRPr lang="en-US" altLang="en-US" dirty="0">
              <a:latin typeface="Arial" panose="020B0604020202020204" pitchFamily="34" charset="0"/>
            </a:endParaRPr>
          </a:p>
          <a:p>
            <a:pPr>
              <a:spcBef>
                <a:spcPct val="20000"/>
              </a:spcBef>
              <a:buClr>
                <a:srgbClr val="FFFF00"/>
              </a:buClr>
              <a:buSzPct val="120000"/>
              <a:buFont typeface="Wingdings" panose="05000000000000000000" pitchFamily="2" charset="2"/>
              <a:buChar char="§"/>
            </a:pPr>
            <a:r>
              <a:rPr lang="el-GR" altLang="en-US" dirty="0">
                <a:latin typeface="Arial" panose="020B0604020202020204" pitchFamily="34" charset="0"/>
              </a:rPr>
              <a:t>Βοηθήματα αξιολόγησης</a:t>
            </a:r>
            <a:br>
              <a:rPr lang="el-GR" altLang="en-US" dirty="0">
                <a:latin typeface="Arial" panose="020B0604020202020204" pitchFamily="34" charset="0"/>
              </a:rPr>
            </a:br>
            <a:r>
              <a:rPr lang="el-GR" altLang="en-US" dirty="0">
                <a:latin typeface="Arial" panose="020B0604020202020204" pitchFamily="34" charset="0"/>
              </a:rPr>
              <a:t>των τιμών ΣΒΔ</a:t>
            </a:r>
            <a:endParaRPr lang="en-US" altLang="en-US" dirty="0">
              <a:latin typeface="Arial" panose="020B0604020202020204" pitchFamily="34" charset="0"/>
            </a:endParaRPr>
          </a:p>
        </p:txBody>
      </p:sp>
      <p:pic>
        <p:nvPicPr>
          <p:cNvPr id="32774" name="Picture 6" descr="product">
            <a:extLst>
              <a:ext uri="{FF2B5EF4-FFF2-40B4-BE49-F238E27FC236}">
                <a16:creationId xmlns:a16="http://schemas.microsoft.com/office/drawing/2014/main" id="{C0E0CA72-9A0E-4263-B9BD-53D37D2B7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628776"/>
            <a:ext cx="3810000"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 Box 7">
            <a:extLst>
              <a:ext uri="{FF2B5EF4-FFF2-40B4-BE49-F238E27FC236}">
                <a16:creationId xmlns:a16="http://schemas.microsoft.com/office/drawing/2014/main" id="{2994F152-8D08-488F-9EED-06BA723950B7}"/>
              </a:ext>
            </a:extLst>
          </p:cNvPr>
          <p:cNvSpPr txBox="1">
            <a:spLocks noChangeArrowheads="1"/>
          </p:cNvSpPr>
          <p:nvPr/>
        </p:nvSpPr>
        <p:spPr bwMode="auto">
          <a:xfrm>
            <a:off x="7046913" y="5638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l-GR" altLang="en-US"/>
          </a:p>
        </p:txBody>
      </p:sp>
      <p:sp>
        <p:nvSpPr>
          <p:cNvPr id="32776" name="Rectangle 9">
            <a:extLst>
              <a:ext uri="{FF2B5EF4-FFF2-40B4-BE49-F238E27FC236}">
                <a16:creationId xmlns:a16="http://schemas.microsoft.com/office/drawing/2014/main" id="{DA48E295-9706-418C-BCE9-4E75080270CA}"/>
              </a:ext>
            </a:extLst>
          </p:cNvPr>
          <p:cNvSpPr>
            <a:spLocks noChangeArrowheads="1"/>
          </p:cNvSpPr>
          <p:nvPr/>
        </p:nvSpPr>
        <p:spPr bwMode="auto">
          <a:xfrm>
            <a:off x="2063750" y="4724400"/>
            <a:ext cx="80660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Clr>
                <a:srgbClr val="FF0000"/>
              </a:buClr>
              <a:buSzPct val="120000"/>
            </a:pPr>
            <a:r>
              <a:rPr lang="el-GR" altLang="en-US" b="1" dirty="0">
                <a:latin typeface="Arial" panose="020B0604020202020204" pitchFamily="34" charset="0"/>
              </a:rPr>
              <a:t> </a:t>
            </a:r>
          </a:p>
          <a:p>
            <a:pPr eaLnBrk="1" hangingPunct="1">
              <a:buClr>
                <a:srgbClr val="FF0000"/>
              </a:buClr>
              <a:buSzPct val="120000"/>
              <a:buFont typeface="Wingdings" panose="05000000000000000000" pitchFamily="2" charset="2"/>
              <a:buChar char="ü"/>
            </a:pPr>
            <a:r>
              <a:rPr lang="el-GR" altLang="en-US" sz="1600" b="1" dirty="0">
                <a:latin typeface="Arial" panose="020B0604020202020204" pitchFamily="34" charset="0"/>
              </a:rPr>
              <a:t> Ο ασθενής θα πρέπει να είναι σε ύπτια θέση για </a:t>
            </a:r>
            <a:r>
              <a:rPr lang="el-GR" altLang="en-US" sz="1600" b="1" dirty="0">
                <a:latin typeface="Arial" panose="020B0604020202020204" pitchFamily="34" charset="0"/>
                <a:cs typeface="Arial" panose="020B0604020202020204" pitchFamily="34" charset="0"/>
              </a:rPr>
              <a:t>≈ 10 λεπτά πριν τη μέτρηση</a:t>
            </a:r>
            <a:endParaRPr lang="el-GR" altLang="en-US" sz="1200" b="1" dirty="0">
              <a:latin typeface="Arial" panose="020B0604020202020204" pitchFamily="34" charset="0"/>
            </a:endParaRPr>
          </a:p>
          <a:p>
            <a:pPr eaLnBrk="1" hangingPunct="1">
              <a:buClr>
                <a:srgbClr val="FF0000"/>
              </a:buClr>
              <a:buSzPct val="120000"/>
              <a:buFont typeface="Wingdings" panose="05000000000000000000" pitchFamily="2" charset="2"/>
              <a:buChar char="ü"/>
            </a:pPr>
            <a:r>
              <a:rPr lang="el-GR" altLang="en-US" b="1" dirty="0">
                <a:latin typeface="Arial" panose="020B0604020202020204" pitchFamily="34" charset="0"/>
              </a:rPr>
              <a:t> </a:t>
            </a:r>
            <a:r>
              <a:rPr lang="el-GR" altLang="en-US" sz="1600" b="1" dirty="0">
                <a:latin typeface="Arial" panose="020B0604020202020204" pitchFamily="34" charset="0"/>
              </a:rPr>
              <a:t>Τα κάτω άκρα πρέπει να είναι γυμνά για πρόσβαση στα σφυρά</a:t>
            </a:r>
            <a:endParaRPr lang="en-US" altLang="en-US" b="1" dirty="0">
              <a:latin typeface="Arial" panose="020B0604020202020204" pitchFamily="34" charset="0"/>
            </a:endParaRPr>
          </a:p>
        </p:txBody>
      </p:sp>
    </p:spTree>
    <p:extLst>
      <p:ext uri="{BB962C8B-B14F-4D97-AF65-F5344CB8AC3E}">
        <p14:creationId xmlns:p14="http://schemas.microsoft.com/office/powerpoint/2010/main" val="4236730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CBB579F2-66A1-4AD7-94C5-54BF09355D27}"/>
              </a:ext>
            </a:extLst>
          </p:cNvPr>
          <p:cNvSpPr>
            <a:spLocks noGrp="1" noChangeArrowheads="1"/>
          </p:cNvSpPr>
          <p:nvPr>
            <p:ph type="body" idx="1"/>
          </p:nvPr>
        </p:nvSpPr>
        <p:spPr>
          <a:xfrm>
            <a:off x="1992314" y="1484313"/>
            <a:ext cx="8294687" cy="4392612"/>
          </a:xfrm>
          <a:noFill/>
          <a:ln w="38100">
            <a:solidFill>
              <a:schemeClr val="accent1"/>
            </a:solidFill>
            <a:miter lim="800000"/>
            <a:headEnd/>
            <a:tailEnd/>
          </a:ln>
        </p:spPr>
        <p:txBody>
          <a:bodyPr/>
          <a:lstStyle/>
          <a:p>
            <a:pPr marL="0" indent="0">
              <a:buClr>
                <a:srgbClr val="000099"/>
              </a:buClr>
              <a:buNone/>
            </a:pPr>
            <a:endParaRPr lang="fr-FR" altLang="en-US">
              <a:solidFill>
                <a:srgbClr val="000099"/>
              </a:solidFill>
            </a:endParaRPr>
          </a:p>
          <a:p>
            <a:pPr marL="0" indent="0">
              <a:buClr>
                <a:srgbClr val="000099"/>
              </a:buClr>
            </a:pPr>
            <a:endParaRPr lang="fr-FR" altLang="en-US"/>
          </a:p>
          <a:p>
            <a:pPr marL="0" indent="0">
              <a:buClr>
                <a:srgbClr val="000099"/>
              </a:buClr>
            </a:pPr>
            <a:endParaRPr lang="fr-FR" altLang="en-US"/>
          </a:p>
          <a:p>
            <a:pPr marL="0" indent="0">
              <a:buClr>
                <a:srgbClr val="000099"/>
              </a:buClr>
            </a:pPr>
            <a:endParaRPr lang="fr-FR" altLang="en-US"/>
          </a:p>
          <a:p>
            <a:pPr marL="0" indent="0">
              <a:buClr>
                <a:srgbClr val="000099"/>
              </a:buClr>
            </a:pPr>
            <a:endParaRPr lang="fr-FR" altLang="en-US"/>
          </a:p>
          <a:p>
            <a:pPr marL="0" indent="0">
              <a:buNone/>
            </a:pPr>
            <a:endParaRPr lang="fr-FR" altLang="en-US"/>
          </a:p>
          <a:p>
            <a:pPr marL="0" indent="0">
              <a:buNone/>
            </a:pPr>
            <a:r>
              <a:rPr lang="fr-FR" altLang="en-US"/>
              <a:t> </a:t>
            </a:r>
          </a:p>
        </p:txBody>
      </p:sp>
      <p:sp>
        <p:nvSpPr>
          <p:cNvPr id="33795" name="Rectangle 3">
            <a:extLst>
              <a:ext uri="{FF2B5EF4-FFF2-40B4-BE49-F238E27FC236}">
                <a16:creationId xmlns:a16="http://schemas.microsoft.com/office/drawing/2014/main" id="{9F380538-9D33-4397-895A-0736F0EF9F42}"/>
              </a:ext>
            </a:extLst>
          </p:cNvPr>
          <p:cNvSpPr>
            <a:spLocks noChangeArrowheads="1"/>
          </p:cNvSpPr>
          <p:nvPr/>
        </p:nvSpPr>
        <p:spPr bwMode="auto">
          <a:xfrm>
            <a:off x="1939925" y="1177925"/>
            <a:ext cx="7620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br>
              <a:rPr lang="en-US" altLang="en-US" sz="2800">
                <a:solidFill>
                  <a:srgbClr val="FFFF66"/>
                </a:solidFill>
                <a:latin typeface="CG Omega" pitchFamily="34" charset="0"/>
              </a:rPr>
            </a:br>
            <a:r>
              <a:rPr lang="en-US" altLang="en-US" b="1">
                <a:solidFill>
                  <a:srgbClr val="FFFF66"/>
                </a:solidFill>
                <a:latin typeface="CG Omega" pitchFamily="34" charset="0"/>
              </a:rPr>
              <a:t>	</a:t>
            </a:r>
            <a:br>
              <a:rPr lang="en-US" altLang="en-US" b="1">
                <a:solidFill>
                  <a:srgbClr val="FFFF66"/>
                </a:solidFill>
                <a:latin typeface="CG Omega" pitchFamily="34" charset="0"/>
              </a:rPr>
            </a:br>
            <a:r>
              <a:rPr lang="en-US" altLang="en-US" sz="2800" b="1">
                <a:solidFill>
                  <a:srgbClr val="FFFF66"/>
                </a:solidFill>
                <a:latin typeface="CG Omega" pitchFamily="34" charset="0"/>
              </a:rPr>
              <a:t>	</a:t>
            </a:r>
          </a:p>
        </p:txBody>
      </p:sp>
      <p:sp>
        <p:nvSpPr>
          <p:cNvPr id="33796" name="Rectangle 4">
            <a:extLst>
              <a:ext uri="{FF2B5EF4-FFF2-40B4-BE49-F238E27FC236}">
                <a16:creationId xmlns:a16="http://schemas.microsoft.com/office/drawing/2014/main" id="{36D72F39-C629-485E-ADA3-C9D4EB47A996}"/>
              </a:ext>
            </a:extLst>
          </p:cNvPr>
          <p:cNvSpPr>
            <a:spLocks noChangeArrowheads="1"/>
          </p:cNvSpPr>
          <p:nvPr/>
        </p:nvSpPr>
        <p:spPr bwMode="auto">
          <a:xfrm>
            <a:off x="2092325" y="2473325"/>
            <a:ext cx="7924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92113" indent="-392113" eaLnBrk="0" hangingPunct="0">
              <a:tabLst>
                <a:tab pos="4456113" algn="l"/>
                <a:tab pos="4687888" algn="l"/>
              </a:tabLst>
              <a:defRPr sz="2400">
                <a:solidFill>
                  <a:schemeClr val="tx1"/>
                </a:solidFill>
                <a:latin typeface="Times New Roman" panose="02020603050405020304" pitchFamily="18" charset="0"/>
              </a:defRPr>
            </a:lvl1pPr>
            <a:lvl2pPr marL="742950" indent="-285750" eaLnBrk="0" hangingPunct="0">
              <a:tabLst>
                <a:tab pos="4456113" algn="l"/>
                <a:tab pos="4687888" algn="l"/>
              </a:tabLst>
              <a:defRPr sz="2400">
                <a:solidFill>
                  <a:schemeClr val="tx1"/>
                </a:solidFill>
                <a:latin typeface="Times New Roman" panose="02020603050405020304" pitchFamily="18" charset="0"/>
              </a:defRPr>
            </a:lvl2pPr>
            <a:lvl3pPr marL="1143000" indent="-228600" eaLnBrk="0" hangingPunct="0">
              <a:tabLst>
                <a:tab pos="4456113" algn="l"/>
                <a:tab pos="4687888" algn="l"/>
              </a:tabLst>
              <a:defRPr sz="2400">
                <a:solidFill>
                  <a:schemeClr val="tx1"/>
                </a:solidFill>
                <a:latin typeface="Times New Roman" panose="02020603050405020304" pitchFamily="18" charset="0"/>
              </a:defRPr>
            </a:lvl3pPr>
            <a:lvl4pPr marL="1600200" indent="-228600" eaLnBrk="0" hangingPunct="0">
              <a:tabLst>
                <a:tab pos="4456113" algn="l"/>
                <a:tab pos="4687888" algn="l"/>
              </a:tabLst>
              <a:defRPr sz="2400">
                <a:solidFill>
                  <a:schemeClr val="tx1"/>
                </a:solidFill>
                <a:latin typeface="Times New Roman" panose="02020603050405020304" pitchFamily="18" charset="0"/>
              </a:defRPr>
            </a:lvl4pPr>
            <a:lvl5pPr marL="2057400" indent="-228600" eaLnBrk="0" hangingPunct="0">
              <a:tabLst>
                <a:tab pos="4456113" algn="l"/>
                <a:tab pos="4687888"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456113" algn="l"/>
                <a:tab pos="4687888"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456113" algn="l"/>
                <a:tab pos="4687888"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456113" algn="l"/>
                <a:tab pos="4687888"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456113" algn="l"/>
                <a:tab pos="4687888" algn="l"/>
              </a:tabLst>
              <a:defRPr sz="2400">
                <a:solidFill>
                  <a:schemeClr val="tx1"/>
                </a:solidFill>
                <a:latin typeface="Times New Roman" panose="02020603050405020304" pitchFamily="18" charset="0"/>
              </a:defRPr>
            </a:lvl9pPr>
          </a:lstStyle>
          <a:p>
            <a:pPr>
              <a:spcBef>
                <a:spcPct val="20000"/>
              </a:spcBef>
              <a:buClr>
                <a:schemeClr val="tx1"/>
              </a:buClr>
              <a:buFont typeface="Monotype Sorts" pitchFamily="2" charset="2"/>
              <a:buChar char="ä"/>
            </a:pPr>
            <a:endParaRPr lang="el-GR" altLang="en-US" sz="2100" b="1">
              <a:solidFill>
                <a:srgbClr val="000066"/>
              </a:solidFill>
              <a:latin typeface="Arial" panose="020B0604020202020204" pitchFamily="34" charset="0"/>
            </a:endParaRPr>
          </a:p>
        </p:txBody>
      </p:sp>
      <p:sp>
        <p:nvSpPr>
          <p:cNvPr id="33797" name="Text Box 5">
            <a:extLst>
              <a:ext uri="{FF2B5EF4-FFF2-40B4-BE49-F238E27FC236}">
                <a16:creationId xmlns:a16="http://schemas.microsoft.com/office/drawing/2014/main" id="{6AC1EA79-72DA-4138-9C9A-BFE53640E783}"/>
              </a:ext>
            </a:extLst>
          </p:cNvPr>
          <p:cNvSpPr txBox="1">
            <a:spLocks noChangeArrowheads="1"/>
          </p:cNvSpPr>
          <p:nvPr/>
        </p:nvSpPr>
        <p:spPr bwMode="auto">
          <a:xfrm>
            <a:off x="7046913" y="5638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l-GR" altLang="en-US"/>
          </a:p>
        </p:txBody>
      </p:sp>
      <p:sp>
        <p:nvSpPr>
          <p:cNvPr id="33798" name="Text Box 6">
            <a:extLst>
              <a:ext uri="{FF2B5EF4-FFF2-40B4-BE49-F238E27FC236}">
                <a16:creationId xmlns:a16="http://schemas.microsoft.com/office/drawing/2014/main" id="{BABFA9C0-4415-49A8-83EF-E7E3DE06AC31}"/>
              </a:ext>
            </a:extLst>
          </p:cNvPr>
          <p:cNvSpPr txBox="1">
            <a:spLocks noChangeArrowheads="1"/>
          </p:cNvSpPr>
          <p:nvPr/>
        </p:nvSpPr>
        <p:spPr bwMode="auto">
          <a:xfrm>
            <a:off x="6208713" y="5562600"/>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endParaRPr lang="el-GR" altLang="en-US"/>
          </a:p>
        </p:txBody>
      </p:sp>
      <p:sp>
        <p:nvSpPr>
          <p:cNvPr id="33799" name="Rectangle 7">
            <a:extLst>
              <a:ext uri="{FF2B5EF4-FFF2-40B4-BE49-F238E27FC236}">
                <a16:creationId xmlns:a16="http://schemas.microsoft.com/office/drawing/2014/main" id="{3F12C757-F270-418E-9AB5-5C91BD5453BA}"/>
              </a:ext>
            </a:extLst>
          </p:cNvPr>
          <p:cNvSpPr>
            <a:spLocks noChangeArrowheads="1"/>
          </p:cNvSpPr>
          <p:nvPr/>
        </p:nvSpPr>
        <p:spPr bwMode="auto">
          <a:xfrm>
            <a:off x="2279650" y="404813"/>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Tx/>
              <a:buBlip>
                <a:blip r:embed="rId2"/>
              </a:buBlip>
            </a:pPr>
            <a:r>
              <a:rPr lang="fr-FR" altLang="en-US" sz="2800" b="1" dirty="0">
                <a:solidFill>
                  <a:srgbClr val="FFFF66"/>
                </a:solidFill>
                <a:latin typeface="CG Omega" pitchFamily="34" charset="0"/>
              </a:rPr>
              <a:t> </a:t>
            </a:r>
            <a:r>
              <a:rPr lang="el-GR" altLang="en-US" sz="2800" b="1" dirty="0">
                <a:solidFill>
                  <a:srgbClr val="FFFF66"/>
                </a:solidFill>
                <a:latin typeface="CG Omega" pitchFamily="34" charset="0"/>
              </a:rPr>
              <a:t> </a:t>
            </a:r>
            <a:r>
              <a:rPr lang="el-GR" altLang="en-US" sz="3200" b="1" dirty="0">
                <a:latin typeface="Arial" panose="020B0604020202020204" pitchFamily="34" charset="0"/>
              </a:rPr>
              <a:t>Επιλογή Κατάλληλης Περιχειρίδας</a:t>
            </a:r>
            <a:endParaRPr lang="en-US" altLang="en-US" b="1" dirty="0">
              <a:latin typeface="CG Omega" pitchFamily="34" charset="0"/>
            </a:endParaRPr>
          </a:p>
        </p:txBody>
      </p:sp>
      <p:sp>
        <p:nvSpPr>
          <p:cNvPr id="33800" name="Rectangle 8">
            <a:extLst>
              <a:ext uri="{FF2B5EF4-FFF2-40B4-BE49-F238E27FC236}">
                <a16:creationId xmlns:a16="http://schemas.microsoft.com/office/drawing/2014/main" id="{13EED570-10EB-47C2-B8BC-FC2285E1925D}"/>
              </a:ext>
            </a:extLst>
          </p:cNvPr>
          <p:cNvSpPr>
            <a:spLocks noChangeArrowheads="1"/>
          </p:cNvSpPr>
          <p:nvPr/>
        </p:nvSpPr>
        <p:spPr bwMode="auto">
          <a:xfrm>
            <a:off x="1992313" y="1557339"/>
            <a:ext cx="4824412"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rgbClr val="FFFF00"/>
              </a:buClr>
              <a:buSzPct val="120000"/>
              <a:buFont typeface="Wingdings" panose="05000000000000000000" pitchFamily="2" charset="2"/>
              <a:buChar char="§"/>
            </a:pPr>
            <a:r>
              <a:rPr lang="el-GR" altLang="en-US" b="1" dirty="0">
                <a:latin typeface="Arial" panose="020B0604020202020204" pitchFamily="34" charset="0"/>
              </a:rPr>
              <a:t>Συστάσεις </a:t>
            </a:r>
            <a:r>
              <a:rPr lang="en-US" altLang="en-US" b="1" dirty="0">
                <a:latin typeface="Arial" panose="020B0604020202020204" pitchFamily="34" charset="0"/>
              </a:rPr>
              <a:t>AHA</a:t>
            </a:r>
            <a:r>
              <a:rPr lang="en-US" altLang="en-US" b="1" baseline="30000" dirty="0">
                <a:latin typeface="Arial" panose="020B0604020202020204" pitchFamily="34" charset="0"/>
              </a:rPr>
              <a:t>1</a:t>
            </a:r>
            <a:br>
              <a:rPr lang="el-GR" altLang="en-US" b="1" dirty="0">
                <a:latin typeface="Arial" panose="020B0604020202020204" pitchFamily="34" charset="0"/>
              </a:rPr>
            </a:br>
            <a:r>
              <a:rPr lang="en-US" altLang="en-US" b="1" dirty="0">
                <a:latin typeface="Arial" panose="020B0604020202020204" pitchFamily="34" charset="0"/>
              </a:rPr>
              <a:t>(</a:t>
            </a:r>
            <a:r>
              <a:rPr lang="en-US" altLang="en-US" dirty="0">
                <a:latin typeface="Arial" panose="020B0604020202020204" pitchFamily="34" charset="0"/>
              </a:rPr>
              <a:t>American Heart Association)</a:t>
            </a:r>
            <a:r>
              <a:rPr lang="en-US" altLang="en-US" b="1" dirty="0">
                <a:latin typeface="Arial" panose="020B0604020202020204" pitchFamily="34" charset="0"/>
              </a:rPr>
              <a:t> : </a:t>
            </a:r>
            <a:br>
              <a:rPr lang="en-US" altLang="en-US" b="1" dirty="0">
                <a:latin typeface="Arial" panose="020B0604020202020204" pitchFamily="34" charset="0"/>
              </a:rPr>
            </a:br>
            <a:r>
              <a:rPr lang="el-GR" altLang="en-US" b="1" i="1" dirty="0">
                <a:latin typeface="Arial" panose="020B0604020202020204" pitchFamily="34" charset="0"/>
              </a:rPr>
              <a:t>περιχειρίδα με μέγεθος</a:t>
            </a:r>
            <a:br>
              <a:rPr lang="el-GR" altLang="en-US" b="1" i="1" dirty="0">
                <a:latin typeface="Arial" panose="020B0604020202020204" pitchFamily="34" charset="0"/>
              </a:rPr>
            </a:br>
            <a:r>
              <a:rPr lang="el-GR" altLang="en-US" b="1" i="1" dirty="0">
                <a:latin typeface="Arial" panose="020B0604020202020204" pitchFamily="34" charset="0"/>
              </a:rPr>
              <a:t>μεγαλύτερο κατά 20%</a:t>
            </a:r>
            <a:br>
              <a:rPr lang="el-GR" altLang="en-US" b="1" i="1" dirty="0">
                <a:latin typeface="Arial" panose="020B0604020202020204" pitchFamily="34" charset="0"/>
              </a:rPr>
            </a:br>
            <a:r>
              <a:rPr lang="el-GR" altLang="en-US" b="1" i="1" dirty="0">
                <a:latin typeface="Arial" panose="020B0604020202020204" pitchFamily="34" charset="0"/>
              </a:rPr>
              <a:t>της διαμέτρου του άκρου</a:t>
            </a:r>
            <a:endParaRPr lang="en-US" altLang="en-US" b="1" dirty="0">
              <a:latin typeface="Arial" panose="020B0604020202020204" pitchFamily="34" charset="0"/>
            </a:endParaRPr>
          </a:p>
          <a:p>
            <a:pPr>
              <a:spcBef>
                <a:spcPct val="20000"/>
              </a:spcBef>
              <a:buClr>
                <a:srgbClr val="FFFF00"/>
              </a:buClr>
              <a:buSzPct val="120000"/>
              <a:buFont typeface="Wingdings" panose="05000000000000000000" pitchFamily="2" charset="2"/>
              <a:buChar char="§"/>
            </a:pPr>
            <a:r>
              <a:rPr lang="el-GR" altLang="en-US" b="1" dirty="0">
                <a:latin typeface="Arial" panose="020B0604020202020204" pitchFamily="34" charset="0"/>
              </a:rPr>
              <a:t>Γενικά, περιχειρίδα 10</a:t>
            </a:r>
            <a:r>
              <a:rPr lang="en-US" altLang="en-US" b="1" dirty="0">
                <a:latin typeface="Arial" panose="020B0604020202020204" pitchFamily="34" charset="0"/>
              </a:rPr>
              <a:t>cm</a:t>
            </a:r>
            <a:br>
              <a:rPr lang="el-GR" altLang="en-US" b="1" dirty="0">
                <a:latin typeface="Arial" panose="020B0604020202020204" pitchFamily="34" charset="0"/>
              </a:rPr>
            </a:br>
            <a:r>
              <a:rPr lang="el-GR" altLang="en-US" b="1" dirty="0">
                <a:latin typeface="Arial" panose="020B0604020202020204" pitchFamily="34" charset="0"/>
              </a:rPr>
              <a:t>είναι κατάλληλη </a:t>
            </a:r>
            <a:br>
              <a:rPr lang="el-GR" altLang="en-US" b="1" dirty="0">
                <a:latin typeface="Arial" panose="020B0604020202020204" pitchFamily="34" charset="0"/>
              </a:rPr>
            </a:br>
            <a:r>
              <a:rPr lang="el-GR" altLang="en-US" b="1" dirty="0">
                <a:latin typeface="Arial" panose="020B0604020202020204" pitchFamily="34" charset="0"/>
              </a:rPr>
              <a:t>για άνω και κάτω άκρα</a:t>
            </a:r>
            <a:r>
              <a:rPr lang="en-US" altLang="en-US" b="1" dirty="0">
                <a:latin typeface="Arial" panose="020B0604020202020204" pitchFamily="34" charset="0"/>
              </a:rPr>
              <a:t> </a:t>
            </a:r>
          </a:p>
          <a:p>
            <a:pPr>
              <a:spcBef>
                <a:spcPct val="20000"/>
              </a:spcBef>
              <a:buClr>
                <a:srgbClr val="FFFF00"/>
              </a:buClr>
              <a:buSzPct val="120000"/>
              <a:buFont typeface="Wingdings" panose="05000000000000000000" pitchFamily="2" charset="2"/>
              <a:buChar char="§"/>
            </a:pPr>
            <a:r>
              <a:rPr lang="el-GR" altLang="en-US" b="1" dirty="0">
                <a:latin typeface="Arial" panose="020B0604020202020204" pitchFamily="34" charset="0"/>
              </a:rPr>
              <a:t>Περιχειρίδα </a:t>
            </a:r>
            <a:r>
              <a:rPr lang="en-US" altLang="en-US" b="1" dirty="0">
                <a:latin typeface="Arial" panose="020B0604020202020204" pitchFamily="34" charset="0"/>
              </a:rPr>
              <a:t>12 cm</a:t>
            </a:r>
            <a:br>
              <a:rPr lang="el-GR" altLang="en-US" b="1" dirty="0">
                <a:latin typeface="Arial" panose="020B0604020202020204" pitchFamily="34" charset="0"/>
              </a:rPr>
            </a:br>
            <a:r>
              <a:rPr lang="el-GR" altLang="en-US" b="1" dirty="0">
                <a:latin typeface="Arial" panose="020B0604020202020204" pitchFamily="34" charset="0"/>
              </a:rPr>
              <a:t>για μεγαλύτερα άκρα</a:t>
            </a:r>
            <a:br>
              <a:rPr lang="el-GR" altLang="en-US" b="1" dirty="0">
                <a:latin typeface="Arial" panose="020B0604020202020204" pitchFamily="34" charset="0"/>
              </a:rPr>
            </a:br>
            <a:r>
              <a:rPr lang="el-GR" altLang="en-US" b="1" dirty="0">
                <a:latin typeface="Arial" panose="020B0604020202020204" pitchFamily="34" charset="0"/>
              </a:rPr>
              <a:t>ή </a:t>
            </a:r>
            <a:r>
              <a:rPr lang="en-US" altLang="en-US" b="1" dirty="0">
                <a:latin typeface="Arial" panose="020B0604020202020204" pitchFamily="34" charset="0"/>
              </a:rPr>
              <a:t>6.5 cm </a:t>
            </a:r>
            <a:r>
              <a:rPr lang="el-GR" altLang="en-US" b="1" dirty="0">
                <a:latin typeface="Arial" panose="020B0604020202020204" pitchFamily="34" charset="0"/>
              </a:rPr>
              <a:t>για μικρότερα άκρα</a:t>
            </a:r>
            <a:endParaRPr lang="en-US" altLang="en-US" b="1" dirty="0">
              <a:latin typeface="Arial" panose="020B0604020202020204" pitchFamily="34" charset="0"/>
            </a:endParaRPr>
          </a:p>
          <a:p>
            <a:pPr>
              <a:spcBef>
                <a:spcPct val="20000"/>
              </a:spcBef>
              <a:buClr>
                <a:schemeClr val="tx1"/>
              </a:buClr>
              <a:buFont typeface="Monotype Sorts" pitchFamily="2" charset="2"/>
              <a:buChar char="ä"/>
            </a:pPr>
            <a:endParaRPr lang="en-US" altLang="en-US" b="1" dirty="0">
              <a:solidFill>
                <a:schemeClr val="bg1"/>
              </a:solidFill>
              <a:latin typeface="Arial" panose="020B0604020202020204" pitchFamily="34" charset="0"/>
            </a:endParaRPr>
          </a:p>
        </p:txBody>
      </p:sp>
      <p:pic>
        <p:nvPicPr>
          <p:cNvPr id="33801" name="Picture 9" descr="cuffwrap">
            <a:extLst>
              <a:ext uri="{FF2B5EF4-FFF2-40B4-BE49-F238E27FC236}">
                <a16:creationId xmlns:a16="http://schemas.microsoft.com/office/drawing/2014/main" id="{BAC1CC46-F937-4C7F-A58F-03EA610A3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1989139"/>
            <a:ext cx="33274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Text Box 11">
            <a:extLst>
              <a:ext uri="{FF2B5EF4-FFF2-40B4-BE49-F238E27FC236}">
                <a16:creationId xmlns:a16="http://schemas.microsoft.com/office/drawing/2014/main" id="{FA8C2D30-4A5A-43F2-877B-69B378CFBF7D}"/>
              </a:ext>
            </a:extLst>
          </p:cNvPr>
          <p:cNvSpPr txBox="1">
            <a:spLocks noChangeArrowheads="1"/>
          </p:cNvSpPr>
          <p:nvPr/>
        </p:nvSpPr>
        <p:spPr bwMode="auto">
          <a:xfrm>
            <a:off x="5038725" y="6237288"/>
            <a:ext cx="533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1400">
                <a:solidFill>
                  <a:schemeClr val="bg1"/>
                </a:solidFill>
                <a:latin typeface="Arial" panose="020B0604020202020204" pitchFamily="34" charset="0"/>
              </a:rPr>
              <a:t>(1) Greenland P, Abrams J et al. </a:t>
            </a:r>
            <a:r>
              <a:rPr lang="en-US" altLang="en-US" sz="1400" b="1" i="1">
                <a:solidFill>
                  <a:schemeClr val="bg1"/>
                </a:solidFill>
                <a:latin typeface="Arial" panose="020B0604020202020204" pitchFamily="34" charset="0"/>
              </a:rPr>
              <a:t>Circulation, 2000</a:t>
            </a:r>
            <a:r>
              <a:rPr lang="en-US" altLang="en-US" sz="1400">
                <a:solidFill>
                  <a:schemeClr val="bg1"/>
                </a:solidFill>
                <a:latin typeface="Arial" panose="020B0604020202020204" pitchFamily="34" charset="0"/>
              </a:rPr>
              <a:t>; 101: e16-e22</a:t>
            </a:r>
            <a:endParaRPr lang="el-GR" altLang="en-US" sz="1400">
              <a:solidFill>
                <a:schemeClr val="bg1"/>
              </a:solidFill>
              <a:latin typeface="Arial" panose="020B0604020202020204" pitchFamily="34" charset="0"/>
            </a:endParaRPr>
          </a:p>
        </p:txBody>
      </p:sp>
    </p:spTree>
    <p:extLst>
      <p:ext uri="{BB962C8B-B14F-4D97-AF65-F5344CB8AC3E}">
        <p14:creationId xmlns:p14="http://schemas.microsoft.com/office/powerpoint/2010/main" val="1644923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80FE9257-9125-4313-A139-1B31CCD9D8EC}"/>
              </a:ext>
            </a:extLst>
          </p:cNvPr>
          <p:cNvSpPr>
            <a:spLocks noGrp="1" noChangeArrowheads="1"/>
          </p:cNvSpPr>
          <p:nvPr>
            <p:ph type="body" idx="1"/>
          </p:nvPr>
        </p:nvSpPr>
        <p:spPr>
          <a:xfrm>
            <a:off x="1984375" y="1417639"/>
            <a:ext cx="8356600" cy="4459287"/>
          </a:xfrm>
          <a:noFill/>
          <a:ln w="38100">
            <a:solidFill>
              <a:schemeClr val="accent1"/>
            </a:solidFill>
            <a:miter lim="800000"/>
            <a:headEnd/>
            <a:tailEnd/>
          </a:ln>
        </p:spPr>
        <p:txBody>
          <a:bodyPr/>
          <a:lstStyle/>
          <a:p>
            <a:pPr marL="0" indent="0">
              <a:buClr>
                <a:srgbClr val="000099"/>
              </a:buClr>
              <a:buNone/>
            </a:pPr>
            <a:endParaRPr lang="fr-FR" altLang="en-US">
              <a:solidFill>
                <a:srgbClr val="000099"/>
              </a:solidFill>
            </a:endParaRPr>
          </a:p>
          <a:p>
            <a:pPr marL="0" indent="0">
              <a:buClr>
                <a:srgbClr val="000099"/>
              </a:buClr>
            </a:pPr>
            <a:endParaRPr lang="fr-FR" altLang="en-US"/>
          </a:p>
          <a:p>
            <a:pPr marL="0" indent="0">
              <a:buClr>
                <a:srgbClr val="000099"/>
              </a:buClr>
            </a:pPr>
            <a:endParaRPr lang="fr-FR" altLang="en-US"/>
          </a:p>
          <a:p>
            <a:pPr marL="0" indent="0">
              <a:buClr>
                <a:srgbClr val="000099"/>
              </a:buClr>
            </a:pPr>
            <a:endParaRPr lang="fr-FR" altLang="en-US"/>
          </a:p>
          <a:p>
            <a:pPr marL="0" indent="0">
              <a:buClr>
                <a:srgbClr val="000099"/>
              </a:buClr>
            </a:pPr>
            <a:endParaRPr lang="fr-FR" altLang="en-US"/>
          </a:p>
          <a:p>
            <a:pPr marL="0" indent="0">
              <a:buNone/>
            </a:pPr>
            <a:endParaRPr lang="fr-FR" altLang="en-US"/>
          </a:p>
          <a:p>
            <a:pPr marL="0" indent="0">
              <a:buNone/>
            </a:pPr>
            <a:r>
              <a:rPr lang="fr-FR" altLang="en-US"/>
              <a:t> </a:t>
            </a:r>
          </a:p>
        </p:txBody>
      </p:sp>
      <p:sp>
        <p:nvSpPr>
          <p:cNvPr id="34819" name="Text Box 3">
            <a:extLst>
              <a:ext uri="{FF2B5EF4-FFF2-40B4-BE49-F238E27FC236}">
                <a16:creationId xmlns:a16="http://schemas.microsoft.com/office/drawing/2014/main" id="{0150B10C-8169-4BAD-AE82-9119A670D8B3}"/>
              </a:ext>
            </a:extLst>
          </p:cNvPr>
          <p:cNvSpPr txBox="1">
            <a:spLocks noChangeArrowheads="1"/>
          </p:cNvSpPr>
          <p:nvPr/>
        </p:nvSpPr>
        <p:spPr bwMode="auto">
          <a:xfrm>
            <a:off x="7046913" y="5638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l-GR" altLang="en-US"/>
          </a:p>
        </p:txBody>
      </p:sp>
      <p:sp>
        <p:nvSpPr>
          <p:cNvPr id="34820" name="Text Box 4">
            <a:extLst>
              <a:ext uri="{FF2B5EF4-FFF2-40B4-BE49-F238E27FC236}">
                <a16:creationId xmlns:a16="http://schemas.microsoft.com/office/drawing/2014/main" id="{D1C78000-43C1-4E47-89D8-D8B50133F012}"/>
              </a:ext>
            </a:extLst>
          </p:cNvPr>
          <p:cNvSpPr txBox="1">
            <a:spLocks noChangeArrowheads="1"/>
          </p:cNvSpPr>
          <p:nvPr/>
        </p:nvSpPr>
        <p:spPr bwMode="auto">
          <a:xfrm>
            <a:off x="6208713" y="5562600"/>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endParaRPr lang="el-GR" altLang="en-US"/>
          </a:p>
        </p:txBody>
      </p:sp>
      <p:sp>
        <p:nvSpPr>
          <p:cNvPr id="34821" name="Rectangle 5">
            <a:extLst>
              <a:ext uri="{FF2B5EF4-FFF2-40B4-BE49-F238E27FC236}">
                <a16:creationId xmlns:a16="http://schemas.microsoft.com/office/drawing/2014/main" id="{13A1693F-DDA4-4CEE-9A1A-07F8B6F908BA}"/>
              </a:ext>
            </a:extLst>
          </p:cNvPr>
          <p:cNvSpPr>
            <a:spLocks noChangeArrowheads="1"/>
          </p:cNvSpPr>
          <p:nvPr/>
        </p:nvSpPr>
        <p:spPr bwMode="auto">
          <a:xfrm>
            <a:off x="2279650" y="404813"/>
            <a:ext cx="7315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buFontTx/>
              <a:buBlip>
                <a:blip r:embed="rId2"/>
              </a:buBlip>
            </a:pPr>
            <a:r>
              <a:rPr lang="fr-FR" altLang="en-US" sz="2800" b="1" dirty="0">
                <a:latin typeface="CG Omega" pitchFamily="34" charset="0"/>
              </a:rPr>
              <a:t> </a:t>
            </a:r>
            <a:r>
              <a:rPr lang="el-GR" altLang="en-US" sz="3200" b="1" dirty="0">
                <a:latin typeface="Arial" panose="020B0604020202020204" pitchFamily="34" charset="0"/>
              </a:rPr>
              <a:t>Μέτρηση Πίεσης στο Βραχίονα </a:t>
            </a:r>
            <a:r>
              <a:rPr lang="el-GR" altLang="en-US" sz="3200" dirty="0">
                <a:latin typeface="Arial" panose="020B0604020202020204" pitchFamily="34" charset="0"/>
              </a:rPr>
              <a:t>(Ι)</a:t>
            </a:r>
            <a:endParaRPr lang="en-US" altLang="en-US" sz="2800" dirty="0">
              <a:latin typeface="CG Omega" pitchFamily="34" charset="0"/>
            </a:endParaRPr>
          </a:p>
        </p:txBody>
      </p:sp>
      <p:sp>
        <p:nvSpPr>
          <p:cNvPr id="34822" name="Rectangle 6">
            <a:extLst>
              <a:ext uri="{FF2B5EF4-FFF2-40B4-BE49-F238E27FC236}">
                <a16:creationId xmlns:a16="http://schemas.microsoft.com/office/drawing/2014/main" id="{9881BBAE-B0D0-4442-B7DE-1824A0AB0CBB}"/>
              </a:ext>
            </a:extLst>
          </p:cNvPr>
          <p:cNvSpPr>
            <a:spLocks noChangeArrowheads="1"/>
          </p:cNvSpPr>
          <p:nvPr/>
        </p:nvSpPr>
        <p:spPr bwMode="auto">
          <a:xfrm>
            <a:off x="2063750" y="1484313"/>
            <a:ext cx="446405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rgbClr val="FFFF00"/>
              </a:buClr>
              <a:buSzPct val="120000"/>
              <a:buFont typeface="Wingdings" panose="05000000000000000000" pitchFamily="2" charset="2"/>
              <a:buChar char="§"/>
            </a:pPr>
            <a:r>
              <a:rPr lang="el-GR" altLang="en-US" sz="2000" dirty="0">
                <a:latin typeface="Arial" panose="020B0604020202020204" pitchFamily="34" charset="0"/>
              </a:rPr>
              <a:t>Τοποθέτηση περιχειρίδας κατάλληλου μεγέθους</a:t>
            </a:r>
            <a:br>
              <a:rPr lang="el-GR" altLang="en-US" sz="2000" dirty="0">
                <a:latin typeface="Arial" panose="020B0604020202020204" pitchFamily="34" charset="0"/>
              </a:rPr>
            </a:br>
            <a:r>
              <a:rPr lang="el-GR" altLang="en-US" sz="2000" dirty="0">
                <a:latin typeface="Arial" panose="020B0604020202020204" pitchFamily="34" charset="0"/>
              </a:rPr>
              <a:t>περίπου στο μέσο του άνω άκρου, πάνω από τον αγκώνα</a:t>
            </a:r>
            <a:r>
              <a:rPr lang="en-US" altLang="en-US" sz="2000" b="1" dirty="0">
                <a:latin typeface="Arial" panose="020B0604020202020204" pitchFamily="34" charset="0"/>
              </a:rPr>
              <a:t> </a:t>
            </a:r>
          </a:p>
          <a:p>
            <a:pPr>
              <a:spcBef>
                <a:spcPct val="20000"/>
              </a:spcBef>
              <a:buClr>
                <a:srgbClr val="FFFF00"/>
              </a:buClr>
              <a:buSzPct val="120000"/>
              <a:buFont typeface="Wingdings" panose="05000000000000000000" pitchFamily="2" charset="2"/>
              <a:buChar char="§"/>
            </a:pPr>
            <a:r>
              <a:rPr lang="el-GR" altLang="en-US" sz="2000" b="1" dirty="0">
                <a:latin typeface="Arial" panose="020B0604020202020204" pitchFamily="34" charset="0"/>
              </a:rPr>
              <a:t>Ψηλάφηση </a:t>
            </a:r>
            <a:r>
              <a:rPr lang="el-GR" altLang="en-US" sz="2000" b="1" dirty="0" err="1">
                <a:latin typeface="Arial" panose="020B0604020202020204" pitchFamily="34" charset="0"/>
              </a:rPr>
              <a:t>σφύξεων</a:t>
            </a:r>
            <a:br>
              <a:rPr lang="el-GR" altLang="en-US" sz="2000" b="1" dirty="0">
                <a:latin typeface="Arial" panose="020B0604020202020204" pitchFamily="34" charset="0"/>
              </a:rPr>
            </a:br>
            <a:r>
              <a:rPr lang="el-GR" altLang="en-US" sz="2000" b="1" dirty="0">
                <a:latin typeface="Arial" panose="020B0604020202020204" pitchFamily="34" charset="0"/>
              </a:rPr>
              <a:t>της </a:t>
            </a:r>
            <a:r>
              <a:rPr lang="el-GR" altLang="en-US" sz="2000" b="1" dirty="0" err="1">
                <a:latin typeface="Arial" panose="020B0604020202020204" pitchFamily="34" charset="0"/>
              </a:rPr>
              <a:t>Βραχιόνιας</a:t>
            </a:r>
            <a:r>
              <a:rPr lang="el-GR" altLang="en-US" sz="2000" b="1" dirty="0">
                <a:latin typeface="Arial" panose="020B0604020202020204" pitchFamily="34" charset="0"/>
              </a:rPr>
              <a:t> Αρτηρίας</a:t>
            </a:r>
          </a:p>
          <a:p>
            <a:pPr>
              <a:spcBef>
                <a:spcPct val="20000"/>
              </a:spcBef>
              <a:buClr>
                <a:srgbClr val="FFFF00"/>
              </a:buClr>
              <a:buSzPct val="120000"/>
              <a:buFont typeface="Wingdings" panose="05000000000000000000" pitchFamily="2" charset="2"/>
              <a:buChar char="§"/>
            </a:pPr>
            <a:r>
              <a:rPr lang="el-GR" altLang="en-US" sz="2000" dirty="0">
                <a:latin typeface="Arial" panose="020B0604020202020204" pitchFamily="34" charset="0"/>
              </a:rPr>
              <a:t>Εφαρμογή </a:t>
            </a:r>
            <a:r>
              <a:rPr lang="el-GR" altLang="en-US" sz="2000" dirty="0" err="1">
                <a:latin typeface="Arial" panose="020B0604020202020204" pitchFamily="34" charset="0"/>
              </a:rPr>
              <a:t>γέλης</a:t>
            </a:r>
            <a:r>
              <a:rPr lang="el-GR" altLang="en-US" sz="2000" dirty="0">
                <a:latin typeface="Arial" panose="020B0604020202020204" pitchFamily="34" charset="0"/>
              </a:rPr>
              <a:t> (</a:t>
            </a:r>
            <a:r>
              <a:rPr lang="en-US" altLang="en-US" sz="2000" dirty="0">
                <a:latin typeface="Arial" panose="020B0604020202020204" pitchFamily="34" charset="0"/>
              </a:rPr>
              <a:t>U/S gel)</a:t>
            </a:r>
          </a:p>
          <a:p>
            <a:pPr>
              <a:spcBef>
                <a:spcPct val="20000"/>
              </a:spcBef>
              <a:buClr>
                <a:srgbClr val="FFFF00"/>
              </a:buClr>
              <a:buSzPct val="120000"/>
              <a:buFont typeface="Wingdings" panose="05000000000000000000" pitchFamily="2" charset="2"/>
              <a:buChar char="§"/>
            </a:pPr>
            <a:r>
              <a:rPr lang="el-GR" altLang="en-US" sz="2000" b="1" dirty="0">
                <a:latin typeface="Arial" panose="020B0604020202020204" pitchFamily="34" charset="0"/>
              </a:rPr>
              <a:t>Τοποθέτηση της «κεφαλής»</a:t>
            </a:r>
            <a:br>
              <a:rPr lang="el-GR" altLang="en-US" sz="2000" b="1" dirty="0">
                <a:latin typeface="Arial" panose="020B0604020202020204" pitchFamily="34" charset="0"/>
              </a:rPr>
            </a:br>
            <a:r>
              <a:rPr lang="el-GR" altLang="en-US" sz="2000" b="1" dirty="0">
                <a:latin typeface="Arial" panose="020B0604020202020204" pitchFamily="34" charset="0"/>
              </a:rPr>
              <a:t>της συσκευής </a:t>
            </a:r>
            <a:r>
              <a:rPr lang="en-US" altLang="en-US" sz="2000" b="1" dirty="0">
                <a:latin typeface="Arial" panose="020B0604020202020204" pitchFamily="34" charset="0"/>
              </a:rPr>
              <a:t>Doppler</a:t>
            </a:r>
            <a:br>
              <a:rPr lang="en-US" altLang="en-US" sz="2000" b="1" dirty="0">
                <a:latin typeface="Arial" panose="020B0604020202020204" pitchFamily="34" charset="0"/>
              </a:rPr>
            </a:br>
            <a:r>
              <a:rPr lang="el-GR" altLang="en-US" sz="2000" b="1" dirty="0">
                <a:latin typeface="Arial" panose="020B0604020202020204" pitchFamily="34" charset="0"/>
              </a:rPr>
              <a:t>με τρόπο που να σχηματίζει</a:t>
            </a:r>
            <a:br>
              <a:rPr lang="el-GR" altLang="en-US" sz="2000" b="1" dirty="0">
                <a:latin typeface="Arial" panose="020B0604020202020204" pitchFamily="34" charset="0"/>
              </a:rPr>
            </a:br>
            <a:r>
              <a:rPr lang="el-GR" altLang="en-US" sz="2000" b="1" dirty="0">
                <a:latin typeface="Arial" panose="020B0604020202020204" pitchFamily="34" charset="0"/>
              </a:rPr>
              <a:t>γωνία 45-60</a:t>
            </a:r>
            <a:r>
              <a:rPr lang="el-GR" altLang="en-US" sz="2000" b="1" baseline="30000" dirty="0">
                <a:latin typeface="Arial" panose="020B0604020202020204" pitchFamily="34" charset="0"/>
              </a:rPr>
              <a:t>ο</a:t>
            </a:r>
            <a:r>
              <a:rPr lang="el-GR" altLang="en-US" sz="2000" b="1" dirty="0">
                <a:latin typeface="Arial" panose="020B0604020202020204" pitchFamily="34" charset="0"/>
              </a:rPr>
              <a:t> με το άκρο</a:t>
            </a:r>
            <a:br>
              <a:rPr lang="el-GR" altLang="en-US" sz="2000" b="1" dirty="0">
                <a:latin typeface="Arial" panose="020B0604020202020204" pitchFamily="34" charset="0"/>
              </a:rPr>
            </a:br>
            <a:r>
              <a:rPr lang="el-GR" altLang="en-US" sz="1600" dirty="0">
                <a:latin typeface="Arial" panose="020B0604020202020204" pitchFamily="34" charset="0"/>
              </a:rPr>
              <a:t>(ορισμένες συσκευές </a:t>
            </a:r>
            <a:br>
              <a:rPr lang="el-GR" altLang="en-US" sz="1600" dirty="0">
                <a:latin typeface="Arial" panose="020B0604020202020204" pitchFamily="34" charset="0"/>
              </a:rPr>
            </a:br>
            <a:r>
              <a:rPr lang="el-GR" altLang="en-US" sz="1600" dirty="0">
                <a:latin typeface="Arial" panose="020B0604020202020204" pitchFamily="34" charset="0"/>
              </a:rPr>
              <a:t>συνιστάται να τοποθετούνται </a:t>
            </a:r>
            <a:br>
              <a:rPr lang="el-GR" altLang="en-US" sz="1600" dirty="0">
                <a:latin typeface="Arial" panose="020B0604020202020204" pitchFamily="34" charset="0"/>
              </a:rPr>
            </a:br>
            <a:r>
              <a:rPr lang="el-GR" altLang="en-US" sz="1600" dirty="0">
                <a:latin typeface="Arial" panose="020B0604020202020204" pitchFamily="34" charset="0"/>
              </a:rPr>
              <a:t>υπό διαφορετική γωνία)</a:t>
            </a:r>
            <a:endParaRPr lang="en-US" altLang="en-US" sz="1600" b="1" dirty="0">
              <a:latin typeface="Arial" panose="020B0604020202020204" pitchFamily="34" charset="0"/>
            </a:endParaRPr>
          </a:p>
          <a:p>
            <a:pPr>
              <a:spcBef>
                <a:spcPct val="20000"/>
              </a:spcBef>
              <a:buClr>
                <a:srgbClr val="FFFF00"/>
              </a:buClr>
              <a:buSzPct val="120000"/>
              <a:buFont typeface="Wingdings" panose="05000000000000000000" pitchFamily="2" charset="2"/>
              <a:buNone/>
            </a:pPr>
            <a:endParaRPr lang="en-US" altLang="en-US" sz="1600" b="1" dirty="0">
              <a:solidFill>
                <a:schemeClr val="bg1"/>
              </a:solidFill>
              <a:latin typeface="Arial" panose="020B0604020202020204" pitchFamily="34" charset="0"/>
            </a:endParaRPr>
          </a:p>
        </p:txBody>
      </p:sp>
      <p:pic>
        <p:nvPicPr>
          <p:cNvPr id="34823" name="Picture 7" descr="brach3">
            <a:extLst>
              <a:ext uri="{FF2B5EF4-FFF2-40B4-BE49-F238E27FC236}">
                <a16:creationId xmlns:a16="http://schemas.microsoft.com/office/drawing/2014/main" id="{A08700B1-6B68-4741-AC93-E911C87DA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264" y="1916113"/>
            <a:ext cx="3527425"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557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195218C6-D951-4B58-8748-728A6322D792}"/>
              </a:ext>
            </a:extLst>
          </p:cNvPr>
          <p:cNvSpPr>
            <a:spLocks noGrp="1" noChangeArrowheads="1"/>
          </p:cNvSpPr>
          <p:nvPr>
            <p:ph type="body" idx="1"/>
          </p:nvPr>
        </p:nvSpPr>
        <p:spPr>
          <a:xfrm>
            <a:off x="1984375" y="1417639"/>
            <a:ext cx="8267700" cy="4459287"/>
          </a:xfrm>
          <a:noFill/>
          <a:ln w="38100">
            <a:solidFill>
              <a:schemeClr val="accent1"/>
            </a:solidFill>
            <a:miter lim="800000"/>
            <a:headEnd/>
            <a:tailEnd/>
          </a:ln>
        </p:spPr>
        <p:txBody>
          <a:bodyPr/>
          <a:lstStyle/>
          <a:p>
            <a:pPr marL="0" indent="0">
              <a:buClr>
                <a:srgbClr val="000099"/>
              </a:buClr>
              <a:buNone/>
            </a:pPr>
            <a:endParaRPr lang="fr-FR" altLang="en-US">
              <a:solidFill>
                <a:srgbClr val="000099"/>
              </a:solidFill>
            </a:endParaRPr>
          </a:p>
          <a:p>
            <a:pPr marL="0" indent="0">
              <a:buClr>
                <a:srgbClr val="000099"/>
              </a:buClr>
            </a:pPr>
            <a:endParaRPr lang="fr-FR" altLang="en-US"/>
          </a:p>
          <a:p>
            <a:pPr marL="0" indent="0">
              <a:buClr>
                <a:srgbClr val="000099"/>
              </a:buClr>
            </a:pPr>
            <a:endParaRPr lang="fr-FR" altLang="en-US"/>
          </a:p>
          <a:p>
            <a:pPr marL="0" indent="0">
              <a:buClr>
                <a:srgbClr val="000099"/>
              </a:buClr>
            </a:pPr>
            <a:endParaRPr lang="fr-FR" altLang="en-US"/>
          </a:p>
          <a:p>
            <a:pPr marL="0" indent="0">
              <a:buClr>
                <a:srgbClr val="000099"/>
              </a:buClr>
            </a:pPr>
            <a:endParaRPr lang="fr-FR" altLang="en-US"/>
          </a:p>
          <a:p>
            <a:pPr marL="0" indent="0">
              <a:buNone/>
            </a:pPr>
            <a:endParaRPr lang="fr-FR" altLang="en-US"/>
          </a:p>
          <a:p>
            <a:pPr marL="0" indent="0">
              <a:buNone/>
            </a:pPr>
            <a:r>
              <a:rPr lang="fr-FR" altLang="en-US"/>
              <a:t> </a:t>
            </a:r>
          </a:p>
        </p:txBody>
      </p:sp>
      <p:sp>
        <p:nvSpPr>
          <p:cNvPr id="35843" name="Rectangle 3">
            <a:extLst>
              <a:ext uri="{FF2B5EF4-FFF2-40B4-BE49-F238E27FC236}">
                <a16:creationId xmlns:a16="http://schemas.microsoft.com/office/drawing/2014/main" id="{4638A4B8-119E-47ED-A971-B7E00256B5AE}"/>
              </a:ext>
            </a:extLst>
          </p:cNvPr>
          <p:cNvSpPr>
            <a:spLocks noChangeArrowheads="1"/>
          </p:cNvSpPr>
          <p:nvPr/>
        </p:nvSpPr>
        <p:spPr bwMode="auto">
          <a:xfrm>
            <a:off x="1939925" y="1177925"/>
            <a:ext cx="7620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br>
              <a:rPr lang="en-US" altLang="en-US" sz="2800">
                <a:solidFill>
                  <a:srgbClr val="FFFF66"/>
                </a:solidFill>
                <a:latin typeface="CG Omega" pitchFamily="34" charset="0"/>
              </a:rPr>
            </a:br>
            <a:r>
              <a:rPr lang="en-US" altLang="en-US" b="1">
                <a:solidFill>
                  <a:srgbClr val="FFFF66"/>
                </a:solidFill>
                <a:latin typeface="CG Omega" pitchFamily="34" charset="0"/>
              </a:rPr>
              <a:t>	</a:t>
            </a:r>
            <a:br>
              <a:rPr lang="en-US" altLang="en-US" b="1">
                <a:solidFill>
                  <a:srgbClr val="FFFF66"/>
                </a:solidFill>
                <a:latin typeface="CG Omega" pitchFamily="34" charset="0"/>
              </a:rPr>
            </a:br>
            <a:r>
              <a:rPr lang="en-US" altLang="en-US" sz="2800" b="1">
                <a:solidFill>
                  <a:srgbClr val="FFFF66"/>
                </a:solidFill>
                <a:latin typeface="CG Omega" pitchFamily="34" charset="0"/>
              </a:rPr>
              <a:t>	</a:t>
            </a:r>
          </a:p>
        </p:txBody>
      </p:sp>
      <p:sp>
        <p:nvSpPr>
          <p:cNvPr id="35844" name="Text Box 4">
            <a:extLst>
              <a:ext uri="{FF2B5EF4-FFF2-40B4-BE49-F238E27FC236}">
                <a16:creationId xmlns:a16="http://schemas.microsoft.com/office/drawing/2014/main" id="{80A10488-CAA5-47B6-950E-BAE3D7FA8A41}"/>
              </a:ext>
            </a:extLst>
          </p:cNvPr>
          <p:cNvSpPr txBox="1">
            <a:spLocks noChangeArrowheads="1"/>
          </p:cNvSpPr>
          <p:nvPr/>
        </p:nvSpPr>
        <p:spPr bwMode="auto">
          <a:xfrm>
            <a:off x="7046913" y="5638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l-GR" altLang="en-US"/>
          </a:p>
        </p:txBody>
      </p:sp>
      <p:sp>
        <p:nvSpPr>
          <p:cNvPr id="35845" name="Text Box 5">
            <a:extLst>
              <a:ext uri="{FF2B5EF4-FFF2-40B4-BE49-F238E27FC236}">
                <a16:creationId xmlns:a16="http://schemas.microsoft.com/office/drawing/2014/main" id="{286912F4-7FD6-4174-BF17-97A6CAA8BAFD}"/>
              </a:ext>
            </a:extLst>
          </p:cNvPr>
          <p:cNvSpPr txBox="1">
            <a:spLocks noChangeArrowheads="1"/>
          </p:cNvSpPr>
          <p:nvPr/>
        </p:nvSpPr>
        <p:spPr bwMode="auto">
          <a:xfrm>
            <a:off x="6208713" y="5562600"/>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endParaRPr lang="el-GR" altLang="en-US"/>
          </a:p>
        </p:txBody>
      </p:sp>
      <p:sp>
        <p:nvSpPr>
          <p:cNvPr id="35846" name="Rectangle 6">
            <a:extLst>
              <a:ext uri="{FF2B5EF4-FFF2-40B4-BE49-F238E27FC236}">
                <a16:creationId xmlns:a16="http://schemas.microsoft.com/office/drawing/2014/main" id="{5D0056B2-BD92-475D-AA5E-D4A1E47354AA}"/>
              </a:ext>
            </a:extLst>
          </p:cNvPr>
          <p:cNvSpPr>
            <a:spLocks noChangeArrowheads="1"/>
          </p:cNvSpPr>
          <p:nvPr/>
        </p:nvSpPr>
        <p:spPr bwMode="auto">
          <a:xfrm>
            <a:off x="1992314" y="1412875"/>
            <a:ext cx="4319587"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rgbClr val="FFFF00"/>
              </a:buClr>
              <a:buSzPct val="120000"/>
              <a:buFont typeface="Wingdings" panose="05000000000000000000" pitchFamily="2" charset="2"/>
              <a:buChar char="§"/>
            </a:pPr>
            <a:r>
              <a:rPr lang="el-GR" altLang="en-US" sz="2000" dirty="0">
                <a:latin typeface="Arial" panose="020B0604020202020204" pitchFamily="34" charset="0"/>
              </a:rPr>
              <a:t>Σταθεροποίηση της κεφαλής</a:t>
            </a:r>
            <a:br>
              <a:rPr lang="el-GR" altLang="en-US" sz="2000" dirty="0">
                <a:latin typeface="Arial" panose="020B0604020202020204" pitchFamily="34" charset="0"/>
              </a:rPr>
            </a:br>
            <a:r>
              <a:rPr lang="el-GR" altLang="en-US" sz="2000" dirty="0">
                <a:latin typeface="Arial" panose="020B0604020202020204" pitchFamily="34" charset="0"/>
              </a:rPr>
              <a:t>με στήριξη του αντιβραχίου</a:t>
            </a:r>
            <a:br>
              <a:rPr lang="el-GR" altLang="en-US" sz="2000" dirty="0">
                <a:latin typeface="Arial" panose="020B0604020202020204" pitchFamily="34" charset="0"/>
              </a:rPr>
            </a:br>
            <a:r>
              <a:rPr lang="el-GR" altLang="en-US" sz="2000" dirty="0">
                <a:latin typeface="Arial" panose="020B0604020202020204" pitchFamily="34" charset="0"/>
              </a:rPr>
              <a:t>του εξεταστή στο άνω άκρο</a:t>
            </a:r>
            <a:br>
              <a:rPr lang="el-GR" altLang="en-US" sz="2000" dirty="0">
                <a:latin typeface="Arial" panose="020B0604020202020204" pitchFamily="34" charset="0"/>
              </a:rPr>
            </a:br>
            <a:r>
              <a:rPr lang="el-GR" altLang="en-US" sz="2000" dirty="0">
                <a:latin typeface="Arial" panose="020B0604020202020204" pitchFamily="34" charset="0"/>
              </a:rPr>
              <a:t>του εξεταζόμενου</a:t>
            </a:r>
            <a:endParaRPr lang="en-US" altLang="en-US" sz="2000" dirty="0">
              <a:latin typeface="Arial" panose="020B0604020202020204" pitchFamily="34" charset="0"/>
            </a:endParaRPr>
          </a:p>
          <a:p>
            <a:pPr>
              <a:spcBef>
                <a:spcPct val="20000"/>
              </a:spcBef>
              <a:buClr>
                <a:srgbClr val="FFFF00"/>
              </a:buClr>
              <a:buSzPct val="120000"/>
              <a:buFont typeface="Wingdings" panose="05000000000000000000" pitchFamily="2" charset="2"/>
              <a:buChar char="§"/>
            </a:pPr>
            <a:r>
              <a:rPr lang="el-GR" altLang="en-US" sz="2000" b="1" dirty="0">
                <a:latin typeface="Arial" panose="020B0604020202020204" pitchFamily="34" charset="0"/>
              </a:rPr>
              <a:t>Αργή μετακίνηση της κεφαλής</a:t>
            </a:r>
            <a:br>
              <a:rPr lang="el-GR" altLang="en-US" sz="2000" b="1" dirty="0">
                <a:latin typeface="Arial" panose="020B0604020202020204" pitchFamily="34" charset="0"/>
              </a:rPr>
            </a:br>
            <a:r>
              <a:rPr lang="el-GR" altLang="en-US" sz="2000" b="1" dirty="0">
                <a:latin typeface="Arial" panose="020B0604020202020204" pitchFamily="34" charset="0"/>
              </a:rPr>
              <a:t>πάνω στο βραχίονα</a:t>
            </a:r>
            <a:br>
              <a:rPr lang="el-GR" altLang="en-US" sz="2000" b="1" dirty="0">
                <a:latin typeface="Arial" panose="020B0604020202020204" pitchFamily="34" charset="0"/>
              </a:rPr>
            </a:br>
            <a:r>
              <a:rPr lang="el-GR" altLang="en-US" sz="2000" b="1" dirty="0">
                <a:latin typeface="Arial" panose="020B0604020202020204" pitchFamily="34" charset="0"/>
              </a:rPr>
              <a:t>μέχρι να εντοπιστεί</a:t>
            </a:r>
            <a:br>
              <a:rPr lang="el-GR" altLang="en-US" sz="2000" b="1" dirty="0">
                <a:latin typeface="Arial" panose="020B0604020202020204" pitchFamily="34" charset="0"/>
              </a:rPr>
            </a:br>
            <a:r>
              <a:rPr lang="el-GR" altLang="en-US" sz="2000" b="1" dirty="0">
                <a:latin typeface="Arial" panose="020B0604020202020204" pitchFamily="34" charset="0"/>
              </a:rPr>
              <a:t>ο χαρακτηριστικός «παλλόμενος» ήχος που</a:t>
            </a:r>
            <a:br>
              <a:rPr lang="el-GR" altLang="en-US" sz="2000" b="1" dirty="0">
                <a:latin typeface="Arial" panose="020B0604020202020204" pitchFamily="34" charset="0"/>
              </a:rPr>
            </a:br>
            <a:r>
              <a:rPr lang="el-GR" altLang="en-US" sz="2000" b="1" dirty="0">
                <a:latin typeface="Arial" panose="020B0604020202020204" pitchFamily="34" charset="0"/>
              </a:rPr>
              <a:t>παράγει η αρτηριακή ροή</a:t>
            </a:r>
          </a:p>
          <a:p>
            <a:pPr>
              <a:spcBef>
                <a:spcPct val="20000"/>
              </a:spcBef>
              <a:buClr>
                <a:srgbClr val="FFFF00"/>
              </a:buClr>
              <a:buSzPct val="120000"/>
              <a:buFont typeface="Wingdings" panose="05000000000000000000" pitchFamily="2" charset="2"/>
              <a:buChar char="§"/>
            </a:pPr>
            <a:r>
              <a:rPr lang="el-GR" altLang="en-US" sz="2000" dirty="0">
                <a:latin typeface="Arial" panose="020B0604020202020204" pitchFamily="34" charset="0"/>
              </a:rPr>
              <a:t>Αναζήτηση της περιοχής</a:t>
            </a:r>
            <a:br>
              <a:rPr lang="el-GR" altLang="en-US" sz="2000" dirty="0">
                <a:latin typeface="Arial" panose="020B0604020202020204" pitchFamily="34" charset="0"/>
              </a:rPr>
            </a:br>
            <a:r>
              <a:rPr lang="el-GR" altLang="en-US" sz="2000" dirty="0">
                <a:latin typeface="Arial" panose="020B0604020202020204" pitchFamily="34" charset="0"/>
              </a:rPr>
              <a:t>με το </a:t>
            </a:r>
            <a:r>
              <a:rPr lang="el-GR" altLang="en-US" sz="2000" b="1" dirty="0">
                <a:latin typeface="Arial" panose="020B0604020202020204" pitchFamily="34" charset="0"/>
              </a:rPr>
              <a:t>ισχυρότερο σήμα (ήχο)</a:t>
            </a:r>
            <a:br>
              <a:rPr lang="el-GR" altLang="en-US" sz="2000" dirty="0">
                <a:latin typeface="Arial" panose="020B0604020202020204" pitchFamily="34" charset="0"/>
              </a:rPr>
            </a:br>
            <a:r>
              <a:rPr lang="el-GR" altLang="en-US" sz="2000" dirty="0">
                <a:latin typeface="Arial" panose="020B0604020202020204" pitchFamily="34" charset="0"/>
              </a:rPr>
              <a:t>και σταθεροποίηση της κεφαλής</a:t>
            </a:r>
            <a:br>
              <a:rPr lang="el-GR" altLang="en-US" sz="2000" dirty="0">
                <a:latin typeface="Arial" panose="020B0604020202020204" pitchFamily="34" charset="0"/>
              </a:rPr>
            </a:br>
            <a:r>
              <a:rPr lang="el-GR" altLang="en-US" sz="2000" dirty="0">
                <a:latin typeface="Arial" panose="020B0604020202020204" pitchFamily="34" charset="0"/>
              </a:rPr>
              <a:t>για το υπόλοιπο της διαδικασίας</a:t>
            </a:r>
            <a:endParaRPr lang="en-US" altLang="en-US" sz="2000" dirty="0">
              <a:latin typeface="Arial" panose="020B0604020202020204" pitchFamily="34" charset="0"/>
            </a:endParaRPr>
          </a:p>
          <a:p>
            <a:pPr>
              <a:spcBef>
                <a:spcPct val="20000"/>
              </a:spcBef>
              <a:buClr>
                <a:srgbClr val="FFFF00"/>
              </a:buClr>
              <a:buSzPct val="120000"/>
              <a:buFont typeface="Wingdings" panose="05000000000000000000" pitchFamily="2" charset="2"/>
              <a:buChar char="§"/>
            </a:pPr>
            <a:endParaRPr lang="en-US" altLang="en-US" sz="2000" dirty="0">
              <a:solidFill>
                <a:schemeClr val="bg1"/>
              </a:solidFill>
              <a:latin typeface="Arial" panose="020B0604020202020204" pitchFamily="34" charset="0"/>
            </a:endParaRPr>
          </a:p>
        </p:txBody>
      </p:sp>
      <p:sp>
        <p:nvSpPr>
          <p:cNvPr id="35847" name="Text Box 7">
            <a:extLst>
              <a:ext uri="{FF2B5EF4-FFF2-40B4-BE49-F238E27FC236}">
                <a16:creationId xmlns:a16="http://schemas.microsoft.com/office/drawing/2014/main" id="{D4AD6E57-9B09-4E5F-A8B5-9FED7DFA85E5}"/>
              </a:ext>
            </a:extLst>
          </p:cNvPr>
          <p:cNvSpPr txBox="1">
            <a:spLocks noChangeArrowheads="1"/>
          </p:cNvSpPr>
          <p:nvPr/>
        </p:nvSpPr>
        <p:spPr bwMode="auto">
          <a:xfrm>
            <a:off x="7669213" y="3517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l-GR" altLang="en-US"/>
          </a:p>
        </p:txBody>
      </p:sp>
      <p:pic>
        <p:nvPicPr>
          <p:cNvPr id="35848" name="Picture 8" descr="brach2">
            <a:extLst>
              <a:ext uri="{FF2B5EF4-FFF2-40B4-BE49-F238E27FC236}">
                <a16:creationId xmlns:a16="http://schemas.microsoft.com/office/drawing/2014/main" id="{07E6A14F-80B4-4701-9ACE-EF14DC58C3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464" y="1700213"/>
            <a:ext cx="3887787"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5849" name="Rectangle 10">
            <a:extLst>
              <a:ext uri="{FF2B5EF4-FFF2-40B4-BE49-F238E27FC236}">
                <a16:creationId xmlns:a16="http://schemas.microsoft.com/office/drawing/2014/main" id="{90DC7E72-6148-4B42-A951-5A8C47164061}"/>
              </a:ext>
            </a:extLst>
          </p:cNvPr>
          <p:cNvSpPr>
            <a:spLocks noChangeArrowheads="1"/>
          </p:cNvSpPr>
          <p:nvPr/>
        </p:nvSpPr>
        <p:spPr bwMode="auto">
          <a:xfrm>
            <a:off x="2279650" y="404813"/>
            <a:ext cx="7315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buFontTx/>
              <a:buBlip>
                <a:blip r:embed="rId3"/>
              </a:buBlip>
            </a:pPr>
            <a:r>
              <a:rPr lang="fr-FR" altLang="en-US" sz="2800" b="1" dirty="0">
                <a:solidFill>
                  <a:srgbClr val="FFFF66"/>
                </a:solidFill>
                <a:latin typeface="CG Omega" pitchFamily="34" charset="0"/>
              </a:rPr>
              <a:t> </a:t>
            </a:r>
            <a:r>
              <a:rPr lang="el-GR" altLang="en-US" sz="3200" b="1" dirty="0">
                <a:latin typeface="Arial" panose="020B0604020202020204" pitchFamily="34" charset="0"/>
              </a:rPr>
              <a:t>Μέτρηση Πίεσης στο Βραχίονα </a:t>
            </a:r>
            <a:r>
              <a:rPr lang="el-GR" altLang="en-US" sz="3200" dirty="0">
                <a:latin typeface="Arial" panose="020B0604020202020204" pitchFamily="34" charset="0"/>
              </a:rPr>
              <a:t>(ΙΙ)</a:t>
            </a:r>
            <a:endParaRPr lang="en-US" altLang="en-US" sz="2800" dirty="0">
              <a:latin typeface="CG Omega" pitchFamily="34" charset="0"/>
            </a:endParaRPr>
          </a:p>
        </p:txBody>
      </p:sp>
    </p:spTree>
    <p:extLst>
      <p:ext uri="{BB962C8B-B14F-4D97-AF65-F5344CB8AC3E}">
        <p14:creationId xmlns:p14="http://schemas.microsoft.com/office/powerpoint/2010/main" val="3629832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55A95C93-6DC5-44AE-8206-3E175F5066D4}"/>
              </a:ext>
            </a:extLst>
          </p:cNvPr>
          <p:cNvSpPr>
            <a:spLocks noGrp="1" noChangeArrowheads="1"/>
          </p:cNvSpPr>
          <p:nvPr>
            <p:ph type="body" idx="1"/>
          </p:nvPr>
        </p:nvSpPr>
        <p:spPr>
          <a:xfrm>
            <a:off x="1960564" y="1392239"/>
            <a:ext cx="8269287" cy="4484687"/>
          </a:xfrm>
          <a:noFill/>
          <a:ln w="38100">
            <a:solidFill>
              <a:schemeClr val="accent1"/>
            </a:solidFill>
            <a:miter lim="800000"/>
            <a:headEnd/>
            <a:tailEnd/>
          </a:ln>
        </p:spPr>
        <p:txBody>
          <a:bodyPr/>
          <a:lstStyle/>
          <a:p>
            <a:pPr marL="0" indent="0">
              <a:buClr>
                <a:srgbClr val="000099"/>
              </a:buClr>
              <a:buNone/>
            </a:pPr>
            <a:endParaRPr lang="fr-FR" altLang="en-US">
              <a:solidFill>
                <a:srgbClr val="000099"/>
              </a:solidFill>
            </a:endParaRPr>
          </a:p>
          <a:p>
            <a:pPr marL="0" indent="0">
              <a:buClr>
                <a:srgbClr val="000099"/>
              </a:buClr>
            </a:pPr>
            <a:endParaRPr lang="fr-FR" altLang="en-US"/>
          </a:p>
          <a:p>
            <a:pPr marL="0" indent="0">
              <a:buClr>
                <a:srgbClr val="000099"/>
              </a:buClr>
            </a:pPr>
            <a:endParaRPr lang="fr-FR" altLang="en-US"/>
          </a:p>
          <a:p>
            <a:pPr marL="0" indent="0">
              <a:buClr>
                <a:srgbClr val="000099"/>
              </a:buClr>
            </a:pPr>
            <a:endParaRPr lang="fr-FR" altLang="en-US"/>
          </a:p>
          <a:p>
            <a:pPr marL="0" indent="0">
              <a:buClr>
                <a:srgbClr val="000099"/>
              </a:buClr>
            </a:pPr>
            <a:endParaRPr lang="fr-FR" altLang="en-US"/>
          </a:p>
          <a:p>
            <a:pPr marL="0" indent="0">
              <a:buNone/>
            </a:pPr>
            <a:endParaRPr lang="fr-FR" altLang="en-US"/>
          </a:p>
          <a:p>
            <a:pPr marL="0" indent="0">
              <a:buNone/>
            </a:pPr>
            <a:r>
              <a:rPr lang="fr-FR" altLang="en-US"/>
              <a:t> </a:t>
            </a:r>
          </a:p>
        </p:txBody>
      </p:sp>
      <p:sp>
        <p:nvSpPr>
          <p:cNvPr id="36867" name="Text Box 3">
            <a:extLst>
              <a:ext uri="{FF2B5EF4-FFF2-40B4-BE49-F238E27FC236}">
                <a16:creationId xmlns:a16="http://schemas.microsoft.com/office/drawing/2014/main" id="{55B2576B-1770-4F3A-99B7-E4633CB1D8F4}"/>
              </a:ext>
            </a:extLst>
          </p:cNvPr>
          <p:cNvSpPr txBox="1">
            <a:spLocks noChangeArrowheads="1"/>
          </p:cNvSpPr>
          <p:nvPr/>
        </p:nvSpPr>
        <p:spPr bwMode="auto">
          <a:xfrm>
            <a:off x="7046913" y="5638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l-GR" altLang="en-US"/>
          </a:p>
        </p:txBody>
      </p:sp>
      <p:sp>
        <p:nvSpPr>
          <p:cNvPr id="36868" name="Text Box 4">
            <a:extLst>
              <a:ext uri="{FF2B5EF4-FFF2-40B4-BE49-F238E27FC236}">
                <a16:creationId xmlns:a16="http://schemas.microsoft.com/office/drawing/2014/main" id="{871CC708-5EA1-4A4D-8794-4D6247166588}"/>
              </a:ext>
            </a:extLst>
          </p:cNvPr>
          <p:cNvSpPr txBox="1">
            <a:spLocks noChangeArrowheads="1"/>
          </p:cNvSpPr>
          <p:nvPr/>
        </p:nvSpPr>
        <p:spPr bwMode="auto">
          <a:xfrm>
            <a:off x="6208713" y="5562600"/>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endParaRPr lang="el-GR" altLang="en-US"/>
          </a:p>
        </p:txBody>
      </p:sp>
      <p:sp>
        <p:nvSpPr>
          <p:cNvPr id="36869" name="Rectangle 5">
            <a:extLst>
              <a:ext uri="{FF2B5EF4-FFF2-40B4-BE49-F238E27FC236}">
                <a16:creationId xmlns:a16="http://schemas.microsoft.com/office/drawing/2014/main" id="{96CD117D-C30F-45A6-A42D-E71C88A78833}"/>
              </a:ext>
            </a:extLst>
          </p:cNvPr>
          <p:cNvSpPr>
            <a:spLocks noChangeArrowheads="1"/>
          </p:cNvSpPr>
          <p:nvPr/>
        </p:nvSpPr>
        <p:spPr bwMode="auto">
          <a:xfrm>
            <a:off x="1992314" y="1412876"/>
            <a:ext cx="8675687"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rgbClr val="FFFF00"/>
              </a:buClr>
              <a:buSzPct val="120000"/>
              <a:buFont typeface="Wingdings" panose="05000000000000000000" pitchFamily="2" charset="2"/>
              <a:buChar char="§"/>
            </a:pPr>
            <a:r>
              <a:rPr lang="el-GR" altLang="en-US" sz="2000" dirty="0">
                <a:latin typeface="Arial" panose="020B0604020202020204" pitchFamily="34" charset="0"/>
              </a:rPr>
              <a:t>Από τη στιγμή που έχει εντοπιστεί</a:t>
            </a:r>
            <a:br>
              <a:rPr lang="el-GR" altLang="en-US" sz="2000" dirty="0">
                <a:latin typeface="Arial" panose="020B0604020202020204" pitchFamily="34" charset="0"/>
              </a:rPr>
            </a:br>
            <a:r>
              <a:rPr lang="el-GR" altLang="en-US" sz="2000" dirty="0">
                <a:latin typeface="Arial" panose="020B0604020202020204" pitchFamily="34" charset="0"/>
              </a:rPr>
              <a:t>η περιοχή με το ισχυρότερο σήμα,</a:t>
            </a:r>
            <a:br>
              <a:rPr lang="el-GR" altLang="en-US" sz="2000" dirty="0">
                <a:latin typeface="Arial" panose="020B0604020202020204" pitchFamily="34" charset="0"/>
              </a:rPr>
            </a:br>
            <a:r>
              <a:rPr lang="el-GR" altLang="en-US" sz="2000" dirty="0">
                <a:latin typeface="Arial" panose="020B0604020202020204" pitchFamily="34" charset="0"/>
              </a:rPr>
              <a:t>αρχίζει η μηχανική διάταση</a:t>
            </a:r>
            <a:br>
              <a:rPr lang="el-GR" altLang="en-US" sz="2000" dirty="0">
                <a:latin typeface="Arial" panose="020B0604020202020204" pitchFamily="34" charset="0"/>
              </a:rPr>
            </a:br>
            <a:r>
              <a:rPr lang="el-GR" altLang="en-US" sz="2000" dirty="0">
                <a:latin typeface="Arial" panose="020B0604020202020204" pitchFamily="34" charset="0"/>
              </a:rPr>
              <a:t>της περιχειρίδας </a:t>
            </a:r>
            <a:r>
              <a:rPr lang="el-GR" altLang="en-US" sz="2000" i="1" dirty="0">
                <a:latin typeface="Arial" panose="020B0604020202020204" pitchFamily="34" charset="0"/>
              </a:rPr>
              <a:t>μέχρι του σημείου</a:t>
            </a:r>
            <a:br>
              <a:rPr lang="el-GR" altLang="en-US" sz="2000" i="1" dirty="0">
                <a:latin typeface="Arial" panose="020B0604020202020204" pitchFamily="34" charset="0"/>
              </a:rPr>
            </a:br>
            <a:r>
              <a:rPr lang="el-GR" altLang="en-US" sz="2000" i="1" dirty="0">
                <a:latin typeface="Arial" panose="020B0604020202020204" pitchFamily="34" charset="0"/>
              </a:rPr>
              <a:t>που </a:t>
            </a:r>
            <a:r>
              <a:rPr lang="el-GR" altLang="en-US" sz="2000" b="1" i="1" dirty="0">
                <a:latin typeface="Arial" panose="020B0604020202020204" pitchFamily="34" charset="0"/>
              </a:rPr>
              <a:t>παύει το σήμα ροής</a:t>
            </a:r>
            <a:br>
              <a:rPr lang="el-GR" altLang="en-US" sz="2000" b="1" i="1" dirty="0">
                <a:latin typeface="Arial" panose="020B0604020202020204" pitchFamily="34" charset="0"/>
              </a:rPr>
            </a:br>
            <a:r>
              <a:rPr lang="el-GR" altLang="en-US" sz="2000" b="1" i="1" dirty="0">
                <a:latin typeface="Arial" panose="020B0604020202020204" pitchFamily="34" charset="0"/>
              </a:rPr>
              <a:t>από το αρτηριακό δίκτυο</a:t>
            </a:r>
            <a:br>
              <a:rPr lang="el-GR" altLang="en-US" sz="2000" dirty="0">
                <a:latin typeface="Arial" panose="020B0604020202020204" pitchFamily="34" charset="0"/>
              </a:rPr>
            </a:br>
            <a:r>
              <a:rPr lang="el-GR" altLang="en-US" sz="2000" dirty="0">
                <a:latin typeface="Arial" panose="020B0604020202020204" pitchFamily="34" charset="0"/>
              </a:rPr>
              <a:t>και για επιπλέον 20-30 </a:t>
            </a:r>
            <a:r>
              <a:rPr lang="en-US" altLang="en-US" sz="2000" dirty="0">
                <a:latin typeface="Arial" panose="020B0604020202020204" pitchFamily="34" charset="0"/>
              </a:rPr>
              <a:t>mmHg</a:t>
            </a:r>
          </a:p>
          <a:p>
            <a:pPr>
              <a:spcBef>
                <a:spcPct val="20000"/>
              </a:spcBef>
              <a:buClr>
                <a:srgbClr val="FFFF00"/>
              </a:buClr>
              <a:buSzPct val="120000"/>
              <a:buFont typeface="Wingdings" panose="05000000000000000000" pitchFamily="2" charset="2"/>
              <a:buChar char="§"/>
            </a:pPr>
            <a:r>
              <a:rPr lang="el-GR" altLang="en-US" sz="2000" b="1" dirty="0">
                <a:latin typeface="Arial" panose="020B0604020202020204" pitchFamily="34" charset="0"/>
              </a:rPr>
              <a:t>Με χρήση της ειδικής βαλβίδας και παρακολούθηση</a:t>
            </a:r>
            <a:br>
              <a:rPr lang="el-GR" altLang="en-US" sz="2000" b="1" dirty="0">
                <a:latin typeface="Arial" panose="020B0604020202020204" pitchFamily="34" charset="0"/>
              </a:rPr>
            </a:br>
            <a:r>
              <a:rPr lang="el-GR" altLang="en-US" sz="2000" b="1" dirty="0">
                <a:latin typeface="Arial" panose="020B0604020202020204" pitchFamily="34" charset="0"/>
              </a:rPr>
              <a:t>των ενδείξεων του μανομέτρου, </a:t>
            </a:r>
            <a:br>
              <a:rPr lang="el-GR" altLang="en-US" sz="2000" b="1" dirty="0">
                <a:latin typeface="Arial" panose="020B0604020202020204" pitchFamily="34" charset="0"/>
              </a:rPr>
            </a:br>
            <a:r>
              <a:rPr lang="el-GR" altLang="en-US" sz="2000" b="1" dirty="0">
                <a:latin typeface="Arial" panose="020B0604020202020204" pitchFamily="34" charset="0"/>
              </a:rPr>
              <a:t>ακολουθεί η αργή διαδικασία </a:t>
            </a:r>
            <a:r>
              <a:rPr lang="el-GR" altLang="en-US" sz="2000" b="1" dirty="0" err="1">
                <a:latin typeface="Arial" panose="020B0604020202020204" pitchFamily="34" charset="0"/>
              </a:rPr>
              <a:t>αποσυμπίεσης</a:t>
            </a:r>
            <a:r>
              <a:rPr lang="el-GR" altLang="en-US" sz="2000" b="1" dirty="0">
                <a:latin typeface="Arial" panose="020B0604020202020204" pitchFamily="34" charset="0"/>
              </a:rPr>
              <a:t> της περιχειρίδας</a:t>
            </a:r>
            <a:br>
              <a:rPr lang="el-GR" altLang="en-US" sz="2000" b="1" dirty="0">
                <a:latin typeface="Arial" panose="020B0604020202020204" pitchFamily="34" charset="0"/>
              </a:rPr>
            </a:br>
            <a:r>
              <a:rPr lang="el-GR" altLang="en-US" sz="2000" b="1" dirty="0">
                <a:latin typeface="Arial" panose="020B0604020202020204" pitchFamily="34" charset="0"/>
              </a:rPr>
              <a:t>μέχρι του σημείου που εντοπίζεται εκ νέου σήμα </a:t>
            </a:r>
            <a:br>
              <a:rPr lang="el-GR" altLang="en-US" sz="2000" b="1" dirty="0">
                <a:latin typeface="Arial" panose="020B0604020202020204" pitchFamily="34" charset="0"/>
              </a:rPr>
            </a:br>
            <a:r>
              <a:rPr lang="el-GR" altLang="en-US" sz="2000" b="1" dirty="0">
                <a:latin typeface="Arial" panose="020B0604020202020204" pitchFamily="34" charset="0"/>
              </a:rPr>
              <a:t>(λόγω αποκατάστασης της ροής αίματος στην αρτηρία)</a:t>
            </a:r>
          </a:p>
          <a:p>
            <a:pPr algn="ctr">
              <a:spcBef>
                <a:spcPct val="20000"/>
              </a:spcBef>
              <a:buClr>
                <a:srgbClr val="FFFF00"/>
              </a:buClr>
              <a:buSzPct val="120000"/>
              <a:buFont typeface="Wingdings" panose="05000000000000000000" pitchFamily="2" charset="2"/>
              <a:buChar char="§"/>
            </a:pPr>
            <a:r>
              <a:rPr lang="el-GR" altLang="en-US" sz="2000" b="1" dirty="0">
                <a:latin typeface="Arial" panose="020B0604020202020204" pitchFamily="34" charset="0"/>
              </a:rPr>
              <a:t>Η ΣΥΣΤΟΛΙΚΗ ΠΙΕΣΗ ΤΑΥΤΙΖΕΤΑΙ ΜΕ ΤΗΝ ΕΝΔΕΙΞΗ </a:t>
            </a:r>
            <a:br>
              <a:rPr lang="el-GR" altLang="en-US" sz="2000" b="1" dirty="0">
                <a:latin typeface="Arial" panose="020B0604020202020204" pitchFamily="34" charset="0"/>
              </a:rPr>
            </a:br>
            <a:r>
              <a:rPr lang="el-GR" altLang="en-US" sz="2000" b="1" dirty="0">
                <a:latin typeface="Arial" panose="020B0604020202020204" pitchFamily="34" charset="0"/>
              </a:rPr>
              <a:t>ΠΟΥ ΑΝΤΙΣΤΟΙΧΕΙ ΣΤΗΝ ΕΠΑΝΕΜΦΑΝΙΣΗ ΣΗΜΑΤΟΣ ΡΟΗΣ</a:t>
            </a:r>
            <a:endParaRPr lang="en-US" altLang="en-US" sz="2000" b="1" dirty="0">
              <a:latin typeface="Arial" panose="020B0604020202020204" pitchFamily="34" charset="0"/>
            </a:endParaRPr>
          </a:p>
          <a:p>
            <a:pPr>
              <a:spcBef>
                <a:spcPct val="20000"/>
              </a:spcBef>
              <a:buClr>
                <a:srgbClr val="FFFF00"/>
              </a:buClr>
              <a:buSzPct val="120000"/>
              <a:buFont typeface="Wingdings" panose="05000000000000000000" pitchFamily="2" charset="2"/>
              <a:buChar char="§"/>
            </a:pPr>
            <a:endParaRPr lang="en-US" altLang="en-US" sz="2000" dirty="0">
              <a:latin typeface="Arial" panose="020B0604020202020204" pitchFamily="34" charset="0"/>
            </a:endParaRPr>
          </a:p>
          <a:p>
            <a:pPr>
              <a:spcBef>
                <a:spcPct val="20000"/>
              </a:spcBef>
              <a:buClr>
                <a:srgbClr val="FFFF00"/>
              </a:buClr>
              <a:buSzPct val="120000"/>
              <a:buFont typeface="Wingdings" panose="05000000000000000000" pitchFamily="2" charset="2"/>
              <a:buChar char="§"/>
            </a:pPr>
            <a:endParaRPr lang="el-GR" altLang="en-US" sz="2000" b="1" i="1" dirty="0">
              <a:latin typeface="Arial" panose="020B0604020202020204" pitchFamily="34" charset="0"/>
            </a:endParaRPr>
          </a:p>
          <a:p>
            <a:pPr>
              <a:spcBef>
                <a:spcPct val="20000"/>
              </a:spcBef>
              <a:buClr>
                <a:srgbClr val="FFFF00"/>
              </a:buClr>
              <a:buSzPct val="120000"/>
              <a:buFont typeface="Wingdings" panose="05000000000000000000" pitchFamily="2" charset="2"/>
              <a:buChar char="§"/>
            </a:pPr>
            <a:endParaRPr lang="el-GR" altLang="en-US" sz="2000" b="1" dirty="0">
              <a:latin typeface="Arial" panose="020B0604020202020204" pitchFamily="34" charset="0"/>
            </a:endParaRPr>
          </a:p>
          <a:p>
            <a:pPr>
              <a:spcBef>
                <a:spcPct val="20000"/>
              </a:spcBef>
              <a:buClr>
                <a:srgbClr val="FFFF00"/>
              </a:buClr>
              <a:buSzPct val="120000"/>
              <a:buFont typeface="Wingdings" panose="05000000000000000000" pitchFamily="2" charset="2"/>
              <a:buChar char="§"/>
            </a:pPr>
            <a:endParaRPr lang="en-US" altLang="en-US" sz="2000" dirty="0">
              <a:latin typeface="Arial" panose="020B0604020202020204" pitchFamily="34" charset="0"/>
            </a:endParaRPr>
          </a:p>
        </p:txBody>
      </p:sp>
      <p:pic>
        <p:nvPicPr>
          <p:cNvPr id="36870" name="Picture 6" descr="brach2">
            <a:extLst>
              <a:ext uri="{FF2B5EF4-FFF2-40B4-BE49-F238E27FC236}">
                <a16:creationId xmlns:a16="http://schemas.microsoft.com/office/drawing/2014/main" id="{811631BC-95ED-4EBD-B15B-A34C2E43D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964" y="1557339"/>
            <a:ext cx="26638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angle 8">
            <a:extLst>
              <a:ext uri="{FF2B5EF4-FFF2-40B4-BE49-F238E27FC236}">
                <a16:creationId xmlns:a16="http://schemas.microsoft.com/office/drawing/2014/main" id="{C5BDD610-B902-4FAC-BD7C-89C30033F39C}"/>
              </a:ext>
            </a:extLst>
          </p:cNvPr>
          <p:cNvSpPr>
            <a:spLocks noChangeArrowheads="1"/>
          </p:cNvSpPr>
          <p:nvPr/>
        </p:nvSpPr>
        <p:spPr bwMode="auto">
          <a:xfrm>
            <a:off x="2279650" y="404813"/>
            <a:ext cx="7315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buFontTx/>
              <a:buBlip>
                <a:blip r:embed="rId3"/>
              </a:buBlip>
            </a:pPr>
            <a:r>
              <a:rPr lang="fr-FR" altLang="en-US" sz="2800" b="1" dirty="0">
                <a:solidFill>
                  <a:srgbClr val="FFFF66"/>
                </a:solidFill>
                <a:latin typeface="CG Omega" pitchFamily="34" charset="0"/>
              </a:rPr>
              <a:t> </a:t>
            </a:r>
            <a:r>
              <a:rPr lang="el-GR" altLang="en-US" sz="3200" b="1" dirty="0">
                <a:latin typeface="Arial" panose="020B0604020202020204" pitchFamily="34" charset="0"/>
              </a:rPr>
              <a:t>Μέτρηση Πίεσης στο Βραχίονα </a:t>
            </a:r>
            <a:r>
              <a:rPr lang="el-GR" altLang="en-US" sz="3200" dirty="0">
                <a:latin typeface="Arial" panose="020B0604020202020204" pitchFamily="34" charset="0"/>
              </a:rPr>
              <a:t>(ΙΙΙ)</a:t>
            </a:r>
            <a:endParaRPr lang="en-US" altLang="en-US" sz="2800" dirty="0">
              <a:latin typeface="CG Omega" pitchFamily="34" charset="0"/>
            </a:endParaRPr>
          </a:p>
        </p:txBody>
      </p:sp>
    </p:spTree>
    <p:extLst>
      <p:ext uri="{BB962C8B-B14F-4D97-AF65-F5344CB8AC3E}">
        <p14:creationId xmlns:p14="http://schemas.microsoft.com/office/powerpoint/2010/main" val="3362292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59BB47C5-3CF9-4834-83F6-73BBD8E0BA39}"/>
              </a:ext>
            </a:extLst>
          </p:cNvPr>
          <p:cNvSpPr>
            <a:spLocks noGrp="1" noChangeArrowheads="1"/>
          </p:cNvSpPr>
          <p:nvPr>
            <p:ph type="body" idx="1"/>
          </p:nvPr>
        </p:nvSpPr>
        <p:spPr>
          <a:xfrm>
            <a:off x="1871663" y="1417639"/>
            <a:ext cx="8496300" cy="4816475"/>
          </a:xfrm>
          <a:noFill/>
          <a:ln w="38100">
            <a:solidFill>
              <a:schemeClr val="accent1"/>
            </a:solidFill>
            <a:miter lim="800000"/>
            <a:headEnd/>
            <a:tailEnd/>
          </a:ln>
        </p:spPr>
        <p:txBody>
          <a:bodyPr/>
          <a:lstStyle/>
          <a:p>
            <a:pPr marL="0" indent="0">
              <a:buClr>
                <a:srgbClr val="000099"/>
              </a:buClr>
              <a:buNone/>
            </a:pPr>
            <a:endParaRPr lang="fr-FR" altLang="en-US">
              <a:solidFill>
                <a:srgbClr val="000099"/>
              </a:solidFill>
            </a:endParaRPr>
          </a:p>
          <a:p>
            <a:pPr marL="0" indent="0">
              <a:buClr>
                <a:srgbClr val="000099"/>
              </a:buClr>
            </a:pPr>
            <a:endParaRPr lang="fr-FR" altLang="en-US"/>
          </a:p>
          <a:p>
            <a:pPr marL="0" indent="0">
              <a:buClr>
                <a:srgbClr val="000099"/>
              </a:buClr>
            </a:pPr>
            <a:endParaRPr lang="fr-FR" altLang="en-US"/>
          </a:p>
          <a:p>
            <a:pPr marL="0" indent="0">
              <a:buClr>
                <a:srgbClr val="000099"/>
              </a:buClr>
            </a:pPr>
            <a:endParaRPr lang="fr-FR" altLang="en-US"/>
          </a:p>
          <a:p>
            <a:pPr marL="0" indent="0">
              <a:buClr>
                <a:srgbClr val="000099"/>
              </a:buClr>
            </a:pPr>
            <a:endParaRPr lang="fr-FR" altLang="en-US"/>
          </a:p>
          <a:p>
            <a:pPr marL="0" indent="0">
              <a:buNone/>
            </a:pPr>
            <a:endParaRPr lang="fr-FR" altLang="en-US"/>
          </a:p>
          <a:p>
            <a:pPr marL="0" indent="0">
              <a:buNone/>
            </a:pPr>
            <a:r>
              <a:rPr lang="fr-FR" altLang="en-US"/>
              <a:t> </a:t>
            </a:r>
          </a:p>
        </p:txBody>
      </p:sp>
      <p:sp>
        <p:nvSpPr>
          <p:cNvPr id="1028" name="Rectangle 3">
            <a:extLst>
              <a:ext uri="{FF2B5EF4-FFF2-40B4-BE49-F238E27FC236}">
                <a16:creationId xmlns:a16="http://schemas.microsoft.com/office/drawing/2014/main" id="{445A221C-7F9A-46F6-B104-89B92E91A32A}"/>
              </a:ext>
            </a:extLst>
          </p:cNvPr>
          <p:cNvSpPr>
            <a:spLocks noChangeArrowheads="1"/>
          </p:cNvSpPr>
          <p:nvPr/>
        </p:nvSpPr>
        <p:spPr bwMode="auto">
          <a:xfrm>
            <a:off x="2416175" y="1114425"/>
            <a:ext cx="7620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br>
              <a:rPr lang="en-US" altLang="en-US" sz="2800">
                <a:solidFill>
                  <a:srgbClr val="FFFF66"/>
                </a:solidFill>
                <a:latin typeface="CG Omega" pitchFamily="34" charset="0"/>
              </a:rPr>
            </a:br>
            <a:r>
              <a:rPr lang="en-US" altLang="en-US" b="1">
                <a:solidFill>
                  <a:srgbClr val="FFFF66"/>
                </a:solidFill>
                <a:latin typeface="CG Omega" pitchFamily="34" charset="0"/>
              </a:rPr>
              <a:t>	</a:t>
            </a:r>
            <a:br>
              <a:rPr lang="en-US" altLang="en-US" b="1">
                <a:solidFill>
                  <a:srgbClr val="FFFF66"/>
                </a:solidFill>
                <a:latin typeface="CG Omega" pitchFamily="34" charset="0"/>
              </a:rPr>
            </a:br>
            <a:r>
              <a:rPr lang="en-US" altLang="en-US" sz="2800" b="1">
                <a:solidFill>
                  <a:srgbClr val="FFFF66"/>
                </a:solidFill>
                <a:latin typeface="CG Omega" pitchFamily="34" charset="0"/>
              </a:rPr>
              <a:t>	</a:t>
            </a:r>
          </a:p>
        </p:txBody>
      </p:sp>
      <p:sp>
        <p:nvSpPr>
          <p:cNvPr id="1029" name="Text Box 4">
            <a:extLst>
              <a:ext uri="{FF2B5EF4-FFF2-40B4-BE49-F238E27FC236}">
                <a16:creationId xmlns:a16="http://schemas.microsoft.com/office/drawing/2014/main" id="{F3EF9921-5E42-4404-B891-CF2F6D13C3B4}"/>
              </a:ext>
            </a:extLst>
          </p:cNvPr>
          <p:cNvSpPr txBox="1">
            <a:spLocks noChangeArrowheads="1"/>
          </p:cNvSpPr>
          <p:nvPr/>
        </p:nvSpPr>
        <p:spPr bwMode="auto">
          <a:xfrm>
            <a:off x="7046913" y="5638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l-GR" altLang="en-US"/>
          </a:p>
        </p:txBody>
      </p:sp>
      <p:sp>
        <p:nvSpPr>
          <p:cNvPr id="1030" name="Text Box 5">
            <a:extLst>
              <a:ext uri="{FF2B5EF4-FFF2-40B4-BE49-F238E27FC236}">
                <a16:creationId xmlns:a16="http://schemas.microsoft.com/office/drawing/2014/main" id="{09B57881-FCBE-4928-A537-BB52E4CE22D7}"/>
              </a:ext>
            </a:extLst>
          </p:cNvPr>
          <p:cNvSpPr txBox="1">
            <a:spLocks noChangeArrowheads="1"/>
          </p:cNvSpPr>
          <p:nvPr/>
        </p:nvSpPr>
        <p:spPr bwMode="auto">
          <a:xfrm>
            <a:off x="6208713" y="5562600"/>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endParaRPr lang="el-GR" altLang="en-US"/>
          </a:p>
        </p:txBody>
      </p:sp>
      <p:sp>
        <p:nvSpPr>
          <p:cNvPr id="1031" name="Rectangle 6">
            <a:extLst>
              <a:ext uri="{FF2B5EF4-FFF2-40B4-BE49-F238E27FC236}">
                <a16:creationId xmlns:a16="http://schemas.microsoft.com/office/drawing/2014/main" id="{7C85AB46-82D3-4AC6-97EC-0951B3EF5EF1}"/>
              </a:ext>
            </a:extLst>
          </p:cNvPr>
          <p:cNvSpPr>
            <a:spLocks noChangeArrowheads="1"/>
          </p:cNvSpPr>
          <p:nvPr/>
        </p:nvSpPr>
        <p:spPr bwMode="auto">
          <a:xfrm>
            <a:off x="2054225" y="18605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l-GR" altLang="en-US" b="1">
              <a:solidFill>
                <a:srgbClr val="FFFF66"/>
              </a:solidFill>
              <a:latin typeface="CG Omega" pitchFamily="34" charset="0"/>
            </a:endParaRPr>
          </a:p>
        </p:txBody>
      </p:sp>
      <p:sp>
        <p:nvSpPr>
          <p:cNvPr id="1032" name="Rectangle 7">
            <a:extLst>
              <a:ext uri="{FF2B5EF4-FFF2-40B4-BE49-F238E27FC236}">
                <a16:creationId xmlns:a16="http://schemas.microsoft.com/office/drawing/2014/main" id="{4ADA7ED4-C81A-490D-B68E-9F9D0E31C999}"/>
              </a:ext>
            </a:extLst>
          </p:cNvPr>
          <p:cNvSpPr>
            <a:spLocks noChangeArrowheads="1"/>
          </p:cNvSpPr>
          <p:nvPr/>
        </p:nvSpPr>
        <p:spPr bwMode="auto">
          <a:xfrm>
            <a:off x="2247900" y="2382838"/>
            <a:ext cx="3810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rgbClr val="FF5050"/>
              </a:buClr>
              <a:buFont typeface="Monotype Sorts" pitchFamily="2" charset="2"/>
              <a:buChar char="ä"/>
            </a:pPr>
            <a:endParaRPr lang="el-GR" altLang="en-US" sz="1700" b="1">
              <a:solidFill>
                <a:srgbClr val="000066"/>
              </a:solidFill>
              <a:latin typeface="Arial" panose="020B0604020202020204" pitchFamily="34" charset="0"/>
            </a:endParaRPr>
          </a:p>
        </p:txBody>
      </p:sp>
      <p:sp>
        <p:nvSpPr>
          <p:cNvPr id="1033" name="Rectangle 8">
            <a:extLst>
              <a:ext uri="{FF2B5EF4-FFF2-40B4-BE49-F238E27FC236}">
                <a16:creationId xmlns:a16="http://schemas.microsoft.com/office/drawing/2014/main" id="{6F1F4525-D28D-489A-BB59-95E005D107D4}"/>
              </a:ext>
            </a:extLst>
          </p:cNvPr>
          <p:cNvSpPr>
            <a:spLocks noChangeArrowheads="1"/>
          </p:cNvSpPr>
          <p:nvPr/>
        </p:nvSpPr>
        <p:spPr bwMode="auto">
          <a:xfrm>
            <a:off x="1847851" y="1484313"/>
            <a:ext cx="8640763"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5738" indent="-185738"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rgbClr val="FFFF00"/>
              </a:buClr>
              <a:buSzPct val="120000"/>
              <a:buFontTx/>
              <a:buChar char="•"/>
            </a:pPr>
            <a:r>
              <a:rPr lang="el-GR" altLang="en-US" sz="1600">
                <a:latin typeface="Arial" panose="020B0604020202020204" pitchFamily="34" charset="0"/>
              </a:rPr>
              <a:t>Θέσεις μέτρησης ΣΒΔ στα κάτω άκρα : Οπίσθια Κνημιαία και Ραχιαία του Ποδός Αρτηρία</a:t>
            </a:r>
          </a:p>
          <a:p>
            <a:pPr>
              <a:spcBef>
                <a:spcPct val="20000"/>
              </a:spcBef>
              <a:buClr>
                <a:srgbClr val="FFFF00"/>
              </a:buClr>
              <a:buSzPct val="120000"/>
              <a:buFontTx/>
              <a:buChar char="•"/>
            </a:pPr>
            <a:r>
              <a:rPr lang="el-GR" altLang="en-US" sz="1800">
                <a:latin typeface="Arial" panose="020B0604020202020204" pitchFamily="34" charset="0"/>
              </a:rPr>
              <a:t>Οι περισσότεροι ιατροί μετρούν πρώτα την πίεση στην Οπίσθια Κνημιαία Αρτηρία</a:t>
            </a:r>
          </a:p>
          <a:p>
            <a:pPr algn="ctr">
              <a:spcBef>
                <a:spcPct val="20000"/>
              </a:spcBef>
              <a:buClr>
                <a:srgbClr val="FFFF00"/>
              </a:buClr>
              <a:buSzPct val="120000"/>
              <a:buFontTx/>
              <a:buChar char="•"/>
            </a:pPr>
            <a:r>
              <a:rPr lang="el-GR" altLang="en-US" sz="2000" b="1">
                <a:latin typeface="Arial" panose="020B0604020202020204" pitchFamily="34" charset="0"/>
              </a:rPr>
              <a:t>Μέτρηση πιέσεων και στις δύο θέσεις στο (ΑΡ) και (ΔΕ) κάτω άκρο :</a:t>
            </a:r>
            <a:br>
              <a:rPr lang="el-GR" altLang="en-US" sz="2000" b="1">
                <a:latin typeface="Arial" panose="020B0604020202020204" pitchFamily="34" charset="0"/>
              </a:rPr>
            </a:br>
            <a:r>
              <a:rPr lang="el-GR" altLang="en-US" sz="2000" b="1" i="1">
                <a:latin typeface="Arial" panose="020B0604020202020204" pitchFamily="34" charset="0"/>
              </a:rPr>
              <a:t>για τον υπολογισμό του ΣΒΔ λαμβάνεται υπ’ όψιν η υψηλότερη</a:t>
            </a:r>
            <a:br>
              <a:rPr lang="el-GR" altLang="en-US" sz="2000" b="1" i="1">
                <a:latin typeface="Arial" panose="020B0604020202020204" pitchFamily="34" charset="0"/>
              </a:rPr>
            </a:br>
            <a:r>
              <a:rPr lang="el-GR" altLang="en-US" sz="2000" b="1" i="1">
                <a:latin typeface="Arial" panose="020B0604020202020204" pitchFamily="34" charset="0"/>
              </a:rPr>
              <a:t>τιμή συστολικής πίεσης που ανευρίσκεται σε κάθε σκέλος</a:t>
            </a:r>
            <a:endParaRPr lang="en-US" altLang="en-US" sz="2000" b="1">
              <a:latin typeface="Arial" panose="020B0604020202020204" pitchFamily="34" charset="0"/>
            </a:endParaRPr>
          </a:p>
        </p:txBody>
      </p:sp>
      <p:sp>
        <p:nvSpPr>
          <p:cNvPr id="1034" name="Text Box 9">
            <a:extLst>
              <a:ext uri="{FF2B5EF4-FFF2-40B4-BE49-F238E27FC236}">
                <a16:creationId xmlns:a16="http://schemas.microsoft.com/office/drawing/2014/main" id="{503FAD44-A72F-4403-B97E-50E3FA2BDFE2}"/>
              </a:ext>
            </a:extLst>
          </p:cNvPr>
          <p:cNvSpPr txBox="1">
            <a:spLocks noChangeArrowheads="1"/>
          </p:cNvSpPr>
          <p:nvPr/>
        </p:nvSpPr>
        <p:spPr bwMode="auto">
          <a:xfrm>
            <a:off x="2063751" y="5516564"/>
            <a:ext cx="3889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l-GR" altLang="en-US" sz="2000" b="1" i="1" dirty="0">
                <a:latin typeface="Arial" panose="020B0604020202020204" pitchFamily="34" charset="0"/>
              </a:rPr>
              <a:t>ΟΠΙΣΘΙΑ ΚΝΗΜΙΑΙΑ ΑΡΤΗΡΙΑ</a:t>
            </a:r>
            <a:endParaRPr lang="en-US" altLang="en-US" sz="2000" b="1" i="1" dirty="0">
              <a:latin typeface="Arial" panose="020B0604020202020204" pitchFamily="34" charset="0"/>
            </a:endParaRPr>
          </a:p>
        </p:txBody>
      </p:sp>
      <p:sp>
        <p:nvSpPr>
          <p:cNvPr id="1035" name="Text Box 10">
            <a:extLst>
              <a:ext uri="{FF2B5EF4-FFF2-40B4-BE49-F238E27FC236}">
                <a16:creationId xmlns:a16="http://schemas.microsoft.com/office/drawing/2014/main" id="{30C70E13-7F74-4E27-8B3D-F58C03F367DF}"/>
              </a:ext>
            </a:extLst>
          </p:cNvPr>
          <p:cNvSpPr txBox="1">
            <a:spLocks noChangeArrowheads="1"/>
          </p:cNvSpPr>
          <p:nvPr/>
        </p:nvSpPr>
        <p:spPr bwMode="auto">
          <a:xfrm>
            <a:off x="6240464" y="5516564"/>
            <a:ext cx="3887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l-GR" altLang="en-US" sz="2000" b="1" i="1">
                <a:latin typeface="Arial" panose="020B0604020202020204" pitchFamily="34" charset="0"/>
              </a:rPr>
              <a:t>ΡΑΧΙΑΙΑ του ΠΟΔΟΣ ΑΡΤΗΡΙΑ</a:t>
            </a:r>
            <a:endParaRPr lang="en-US" altLang="en-US" sz="2000" b="1" i="1">
              <a:latin typeface="Arial" panose="020B0604020202020204" pitchFamily="34" charset="0"/>
            </a:endParaRPr>
          </a:p>
        </p:txBody>
      </p:sp>
      <p:sp>
        <p:nvSpPr>
          <p:cNvPr id="1036" name="Rectangle 12">
            <a:extLst>
              <a:ext uri="{FF2B5EF4-FFF2-40B4-BE49-F238E27FC236}">
                <a16:creationId xmlns:a16="http://schemas.microsoft.com/office/drawing/2014/main" id="{F49F9BAA-0FA8-4812-8B4C-2D9B30F4757B}"/>
              </a:ext>
            </a:extLst>
          </p:cNvPr>
          <p:cNvSpPr>
            <a:spLocks noChangeArrowheads="1"/>
          </p:cNvSpPr>
          <p:nvPr/>
        </p:nvSpPr>
        <p:spPr bwMode="auto">
          <a:xfrm>
            <a:off x="1524000" y="404813"/>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buFontTx/>
              <a:buBlip>
                <a:blip r:embed="rId3"/>
              </a:buBlip>
            </a:pPr>
            <a:r>
              <a:rPr lang="fr-FR" altLang="en-US" sz="2800" b="1" dirty="0">
                <a:solidFill>
                  <a:srgbClr val="FFFF66"/>
                </a:solidFill>
                <a:latin typeface="CG Omega" pitchFamily="34" charset="0"/>
              </a:rPr>
              <a:t> </a:t>
            </a:r>
            <a:r>
              <a:rPr lang="el-GR" altLang="en-US" sz="3200" b="1" dirty="0">
                <a:latin typeface="Arial" panose="020B0604020202020204" pitchFamily="34" charset="0"/>
              </a:rPr>
              <a:t>Μέτρηση Συστολικής Πίεσης στα Σφυρά </a:t>
            </a:r>
            <a:r>
              <a:rPr lang="el-GR" altLang="en-US" sz="3200" dirty="0">
                <a:latin typeface="Arial" panose="020B0604020202020204" pitchFamily="34" charset="0"/>
              </a:rPr>
              <a:t>(Ι)</a:t>
            </a:r>
            <a:endParaRPr lang="en-US" altLang="en-US" sz="2800" dirty="0">
              <a:latin typeface="CG Omega" pitchFamily="34" charset="0"/>
            </a:endParaRPr>
          </a:p>
        </p:txBody>
      </p:sp>
      <p:graphicFrame>
        <p:nvGraphicFramePr>
          <p:cNvPr id="1026" name="Object 0">
            <a:extLst>
              <a:ext uri="{FF2B5EF4-FFF2-40B4-BE49-F238E27FC236}">
                <a16:creationId xmlns:a16="http://schemas.microsoft.com/office/drawing/2014/main" id="{62A8C38C-3B8F-43A9-BB5F-B3238D8E84A9}"/>
              </a:ext>
            </a:extLst>
          </p:cNvPr>
          <p:cNvGraphicFramePr>
            <a:graphicFrameLocks noChangeAspect="1"/>
          </p:cNvGraphicFramePr>
          <p:nvPr/>
        </p:nvGraphicFramePr>
        <p:xfrm>
          <a:off x="2495551" y="3141663"/>
          <a:ext cx="3095625" cy="2374900"/>
        </p:xfrm>
        <a:graphic>
          <a:graphicData uri="http://schemas.openxmlformats.org/presentationml/2006/ole">
            <mc:AlternateContent xmlns:mc="http://schemas.openxmlformats.org/markup-compatibility/2006">
              <mc:Choice xmlns:v="urn:schemas-microsoft-com:vml" Requires="v">
                <p:oleObj spid="_x0000_s3078" name="Φωτογραφία του Photo Editor" r:id="rId4" imgW="3704762" imgH="2638095" progId="MSPhotoEd.3">
                  <p:embed/>
                </p:oleObj>
              </mc:Choice>
              <mc:Fallback>
                <p:oleObj name="Φωτογραφία του Photo Editor" r:id="rId4" imgW="3704762" imgH="2638095" progId="MSPhotoEd.3">
                  <p:embed/>
                  <p:pic>
                    <p:nvPicPr>
                      <p:cNvPr id="1026" name="Object 0">
                        <a:extLst>
                          <a:ext uri="{FF2B5EF4-FFF2-40B4-BE49-F238E27FC236}">
                            <a16:creationId xmlns:a16="http://schemas.microsoft.com/office/drawing/2014/main" id="{62A8C38C-3B8F-43A9-BB5F-B3238D8E84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51" y="3141663"/>
                        <a:ext cx="3095625"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7" name="Picture 14" descr="Cilostazol">
            <a:extLst>
              <a:ext uri="{FF2B5EF4-FFF2-40B4-BE49-F238E27FC236}">
                <a16:creationId xmlns:a16="http://schemas.microsoft.com/office/drawing/2014/main" id="{E405DBCF-B145-4E90-BB94-685527EB48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3700" y="3141663"/>
            <a:ext cx="3024188"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2766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CEFA005-4560-4DEB-8DD4-06FB25762E2B}"/>
              </a:ext>
            </a:extLst>
          </p:cNvPr>
          <p:cNvSpPr>
            <a:spLocks noGrp="1" noChangeArrowheads="1"/>
          </p:cNvSpPr>
          <p:nvPr>
            <p:ph type="body" idx="1"/>
          </p:nvPr>
        </p:nvSpPr>
        <p:spPr>
          <a:xfrm>
            <a:off x="1811339" y="1381196"/>
            <a:ext cx="8543925" cy="4535487"/>
          </a:xfrm>
          <a:noFill/>
          <a:ln w="38100">
            <a:solidFill>
              <a:schemeClr val="accent1"/>
            </a:solidFill>
            <a:miter lim="800000"/>
            <a:headEnd/>
            <a:tailEnd/>
          </a:ln>
        </p:spPr>
        <p:txBody>
          <a:bodyPr/>
          <a:lstStyle/>
          <a:p>
            <a:pPr marL="0" indent="0">
              <a:buClr>
                <a:srgbClr val="000099"/>
              </a:buClr>
              <a:buNone/>
            </a:pPr>
            <a:endParaRPr lang="fr-FR" altLang="en-US"/>
          </a:p>
          <a:p>
            <a:pPr marL="0" indent="0">
              <a:buClr>
                <a:srgbClr val="000099"/>
              </a:buClr>
            </a:pPr>
            <a:endParaRPr lang="fr-FR" altLang="en-US"/>
          </a:p>
          <a:p>
            <a:pPr marL="0" indent="0">
              <a:buClr>
                <a:srgbClr val="000099"/>
              </a:buClr>
            </a:pPr>
            <a:endParaRPr lang="fr-FR" altLang="en-US"/>
          </a:p>
          <a:p>
            <a:pPr marL="0" indent="0">
              <a:buClr>
                <a:srgbClr val="000099"/>
              </a:buClr>
            </a:pPr>
            <a:endParaRPr lang="fr-FR" altLang="en-US"/>
          </a:p>
          <a:p>
            <a:pPr marL="0" indent="0">
              <a:buClr>
                <a:srgbClr val="000099"/>
              </a:buClr>
            </a:pPr>
            <a:endParaRPr lang="fr-FR" altLang="en-US"/>
          </a:p>
          <a:p>
            <a:pPr marL="0" indent="0">
              <a:buNone/>
            </a:pPr>
            <a:endParaRPr lang="fr-FR" altLang="en-US"/>
          </a:p>
          <a:p>
            <a:pPr marL="0" indent="0">
              <a:buNone/>
            </a:pPr>
            <a:r>
              <a:rPr lang="fr-FR" altLang="en-US"/>
              <a:t> </a:t>
            </a:r>
          </a:p>
        </p:txBody>
      </p:sp>
      <p:sp>
        <p:nvSpPr>
          <p:cNvPr id="37891" name="Rectangle 3">
            <a:extLst>
              <a:ext uri="{FF2B5EF4-FFF2-40B4-BE49-F238E27FC236}">
                <a16:creationId xmlns:a16="http://schemas.microsoft.com/office/drawing/2014/main" id="{DA5DD1C7-7ECA-4686-8148-343BAE35B711}"/>
              </a:ext>
            </a:extLst>
          </p:cNvPr>
          <p:cNvSpPr>
            <a:spLocks noChangeArrowheads="1"/>
          </p:cNvSpPr>
          <p:nvPr/>
        </p:nvSpPr>
        <p:spPr bwMode="auto">
          <a:xfrm>
            <a:off x="2478088" y="1114425"/>
            <a:ext cx="7620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br>
              <a:rPr lang="en-US" altLang="en-US" sz="2800">
                <a:solidFill>
                  <a:srgbClr val="FFFF66"/>
                </a:solidFill>
                <a:latin typeface="CG Omega" pitchFamily="34" charset="0"/>
              </a:rPr>
            </a:br>
            <a:r>
              <a:rPr lang="en-US" altLang="en-US" b="1">
                <a:solidFill>
                  <a:srgbClr val="FFFF66"/>
                </a:solidFill>
                <a:latin typeface="CG Omega" pitchFamily="34" charset="0"/>
              </a:rPr>
              <a:t>	</a:t>
            </a:r>
            <a:br>
              <a:rPr lang="en-US" altLang="en-US" b="1">
                <a:solidFill>
                  <a:srgbClr val="FFFF66"/>
                </a:solidFill>
                <a:latin typeface="CG Omega" pitchFamily="34" charset="0"/>
              </a:rPr>
            </a:br>
            <a:r>
              <a:rPr lang="en-US" altLang="en-US" sz="2800" b="1">
                <a:solidFill>
                  <a:srgbClr val="FFFF66"/>
                </a:solidFill>
                <a:latin typeface="CG Omega" pitchFamily="34" charset="0"/>
              </a:rPr>
              <a:t>	</a:t>
            </a:r>
          </a:p>
        </p:txBody>
      </p:sp>
      <p:sp>
        <p:nvSpPr>
          <p:cNvPr id="37892" name="Text Box 4">
            <a:extLst>
              <a:ext uri="{FF2B5EF4-FFF2-40B4-BE49-F238E27FC236}">
                <a16:creationId xmlns:a16="http://schemas.microsoft.com/office/drawing/2014/main" id="{8F6E7E3B-BA9E-4768-9371-C2F63860625F}"/>
              </a:ext>
            </a:extLst>
          </p:cNvPr>
          <p:cNvSpPr txBox="1">
            <a:spLocks noChangeArrowheads="1"/>
          </p:cNvSpPr>
          <p:nvPr/>
        </p:nvSpPr>
        <p:spPr bwMode="auto">
          <a:xfrm>
            <a:off x="7046913" y="5638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l-GR" altLang="en-US"/>
          </a:p>
        </p:txBody>
      </p:sp>
      <p:sp>
        <p:nvSpPr>
          <p:cNvPr id="37893" name="Text Box 5">
            <a:extLst>
              <a:ext uri="{FF2B5EF4-FFF2-40B4-BE49-F238E27FC236}">
                <a16:creationId xmlns:a16="http://schemas.microsoft.com/office/drawing/2014/main" id="{784B30B6-E4AE-47E7-B2D2-086D2E116657}"/>
              </a:ext>
            </a:extLst>
          </p:cNvPr>
          <p:cNvSpPr txBox="1">
            <a:spLocks noChangeArrowheads="1"/>
          </p:cNvSpPr>
          <p:nvPr/>
        </p:nvSpPr>
        <p:spPr bwMode="auto">
          <a:xfrm>
            <a:off x="6208713" y="5562600"/>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endParaRPr lang="el-GR" altLang="en-US"/>
          </a:p>
        </p:txBody>
      </p:sp>
      <p:sp>
        <p:nvSpPr>
          <p:cNvPr id="37894" name="Rectangle 6">
            <a:extLst>
              <a:ext uri="{FF2B5EF4-FFF2-40B4-BE49-F238E27FC236}">
                <a16:creationId xmlns:a16="http://schemas.microsoft.com/office/drawing/2014/main" id="{894257C0-BDDE-4220-9130-E212E18C4BCA}"/>
              </a:ext>
            </a:extLst>
          </p:cNvPr>
          <p:cNvSpPr>
            <a:spLocks noChangeArrowheads="1"/>
          </p:cNvSpPr>
          <p:nvPr/>
        </p:nvSpPr>
        <p:spPr bwMode="auto">
          <a:xfrm>
            <a:off x="1790700" y="8588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l-GR" altLang="en-US" b="1">
              <a:solidFill>
                <a:srgbClr val="FFFF66"/>
              </a:solidFill>
              <a:latin typeface="CG Omega" pitchFamily="34" charset="0"/>
            </a:endParaRPr>
          </a:p>
        </p:txBody>
      </p:sp>
      <p:pic>
        <p:nvPicPr>
          <p:cNvPr id="37895" name="Picture 7" descr="footwrap">
            <a:extLst>
              <a:ext uri="{FF2B5EF4-FFF2-40B4-BE49-F238E27FC236}">
                <a16:creationId xmlns:a16="http://schemas.microsoft.com/office/drawing/2014/main" id="{C7D8D505-6080-4D0E-8D8E-C5BDDDFEF6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3338" y="1916113"/>
            <a:ext cx="38100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4" name="Rectangle 8">
            <a:extLst>
              <a:ext uri="{FF2B5EF4-FFF2-40B4-BE49-F238E27FC236}">
                <a16:creationId xmlns:a16="http://schemas.microsoft.com/office/drawing/2014/main" id="{905DC9F5-5665-4AB9-A88B-82D9CA296B88}"/>
              </a:ext>
            </a:extLst>
          </p:cNvPr>
          <p:cNvSpPr>
            <a:spLocks noChangeArrowheads="1"/>
          </p:cNvSpPr>
          <p:nvPr/>
        </p:nvSpPr>
        <p:spPr bwMode="auto">
          <a:xfrm>
            <a:off x="1703389" y="1341439"/>
            <a:ext cx="4752975" cy="4511675"/>
          </a:xfrm>
          <a:prstGeom prst="rect">
            <a:avLst/>
          </a:prstGeom>
          <a:noFill/>
          <a:ln w="9525">
            <a:noFill/>
            <a:miter lim="800000"/>
            <a:headEnd/>
            <a:tailEnd/>
          </a:ln>
          <a:effectLst/>
        </p:spPr>
        <p:txBody>
          <a:bodyPr>
            <a:spAutoFit/>
          </a:bodyPr>
          <a:lstStyle/>
          <a:p>
            <a:pPr marL="576263" indent="-388938" eaLnBrk="0" hangingPunct="0">
              <a:spcBef>
                <a:spcPct val="50000"/>
              </a:spcBef>
              <a:buClr>
                <a:srgbClr val="FFFF00"/>
              </a:buClr>
              <a:buSzPct val="120000"/>
              <a:buFontTx/>
              <a:buChar char="•"/>
              <a:defRPr/>
            </a:pPr>
            <a:r>
              <a:rPr kumimoji="1" lang="el-GR" sz="2000" dirty="0">
                <a:effectLst>
                  <a:outerShdw blurRad="38100" dist="38100" dir="2700000" algn="tl">
                    <a:srgbClr val="000000"/>
                  </a:outerShdw>
                </a:effectLst>
                <a:latin typeface="Arial" charset="0"/>
              </a:rPr>
              <a:t>Χρησιμοποίηση περιχειρίδας</a:t>
            </a:r>
            <a:br>
              <a:rPr kumimoji="1" lang="el-GR" sz="2000" dirty="0">
                <a:effectLst>
                  <a:outerShdw blurRad="38100" dist="38100" dir="2700000" algn="tl">
                    <a:srgbClr val="000000"/>
                  </a:outerShdw>
                </a:effectLst>
                <a:latin typeface="Arial" charset="0"/>
              </a:rPr>
            </a:br>
            <a:r>
              <a:rPr kumimoji="1" lang="el-GR" sz="2000" dirty="0">
                <a:effectLst>
                  <a:outerShdw blurRad="38100" dist="38100" dir="2700000" algn="tl">
                    <a:srgbClr val="000000"/>
                  </a:outerShdw>
                </a:effectLst>
                <a:latin typeface="Arial" charset="0"/>
              </a:rPr>
              <a:t>κατάλληλου μεγέθους, η οποία</a:t>
            </a:r>
            <a:br>
              <a:rPr kumimoji="1" lang="el-GR" sz="2000" dirty="0">
                <a:effectLst>
                  <a:outerShdw blurRad="38100" dist="38100" dir="2700000" algn="tl">
                    <a:srgbClr val="000000"/>
                  </a:outerShdw>
                </a:effectLst>
                <a:latin typeface="Arial" charset="0"/>
              </a:rPr>
            </a:br>
            <a:r>
              <a:rPr kumimoji="1" lang="el-GR" sz="2000" dirty="0">
                <a:effectLst>
                  <a:outerShdw blurRad="38100" dist="38100" dir="2700000" algn="tl">
                    <a:srgbClr val="000000"/>
                  </a:outerShdw>
                </a:effectLst>
                <a:latin typeface="Arial" charset="0"/>
              </a:rPr>
              <a:t>τοποθετείται γύρω από το σφυρό,</a:t>
            </a:r>
            <a:br>
              <a:rPr kumimoji="1" lang="el-GR" sz="2000" dirty="0">
                <a:effectLst>
                  <a:outerShdw blurRad="38100" dist="38100" dir="2700000" algn="tl">
                    <a:srgbClr val="000000"/>
                  </a:outerShdw>
                </a:effectLst>
                <a:latin typeface="Arial" charset="0"/>
              </a:rPr>
            </a:br>
            <a:r>
              <a:rPr kumimoji="1" lang="el-GR" sz="2000" dirty="0">
                <a:effectLst>
                  <a:outerShdw blurRad="38100" dist="38100" dir="2700000" algn="tl">
                    <a:srgbClr val="000000"/>
                  </a:outerShdw>
                </a:effectLst>
                <a:latin typeface="Arial" charset="0"/>
              </a:rPr>
              <a:t>ακριβώς πάνω από τον άκρο </a:t>
            </a:r>
            <a:r>
              <a:rPr kumimoji="1" lang="el-GR" sz="2000" dirty="0" err="1">
                <a:effectLst>
                  <a:outerShdw blurRad="38100" dist="38100" dir="2700000" algn="tl">
                    <a:srgbClr val="000000"/>
                  </a:outerShdw>
                </a:effectLst>
                <a:latin typeface="Arial" charset="0"/>
              </a:rPr>
              <a:t>πόδα</a:t>
            </a:r>
            <a:endParaRPr kumimoji="1" lang="el-GR" sz="2000" dirty="0">
              <a:effectLst>
                <a:outerShdw blurRad="38100" dist="38100" dir="2700000" algn="tl">
                  <a:srgbClr val="000000"/>
                </a:outerShdw>
              </a:effectLst>
              <a:latin typeface="Arial" charset="0"/>
            </a:endParaRPr>
          </a:p>
          <a:p>
            <a:pPr marL="576263" indent="-388938" eaLnBrk="0" hangingPunct="0">
              <a:spcBef>
                <a:spcPct val="50000"/>
              </a:spcBef>
              <a:buClr>
                <a:srgbClr val="FFFF00"/>
              </a:buClr>
              <a:buSzPct val="120000"/>
              <a:buFontTx/>
              <a:buChar char="•"/>
              <a:defRPr/>
            </a:pPr>
            <a:r>
              <a:rPr kumimoji="1" lang="el-GR" sz="2000" i="1" dirty="0">
                <a:effectLst>
                  <a:outerShdw blurRad="38100" dist="38100" dir="2700000" algn="tl">
                    <a:srgbClr val="000000"/>
                  </a:outerShdw>
                </a:effectLst>
                <a:latin typeface="Arial" charset="0"/>
              </a:rPr>
              <a:t>Ο εξεταστής παραμένει πίσω</a:t>
            </a:r>
            <a:br>
              <a:rPr kumimoji="1" lang="el-GR" sz="2000" i="1" dirty="0">
                <a:effectLst>
                  <a:outerShdw blurRad="38100" dist="38100" dir="2700000" algn="tl">
                    <a:srgbClr val="000000"/>
                  </a:outerShdw>
                </a:effectLst>
                <a:latin typeface="Arial" charset="0"/>
              </a:rPr>
            </a:br>
            <a:r>
              <a:rPr kumimoji="1" lang="el-GR" sz="2000" i="1" dirty="0">
                <a:effectLst>
                  <a:outerShdw blurRad="38100" dist="38100" dir="2700000" algn="tl">
                    <a:srgbClr val="000000"/>
                  </a:outerShdw>
                </a:effectLst>
                <a:latin typeface="Arial" charset="0"/>
              </a:rPr>
              <a:t>από τα κάτω άκρα του ασθενούς</a:t>
            </a:r>
          </a:p>
          <a:p>
            <a:pPr marL="576263" indent="-388938" eaLnBrk="0" hangingPunct="0">
              <a:spcBef>
                <a:spcPct val="50000"/>
              </a:spcBef>
              <a:buClr>
                <a:srgbClr val="FFFF00"/>
              </a:buClr>
              <a:buSzPct val="120000"/>
              <a:buFontTx/>
              <a:buChar char="•"/>
              <a:defRPr/>
            </a:pPr>
            <a:r>
              <a:rPr kumimoji="1" lang="el-GR" sz="2000" dirty="0">
                <a:latin typeface="Arial" charset="0"/>
              </a:rPr>
              <a:t>Η κλίση της «κεφαλής» </a:t>
            </a:r>
            <a:r>
              <a:rPr kumimoji="1" lang="en-US" sz="2000" dirty="0">
                <a:latin typeface="Arial" charset="0"/>
              </a:rPr>
              <a:t>Doppler</a:t>
            </a:r>
            <a:br>
              <a:rPr kumimoji="1" lang="en-US" sz="2000" dirty="0">
                <a:latin typeface="Arial" charset="0"/>
              </a:rPr>
            </a:br>
            <a:r>
              <a:rPr kumimoji="1" lang="el-GR" sz="2000" dirty="0">
                <a:latin typeface="Arial" charset="0"/>
              </a:rPr>
              <a:t>είναι 45-60</a:t>
            </a:r>
            <a:r>
              <a:rPr kumimoji="1" lang="el-GR" sz="2000" baseline="30000" dirty="0">
                <a:latin typeface="Arial" charset="0"/>
              </a:rPr>
              <a:t>ο</a:t>
            </a:r>
            <a:r>
              <a:rPr kumimoji="1" lang="el-GR" sz="2000" dirty="0">
                <a:latin typeface="Arial" charset="0"/>
              </a:rPr>
              <a:t>,</a:t>
            </a:r>
            <a:br>
              <a:rPr kumimoji="1" lang="el-GR" sz="2000" dirty="0">
                <a:latin typeface="Arial" charset="0"/>
              </a:rPr>
            </a:br>
            <a:r>
              <a:rPr kumimoji="1" lang="el-GR" sz="2000" dirty="0">
                <a:latin typeface="Arial" charset="0"/>
              </a:rPr>
              <a:t>χρησιμοποιείται </a:t>
            </a:r>
            <a:r>
              <a:rPr kumimoji="1" lang="el-GR" sz="2000" dirty="0" err="1">
                <a:latin typeface="Arial" charset="0"/>
              </a:rPr>
              <a:t>γέλη</a:t>
            </a:r>
            <a:r>
              <a:rPr kumimoji="1" lang="el-GR" sz="2000" dirty="0">
                <a:latin typeface="Arial" charset="0"/>
              </a:rPr>
              <a:t> </a:t>
            </a:r>
            <a:r>
              <a:rPr kumimoji="1" lang="en-US" sz="2000" dirty="0">
                <a:latin typeface="Arial" charset="0"/>
              </a:rPr>
              <a:t>(U/S gel)</a:t>
            </a:r>
            <a:endParaRPr kumimoji="1" lang="el-GR" sz="2000" dirty="0">
              <a:latin typeface="Arial" charset="0"/>
            </a:endParaRPr>
          </a:p>
          <a:p>
            <a:pPr marL="576263" indent="-388938" eaLnBrk="0" hangingPunct="0">
              <a:spcBef>
                <a:spcPct val="50000"/>
              </a:spcBef>
              <a:buClr>
                <a:srgbClr val="FFFF00"/>
              </a:buClr>
              <a:buSzPct val="120000"/>
              <a:buFontTx/>
              <a:buChar char="•"/>
              <a:defRPr/>
            </a:pPr>
            <a:r>
              <a:rPr kumimoji="1" lang="el-GR" sz="2000" b="1" dirty="0">
                <a:effectLst>
                  <a:outerShdw blurRad="38100" dist="38100" dir="2700000" algn="tl">
                    <a:srgbClr val="000000"/>
                  </a:outerShdw>
                </a:effectLst>
                <a:latin typeface="Arial" charset="0"/>
              </a:rPr>
              <a:t>ΟΠΙΣΘΙΑ ΚΝΗΜΙΑΙΑ ΑΡΤΗΡΙΑ :</a:t>
            </a:r>
            <a:br>
              <a:rPr kumimoji="1" lang="el-GR" sz="2000" b="1" dirty="0">
                <a:effectLst>
                  <a:outerShdw blurRad="38100" dist="38100" dir="2700000" algn="tl">
                    <a:srgbClr val="000000"/>
                  </a:outerShdw>
                </a:effectLst>
                <a:latin typeface="Arial" charset="0"/>
              </a:rPr>
            </a:br>
            <a:r>
              <a:rPr kumimoji="1" lang="el-GR" sz="2000" dirty="0">
                <a:effectLst>
                  <a:outerShdw blurRad="38100" dist="38100" dir="2700000" algn="tl">
                    <a:srgbClr val="000000"/>
                  </a:outerShdw>
                </a:effectLst>
                <a:latin typeface="Arial" charset="0"/>
              </a:rPr>
              <a:t>Κατά την εξέταση,</a:t>
            </a:r>
            <a:br>
              <a:rPr kumimoji="1" lang="el-GR" sz="2000" dirty="0">
                <a:effectLst>
                  <a:outerShdw blurRad="38100" dist="38100" dir="2700000" algn="tl">
                    <a:srgbClr val="000000"/>
                  </a:outerShdw>
                </a:effectLst>
                <a:latin typeface="Arial" charset="0"/>
              </a:rPr>
            </a:br>
            <a:r>
              <a:rPr kumimoji="1" lang="el-GR" sz="2000" dirty="0">
                <a:effectLst>
                  <a:outerShdw blurRad="38100" dist="38100" dir="2700000" algn="tl">
                    <a:srgbClr val="000000"/>
                  </a:outerShdw>
                </a:effectLst>
                <a:latin typeface="Arial" charset="0"/>
              </a:rPr>
              <a:t>ο ασθενής καλείται να στρέψει</a:t>
            </a:r>
            <a:br>
              <a:rPr kumimoji="1" lang="el-GR" sz="2000" dirty="0">
                <a:effectLst>
                  <a:outerShdw blurRad="38100" dist="38100" dir="2700000" algn="tl">
                    <a:srgbClr val="000000"/>
                  </a:outerShdw>
                </a:effectLst>
                <a:latin typeface="Arial" charset="0"/>
              </a:rPr>
            </a:br>
            <a:r>
              <a:rPr kumimoji="1" lang="el-GR" sz="2000" dirty="0">
                <a:effectLst>
                  <a:outerShdw blurRad="38100" dist="38100" dir="2700000" algn="tl">
                    <a:srgbClr val="000000"/>
                  </a:outerShdw>
                </a:effectLst>
                <a:latin typeface="Arial" charset="0"/>
              </a:rPr>
              <a:t>εξωτερικά τον άκρο </a:t>
            </a:r>
            <a:r>
              <a:rPr kumimoji="1" lang="el-GR" sz="2000" dirty="0" err="1">
                <a:effectLst>
                  <a:outerShdw blurRad="38100" dist="38100" dir="2700000" algn="tl">
                    <a:srgbClr val="000000"/>
                  </a:outerShdw>
                </a:effectLst>
                <a:latin typeface="Arial" charset="0"/>
              </a:rPr>
              <a:t>πόδα</a:t>
            </a:r>
            <a:r>
              <a:rPr kumimoji="1" lang="el-GR" sz="2000" dirty="0">
                <a:effectLst>
                  <a:outerShdw blurRad="38100" dist="38100" dir="2700000" algn="tl">
                    <a:srgbClr val="000000"/>
                  </a:outerShdw>
                </a:effectLst>
                <a:latin typeface="Arial" charset="0"/>
              </a:rPr>
              <a:t> του</a:t>
            </a:r>
            <a:endParaRPr kumimoji="1" lang="en-US" sz="2000" b="1" dirty="0">
              <a:effectLst>
                <a:outerShdw blurRad="38100" dist="38100" dir="2700000" algn="tl">
                  <a:srgbClr val="000000"/>
                </a:outerShdw>
              </a:effectLst>
              <a:latin typeface="Arial" charset="0"/>
            </a:endParaRPr>
          </a:p>
        </p:txBody>
      </p:sp>
      <p:sp>
        <p:nvSpPr>
          <p:cNvPr id="37897" name="Rectangle 10">
            <a:extLst>
              <a:ext uri="{FF2B5EF4-FFF2-40B4-BE49-F238E27FC236}">
                <a16:creationId xmlns:a16="http://schemas.microsoft.com/office/drawing/2014/main" id="{E64AD598-3B82-448E-AA49-BB143885E0C4}"/>
              </a:ext>
            </a:extLst>
          </p:cNvPr>
          <p:cNvSpPr>
            <a:spLocks noChangeArrowheads="1"/>
          </p:cNvSpPr>
          <p:nvPr/>
        </p:nvSpPr>
        <p:spPr bwMode="auto">
          <a:xfrm>
            <a:off x="1524000" y="404813"/>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buFontTx/>
              <a:buBlip>
                <a:blip r:embed="rId3"/>
              </a:buBlip>
            </a:pPr>
            <a:r>
              <a:rPr lang="fr-FR" altLang="en-US" sz="2800" b="1" dirty="0">
                <a:latin typeface="CG Omega" pitchFamily="34" charset="0"/>
              </a:rPr>
              <a:t> </a:t>
            </a:r>
            <a:r>
              <a:rPr lang="el-GR" altLang="en-US" sz="3200" b="1" dirty="0">
                <a:latin typeface="Arial" panose="020B0604020202020204" pitchFamily="34" charset="0"/>
              </a:rPr>
              <a:t>Μέτρηση Συστολικής Πίεσης στα Σφυρά </a:t>
            </a:r>
            <a:r>
              <a:rPr lang="el-GR" altLang="en-US" sz="3200" dirty="0">
                <a:latin typeface="Arial" panose="020B0604020202020204" pitchFamily="34" charset="0"/>
              </a:rPr>
              <a:t>(ΙΙ)</a:t>
            </a:r>
            <a:endParaRPr lang="en-US" altLang="en-US" sz="2800" dirty="0">
              <a:latin typeface="CG Omega" pitchFamily="34" charset="0"/>
            </a:endParaRPr>
          </a:p>
        </p:txBody>
      </p:sp>
    </p:spTree>
    <p:extLst>
      <p:ext uri="{BB962C8B-B14F-4D97-AF65-F5344CB8AC3E}">
        <p14:creationId xmlns:p14="http://schemas.microsoft.com/office/powerpoint/2010/main" val="461328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αριθμού διαφάνειας">
            <a:extLst>
              <a:ext uri="{FF2B5EF4-FFF2-40B4-BE49-F238E27FC236}">
                <a16:creationId xmlns:a16="http://schemas.microsoft.com/office/drawing/2014/main" id="{994A2E57-3DC6-46DB-9D4C-30B7116B2859}"/>
              </a:ext>
            </a:extLst>
          </p:cNvPr>
          <p:cNvSpPr>
            <a:spLocks noGrp="1"/>
          </p:cNvSpPr>
          <p:nvPr>
            <p:ph type="sldNum" sz="quarter" idx="12"/>
          </p:nvPr>
        </p:nvSpPr>
        <p:spPr/>
        <p:txBody>
          <a:bodyPr/>
          <a:lstStyle>
            <a:lvl1pPr eaLnBrk="0" hangingPunct="0">
              <a:defRPr sz="2400" b="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9pPr>
          </a:lstStyle>
          <a:p>
            <a:pPr eaLnBrk="1" hangingPunct="1"/>
            <a:fld id="{072961F8-7748-4CA8-9805-BA68369F051D}" type="slidenum">
              <a:rPr lang="en-US" altLang="en-US" sz="1200">
                <a:solidFill>
                  <a:srgbClr val="898989"/>
                </a:solidFill>
              </a:rPr>
              <a:pPr eaLnBrk="1" hangingPunct="1"/>
              <a:t>3</a:t>
            </a:fld>
            <a:endParaRPr lang="en-US" altLang="en-US" sz="1200">
              <a:solidFill>
                <a:srgbClr val="898989"/>
              </a:solidFill>
            </a:endParaRPr>
          </a:p>
        </p:txBody>
      </p:sp>
      <p:pic>
        <p:nvPicPr>
          <p:cNvPr id="14339" name="2 - Εικόνα" descr="ΑΡΤΗΡΙΑΚΟ+ΣΥΣΤΗΜΑ+ΜΕΓΑΛΗΣ+ΚΥΚΛΟΦΟΡΙΑΣ.jpg">
            <a:extLst>
              <a:ext uri="{FF2B5EF4-FFF2-40B4-BE49-F238E27FC236}">
                <a16:creationId xmlns:a16="http://schemas.microsoft.com/office/drawing/2014/main" id="{FD8C134A-54FD-4F8B-9BBD-9B2DD974ED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8BB96A95-5C35-4F88-B7D7-F1387904AA23}"/>
              </a:ext>
            </a:extLst>
          </p:cNvPr>
          <p:cNvSpPr>
            <a:spLocks noGrp="1" noChangeArrowheads="1"/>
          </p:cNvSpPr>
          <p:nvPr>
            <p:ph type="body" idx="1"/>
          </p:nvPr>
        </p:nvSpPr>
        <p:spPr>
          <a:xfrm>
            <a:off x="1909763" y="1430339"/>
            <a:ext cx="8583612" cy="4446587"/>
          </a:xfrm>
          <a:noFill/>
          <a:ln w="38100">
            <a:solidFill>
              <a:schemeClr val="accent1"/>
            </a:solidFill>
            <a:miter lim="800000"/>
            <a:headEnd/>
            <a:tailEnd/>
          </a:ln>
        </p:spPr>
        <p:txBody>
          <a:bodyPr/>
          <a:lstStyle/>
          <a:p>
            <a:pPr marL="0" indent="0">
              <a:buClr>
                <a:srgbClr val="000099"/>
              </a:buClr>
              <a:buNone/>
            </a:pPr>
            <a:endParaRPr lang="fr-FR" altLang="en-US">
              <a:solidFill>
                <a:srgbClr val="000099"/>
              </a:solidFill>
            </a:endParaRPr>
          </a:p>
          <a:p>
            <a:pPr marL="0" indent="0">
              <a:buClr>
                <a:srgbClr val="000099"/>
              </a:buClr>
            </a:pPr>
            <a:endParaRPr lang="fr-FR" altLang="en-US"/>
          </a:p>
          <a:p>
            <a:pPr marL="0" indent="0">
              <a:buClr>
                <a:srgbClr val="000099"/>
              </a:buClr>
            </a:pPr>
            <a:endParaRPr lang="fr-FR" altLang="en-US"/>
          </a:p>
          <a:p>
            <a:pPr marL="0" indent="0">
              <a:buClr>
                <a:srgbClr val="000099"/>
              </a:buClr>
            </a:pPr>
            <a:endParaRPr lang="fr-FR" altLang="en-US"/>
          </a:p>
          <a:p>
            <a:pPr marL="0" indent="0">
              <a:buClr>
                <a:srgbClr val="000099"/>
              </a:buClr>
            </a:pPr>
            <a:endParaRPr lang="fr-FR" altLang="en-US"/>
          </a:p>
          <a:p>
            <a:pPr marL="0" indent="0">
              <a:buNone/>
            </a:pPr>
            <a:endParaRPr lang="fr-FR" altLang="en-US"/>
          </a:p>
          <a:p>
            <a:pPr marL="0" indent="0">
              <a:buNone/>
            </a:pPr>
            <a:r>
              <a:rPr lang="fr-FR" altLang="en-US"/>
              <a:t> </a:t>
            </a:r>
          </a:p>
        </p:txBody>
      </p:sp>
      <p:sp>
        <p:nvSpPr>
          <p:cNvPr id="38915" name="Rectangle 3">
            <a:extLst>
              <a:ext uri="{FF2B5EF4-FFF2-40B4-BE49-F238E27FC236}">
                <a16:creationId xmlns:a16="http://schemas.microsoft.com/office/drawing/2014/main" id="{0843D612-9FE6-4370-B855-CA5E9830CA0F}"/>
              </a:ext>
            </a:extLst>
          </p:cNvPr>
          <p:cNvSpPr>
            <a:spLocks noChangeArrowheads="1"/>
          </p:cNvSpPr>
          <p:nvPr/>
        </p:nvSpPr>
        <p:spPr bwMode="auto">
          <a:xfrm>
            <a:off x="2416175" y="1114425"/>
            <a:ext cx="7620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br>
              <a:rPr lang="en-US" altLang="en-US" sz="2800">
                <a:solidFill>
                  <a:srgbClr val="FFFF66"/>
                </a:solidFill>
                <a:latin typeface="CG Omega" pitchFamily="34" charset="0"/>
              </a:rPr>
            </a:br>
            <a:r>
              <a:rPr lang="en-US" altLang="en-US" b="1">
                <a:solidFill>
                  <a:srgbClr val="FFFF66"/>
                </a:solidFill>
                <a:latin typeface="CG Omega" pitchFamily="34" charset="0"/>
              </a:rPr>
              <a:t>	</a:t>
            </a:r>
            <a:br>
              <a:rPr lang="en-US" altLang="en-US" b="1">
                <a:solidFill>
                  <a:srgbClr val="FFFF66"/>
                </a:solidFill>
                <a:latin typeface="CG Omega" pitchFamily="34" charset="0"/>
              </a:rPr>
            </a:br>
            <a:r>
              <a:rPr lang="en-US" altLang="en-US" sz="2800" b="1">
                <a:solidFill>
                  <a:srgbClr val="FFFF66"/>
                </a:solidFill>
                <a:latin typeface="CG Omega" pitchFamily="34" charset="0"/>
              </a:rPr>
              <a:t>	</a:t>
            </a:r>
          </a:p>
        </p:txBody>
      </p:sp>
      <p:sp>
        <p:nvSpPr>
          <p:cNvPr id="38916" name="Text Box 4">
            <a:extLst>
              <a:ext uri="{FF2B5EF4-FFF2-40B4-BE49-F238E27FC236}">
                <a16:creationId xmlns:a16="http://schemas.microsoft.com/office/drawing/2014/main" id="{EAE369C4-9B76-4938-B14C-70B9D51A5389}"/>
              </a:ext>
            </a:extLst>
          </p:cNvPr>
          <p:cNvSpPr txBox="1">
            <a:spLocks noChangeArrowheads="1"/>
          </p:cNvSpPr>
          <p:nvPr/>
        </p:nvSpPr>
        <p:spPr bwMode="auto">
          <a:xfrm>
            <a:off x="7046913" y="5638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l-GR" altLang="en-US"/>
          </a:p>
        </p:txBody>
      </p:sp>
      <p:sp>
        <p:nvSpPr>
          <p:cNvPr id="38917" name="Text Box 5">
            <a:extLst>
              <a:ext uri="{FF2B5EF4-FFF2-40B4-BE49-F238E27FC236}">
                <a16:creationId xmlns:a16="http://schemas.microsoft.com/office/drawing/2014/main" id="{4FEC1F7B-65CF-4867-9921-D641416C14CD}"/>
              </a:ext>
            </a:extLst>
          </p:cNvPr>
          <p:cNvSpPr txBox="1">
            <a:spLocks noChangeArrowheads="1"/>
          </p:cNvSpPr>
          <p:nvPr/>
        </p:nvSpPr>
        <p:spPr bwMode="auto">
          <a:xfrm>
            <a:off x="6208713" y="5562600"/>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endParaRPr lang="el-GR" altLang="en-US"/>
          </a:p>
        </p:txBody>
      </p:sp>
      <p:sp>
        <p:nvSpPr>
          <p:cNvPr id="38918" name="Rectangle 6">
            <a:extLst>
              <a:ext uri="{FF2B5EF4-FFF2-40B4-BE49-F238E27FC236}">
                <a16:creationId xmlns:a16="http://schemas.microsoft.com/office/drawing/2014/main" id="{780769CF-DF91-4278-A0A1-F014A8A213BD}"/>
              </a:ext>
            </a:extLst>
          </p:cNvPr>
          <p:cNvSpPr>
            <a:spLocks noChangeArrowheads="1"/>
          </p:cNvSpPr>
          <p:nvPr/>
        </p:nvSpPr>
        <p:spPr bwMode="auto">
          <a:xfrm>
            <a:off x="1790700" y="8588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l-GR" altLang="en-US" b="1">
              <a:solidFill>
                <a:srgbClr val="FFFF66"/>
              </a:solidFill>
              <a:latin typeface="CG Omega" pitchFamily="34" charset="0"/>
            </a:endParaRPr>
          </a:p>
        </p:txBody>
      </p:sp>
      <p:sp>
        <p:nvSpPr>
          <p:cNvPr id="38919" name="Rectangle 7">
            <a:extLst>
              <a:ext uri="{FF2B5EF4-FFF2-40B4-BE49-F238E27FC236}">
                <a16:creationId xmlns:a16="http://schemas.microsoft.com/office/drawing/2014/main" id="{84AD6D96-7B1C-493A-AF98-C624975024F9}"/>
              </a:ext>
            </a:extLst>
          </p:cNvPr>
          <p:cNvSpPr>
            <a:spLocks noChangeArrowheads="1"/>
          </p:cNvSpPr>
          <p:nvPr/>
        </p:nvSpPr>
        <p:spPr bwMode="auto">
          <a:xfrm>
            <a:off x="2063750" y="1557338"/>
            <a:ext cx="44640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1"/>
              </a:buClr>
              <a:buFont typeface="Monotype Sorts" pitchFamily="2" charset="2"/>
              <a:buBlip>
                <a:blip r:embed="rId2"/>
              </a:buBlip>
            </a:pPr>
            <a:r>
              <a:rPr lang="el-GR" altLang="en-US" sz="2000" dirty="0">
                <a:latin typeface="Arial" panose="020B0604020202020204" pitchFamily="34" charset="0"/>
              </a:rPr>
              <a:t>Ψηλάφηση </a:t>
            </a:r>
            <a:r>
              <a:rPr lang="el-GR" altLang="en-US" sz="2000" dirty="0" err="1">
                <a:latin typeface="Arial" panose="020B0604020202020204" pitchFamily="34" charset="0"/>
              </a:rPr>
              <a:t>σφύξεων</a:t>
            </a:r>
            <a:r>
              <a:rPr lang="el-GR" altLang="en-US" sz="2000" dirty="0">
                <a:latin typeface="Arial" panose="020B0604020202020204" pitchFamily="34" charset="0"/>
              </a:rPr>
              <a:t> στην περιοχή </a:t>
            </a:r>
            <a:br>
              <a:rPr lang="el-GR" altLang="en-US" sz="2000" dirty="0">
                <a:latin typeface="Arial" panose="020B0604020202020204" pitchFamily="34" charset="0"/>
              </a:rPr>
            </a:br>
            <a:r>
              <a:rPr lang="el-GR" altLang="en-US" sz="2000" dirty="0">
                <a:latin typeface="Arial" panose="020B0604020202020204" pitchFamily="34" charset="0"/>
              </a:rPr>
              <a:t>του σφυρού, περιμετρικά και κάτω </a:t>
            </a:r>
            <a:br>
              <a:rPr lang="el-GR" altLang="en-US" sz="2000" dirty="0">
                <a:latin typeface="Arial" panose="020B0604020202020204" pitchFamily="34" charset="0"/>
              </a:rPr>
            </a:br>
            <a:r>
              <a:rPr lang="el-GR" altLang="en-US" sz="2000" dirty="0">
                <a:latin typeface="Arial" panose="020B0604020202020204" pitchFamily="34" charset="0"/>
              </a:rPr>
              <a:t>από το αντίστοιχο οστό</a:t>
            </a:r>
          </a:p>
          <a:p>
            <a:pPr>
              <a:spcBef>
                <a:spcPct val="20000"/>
              </a:spcBef>
              <a:buClr>
                <a:schemeClr val="tx1"/>
              </a:buClr>
              <a:buFont typeface="Monotype Sorts" pitchFamily="2" charset="2"/>
              <a:buBlip>
                <a:blip r:embed="rId2"/>
              </a:buBlip>
            </a:pPr>
            <a:r>
              <a:rPr lang="el-GR" altLang="en-US" sz="2000" b="1" dirty="0">
                <a:latin typeface="Arial" panose="020B0604020202020204" pitchFamily="34" charset="0"/>
              </a:rPr>
              <a:t>Τοποθέτηση της κεφαλής</a:t>
            </a:r>
            <a:br>
              <a:rPr lang="el-GR" altLang="en-US" sz="2000" b="1" dirty="0">
                <a:latin typeface="Arial" panose="020B0604020202020204" pitchFamily="34" charset="0"/>
              </a:rPr>
            </a:br>
            <a:r>
              <a:rPr lang="el-GR" altLang="en-US" sz="2000" dirty="0">
                <a:latin typeface="Arial" panose="020B0604020202020204" pitchFamily="34" charset="0"/>
              </a:rPr>
              <a:t>στο ίδιο σημείο</a:t>
            </a:r>
            <a:br>
              <a:rPr lang="el-GR" altLang="en-US" sz="2000" b="1" dirty="0">
                <a:latin typeface="Arial" panose="020B0604020202020204" pitchFamily="34" charset="0"/>
              </a:rPr>
            </a:br>
            <a:r>
              <a:rPr lang="el-GR" altLang="en-US" sz="2000" b="1" dirty="0">
                <a:latin typeface="Arial" panose="020B0604020202020204" pitchFamily="34" charset="0"/>
              </a:rPr>
              <a:t>με τρόπο που να «δείχνει» </a:t>
            </a:r>
            <a:br>
              <a:rPr lang="el-GR" altLang="en-US" sz="2000" b="1" dirty="0">
                <a:latin typeface="Arial" panose="020B0604020202020204" pitchFamily="34" charset="0"/>
              </a:rPr>
            </a:br>
            <a:r>
              <a:rPr lang="el-GR" altLang="en-US" sz="2000" b="1" dirty="0">
                <a:latin typeface="Arial" panose="020B0604020202020204" pitchFamily="34" charset="0"/>
              </a:rPr>
              <a:t>προς το γόνατο του ασθενούς</a:t>
            </a:r>
          </a:p>
          <a:p>
            <a:pPr>
              <a:spcBef>
                <a:spcPct val="20000"/>
              </a:spcBef>
              <a:buClr>
                <a:schemeClr val="tx1"/>
              </a:buClr>
              <a:buFont typeface="Monotype Sorts" pitchFamily="2" charset="2"/>
              <a:buBlip>
                <a:blip r:embed="rId2"/>
              </a:buBlip>
            </a:pPr>
            <a:r>
              <a:rPr lang="el-GR" altLang="en-US" sz="2000" i="1" dirty="0">
                <a:latin typeface="Arial" panose="020B0604020202020204" pitchFamily="34" charset="0"/>
              </a:rPr>
              <a:t>Μετακίνηση της «κεφαλής»</a:t>
            </a:r>
            <a:br>
              <a:rPr lang="el-GR" altLang="en-US" sz="2000" i="1" dirty="0">
                <a:latin typeface="Arial" panose="020B0604020202020204" pitchFamily="34" charset="0"/>
              </a:rPr>
            </a:br>
            <a:r>
              <a:rPr lang="el-GR" altLang="en-US" sz="2000" i="1" dirty="0">
                <a:latin typeface="Arial" panose="020B0604020202020204" pitchFamily="34" charset="0"/>
              </a:rPr>
              <a:t>κατά μήκος της Αρτηρίας,</a:t>
            </a:r>
            <a:br>
              <a:rPr lang="el-GR" altLang="en-US" sz="2000" i="1" dirty="0">
                <a:latin typeface="Arial" panose="020B0604020202020204" pitchFamily="34" charset="0"/>
              </a:rPr>
            </a:br>
            <a:r>
              <a:rPr lang="el-GR" altLang="en-US" sz="2000" i="1" dirty="0">
                <a:latin typeface="Arial" panose="020B0604020202020204" pitchFamily="34" charset="0"/>
              </a:rPr>
              <a:t>μέχρι να εντοπιστεί το σημείο</a:t>
            </a:r>
            <a:br>
              <a:rPr lang="el-GR" altLang="en-US" sz="2000" i="1" dirty="0">
                <a:latin typeface="Arial" panose="020B0604020202020204" pitchFamily="34" charset="0"/>
              </a:rPr>
            </a:br>
            <a:r>
              <a:rPr lang="el-GR" altLang="en-US" sz="2000" i="1" dirty="0">
                <a:latin typeface="Arial" panose="020B0604020202020204" pitchFamily="34" charset="0"/>
              </a:rPr>
              <a:t>με το ισχυρότερο σήμα ροής,</a:t>
            </a:r>
            <a:br>
              <a:rPr lang="el-GR" altLang="en-US" sz="2000" i="1" dirty="0">
                <a:latin typeface="Arial" panose="020B0604020202020204" pitchFamily="34" charset="0"/>
              </a:rPr>
            </a:br>
            <a:r>
              <a:rPr lang="el-GR" altLang="en-US" sz="2000" i="1" dirty="0">
                <a:latin typeface="Arial" panose="020B0604020202020204" pitchFamily="34" charset="0"/>
              </a:rPr>
              <a:t>όπου και παραμένει η κεφαλή</a:t>
            </a:r>
            <a:br>
              <a:rPr lang="el-GR" altLang="en-US" sz="2000" i="1" dirty="0">
                <a:latin typeface="Arial" panose="020B0604020202020204" pitchFamily="34" charset="0"/>
              </a:rPr>
            </a:br>
            <a:r>
              <a:rPr lang="el-GR" altLang="en-US" sz="2000" i="1" dirty="0">
                <a:latin typeface="Arial" panose="020B0604020202020204" pitchFamily="34" charset="0"/>
              </a:rPr>
              <a:t>κατά την υπόλοιπη διαδικασία</a:t>
            </a:r>
            <a:endParaRPr lang="en-US" altLang="en-US" sz="2000" i="1" dirty="0">
              <a:latin typeface="Arial" panose="020B0604020202020204" pitchFamily="34" charset="0"/>
            </a:endParaRPr>
          </a:p>
          <a:p>
            <a:pPr>
              <a:spcBef>
                <a:spcPct val="20000"/>
              </a:spcBef>
              <a:buClr>
                <a:schemeClr val="tx1"/>
              </a:buClr>
              <a:buFont typeface="Monotype Sorts" pitchFamily="2" charset="2"/>
              <a:buChar char="ä"/>
            </a:pPr>
            <a:endParaRPr lang="en-US" altLang="en-US" sz="2100" b="1" dirty="0">
              <a:latin typeface="Comic Sans MS" panose="030F0702030302020204" pitchFamily="66" charset="0"/>
            </a:endParaRPr>
          </a:p>
        </p:txBody>
      </p:sp>
      <p:pic>
        <p:nvPicPr>
          <p:cNvPr id="38920" name="Picture 8" descr="footprob">
            <a:extLst>
              <a:ext uri="{FF2B5EF4-FFF2-40B4-BE49-F238E27FC236}">
                <a16:creationId xmlns:a16="http://schemas.microsoft.com/office/drawing/2014/main" id="{02B97537-DC1A-4440-B693-4C0CBF41D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800" y="1916113"/>
            <a:ext cx="38354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0" name="Rectangle 10">
            <a:extLst>
              <a:ext uri="{FF2B5EF4-FFF2-40B4-BE49-F238E27FC236}">
                <a16:creationId xmlns:a16="http://schemas.microsoft.com/office/drawing/2014/main" id="{BDC233B3-3410-4707-AD48-AC5533289EEA}"/>
              </a:ext>
            </a:extLst>
          </p:cNvPr>
          <p:cNvSpPr>
            <a:spLocks noChangeArrowheads="1"/>
          </p:cNvSpPr>
          <p:nvPr/>
        </p:nvSpPr>
        <p:spPr bwMode="auto">
          <a:xfrm>
            <a:off x="1847851" y="476251"/>
            <a:ext cx="8424863" cy="519113"/>
          </a:xfrm>
          <a:prstGeom prst="rect">
            <a:avLst/>
          </a:prstGeom>
          <a:noFill/>
          <a:ln w="9525">
            <a:noFill/>
            <a:miter lim="800000"/>
            <a:headEnd/>
            <a:tailEnd/>
          </a:ln>
          <a:effectLst/>
        </p:spPr>
        <p:txBody>
          <a:bodyPr>
            <a:spAutoFit/>
          </a:bodyPr>
          <a:lstStyle/>
          <a:p>
            <a:pPr eaLnBrk="0" hangingPunct="0">
              <a:buFontTx/>
              <a:buBlip>
                <a:blip r:embed="rId4"/>
              </a:buBlip>
              <a:defRPr/>
            </a:pPr>
            <a:r>
              <a:rPr kumimoji="1" lang="fr-FR" b="1" dirty="0">
                <a:solidFill>
                  <a:srgbClr val="FFFF66"/>
                </a:solidFill>
                <a:effectLst>
                  <a:outerShdw blurRad="38100" dist="38100" dir="2700000" algn="tl">
                    <a:srgbClr val="000000"/>
                  </a:outerShdw>
                </a:effectLst>
                <a:latin typeface="Comic Sans MS" pitchFamily="66" charset="0"/>
              </a:rPr>
              <a:t> </a:t>
            </a:r>
            <a:r>
              <a:rPr kumimoji="1" lang="el-GR" sz="2800" b="1" dirty="0">
                <a:effectLst>
                  <a:outerShdw blurRad="38100" dist="38100" dir="2700000" algn="tl">
                    <a:srgbClr val="000000"/>
                  </a:outerShdw>
                </a:effectLst>
                <a:latin typeface="Arial" charset="0"/>
              </a:rPr>
              <a:t>Μέτρηση ΣΒΔ στην Οπίσθια </a:t>
            </a:r>
            <a:r>
              <a:rPr kumimoji="1" lang="el-GR" sz="2800" b="1" dirty="0" err="1">
                <a:effectLst>
                  <a:outerShdw blurRad="38100" dist="38100" dir="2700000" algn="tl">
                    <a:srgbClr val="000000"/>
                  </a:outerShdw>
                </a:effectLst>
                <a:latin typeface="Arial" charset="0"/>
              </a:rPr>
              <a:t>Κνημιαία</a:t>
            </a:r>
            <a:r>
              <a:rPr kumimoji="1" lang="el-GR" sz="2800" b="1" dirty="0">
                <a:effectLst>
                  <a:outerShdw blurRad="38100" dist="38100" dir="2700000" algn="tl">
                    <a:srgbClr val="000000"/>
                  </a:outerShdw>
                </a:effectLst>
                <a:latin typeface="Arial" charset="0"/>
              </a:rPr>
              <a:t> Αρτηρία</a:t>
            </a:r>
            <a:endParaRPr kumimoji="1" lang="en-US" sz="2800" b="1" dirty="0">
              <a:effectLst>
                <a:outerShdw blurRad="38100" dist="38100" dir="2700000" algn="tl">
                  <a:srgbClr val="000000"/>
                </a:outerShdw>
              </a:effectLst>
              <a:latin typeface="Comic Sans MS" pitchFamily="66" charset="0"/>
            </a:endParaRPr>
          </a:p>
        </p:txBody>
      </p:sp>
    </p:spTree>
    <p:extLst>
      <p:ext uri="{BB962C8B-B14F-4D97-AF65-F5344CB8AC3E}">
        <p14:creationId xmlns:p14="http://schemas.microsoft.com/office/powerpoint/2010/main" val="1634793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5927F8FE-DE92-47D9-A718-8377FB741B3C}"/>
              </a:ext>
            </a:extLst>
          </p:cNvPr>
          <p:cNvSpPr>
            <a:spLocks noGrp="1" noChangeArrowheads="1"/>
          </p:cNvSpPr>
          <p:nvPr>
            <p:ph type="body" idx="1"/>
          </p:nvPr>
        </p:nvSpPr>
        <p:spPr>
          <a:xfrm>
            <a:off x="1771650" y="1412876"/>
            <a:ext cx="8655050" cy="4392613"/>
          </a:xfrm>
          <a:noFill/>
          <a:ln w="38100">
            <a:solidFill>
              <a:schemeClr val="accent1"/>
            </a:solidFill>
            <a:miter lim="800000"/>
            <a:headEnd/>
            <a:tailEnd/>
          </a:ln>
        </p:spPr>
        <p:txBody>
          <a:bodyPr/>
          <a:lstStyle/>
          <a:p>
            <a:pPr marL="0" indent="0">
              <a:buClr>
                <a:srgbClr val="000099"/>
              </a:buClr>
              <a:buNone/>
            </a:pPr>
            <a:endParaRPr lang="fr-FR" altLang="en-US">
              <a:solidFill>
                <a:srgbClr val="000099"/>
              </a:solidFill>
            </a:endParaRPr>
          </a:p>
          <a:p>
            <a:pPr marL="0" indent="0">
              <a:buClr>
                <a:srgbClr val="000099"/>
              </a:buClr>
            </a:pPr>
            <a:endParaRPr lang="fr-FR" altLang="en-US"/>
          </a:p>
          <a:p>
            <a:pPr marL="0" indent="0">
              <a:buClr>
                <a:srgbClr val="000099"/>
              </a:buClr>
            </a:pPr>
            <a:endParaRPr lang="fr-FR" altLang="en-US"/>
          </a:p>
          <a:p>
            <a:pPr marL="0" indent="0">
              <a:buClr>
                <a:srgbClr val="000099"/>
              </a:buClr>
            </a:pPr>
            <a:endParaRPr lang="fr-FR" altLang="en-US"/>
          </a:p>
          <a:p>
            <a:pPr marL="0" indent="0">
              <a:buClr>
                <a:srgbClr val="000099"/>
              </a:buClr>
            </a:pPr>
            <a:endParaRPr lang="fr-FR" altLang="en-US"/>
          </a:p>
          <a:p>
            <a:pPr marL="0" indent="0">
              <a:buNone/>
            </a:pPr>
            <a:endParaRPr lang="fr-FR" altLang="en-US"/>
          </a:p>
          <a:p>
            <a:pPr marL="0" indent="0">
              <a:buNone/>
            </a:pPr>
            <a:r>
              <a:rPr lang="fr-FR" altLang="en-US"/>
              <a:t> </a:t>
            </a:r>
          </a:p>
        </p:txBody>
      </p:sp>
      <p:sp>
        <p:nvSpPr>
          <p:cNvPr id="39939" name="Rectangle 3">
            <a:extLst>
              <a:ext uri="{FF2B5EF4-FFF2-40B4-BE49-F238E27FC236}">
                <a16:creationId xmlns:a16="http://schemas.microsoft.com/office/drawing/2014/main" id="{65ED0D57-F675-4EEE-8135-B200D505C21D}"/>
              </a:ext>
            </a:extLst>
          </p:cNvPr>
          <p:cNvSpPr>
            <a:spLocks noChangeArrowheads="1"/>
          </p:cNvSpPr>
          <p:nvPr/>
        </p:nvSpPr>
        <p:spPr bwMode="auto">
          <a:xfrm>
            <a:off x="2416175" y="1114425"/>
            <a:ext cx="7620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br>
              <a:rPr lang="en-US" altLang="en-US" sz="2800">
                <a:solidFill>
                  <a:srgbClr val="FFFF66"/>
                </a:solidFill>
                <a:latin typeface="CG Omega" pitchFamily="34" charset="0"/>
              </a:rPr>
            </a:br>
            <a:r>
              <a:rPr lang="en-US" altLang="en-US" b="1">
                <a:solidFill>
                  <a:srgbClr val="FFFF66"/>
                </a:solidFill>
                <a:latin typeface="CG Omega" pitchFamily="34" charset="0"/>
              </a:rPr>
              <a:t>	</a:t>
            </a:r>
            <a:br>
              <a:rPr lang="en-US" altLang="en-US" b="1">
                <a:solidFill>
                  <a:srgbClr val="FFFF66"/>
                </a:solidFill>
                <a:latin typeface="CG Omega" pitchFamily="34" charset="0"/>
              </a:rPr>
            </a:br>
            <a:r>
              <a:rPr lang="en-US" altLang="en-US" sz="2800" b="1">
                <a:solidFill>
                  <a:srgbClr val="FFFF66"/>
                </a:solidFill>
                <a:latin typeface="CG Omega" pitchFamily="34" charset="0"/>
              </a:rPr>
              <a:t>	</a:t>
            </a:r>
          </a:p>
        </p:txBody>
      </p:sp>
      <p:sp>
        <p:nvSpPr>
          <p:cNvPr id="39940" name="Rectangle 4">
            <a:extLst>
              <a:ext uri="{FF2B5EF4-FFF2-40B4-BE49-F238E27FC236}">
                <a16:creationId xmlns:a16="http://schemas.microsoft.com/office/drawing/2014/main" id="{59152C11-B0E6-45C9-ACE2-B55DF9D681DB}"/>
              </a:ext>
            </a:extLst>
          </p:cNvPr>
          <p:cNvSpPr>
            <a:spLocks noChangeArrowheads="1"/>
          </p:cNvSpPr>
          <p:nvPr/>
        </p:nvSpPr>
        <p:spPr bwMode="auto">
          <a:xfrm>
            <a:off x="2092325" y="2473325"/>
            <a:ext cx="7924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92113" indent="-392113" eaLnBrk="0" hangingPunct="0">
              <a:tabLst>
                <a:tab pos="4456113" algn="l"/>
                <a:tab pos="4687888" algn="l"/>
              </a:tabLst>
              <a:defRPr sz="2400">
                <a:solidFill>
                  <a:schemeClr val="tx1"/>
                </a:solidFill>
                <a:latin typeface="Times New Roman" panose="02020603050405020304" pitchFamily="18" charset="0"/>
              </a:defRPr>
            </a:lvl1pPr>
            <a:lvl2pPr marL="742950" indent="-285750" eaLnBrk="0" hangingPunct="0">
              <a:tabLst>
                <a:tab pos="4456113" algn="l"/>
                <a:tab pos="4687888" algn="l"/>
              </a:tabLst>
              <a:defRPr sz="2400">
                <a:solidFill>
                  <a:schemeClr val="tx1"/>
                </a:solidFill>
                <a:latin typeface="Times New Roman" panose="02020603050405020304" pitchFamily="18" charset="0"/>
              </a:defRPr>
            </a:lvl2pPr>
            <a:lvl3pPr marL="1143000" indent="-228600" eaLnBrk="0" hangingPunct="0">
              <a:tabLst>
                <a:tab pos="4456113" algn="l"/>
                <a:tab pos="4687888" algn="l"/>
              </a:tabLst>
              <a:defRPr sz="2400">
                <a:solidFill>
                  <a:schemeClr val="tx1"/>
                </a:solidFill>
                <a:latin typeface="Times New Roman" panose="02020603050405020304" pitchFamily="18" charset="0"/>
              </a:defRPr>
            </a:lvl3pPr>
            <a:lvl4pPr marL="1600200" indent="-228600" eaLnBrk="0" hangingPunct="0">
              <a:tabLst>
                <a:tab pos="4456113" algn="l"/>
                <a:tab pos="4687888" algn="l"/>
              </a:tabLst>
              <a:defRPr sz="2400">
                <a:solidFill>
                  <a:schemeClr val="tx1"/>
                </a:solidFill>
                <a:latin typeface="Times New Roman" panose="02020603050405020304" pitchFamily="18" charset="0"/>
              </a:defRPr>
            </a:lvl4pPr>
            <a:lvl5pPr marL="2057400" indent="-228600" eaLnBrk="0" hangingPunct="0">
              <a:tabLst>
                <a:tab pos="4456113" algn="l"/>
                <a:tab pos="4687888"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456113" algn="l"/>
                <a:tab pos="4687888"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456113" algn="l"/>
                <a:tab pos="4687888"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456113" algn="l"/>
                <a:tab pos="4687888"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456113" algn="l"/>
                <a:tab pos="4687888" algn="l"/>
              </a:tabLst>
              <a:defRPr sz="2400">
                <a:solidFill>
                  <a:schemeClr val="tx1"/>
                </a:solidFill>
                <a:latin typeface="Times New Roman" panose="02020603050405020304" pitchFamily="18" charset="0"/>
              </a:defRPr>
            </a:lvl9pPr>
          </a:lstStyle>
          <a:p>
            <a:pPr>
              <a:spcBef>
                <a:spcPct val="20000"/>
              </a:spcBef>
              <a:buClr>
                <a:schemeClr val="tx1"/>
              </a:buClr>
              <a:buFont typeface="Monotype Sorts" pitchFamily="2" charset="2"/>
              <a:buChar char="ä"/>
            </a:pPr>
            <a:endParaRPr lang="el-GR" altLang="en-US" sz="2100" b="1">
              <a:solidFill>
                <a:srgbClr val="000066"/>
              </a:solidFill>
              <a:latin typeface="Arial" panose="020B0604020202020204" pitchFamily="34" charset="0"/>
            </a:endParaRPr>
          </a:p>
        </p:txBody>
      </p:sp>
      <p:sp>
        <p:nvSpPr>
          <p:cNvPr id="39941" name="Text Box 5">
            <a:extLst>
              <a:ext uri="{FF2B5EF4-FFF2-40B4-BE49-F238E27FC236}">
                <a16:creationId xmlns:a16="http://schemas.microsoft.com/office/drawing/2014/main" id="{2A1CE0A5-9C78-4865-9C47-96D920B38C84}"/>
              </a:ext>
            </a:extLst>
          </p:cNvPr>
          <p:cNvSpPr txBox="1">
            <a:spLocks noChangeArrowheads="1"/>
          </p:cNvSpPr>
          <p:nvPr/>
        </p:nvSpPr>
        <p:spPr bwMode="auto">
          <a:xfrm>
            <a:off x="7046913" y="5638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l-GR" altLang="en-US"/>
          </a:p>
        </p:txBody>
      </p:sp>
      <p:sp>
        <p:nvSpPr>
          <p:cNvPr id="39942" name="Rectangle 6">
            <a:extLst>
              <a:ext uri="{FF2B5EF4-FFF2-40B4-BE49-F238E27FC236}">
                <a16:creationId xmlns:a16="http://schemas.microsoft.com/office/drawing/2014/main" id="{421EC1C6-35D3-4D19-BF45-B71D34AB9F22}"/>
              </a:ext>
            </a:extLst>
          </p:cNvPr>
          <p:cNvSpPr>
            <a:spLocks noChangeArrowheads="1"/>
          </p:cNvSpPr>
          <p:nvPr/>
        </p:nvSpPr>
        <p:spPr bwMode="auto">
          <a:xfrm>
            <a:off x="1790700" y="8588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l-GR" altLang="en-US" b="1">
              <a:solidFill>
                <a:srgbClr val="FFFF66"/>
              </a:solidFill>
              <a:latin typeface="CG Omega" pitchFamily="34" charset="0"/>
            </a:endParaRPr>
          </a:p>
        </p:txBody>
      </p:sp>
      <p:pic>
        <p:nvPicPr>
          <p:cNvPr id="39943" name="Picture 7" descr="footprob1">
            <a:extLst>
              <a:ext uri="{FF2B5EF4-FFF2-40B4-BE49-F238E27FC236}">
                <a16:creationId xmlns:a16="http://schemas.microsoft.com/office/drawing/2014/main" id="{33D17C45-5544-4BCF-97BA-89FED514E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7439" y="1628776"/>
            <a:ext cx="4067175"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2" name="Rectangle 8">
            <a:extLst>
              <a:ext uri="{FF2B5EF4-FFF2-40B4-BE49-F238E27FC236}">
                <a16:creationId xmlns:a16="http://schemas.microsoft.com/office/drawing/2014/main" id="{7C4D0602-BCB3-4A24-A9A2-F6CD88E2AC51}"/>
              </a:ext>
            </a:extLst>
          </p:cNvPr>
          <p:cNvSpPr>
            <a:spLocks noChangeArrowheads="1"/>
          </p:cNvSpPr>
          <p:nvPr/>
        </p:nvSpPr>
        <p:spPr bwMode="auto">
          <a:xfrm>
            <a:off x="1703389" y="1412876"/>
            <a:ext cx="4537075" cy="4054475"/>
          </a:xfrm>
          <a:prstGeom prst="rect">
            <a:avLst/>
          </a:prstGeom>
          <a:noFill/>
          <a:ln w="38100">
            <a:noFill/>
            <a:miter lim="800000"/>
            <a:headEnd/>
            <a:tailEnd/>
          </a:ln>
          <a:effectLst/>
        </p:spPr>
        <p:txBody>
          <a:bodyPr>
            <a:spAutoFit/>
          </a:bodyPr>
          <a:lstStyle/>
          <a:p>
            <a:pPr marL="376238" indent="-376238" eaLnBrk="0" hangingPunct="0">
              <a:spcBef>
                <a:spcPct val="50000"/>
              </a:spcBef>
              <a:buClr>
                <a:schemeClr val="tx1"/>
              </a:buClr>
              <a:buSzPct val="75000"/>
              <a:buBlip>
                <a:blip r:embed="rId3"/>
              </a:buBlip>
              <a:defRPr/>
            </a:pPr>
            <a:r>
              <a:rPr kumimoji="1" lang="el-GR" sz="2000" dirty="0">
                <a:effectLst>
                  <a:outerShdw blurRad="38100" dist="38100" dir="2700000" algn="tl">
                    <a:srgbClr val="000000"/>
                  </a:outerShdw>
                </a:effectLst>
                <a:latin typeface="Arial" charset="0"/>
              </a:rPr>
              <a:t>Ψηλάφηση </a:t>
            </a:r>
            <a:r>
              <a:rPr kumimoji="1" lang="el-GR" sz="2000" dirty="0" err="1">
                <a:effectLst>
                  <a:outerShdw blurRad="38100" dist="38100" dir="2700000" algn="tl">
                    <a:srgbClr val="000000"/>
                  </a:outerShdw>
                </a:effectLst>
                <a:latin typeface="Arial" charset="0"/>
              </a:rPr>
              <a:t>σφύξεων</a:t>
            </a:r>
            <a:r>
              <a:rPr kumimoji="1" lang="el-GR" sz="2000" dirty="0">
                <a:effectLst>
                  <a:outerShdw blurRad="38100" dist="38100" dir="2700000" algn="tl">
                    <a:srgbClr val="000000"/>
                  </a:outerShdw>
                </a:effectLst>
                <a:latin typeface="Arial" charset="0"/>
              </a:rPr>
              <a:t> της αρτηρίας</a:t>
            </a:r>
          </a:p>
          <a:p>
            <a:pPr marL="376238" indent="-376238" eaLnBrk="0" hangingPunct="0">
              <a:spcBef>
                <a:spcPct val="50000"/>
              </a:spcBef>
              <a:buClr>
                <a:schemeClr val="tx1"/>
              </a:buClr>
              <a:buSzPct val="75000"/>
              <a:buBlip>
                <a:blip r:embed="rId3"/>
              </a:buBlip>
              <a:defRPr/>
            </a:pPr>
            <a:r>
              <a:rPr kumimoji="1" lang="el-GR" sz="2000" dirty="0">
                <a:effectLst>
                  <a:outerShdw blurRad="38100" dist="38100" dir="2700000" algn="tl">
                    <a:srgbClr val="000000"/>
                  </a:outerShdw>
                </a:effectLst>
                <a:latin typeface="Arial" charset="0"/>
              </a:rPr>
              <a:t>Τοποθέτηση της κεφαλής </a:t>
            </a:r>
            <a:br>
              <a:rPr kumimoji="1" lang="el-GR" sz="2000" dirty="0">
                <a:effectLst>
                  <a:outerShdw blurRad="38100" dist="38100" dir="2700000" algn="tl">
                    <a:srgbClr val="000000"/>
                  </a:outerShdw>
                </a:effectLst>
                <a:latin typeface="Arial" charset="0"/>
              </a:rPr>
            </a:br>
            <a:r>
              <a:rPr kumimoji="1" lang="el-GR" sz="2000" dirty="0">
                <a:effectLst>
                  <a:outerShdw blurRad="38100" dist="38100" dir="2700000" algn="tl">
                    <a:srgbClr val="000000"/>
                  </a:outerShdw>
                </a:effectLst>
                <a:latin typeface="Arial" charset="0"/>
              </a:rPr>
              <a:t>στο σημείο με το </a:t>
            </a:r>
            <a:r>
              <a:rPr kumimoji="1" lang="el-GR" sz="2000" b="1" dirty="0">
                <a:effectLst>
                  <a:outerShdw blurRad="38100" dist="38100" dir="2700000" algn="tl">
                    <a:srgbClr val="000000"/>
                  </a:outerShdw>
                </a:effectLst>
                <a:latin typeface="Arial" charset="0"/>
              </a:rPr>
              <a:t>ισχυρότερο σήμα ροής</a:t>
            </a:r>
            <a:r>
              <a:rPr kumimoji="1" lang="el-GR" sz="2000" dirty="0">
                <a:effectLst>
                  <a:outerShdw blurRad="38100" dist="38100" dir="2700000" algn="tl">
                    <a:srgbClr val="000000"/>
                  </a:outerShdw>
                </a:effectLst>
                <a:latin typeface="Arial" charset="0"/>
              </a:rPr>
              <a:t> </a:t>
            </a:r>
            <a:r>
              <a:rPr kumimoji="1" lang="el-GR" sz="2000" b="1" i="1" dirty="0">
                <a:effectLst>
                  <a:outerShdw blurRad="38100" dist="38100" dir="2700000" algn="tl">
                    <a:srgbClr val="000000"/>
                  </a:outerShdw>
                </a:effectLst>
                <a:latin typeface="Arial" charset="0"/>
              </a:rPr>
              <a:t>στο μέσο </a:t>
            </a:r>
            <a:br>
              <a:rPr kumimoji="1" lang="el-GR" sz="2000" b="1" i="1" dirty="0">
                <a:effectLst>
                  <a:outerShdw blurRad="38100" dist="38100" dir="2700000" algn="tl">
                    <a:srgbClr val="000000"/>
                  </a:outerShdw>
                </a:effectLst>
                <a:latin typeface="Arial" charset="0"/>
              </a:rPr>
            </a:br>
            <a:r>
              <a:rPr kumimoji="1" lang="el-GR" sz="2000" b="1" i="1" dirty="0">
                <a:effectLst>
                  <a:outerShdw blurRad="38100" dist="38100" dir="2700000" algn="tl">
                    <a:srgbClr val="000000"/>
                  </a:outerShdw>
                </a:effectLst>
                <a:latin typeface="Arial" charset="0"/>
              </a:rPr>
              <a:t>της ράχης του άκρου </a:t>
            </a:r>
            <a:r>
              <a:rPr kumimoji="1" lang="el-GR" sz="2000" b="1" i="1" dirty="0" err="1">
                <a:effectLst>
                  <a:outerShdw blurRad="38100" dist="38100" dir="2700000" algn="tl">
                    <a:srgbClr val="000000"/>
                  </a:outerShdw>
                </a:effectLst>
                <a:latin typeface="Arial" charset="0"/>
              </a:rPr>
              <a:t>πόδα</a:t>
            </a:r>
            <a:r>
              <a:rPr kumimoji="1" lang="el-GR" sz="2000" b="1" i="1" dirty="0">
                <a:effectLst>
                  <a:outerShdw blurRad="38100" dist="38100" dir="2700000" algn="tl">
                    <a:srgbClr val="000000"/>
                  </a:outerShdw>
                </a:effectLst>
                <a:latin typeface="Arial" charset="0"/>
              </a:rPr>
              <a:t>, μεταξύ 1</a:t>
            </a:r>
            <a:r>
              <a:rPr kumimoji="1" lang="el-GR" sz="2000" b="1" i="1" baseline="30000" dirty="0">
                <a:effectLst>
                  <a:outerShdw blurRad="38100" dist="38100" dir="2700000" algn="tl">
                    <a:srgbClr val="000000"/>
                  </a:outerShdw>
                </a:effectLst>
                <a:latin typeface="Arial" charset="0"/>
              </a:rPr>
              <a:t>ου</a:t>
            </a:r>
            <a:r>
              <a:rPr kumimoji="1" lang="el-GR" sz="2000" b="1" i="1" dirty="0">
                <a:effectLst>
                  <a:outerShdw blurRad="38100" dist="38100" dir="2700000" algn="tl">
                    <a:srgbClr val="000000"/>
                  </a:outerShdw>
                </a:effectLst>
                <a:latin typeface="Arial" charset="0"/>
              </a:rPr>
              <a:t> και 2</a:t>
            </a:r>
            <a:r>
              <a:rPr kumimoji="1" lang="el-GR" sz="2000" b="1" i="1" baseline="30000" dirty="0">
                <a:effectLst>
                  <a:outerShdw blurRad="38100" dist="38100" dir="2700000" algn="tl">
                    <a:srgbClr val="000000"/>
                  </a:outerShdw>
                </a:effectLst>
                <a:latin typeface="Arial" charset="0"/>
              </a:rPr>
              <a:t>ου</a:t>
            </a:r>
            <a:r>
              <a:rPr kumimoji="1" lang="el-GR" sz="2000" b="1" i="1" dirty="0">
                <a:effectLst>
                  <a:outerShdw blurRad="38100" dist="38100" dir="2700000" algn="tl">
                    <a:srgbClr val="000000"/>
                  </a:outerShdw>
                </a:effectLst>
                <a:latin typeface="Arial" charset="0"/>
              </a:rPr>
              <a:t> δακτύλου</a:t>
            </a:r>
          </a:p>
          <a:p>
            <a:pPr marL="376238" indent="-376238" eaLnBrk="0" hangingPunct="0">
              <a:spcBef>
                <a:spcPct val="50000"/>
              </a:spcBef>
              <a:buClr>
                <a:schemeClr val="tx1"/>
              </a:buClr>
              <a:buSzPct val="75000"/>
              <a:buBlip>
                <a:blip r:embed="rId3"/>
              </a:buBlip>
              <a:defRPr/>
            </a:pPr>
            <a:r>
              <a:rPr kumimoji="1" lang="el-GR" sz="2000" dirty="0">
                <a:effectLst>
                  <a:outerShdw blurRad="38100" dist="38100" dir="2700000" algn="tl">
                    <a:srgbClr val="000000"/>
                  </a:outerShdw>
                </a:effectLst>
                <a:latin typeface="Arial" charset="0"/>
              </a:rPr>
              <a:t>Άσκηση ελαφράς πίεσης</a:t>
            </a:r>
            <a:br>
              <a:rPr kumimoji="1" lang="el-GR" sz="2000" dirty="0">
                <a:effectLst>
                  <a:outerShdw blurRad="38100" dist="38100" dir="2700000" algn="tl">
                    <a:srgbClr val="000000"/>
                  </a:outerShdw>
                </a:effectLst>
                <a:latin typeface="Arial" charset="0"/>
              </a:rPr>
            </a:br>
            <a:r>
              <a:rPr kumimoji="1" lang="el-GR" sz="2000" dirty="0">
                <a:effectLst>
                  <a:outerShdw blurRad="38100" dist="38100" dir="2700000" algn="tl">
                    <a:srgbClr val="000000"/>
                  </a:outerShdw>
                </a:effectLst>
                <a:latin typeface="Arial" charset="0"/>
              </a:rPr>
              <a:t>κατά την τοποθέτηση της κεφαλής : </a:t>
            </a:r>
            <a:br>
              <a:rPr kumimoji="1" lang="el-GR" sz="2000" dirty="0">
                <a:effectLst>
                  <a:outerShdw blurRad="38100" dist="38100" dir="2700000" algn="tl">
                    <a:srgbClr val="000000"/>
                  </a:outerShdw>
                </a:effectLst>
                <a:latin typeface="Arial" charset="0"/>
              </a:rPr>
            </a:br>
            <a:r>
              <a:rPr kumimoji="1" lang="el-GR" sz="2000" dirty="0">
                <a:effectLst>
                  <a:outerShdw blurRad="38100" dist="38100" dir="2700000" algn="tl">
                    <a:srgbClr val="000000"/>
                  </a:outerShdw>
                </a:effectLst>
                <a:latin typeface="Arial" charset="0"/>
              </a:rPr>
              <a:t>η αρτηρία δεν πρέπει να πιέζεται</a:t>
            </a:r>
            <a:br>
              <a:rPr kumimoji="1" lang="el-GR" sz="2000" dirty="0">
                <a:effectLst>
                  <a:outerShdw blurRad="38100" dist="38100" dir="2700000" algn="tl">
                    <a:srgbClr val="000000"/>
                  </a:outerShdw>
                </a:effectLst>
                <a:latin typeface="Arial" charset="0"/>
              </a:rPr>
            </a:br>
            <a:r>
              <a:rPr kumimoji="1" lang="el-GR" sz="2000" dirty="0">
                <a:effectLst>
                  <a:outerShdw blurRad="38100" dist="38100" dir="2700000" algn="tl">
                    <a:srgbClr val="000000"/>
                  </a:outerShdw>
                </a:effectLst>
                <a:latin typeface="Arial" charset="0"/>
              </a:rPr>
              <a:t>ενάντια στα υποκείμενα οστά,</a:t>
            </a:r>
            <a:br>
              <a:rPr kumimoji="1" lang="el-GR" sz="2000" dirty="0">
                <a:effectLst>
                  <a:outerShdw blurRad="38100" dist="38100" dir="2700000" algn="tl">
                    <a:srgbClr val="000000"/>
                  </a:outerShdw>
                </a:effectLst>
                <a:latin typeface="Arial" charset="0"/>
              </a:rPr>
            </a:br>
            <a:r>
              <a:rPr kumimoji="1" lang="el-GR" sz="2000" dirty="0">
                <a:effectLst>
                  <a:outerShdw blurRad="38100" dist="38100" dir="2700000" algn="tl">
                    <a:srgbClr val="000000"/>
                  </a:outerShdw>
                </a:effectLst>
                <a:latin typeface="Arial" charset="0"/>
              </a:rPr>
              <a:t>καθώς μπορεί με τον τρόπο αυτό</a:t>
            </a:r>
            <a:br>
              <a:rPr kumimoji="1" lang="el-GR" sz="2000" dirty="0">
                <a:effectLst>
                  <a:outerShdw blurRad="38100" dist="38100" dir="2700000" algn="tl">
                    <a:srgbClr val="000000"/>
                  </a:outerShdw>
                </a:effectLst>
                <a:latin typeface="Arial" charset="0"/>
              </a:rPr>
            </a:br>
            <a:r>
              <a:rPr kumimoji="1" lang="el-GR" sz="2000" dirty="0">
                <a:effectLst>
                  <a:outerShdw blurRad="38100" dist="38100" dir="2700000" algn="tl">
                    <a:srgbClr val="000000"/>
                  </a:outerShdw>
                </a:effectLst>
                <a:latin typeface="Arial" charset="0"/>
              </a:rPr>
              <a:t>να προκληθεί διακοπή της ροής</a:t>
            </a:r>
            <a:endParaRPr kumimoji="1" lang="en-US" sz="2000" dirty="0">
              <a:effectLst>
                <a:outerShdw blurRad="38100" dist="38100" dir="2700000" algn="tl">
                  <a:srgbClr val="FFFFFF"/>
                </a:outerShdw>
              </a:effectLst>
              <a:latin typeface="Arial" charset="0"/>
            </a:endParaRPr>
          </a:p>
        </p:txBody>
      </p:sp>
      <p:sp>
        <p:nvSpPr>
          <p:cNvPr id="93194" name="Rectangle 10">
            <a:extLst>
              <a:ext uri="{FF2B5EF4-FFF2-40B4-BE49-F238E27FC236}">
                <a16:creationId xmlns:a16="http://schemas.microsoft.com/office/drawing/2014/main" id="{1EBCBD3E-651D-42B3-B9A7-510EA9CB44EF}"/>
              </a:ext>
            </a:extLst>
          </p:cNvPr>
          <p:cNvSpPr>
            <a:spLocks noChangeArrowheads="1"/>
          </p:cNvSpPr>
          <p:nvPr/>
        </p:nvSpPr>
        <p:spPr bwMode="auto">
          <a:xfrm>
            <a:off x="1847851" y="476251"/>
            <a:ext cx="8424863" cy="519113"/>
          </a:xfrm>
          <a:prstGeom prst="rect">
            <a:avLst/>
          </a:prstGeom>
          <a:noFill/>
          <a:ln w="9525">
            <a:noFill/>
            <a:miter lim="800000"/>
            <a:headEnd/>
            <a:tailEnd/>
          </a:ln>
          <a:effectLst/>
        </p:spPr>
        <p:txBody>
          <a:bodyPr>
            <a:spAutoFit/>
          </a:bodyPr>
          <a:lstStyle/>
          <a:p>
            <a:pPr eaLnBrk="0" hangingPunct="0">
              <a:buFontTx/>
              <a:buBlip>
                <a:blip r:embed="rId4"/>
              </a:buBlip>
              <a:defRPr/>
            </a:pPr>
            <a:r>
              <a:rPr kumimoji="1" lang="fr-FR" b="1">
                <a:effectLst>
                  <a:outerShdw blurRad="38100" dist="38100" dir="2700000" algn="tl">
                    <a:srgbClr val="000000"/>
                  </a:outerShdw>
                </a:effectLst>
                <a:latin typeface="Comic Sans MS" pitchFamily="66" charset="0"/>
              </a:rPr>
              <a:t> </a:t>
            </a:r>
            <a:r>
              <a:rPr kumimoji="1" lang="el-GR" sz="2800" b="1">
                <a:effectLst>
                  <a:outerShdw blurRad="38100" dist="38100" dir="2700000" algn="tl">
                    <a:srgbClr val="000000"/>
                  </a:outerShdw>
                </a:effectLst>
                <a:latin typeface="Arial" charset="0"/>
              </a:rPr>
              <a:t>Μέτρηση ΣΒΔ στη Ραχιαία του Ποδός Αρτηρία</a:t>
            </a:r>
            <a:endParaRPr kumimoji="1" lang="en-US" sz="2800" b="1">
              <a:effectLst>
                <a:outerShdw blurRad="38100" dist="38100" dir="2700000" algn="tl">
                  <a:srgbClr val="000000"/>
                </a:outerShdw>
              </a:effectLst>
              <a:latin typeface="Comic Sans MS" pitchFamily="66" charset="0"/>
            </a:endParaRPr>
          </a:p>
        </p:txBody>
      </p:sp>
    </p:spTree>
    <p:extLst>
      <p:ext uri="{BB962C8B-B14F-4D97-AF65-F5344CB8AC3E}">
        <p14:creationId xmlns:p14="http://schemas.microsoft.com/office/powerpoint/2010/main" val="440616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7076EEF-26D0-4437-BF83-DA186A735A97}"/>
              </a:ext>
            </a:extLst>
          </p:cNvPr>
          <p:cNvSpPr>
            <a:spLocks noGrp="1" noChangeArrowheads="1"/>
          </p:cNvSpPr>
          <p:nvPr>
            <p:ph type="body" idx="1"/>
          </p:nvPr>
        </p:nvSpPr>
        <p:spPr>
          <a:xfrm>
            <a:off x="1835151" y="1443039"/>
            <a:ext cx="8556625" cy="4433887"/>
          </a:xfrm>
          <a:noFill/>
          <a:ln w="38100">
            <a:solidFill>
              <a:schemeClr val="accent1"/>
            </a:solidFill>
            <a:miter lim="800000"/>
            <a:headEnd/>
            <a:tailEnd/>
          </a:ln>
        </p:spPr>
        <p:txBody>
          <a:bodyPr/>
          <a:lstStyle/>
          <a:p>
            <a:pPr marL="0" indent="0">
              <a:buClr>
                <a:srgbClr val="000099"/>
              </a:buClr>
              <a:buNone/>
            </a:pPr>
            <a:endParaRPr lang="fr-FR" altLang="en-US">
              <a:solidFill>
                <a:srgbClr val="000099"/>
              </a:solidFill>
            </a:endParaRPr>
          </a:p>
          <a:p>
            <a:pPr marL="0" indent="0">
              <a:buClr>
                <a:srgbClr val="000099"/>
              </a:buClr>
            </a:pPr>
            <a:endParaRPr lang="fr-FR" altLang="en-US"/>
          </a:p>
          <a:p>
            <a:pPr marL="0" indent="0">
              <a:buClr>
                <a:srgbClr val="000099"/>
              </a:buClr>
            </a:pPr>
            <a:endParaRPr lang="fr-FR" altLang="en-US"/>
          </a:p>
          <a:p>
            <a:pPr marL="0" indent="0">
              <a:buClr>
                <a:srgbClr val="000099"/>
              </a:buClr>
            </a:pPr>
            <a:endParaRPr lang="fr-FR" altLang="en-US"/>
          </a:p>
          <a:p>
            <a:pPr marL="0" indent="0">
              <a:buClr>
                <a:srgbClr val="000099"/>
              </a:buClr>
            </a:pPr>
            <a:endParaRPr lang="fr-FR" altLang="en-US"/>
          </a:p>
          <a:p>
            <a:pPr marL="0" indent="0">
              <a:buNone/>
            </a:pPr>
            <a:endParaRPr lang="fr-FR" altLang="en-US"/>
          </a:p>
          <a:p>
            <a:pPr marL="0" indent="0">
              <a:buNone/>
            </a:pPr>
            <a:r>
              <a:rPr lang="fr-FR" altLang="en-US"/>
              <a:t> </a:t>
            </a:r>
          </a:p>
        </p:txBody>
      </p:sp>
      <p:sp>
        <p:nvSpPr>
          <p:cNvPr id="40963" name="Rectangle 3">
            <a:extLst>
              <a:ext uri="{FF2B5EF4-FFF2-40B4-BE49-F238E27FC236}">
                <a16:creationId xmlns:a16="http://schemas.microsoft.com/office/drawing/2014/main" id="{D7BE36ED-C93D-4802-9B0B-BF3A5D4E5BE0}"/>
              </a:ext>
            </a:extLst>
          </p:cNvPr>
          <p:cNvSpPr>
            <a:spLocks noChangeArrowheads="1"/>
          </p:cNvSpPr>
          <p:nvPr/>
        </p:nvSpPr>
        <p:spPr bwMode="auto">
          <a:xfrm>
            <a:off x="2416175" y="1114425"/>
            <a:ext cx="7620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br>
              <a:rPr lang="en-US" altLang="en-US" sz="2800">
                <a:solidFill>
                  <a:srgbClr val="FFFF66"/>
                </a:solidFill>
                <a:latin typeface="CG Omega" pitchFamily="34" charset="0"/>
              </a:rPr>
            </a:br>
            <a:r>
              <a:rPr lang="en-US" altLang="en-US" b="1">
                <a:solidFill>
                  <a:srgbClr val="FFFF66"/>
                </a:solidFill>
                <a:latin typeface="CG Omega" pitchFamily="34" charset="0"/>
              </a:rPr>
              <a:t>	</a:t>
            </a:r>
            <a:br>
              <a:rPr lang="en-US" altLang="en-US" b="1">
                <a:solidFill>
                  <a:srgbClr val="FFFF66"/>
                </a:solidFill>
                <a:latin typeface="CG Omega" pitchFamily="34" charset="0"/>
              </a:rPr>
            </a:br>
            <a:r>
              <a:rPr lang="en-US" altLang="en-US" sz="2800" b="1">
                <a:solidFill>
                  <a:srgbClr val="FFFF66"/>
                </a:solidFill>
                <a:latin typeface="CG Omega" pitchFamily="34" charset="0"/>
              </a:rPr>
              <a:t>	</a:t>
            </a:r>
          </a:p>
        </p:txBody>
      </p:sp>
      <p:sp>
        <p:nvSpPr>
          <p:cNvPr id="40964" name="Rectangle 4">
            <a:extLst>
              <a:ext uri="{FF2B5EF4-FFF2-40B4-BE49-F238E27FC236}">
                <a16:creationId xmlns:a16="http://schemas.microsoft.com/office/drawing/2014/main" id="{F73FCF5C-DB0C-46E7-9FF5-06A4678F81D9}"/>
              </a:ext>
            </a:extLst>
          </p:cNvPr>
          <p:cNvSpPr>
            <a:spLocks noChangeArrowheads="1"/>
          </p:cNvSpPr>
          <p:nvPr/>
        </p:nvSpPr>
        <p:spPr bwMode="auto">
          <a:xfrm>
            <a:off x="2092325" y="2473325"/>
            <a:ext cx="7924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92113" indent="-392113" eaLnBrk="0" hangingPunct="0">
              <a:tabLst>
                <a:tab pos="4456113" algn="l"/>
                <a:tab pos="4687888" algn="l"/>
              </a:tabLst>
              <a:defRPr sz="2400">
                <a:solidFill>
                  <a:schemeClr val="tx1"/>
                </a:solidFill>
                <a:latin typeface="Times New Roman" panose="02020603050405020304" pitchFamily="18" charset="0"/>
              </a:defRPr>
            </a:lvl1pPr>
            <a:lvl2pPr marL="742950" indent="-285750" eaLnBrk="0" hangingPunct="0">
              <a:tabLst>
                <a:tab pos="4456113" algn="l"/>
                <a:tab pos="4687888" algn="l"/>
              </a:tabLst>
              <a:defRPr sz="2400">
                <a:solidFill>
                  <a:schemeClr val="tx1"/>
                </a:solidFill>
                <a:latin typeface="Times New Roman" panose="02020603050405020304" pitchFamily="18" charset="0"/>
              </a:defRPr>
            </a:lvl2pPr>
            <a:lvl3pPr marL="1143000" indent="-228600" eaLnBrk="0" hangingPunct="0">
              <a:tabLst>
                <a:tab pos="4456113" algn="l"/>
                <a:tab pos="4687888" algn="l"/>
              </a:tabLst>
              <a:defRPr sz="2400">
                <a:solidFill>
                  <a:schemeClr val="tx1"/>
                </a:solidFill>
                <a:latin typeface="Times New Roman" panose="02020603050405020304" pitchFamily="18" charset="0"/>
              </a:defRPr>
            </a:lvl3pPr>
            <a:lvl4pPr marL="1600200" indent="-228600" eaLnBrk="0" hangingPunct="0">
              <a:tabLst>
                <a:tab pos="4456113" algn="l"/>
                <a:tab pos="4687888" algn="l"/>
              </a:tabLst>
              <a:defRPr sz="2400">
                <a:solidFill>
                  <a:schemeClr val="tx1"/>
                </a:solidFill>
                <a:latin typeface="Times New Roman" panose="02020603050405020304" pitchFamily="18" charset="0"/>
              </a:defRPr>
            </a:lvl4pPr>
            <a:lvl5pPr marL="2057400" indent="-228600" eaLnBrk="0" hangingPunct="0">
              <a:tabLst>
                <a:tab pos="4456113" algn="l"/>
                <a:tab pos="4687888"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456113" algn="l"/>
                <a:tab pos="4687888"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456113" algn="l"/>
                <a:tab pos="4687888"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456113" algn="l"/>
                <a:tab pos="4687888"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456113" algn="l"/>
                <a:tab pos="4687888" algn="l"/>
              </a:tabLst>
              <a:defRPr sz="2400">
                <a:solidFill>
                  <a:schemeClr val="tx1"/>
                </a:solidFill>
                <a:latin typeface="Times New Roman" panose="02020603050405020304" pitchFamily="18" charset="0"/>
              </a:defRPr>
            </a:lvl9pPr>
          </a:lstStyle>
          <a:p>
            <a:pPr>
              <a:spcBef>
                <a:spcPct val="20000"/>
              </a:spcBef>
              <a:buClr>
                <a:schemeClr val="tx1"/>
              </a:buClr>
              <a:buFont typeface="Monotype Sorts" pitchFamily="2" charset="2"/>
              <a:buChar char="ä"/>
            </a:pPr>
            <a:endParaRPr lang="el-GR" altLang="en-US" sz="2100" b="1">
              <a:solidFill>
                <a:srgbClr val="000066"/>
              </a:solidFill>
              <a:latin typeface="Arial" panose="020B0604020202020204" pitchFamily="34" charset="0"/>
            </a:endParaRPr>
          </a:p>
        </p:txBody>
      </p:sp>
      <p:sp>
        <p:nvSpPr>
          <p:cNvPr id="40965" name="Text Box 5">
            <a:extLst>
              <a:ext uri="{FF2B5EF4-FFF2-40B4-BE49-F238E27FC236}">
                <a16:creationId xmlns:a16="http://schemas.microsoft.com/office/drawing/2014/main" id="{2A0B9C36-963E-4D52-8198-354112463EF6}"/>
              </a:ext>
            </a:extLst>
          </p:cNvPr>
          <p:cNvSpPr txBox="1">
            <a:spLocks noChangeArrowheads="1"/>
          </p:cNvSpPr>
          <p:nvPr/>
        </p:nvSpPr>
        <p:spPr bwMode="auto">
          <a:xfrm>
            <a:off x="7046913" y="5638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l-GR" altLang="en-US"/>
          </a:p>
        </p:txBody>
      </p:sp>
      <p:sp>
        <p:nvSpPr>
          <p:cNvPr id="40966" name="Text Box 6">
            <a:extLst>
              <a:ext uri="{FF2B5EF4-FFF2-40B4-BE49-F238E27FC236}">
                <a16:creationId xmlns:a16="http://schemas.microsoft.com/office/drawing/2014/main" id="{D6CD4C9D-01F7-4FC3-9F0F-B0C35783DA35}"/>
              </a:ext>
            </a:extLst>
          </p:cNvPr>
          <p:cNvSpPr txBox="1">
            <a:spLocks noChangeArrowheads="1"/>
          </p:cNvSpPr>
          <p:nvPr/>
        </p:nvSpPr>
        <p:spPr bwMode="auto">
          <a:xfrm>
            <a:off x="6208713" y="5562600"/>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endParaRPr lang="el-GR" altLang="en-US"/>
          </a:p>
        </p:txBody>
      </p:sp>
      <p:sp>
        <p:nvSpPr>
          <p:cNvPr id="40967" name="Rectangle 7">
            <a:extLst>
              <a:ext uri="{FF2B5EF4-FFF2-40B4-BE49-F238E27FC236}">
                <a16:creationId xmlns:a16="http://schemas.microsoft.com/office/drawing/2014/main" id="{F6432388-7C97-4F9C-814E-492F8945D413}"/>
              </a:ext>
            </a:extLst>
          </p:cNvPr>
          <p:cNvSpPr>
            <a:spLocks noChangeArrowheads="1"/>
          </p:cNvSpPr>
          <p:nvPr/>
        </p:nvSpPr>
        <p:spPr bwMode="auto">
          <a:xfrm>
            <a:off x="1790700" y="8588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l-GR" altLang="en-US" b="1">
              <a:solidFill>
                <a:srgbClr val="FFFF66"/>
              </a:solidFill>
              <a:latin typeface="CG Omega" pitchFamily="34" charset="0"/>
            </a:endParaRPr>
          </a:p>
        </p:txBody>
      </p:sp>
      <p:sp>
        <p:nvSpPr>
          <p:cNvPr id="40969" name="Rectangle 9">
            <a:extLst>
              <a:ext uri="{FF2B5EF4-FFF2-40B4-BE49-F238E27FC236}">
                <a16:creationId xmlns:a16="http://schemas.microsoft.com/office/drawing/2014/main" id="{A8D65E5F-D2B1-4F10-823A-B41BE86192AC}"/>
              </a:ext>
            </a:extLst>
          </p:cNvPr>
          <p:cNvSpPr>
            <a:spLocks noChangeArrowheads="1"/>
          </p:cNvSpPr>
          <p:nvPr/>
        </p:nvSpPr>
        <p:spPr bwMode="auto">
          <a:xfrm>
            <a:off x="1774826" y="1484314"/>
            <a:ext cx="432117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5113" indent="-249238"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rgbClr val="FFFF00"/>
              </a:buClr>
              <a:buSzPct val="120000"/>
              <a:buFontTx/>
              <a:buChar char="•"/>
            </a:pPr>
            <a:r>
              <a:rPr lang="el-GR" altLang="en-US" sz="2000" dirty="0">
                <a:latin typeface="Arial" panose="020B0604020202020204" pitchFamily="34" charset="0"/>
              </a:rPr>
              <a:t>Τοποθέτηση της «κεφαλής» </a:t>
            </a:r>
            <a:br>
              <a:rPr lang="el-GR" altLang="en-US" sz="2000" dirty="0">
                <a:latin typeface="Arial" panose="020B0604020202020204" pitchFamily="34" charset="0"/>
              </a:rPr>
            </a:br>
            <a:r>
              <a:rPr lang="el-GR" altLang="en-US" sz="2000" dirty="0">
                <a:latin typeface="Arial" panose="020B0604020202020204" pitchFamily="34" charset="0"/>
              </a:rPr>
              <a:t>στο σημείο με το ισχυρότερο σήμα</a:t>
            </a:r>
          </a:p>
          <a:p>
            <a:pPr>
              <a:spcBef>
                <a:spcPct val="20000"/>
              </a:spcBef>
              <a:buClr>
                <a:srgbClr val="FFFF00"/>
              </a:buClr>
              <a:buSzPct val="120000"/>
              <a:buFontTx/>
              <a:buChar char="•"/>
            </a:pPr>
            <a:r>
              <a:rPr lang="el-GR" altLang="en-US" sz="2000" b="1" dirty="0">
                <a:latin typeface="Arial" panose="020B0604020202020204" pitchFamily="34" charset="0"/>
              </a:rPr>
              <a:t>Διάταση της περιχειρίδας</a:t>
            </a:r>
            <a:br>
              <a:rPr lang="el-GR" altLang="en-US" sz="2000" b="1" dirty="0">
                <a:latin typeface="Arial" panose="020B0604020202020204" pitchFamily="34" charset="0"/>
              </a:rPr>
            </a:br>
            <a:r>
              <a:rPr lang="el-GR" altLang="en-US" sz="2000" b="1" dirty="0">
                <a:latin typeface="Arial" panose="020B0604020202020204" pitchFamily="34" charset="0"/>
              </a:rPr>
              <a:t>μέχρι εξαφάνισης του σήματος</a:t>
            </a:r>
            <a:br>
              <a:rPr lang="el-GR" altLang="en-US" sz="2000" b="1" dirty="0">
                <a:latin typeface="Arial" panose="020B0604020202020204" pitchFamily="34" charset="0"/>
              </a:rPr>
            </a:br>
            <a:r>
              <a:rPr lang="el-GR" altLang="en-US" sz="2000" b="1" dirty="0">
                <a:latin typeface="Arial" panose="020B0604020202020204" pitchFamily="34" charset="0"/>
              </a:rPr>
              <a:t>ροής και επιπλέον 20-30 </a:t>
            </a:r>
            <a:r>
              <a:rPr lang="en-US" altLang="en-US" sz="2000" b="1" dirty="0">
                <a:latin typeface="Arial" panose="020B0604020202020204" pitchFamily="34" charset="0"/>
              </a:rPr>
              <a:t>mmHg</a:t>
            </a:r>
          </a:p>
          <a:p>
            <a:pPr>
              <a:spcBef>
                <a:spcPct val="20000"/>
              </a:spcBef>
              <a:buClr>
                <a:srgbClr val="FFFF00"/>
              </a:buClr>
              <a:buSzPct val="120000"/>
              <a:buFontTx/>
              <a:buChar char="•"/>
            </a:pPr>
            <a:r>
              <a:rPr lang="el-GR" altLang="en-US" sz="2000" i="1" dirty="0">
                <a:latin typeface="Arial" panose="020B0604020202020204" pitchFamily="34" charset="0"/>
              </a:rPr>
              <a:t>Αργή </a:t>
            </a:r>
            <a:r>
              <a:rPr lang="el-GR" altLang="en-US" sz="2000" i="1" dirty="0" err="1">
                <a:latin typeface="Arial" panose="020B0604020202020204" pitchFamily="34" charset="0"/>
              </a:rPr>
              <a:t>αποσυμπίεση</a:t>
            </a:r>
            <a:br>
              <a:rPr lang="el-GR" altLang="en-US" sz="2000" i="1" dirty="0">
                <a:latin typeface="Arial" panose="020B0604020202020204" pitchFamily="34" charset="0"/>
              </a:rPr>
            </a:br>
            <a:r>
              <a:rPr lang="el-GR" altLang="en-US" sz="2000" i="1" dirty="0">
                <a:latin typeface="Arial" panose="020B0604020202020204" pitchFamily="34" charset="0"/>
              </a:rPr>
              <a:t>με παρακολούθηση των ενδείξεων στο μανόμετρο, μέχρι του σημείου</a:t>
            </a:r>
            <a:br>
              <a:rPr lang="el-GR" altLang="en-US" sz="2000" i="1" dirty="0">
                <a:latin typeface="Arial" panose="020B0604020202020204" pitchFamily="34" charset="0"/>
              </a:rPr>
            </a:br>
            <a:r>
              <a:rPr lang="el-GR" altLang="en-US" sz="2000" i="1" dirty="0">
                <a:latin typeface="Arial" panose="020B0604020202020204" pitchFamily="34" charset="0"/>
              </a:rPr>
              <a:t>που </a:t>
            </a:r>
            <a:r>
              <a:rPr lang="el-GR" altLang="en-US" sz="2000" b="1" i="1" dirty="0">
                <a:latin typeface="Arial" panose="020B0604020202020204" pitchFamily="34" charset="0"/>
              </a:rPr>
              <a:t>το σήμα ροής επανέρχεται</a:t>
            </a:r>
          </a:p>
          <a:p>
            <a:pPr algn="ctr">
              <a:spcBef>
                <a:spcPct val="20000"/>
              </a:spcBef>
              <a:buClr>
                <a:srgbClr val="FFFF00"/>
              </a:buClr>
              <a:buSzPct val="120000"/>
              <a:buFontTx/>
              <a:buChar char="•"/>
            </a:pPr>
            <a:r>
              <a:rPr lang="el-GR" altLang="en-US" sz="2000" b="1" dirty="0">
                <a:latin typeface="Arial" panose="020B0604020202020204" pitchFamily="34" charset="0"/>
              </a:rPr>
              <a:t>Η ΠΙΕΣΗ που ΑΝΤΙΣΤΟΙΧΕΙ στο ΣΗΜΕΙΟ ΕΠΑΝΟΔΟΥ του ΣΗΜΑΤΟΣ ΑΙΜΑΤΙΚΗΣ ΡΟΗΣ =  ΣΥΣΤΟΛΙΚΗ ΠΙΕΣΗ στο ΣΦΥΡΟ</a:t>
            </a:r>
            <a:endParaRPr lang="en-US" altLang="en-US" sz="2000" b="1" dirty="0">
              <a:latin typeface="Arial" panose="020B0604020202020204" pitchFamily="34" charset="0"/>
            </a:endParaRPr>
          </a:p>
        </p:txBody>
      </p:sp>
      <p:pic>
        <p:nvPicPr>
          <p:cNvPr id="40970" name="Picture 10" descr="footprob2">
            <a:extLst>
              <a:ext uri="{FF2B5EF4-FFF2-40B4-BE49-F238E27FC236}">
                <a16:creationId xmlns:a16="http://schemas.microsoft.com/office/drawing/2014/main" id="{0E9D4675-3E83-4A4F-B3CF-150F26C623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1557338"/>
            <a:ext cx="418147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1" name="Rectangle 12">
            <a:extLst>
              <a:ext uri="{FF2B5EF4-FFF2-40B4-BE49-F238E27FC236}">
                <a16:creationId xmlns:a16="http://schemas.microsoft.com/office/drawing/2014/main" id="{B945294D-80EB-421C-9A5B-C32FB49FE832}"/>
              </a:ext>
            </a:extLst>
          </p:cNvPr>
          <p:cNvSpPr>
            <a:spLocks noChangeArrowheads="1"/>
          </p:cNvSpPr>
          <p:nvPr/>
        </p:nvSpPr>
        <p:spPr bwMode="auto">
          <a:xfrm>
            <a:off x="1524000" y="404813"/>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buFontTx/>
              <a:buBlip>
                <a:blip r:embed="rId3"/>
              </a:buBlip>
            </a:pPr>
            <a:r>
              <a:rPr lang="fr-FR" altLang="en-US" sz="2800" b="1" dirty="0">
                <a:solidFill>
                  <a:srgbClr val="FFFF66"/>
                </a:solidFill>
                <a:latin typeface="CG Omega" pitchFamily="34" charset="0"/>
              </a:rPr>
              <a:t> </a:t>
            </a:r>
            <a:r>
              <a:rPr lang="el-GR" altLang="en-US" sz="3200" b="1" dirty="0">
                <a:latin typeface="Arial" panose="020B0604020202020204" pitchFamily="34" charset="0"/>
              </a:rPr>
              <a:t>Μέτρηση Συστολικής Πίεσης στα Σφυρά </a:t>
            </a:r>
            <a:r>
              <a:rPr lang="el-GR" altLang="en-US" sz="3200" dirty="0">
                <a:latin typeface="Arial" panose="020B0604020202020204" pitchFamily="34" charset="0"/>
              </a:rPr>
              <a:t>(ΙΙΙ)</a:t>
            </a:r>
            <a:endParaRPr lang="en-US" altLang="en-US" sz="2800" dirty="0">
              <a:latin typeface="CG Omega" pitchFamily="34" charset="0"/>
            </a:endParaRPr>
          </a:p>
        </p:txBody>
      </p:sp>
    </p:spTree>
    <p:extLst>
      <p:ext uri="{BB962C8B-B14F-4D97-AF65-F5344CB8AC3E}">
        <p14:creationId xmlns:p14="http://schemas.microsoft.com/office/powerpoint/2010/main" val="387659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5F6C8B57-5AC3-4C18-83DD-762ECE5EC7FF}"/>
              </a:ext>
            </a:extLst>
          </p:cNvPr>
          <p:cNvSpPr>
            <a:spLocks noGrp="1" noChangeArrowheads="1"/>
          </p:cNvSpPr>
          <p:nvPr>
            <p:ph type="title"/>
          </p:nvPr>
        </p:nvSpPr>
        <p:spPr>
          <a:xfrm>
            <a:off x="1774826" y="333375"/>
            <a:ext cx="7681913" cy="623888"/>
          </a:xfrm>
        </p:spPr>
        <p:txBody>
          <a:bodyPr>
            <a:normAutofit fontScale="90000"/>
          </a:bodyPr>
          <a:lstStyle/>
          <a:p>
            <a:pPr eaLnBrk="1" hangingPunct="1"/>
            <a:r>
              <a:rPr lang="el-GR" altLang="en-US" dirty="0"/>
              <a:t>	</a:t>
            </a:r>
            <a:r>
              <a:rPr lang="el-GR" altLang="en-US" b="1" dirty="0"/>
              <a:t>Ενδείξεις    Μέτρησης   ΣΒΔ</a:t>
            </a:r>
            <a:endParaRPr lang="en-US" altLang="en-US" b="1" dirty="0"/>
          </a:p>
        </p:txBody>
      </p:sp>
      <p:sp>
        <p:nvSpPr>
          <p:cNvPr id="22531" name="Rectangle 3">
            <a:extLst>
              <a:ext uri="{FF2B5EF4-FFF2-40B4-BE49-F238E27FC236}">
                <a16:creationId xmlns:a16="http://schemas.microsoft.com/office/drawing/2014/main" id="{38AD56EB-4B8D-471E-A399-DA0D9613593C}"/>
              </a:ext>
            </a:extLst>
          </p:cNvPr>
          <p:cNvSpPr>
            <a:spLocks noGrp="1" noChangeArrowheads="1"/>
          </p:cNvSpPr>
          <p:nvPr>
            <p:ph type="body" idx="1"/>
          </p:nvPr>
        </p:nvSpPr>
        <p:spPr>
          <a:xfrm>
            <a:off x="2135188" y="1404939"/>
            <a:ext cx="8597900" cy="4256087"/>
          </a:xfrm>
          <a:noFill/>
        </p:spPr>
        <p:txBody>
          <a:bodyPr vert="horz" lIns="91420" tIns="45708" rIns="91420" bIns="45708" rtlCol="0">
            <a:normAutofit lnSpcReduction="10000"/>
          </a:bodyPr>
          <a:lstStyle/>
          <a:p>
            <a:pPr eaLnBrk="1" hangingPunct="1">
              <a:lnSpc>
                <a:spcPct val="90000"/>
              </a:lnSpc>
            </a:pPr>
            <a:r>
              <a:rPr lang="el-GR" altLang="en-US" dirty="0"/>
              <a:t>Ιστορικό ή «υποψία» διαλείπουσας χωλότητας</a:t>
            </a:r>
            <a:endParaRPr lang="en-US" altLang="en-US" dirty="0"/>
          </a:p>
          <a:p>
            <a:pPr eaLnBrk="1" hangingPunct="1">
              <a:lnSpc>
                <a:spcPct val="90000"/>
              </a:lnSpc>
            </a:pPr>
            <a:r>
              <a:rPr lang="el-GR" altLang="en-US" dirty="0"/>
              <a:t>Ιστορικό Κρίσιμης Ισχαιμίας</a:t>
            </a:r>
            <a:endParaRPr lang="en-US" altLang="en-US" dirty="0"/>
          </a:p>
          <a:p>
            <a:pPr eaLnBrk="1" hangingPunct="1">
              <a:lnSpc>
                <a:spcPct val="90000"/>
              </a:lnSpc>
            </a:pPr>
            <a:endParaRPr lang="en-US" altLang="en-US" dirty="0"/>
          </a:p>
          <a:p>
            <a:pPr eaLnBrk="1" hangingPunct="1">
              <a:lnSpc>
                <a:spcPct val="90000"/>
              </a:lnSpc>
            </a:pPr>
            <a:r>
              <a:rPr lang="el-GR" altLang="en-US" dirty="0"/>
              <a:t>Διαβητικός Ασθενής</a:t>
            </a:r>
            <a:r>
              <a:rPr lang="en-US" altLang="en-US" dirty="0"/>
              <a:t> &gt;50 </a:t>
            </a:r>
            <a:r>
              <a:rPr lang="el-GR" altLang="en-US" dirty="0"/>
              <a:t>ετών</a:t>
            </a:r>
            <a:endParaRPr lang="en-US" altLang="en-US" dirty="0"/>
          </a:p>
          <a:p>
            <a:pPr eaLnBrk="1" hangingPunct="1">
              <a:lnSpc>
                <a:spcPct val="85000"/>
              </a:lnSpc>
            </a:pPr>
            <a:r>
              <a:rPr lang="el-GR" altLang="en-US" dirty="0"/>
              <a:t>Διαβητικός Ασθενής</a:t>
            </a:r>
            <a:r>
              <a:rPr lang="en-US" altLang="en-US" dirty="0"/>
              <a:t> &lt;50 </a:t>
            </a:r>
            <a:r>
              <a:rPr lang="el-GR" altLang="en-US" dirty="0"/>
              <a:t>ετών με παράγοντες κινδύνου</a:t>
            </a:r>
            <a:endParaRPr lang="en-US" altLang="en-US" dirty="0"/>
          </a:p>
          <a:p>
            <a:pPr eaLnBrk="1" hangingPunct="1">
              <a:lnSpc>
                <a:spcPct val="85000"/>
              </a:lnSpc>
            </a:pPr>
            <a:r>
              <a:rPr lang="el-GR" altLang="en-US" dirty="0"/>
              <a:t>Όλοι οι ασθενείς με συμπτώματα ΠΑΝ</a:t>
            </a:r>
            <a:endParaRPr lang="en-US" altLang="en-US" dirty="0"/>
          </a:p>
          <a:p>
            <a:pPr eaLnBrk="1" hangingPunct="1">
              <a:lnSpc>
                <a:spcPct val="90000"/>
              </a:lnSpc>
            </a:pPr>
            <a:endParaRPr lang="en-US" altLang="en-US" dirty="0"/>
          </a:p>
          <a:p>
            <a:pPr eaLnBrk="1" hangingPunct="1">
              <a:lnSpc>
                <a:spcPct val="85000"/>
              </a:lnSpc>
              <a:spcBef>
                <a:spcPct val="50000"/>
              </a:spcBef>
              <a:spcAft>
                <a:spcPct val="30000"/>
              </a:spcAft>
            </a:pPr>
            <a:r>
              <a:rPr lang="el-GR" altLang="en-US" dirty="0"/>
              <a:t>Όλοι οι ασθενείς</a:t>
            </a:r>
            <a:r>
              <a:rPr lang="en-US" altLang="en-US" dirty="0"/>
              <a:t> &gt;70 </a:t>
            </a:r>
            <a:r>
              <a:rPr lang="el-GR" altLang="en-US" dirty="0"/>
              <a:t>ετών</a:t>
            </a:r>
            <a:endParaRPr lang="en-US" altLang="en-US" dirty="0"/>
          </a:p>
          <a:p>
            <a:pPr eaLnBrk="1" hangingPunct="1">
              <a:lnSpc>
                <a:spcPct val="85000"/>
              </a:lnSpc>
              <a:spcBef>
                <a:spcPct val="0"/>
              </a:spcBef>
            </a:pPr>
            <a:r>
              <a:rPr lang="el-GR" altLang="en-US" dirty="0"/>
              <a:t>Όλοι οι ασθενείς</a:t>
            </a:r>
            <a:r>
              <a:rPr lang="en-US" altLang="en-US" dirty="0"/>
              <a:t> &gt;50 </a:t>
            </a:r>
            <a:r>
              <a:rPr lang="el-GR" altLang="en-US" dirty="0"/>
              <a:t>ετών, καπνιστές ή διαβητικοί</a:t>
            </a:r>
            <a:endParaRPr lang="en-US" altLang="en-US" dirty="0"/>
          </a:p>
          <a:p>
            <a:pPr eaLnBrk="1" hangingPunct="1">
              <a:lnSpc>
                <a:spcPct val="85000"/>
              </a:lnSpc>
            </a:pPr>
            <a:endParaRPr lang="en-US" altLang="en-US" dirty="0">
              <a:solidFill>
                <a:schemeClr val="bg1"/>
              </a:solidFill>
            </a:endParaRPr>
          </a:p>
        </p:txBody>
      </p:sp>
      <p:sp>
        <p:nvSpPr>
          <p:cNvPr id="22532" name="Line 4">
            <a:extLst>
              <a:ext uri="{FF2B5EF4-FFF2-40B4-BE49-F238E27FC236}">
                <a16:creationId xmlns:a16="http://schemas.microsoft.com/office/drawing/2014/main" id="{5BC846CE-0AF5-46BD-B24C-5B53E429EDCB}"/>
              </a:ext>
            </a:extLst>
          </p:cNvPr>
          <p:cNvSpPr>
            <a:spLocks noChangeShapeType="1"/>
          </p:cNvSpPr>
          <p:nvPr/>
        </p:nvSpPr>
        <p:spPr bwMode="auto">
          <a:xfrm>
            <a:off x="2452689" y="4365625"/>
            <a:ext cx="7693025" cy="0"/>
          </a:xfrm>
          <a:prstGeom prst="line">
            <a:avLst/>
          </a:prstGeom>
          <a:noFill/>
          <a:ln w="9525">
            <a:solidFill>
              <a:srgbClr val="FFFF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3" name="Line 5">
            <a:extLst>
              <a:ext uri="{FF2B5EF4-FFF2-40B4-BE49-F238E27FC236}">
                <a16:creationId xmlns:a16="http://schemas.microsoft.com/office/drawing/2014/main" id="{323E56A2-4B01-4A1B-8F0E-CDF8AEEDBF8D}"/>
              </a:ext>
            </a:extLst>
          </p:cNvPr>
          <p:cNvSpPr>
            <a:spLocks noChangeShapeType="1"/>
          </p:cNvSpPr>
          <p:nvPr/>
        </p:nvSpPr>
        <p:spPr bwMode="auto">
          <a:xfrm>
            <a:off x="2443164" y="2654300"/>
            <a:ext cx="7767637" cy="0"/>
          </a:xfrm>
          <a:prstGeom prst="line">
            <a:avLst/>
          </a:prstGeom>
          <a:noFill/>
          <a:ln w="9525">
            <a:solidFill>
              <a:srgbClr val="FFFF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4" name="Text Box 6">
            <a:extLst>
              <a:ext uri="{FF2B5EF4-FFF2-40B4-BE49-F238E27FC236}">
                <a16:creationId xmlns:a16="http://schemas.microsoft.com/office/drawing/2014/main" id="{2A4C68EE-00D4-4508-85F3-2AED71222A1B}"/>
              </a:ext>
            </a:extLst>
          </p:cNvPr>
          <p:cNvSpPr txBox="1">
            <a:spLocks noChangeArrowheads="1"/>
          </p:cNvSpPr>
          <p:nvPr/>
        </p:nvSpPr>
        <p:spPr bwMode="auto">
          <a:xfrm rot="16200000">
            <a:off x="1246188" y="1798638"/>
            <a:ext cx="1357312"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08" rIns="91420" bIns="45708">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n-US" sz="2300" dirty="0">
                <a:latin typeface="Arial" panose="020B0604020202020204" pitchFamily="34" charset="0"/>
              </a:rPr>
              <a:t>Κλασικές</a:t>
            </a:r>
            <a:endParaRPr lang="en-US" altLang="en-US" sz="2300" dirty="0">
              <a:latin typeface="Arial" panose="020B0604020202020204" pitchFamily="34" charset="0"/>
            </a:endParaRPr>
          </a:p>
        </p:txBody>
      </p:sp>
      <p:sp>
        <p:nvSpPr>
          <p:cNvPr id="22535" name="Text Box 7">
            <a:extLst>
              <a:ext uri="{FF2B5EF4-FFF2-40B4-BE49-F238E27FC236}">
                <a16:creationId xmlns:a16="http://schemas.microsoft.com/office/drawing/2014/main" id="{0D358BE9-4B8A-46B5-BDC9-EB129DC01376}"/>
              </a:ext>
            </a:extLst>
          </p:cNvPr>
          <p:cNvSpPr txBox="1">
            <a:spLocks noChangeArrowheads="1"/>
          </p:cNvSpPr>
          <p:nvPr/>
        </p:nvSpPr>
        <p:spPr bwMode="auto">
          <a:xfrm rot="16200000">
            <a:off x="1182688" y="4986338"/>
            <a:ext cx="1484312"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08" rIns="91420" bIns="45708">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l-GR" altLang="en-US" sz="2300" dirty="0">
                <a:latin typeface="Arial" panose="020B0604020202020204" pitchFamily="34" charset="0"/>
              </a:rPr>
              <a:t>Α</a:t>
            </a:r>
            <a:r>
              <a:rPr lang="en-US" altLang="en-US" sz="2300" dirty="0">
                <a:latin typeface="Arial" panose="020B0604020202020204" pitchFamily="34" charset="0"/>
              </a:rPr>
              <a:t>CC/AHA</a:t>
            </a:r>
          </a:p>
        </p:txBody>
      </p:sp>
      <p:sp>
        <p:nvSpPr>
          <p:cNvPr id="22536" name="Text Box 8">
            <a:extLst>
              <a:ext uri="{FF2B5EF4-FFF2-40B4-BE49-F238E27FC236}">
                <a16:creationId xmlns:a16="http://schemas.microsoft.com/office/drawing/2014/main" id="{A28934E4-077D-4121-8684-AFECA9D50961}"/>
              </a:ext>
            </a:extLst>
          </p:cNvPr>
          <p:cNvSpPr txBox="1">
            <a:spLocks noChangeArrowheads="1"/>
          </p:cNvSpPr>
          <p:nvPr/>
        </p:nvSpPr>
        <p:spPr bwMode="auto">
          <a:xfrm rot="16200000">
            <a:off x="1531938" y="3095626"/>
            <a:ext cx="785813"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08" rIns="91420" bIns="45708">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300" dirty="0">
                <a:latin typeface="Arial" panose="020B0604020202020204" pitchFamily="34" charset="0"/>
              </a:rPr>
              <a:t>ADA</a:t>
            </a:r>
          </a:p>
        </p:txBody>
      </p:sp>
      <p:sp>
        <p:nvSpPr>
          <p:cNvPr id="22537" name="Text Box 10">
            <a:extLst>
              <a:ext uri="{FF2B5EF4-FFF2-40B4-BE49-F238E27FC236}">
                <a16:creationId xmlns:a16="http://schemas.microsoft.com/office/drawing/2014/main" id="{7CF89813-D7A4-4FCB-BDA1-4B80D764058B}"/>
              </a:ext>
            </a:extLst>
          </p:cNvPr>
          <p:cNvSpPr txBox="1">
            <a:spLocks noChangeArrowheads="1"/>
          </p:cNvSpPr>
          <p:nvPr/>
        </p:nvSpPr>
        <p:spPr bwMode="auto">
          <a:xfrm>
            <a:off x="1703388" y="6121400"/>
            <a:ext cx="87693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lnSpc>
                <a:spcPct val="85000"/>
              </a:lnSpc>
              <a:spcBef>
                <a:spcPct val="50000"/>
              </a:spcBef>
            </a:pPr>
            <a:r>
              <a:rPr lang="en-US" altLang="en-US" sz="1300" dirty="0">
                <a:latin typeface="Arial" panose="020B0604020202020204" pitchFamily="34" charset="0"/>
              </a:rPr>
              <a:t>ADA = American Diabetes Association; AHA = American Heart Association; ACC = American College of Cardiology</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F617363C-A754-4FDE-9AD5-981D997A2B7B}"/>
              </a:ext>
            </a:extLst>
          </p:cNvPr>
          <p:cNvSpPr>
            <a:spLocks noGrp="1" noChangeArrowheads="1"/>
          </p:cNvSpPr>
          <p:nvPr>
            <p:ph type="title"/>
          </p:nvPr>
        </p:nvSpPr>
        <p:spPr>
          <a:xfrm>
            <a:off x="2209800" y="44450"/>
            <a:ext cx="7772400" cy="1143000"/>
          </a:xfrm>
        </p:spPr>
        <p:txBody>
          <a:bodyPr/>
          <a:lstStyle/>
          <a:p>
            <a:pPr algn="ctr" eaLnBrk="1" hangingPunct="1"/>
            <a:r>
              <a:rPr lang="el-GR" altLang="en-US" b="1" dirty="0"/>
              <a:t>Κριτήρια Μέτρησης ΣΒΔ</a:t>
            </a:r>
            <a:endParaRPr lang="en-US" altLang="en-US" b="1" dirty="0"/>
          </a:p>
        </p:txBody>
      </p:sp>
      <p:sp>
        <p:nvSpPr>
          <p:cNvPr id="23555" name="Rectangle 3">
            <a:extLst>
              <a:ext uri="{FF2B5EF4-FFF2-40B4-BE49-F238E27FC236}">
                <a16:creationId xmlns:a16="http://schemas.microsoft.com/office/drawing/2014/main" id="{D3659C88-698C-43CF-BFEE-88DBB39A440B}"/>
              </a:ext>
            </a:extLst>
          </p:cNvPr>
          <p:cNvSpPr>
            <a:spLocks noGrp="1" noChangeArrowheads="1"/>
          </p:cNvSpPr>
          <p:nvPr>
            <p:ph type="body" idx="1"/>
          </p:nvPr>
        </p:nvSpPr>
        <p:spPr>
          <a:xfrm>
            <a:off x="1992314" y="1114425"/>
            <a:ext cx="8135937" cy="4114800"/>
          </a:xfrm>
        </p:spPr>
        <p:txBody>
          <a:bodyPr>
            <a:normAutofit fontScale="92500" lnSpcReduction="20000"/>
          </a:bodyPr>
          <a:lstStyle/>
          <a:p>
            <a:pPr eaLnBrk="1" hangingPunct="1"/>
            <a:r>
              <a:rPr lang="el-GR" altLang="en-US" dirty="0"/>
              <a:t>Ασθενείς με προηγούμενο </a:t>
            </a:r>
            <a:br>
              <a:rPr lang="el-GR" altLang="en-US" dirty="0"/>
            </a:br>
            <a:r>
              <a:rPr lang="el-GR" altLang="en-US" dirty="0"/>
              <a:t>ή πρόσφατο ιστορικό </a:t>
            </a:r>
            <a:r>
              <a:rPr lang="el-GR" altLang="en-US" dirty="0" err="1"/>
              <a:t>αθηροθρόμβωσης</a:t>
            </a:r>
            <a:r>
              <a:rPr lang="el-GR" altLang="en-US" dirty="0"/>
              <a:t>:</a:t>
            </a:r>
          </a:p>
          <a:p>
            <a:pPr eaLnBrk="1" hangingPunct="1">
              <a:buFontTx/>
              <a:buNone/>
            </a:pPr>
            <a:r>
              <a:rPr lang="el-GR" altLang="en-US" dirty="0"/>
              <a:t>	</a:t>
            </a:r>
            <a:r>
              <a:rPr lang="el-GR" altLang="en-US" sz="2000" dirty="0"/>
              <a:t>Αγγειακό Εγκεφαλικό Επεισόδιο ή παροδικό ισχαιμικό εγκεφαλικό</a:t>
            </a:r>
            <a:r>
              <a:rPr lang="el-GR" altLang="en-US" sz="2000" dirty="0">
                <a:solidFill>
                  <a:schemeClr val="bg1"/>
                </a:solidFill>
              </a:rPr>
              <a:t>, Έμφραγμα </a:t>
            </a:r>
            <a:r>
              <a:rPr lang="el-GR" altLang="en-US" sz="2000" dirty="0"/>
              <a:t>Μυοκαρδίου, σταθερή / ασταθής στηθάγχη, διαγνωσμένη ΠΑΝ, επέμβαση </a:t>
            </a:r>
            <a:r>
              <a:rPr lang="el-GR" altLang="en-US" sz="2000" dirty="0" err="1"/>
              <a:t>επαναγγείωσης</a:t>
            </a:r>
            <a:r>
              <a:rPr lang="el-GR" altLang="en-US" sz="2000" dirty="0"/>
              <a:t> στα κάτω άκρα</a:t>
            </a:r>
          </a:p>
          <a:p>
            <a:pPr eaLnBrk="1" hangingPunct="1">
              <a:lnSpc>
                <a:spcPct val="0"/>
              </a:lnSpc>
            </a:pPr>
            <a:endParaRPr lang="el-GR" altLang="en-US" sz="2400" dirty="0"/>
          </a:p>
          <a:p>
            <a:pPr eaLnBrk="1" hangingPunct="1"/>
            <a:r>
              <a:rPr lang="el-GR" altLang="en-US" dirty="0"/>
              <a:t>Άτομα χωρίς προηγούμενο ιστορικό, </a:t>
            </a:r>
            <a:br>
              <a:rPr lang="el-GR" altLang="en-US" dirty="0"/>
            </a:br>
            <a:r>
              <a:rPr lang="el-GR" altLang="en-US" dirty="0"/>
              <a:t>ηλικίας </a:t>
            </a:r>
            <a:r>
              <a:rPr lang="el-GR" altLang="en-US" dirty="0">
                <a:cs typeface="Arial" panose="020B0604020202020204" pitchFamily="34" charset="0"/>
              </a:rPr>
              <a:t>≥ 55 ετών και με </a:t>
            </a:r>
            <a:r>
              <a:rPr lang="el-GR" altLang="en-US" b="1" dirty="0">
                <a:cs typeface="Arial" panose="020B0604020202020204" pitchFamily="34" charset="0"/>
              </a:rPr>
              <a:t>δύο ή περισσότερους</a:t>
            </a:r>
            <a:r>
              <a:rPr lang="el-GR" altLang="en-US" dirty="0">
                <a:cs typeface="Arial" panose="020B0604020202020204" pitchFamily="34" charset="0"/>
              </a:rPr>
              <a:t> </a:t>
            </a:r>
            <a:br>
              <a:rPr lang="el-GR" altLang="en-US" dirty="0">
                <a:cs typeface="Arial" panose="020B0604020202020204" pitchFamily="34" charset="0"/>
              </a:rPr>
            </a:br>
            <a:r>
              <a:rPr lang="el-GR" altLang="en-US" dirty="0">
                <a:cs typeface="Arial" panose="020B0604020202020204" pitchFamily="34" charset="0"/>
              </a:rPr>
              <a:t>από τους παρακάτω παράγοντες κινδύνου:</a:t>
            </a:r>
            <a:endParaRPr lang="en-US" altLang="en-US" dirty="0"/>
          </a:p>
          <a:p>
            <a:pPr lvl="1" eaLnBrk="1" hangingPunct="1"/>
            <a:r>
              <a:rPr lang="el-GR" altLang="en-US" sz="2000" dirty="0"/>
              <a:t>Σακχαρώδη Διαβήτη</a:t>
            </a:r>
          </a:p>
          <a:p>
            <a:pPr lvl="1" eaLnBrk="1" hangingPunct="1"/>
            <a:r>
              <a:rPr lang="el-GR" altLang="en-US" sz="2000" dirty="0" err="1"/>
              <a:t>Δυσλιπιδαιμία</a:t>
            </a:r>
            <a:endParaRPr lang="el-GR" altLang="en-US" sz="2000" dirty="0"/>
          </a:p>
          <a:p>
            <a:pPr lvl="1" eaLnBrk="1" hangingPunct="1"/>
            <a:r>
              <a:rPr lang="el-GR" altLang="en-US" sz="2000" dirty="0"/>
              <a:t>Κάπνισμα</a:t>
            </a:r>
          </a:p>
          <a:p>
            <a:pPr lvl="1" eaLnBrk="1" hangingPunct="1"/>
            <a:r>
              <a:rPr lang="el-GR" altLang="en-US" sz="2000" dirty="0"/>
              <a:t>Παχυσαρκία </a:t>
            </a:r>
          </a:p>
          <a:p>
            <a:pPr lvl="1" eaLnBrk="1" hangingPunct="1"/>
            <a:r>
              <a:rPr lang="el-GR" altLang="en-US" sz="2000" dirty="0"/>
              <a:t>Υπέρταση</a:t>
            </a:r>
            <a:endParaRPr lang="en-US" altLang="en-US" sz="2000" dirty="0"/>
          </a:p>
        </p:txBody>
      </p:sp>
      <p:sp>
        <p:nvSpPr>
          <p:cNvPr id="23556" name="Text Box 4">
            <a:extLst>
              <a:ext uri="{FF2B5EF4-FFF2-40B4-BE49-F238E27FC236}">
                <a16:creationId xmlns:a16="http://schemas.microsoft.com/office/drawing/2014/main" id="{F9C7DBCB-898A-4E4F-838B-9BEF43EC9DAA}"/>
              </a:ext>
            </a:extLst>
          </p:cNvPr>
          <p:cNvSpPr txBox="1">
            <a:spLocks noChangeArrowheads="1"/>
          </p:cNvSpPr>
          <p:nvPr/>
        </p:nvSpPr>
        <p:spPr bwMode="auto">
          <a:xfrm>
            <a:off x="6600826" y="6381750"/>
            <a:ext cx="38512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1600" b="1" baseline="-25000">
                <a:solidFill>
                  <a:schemeClr val="bg1"/>
                </a:solidFill>
                <a:latin typeface="Arial" panose="020B0604020202020204" pitchFamily="34" charset="0"/>
              </a:rPr>
              <a:t>AGATHA study, EHJ 2006;27:1861-1867</a:t>
            </a:r>
            <a:endParaRPr lang="el-GR" altLang="en-US" sz="1600" b="1" baseline="-25000">
              <a:solidFill>
                <a:schemeClr val="bg1"/>
              </a:solidFill>
              <a:latin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06BE42C-3373-4118-8276-4C48D1C4598B}"/>
              </a:ext>
            </a:extLst>
          </p:cNvPr>
          <p:cNvSpPr>
            <a:spLocks noGrp="1" noChangeArrowheads="1"/>
          </p:cNvSpPr>
          <p:nvPr>
            <p:ph type="title"/>
          </p:nvPr>
        </p:nvSpPr>
        <p:spPr>
          <a:xfrm>
            <a:off x="2209800" y="44450"/>
            <a:ext cx="7772400" cy="1143000"/>
          </a:xfrm>
        </p:spPr>
        <p:txBody>
          <a:bodyPr/>
          <a:lstStyle/>
          <a:p>
            <a:pPr eaLnBrk="1" hangingPunct="1"/>
            <a:r>
              <a:rPr lang="el-GR" altLang="en-US" b="1" dirty="0"/>
              <a:t>Περιορισμοί στη χρήση του ΣΒΔ</a:t>
            </a:r>
            <a:endParaRPr lang="en-US" altLang="en-US" b="1" dirty="0"/>
          </a:p>
        </p:txBody>
      </p:sp>
      <p:sp>
        <p:nvSpPr>
          <p:cNvPr id="24579" name="Rectangle 3">
            <a:extLst>
              <a:ext uri="{FF2B5EF4-FFF2-40B4-BE49-F238E27FC236}">
                <a16:creationId xmlns:a16="http://schemas.microsoft.com/office/drawing/2014/main" id="{C62F84E5-85CE-42F3-89AB-D4D2BEB1DFFB}"/>
              </a:ext>
            </a:extLst>
          </p:cNvPr>
          <p:cNvSpPr>
            <a:spLocks noGrp="1" noChangeArrowheads="1"/>
          </p:cNvSpPr>
          <p:nvPr>
            <p:ph type="body" idx="1"/>
          </p:nvPr>
        </p:nvSpPr>
        <p:spPr>
          <a:xfrm>
            <a:off x="2063750" y="1125539"/>
            <a:ext cx="7848600" cy="4968875"/>
          </a:xfrm>
        </p:spPr>
        <p:txBody>
          <a:bodyPr>
            <a:normAutofit lnSpcReduction="10000"/>
          </a:bodyPr>
          <a:lstStyle/>
          <a:p>
            <a:pPr eaLnBrk="1" hangingPunct="1">
              <a:lnSpc>
                <a:spcPct val="90000"/>
              </a:lnSpc>
              <a:buFontTx/>
              <a:buNone/>
            </a:pPr>
            <a:r>
              <a:rPr lang="el-GR" altLang="en-US" b="1" dirty="0">
                <a:solidFill>
                  <a:srgbClr val="FFFF00"/>
                </a:solidFill>
              </a:rPr>
              <a:t>Ι. </a:t>
            </a:r>
            <a:r>
              <a:rPr lang="el-GR" altLang="en-US" b="1" u="sng" dirty="0"/>
              <a:t>Τα αγγεία δεν ανταποκρίνονται στη συμπίεση</a:t>
            </a:r>
            <a:r>
              <a:rPr lang="el-GR" altLang="en-US" dirty="0"/>
              <a:t> </a:t>
            </a:r>
            <a:br>
              <a:rPr lang="el-GR" altLang="en-US" dirty="0"/>
            </a:br>
            <a:r>
              <a:rPr lang="el-GR" altLang="en-US" dirty="0"/>
              <a:t>όταν συνυπάρχει:</a:t>
            </a:r>
            <a:endParaRPr lang="en-US" altLang="en-US" dirty="0"/>
          </a:p>
          <a:p>
            <a:pPr lvl="1" eaLnBrk="1" hangingPunct="1">
              <a:lnSpc>
                <a:spcPct val="90000"/>
              </a:lnSpc>
              <a:buClr>
                <a:srgbClr val="FF9999"/>
              </a:buClr>
              <a:buFont typeface="Wingdings" panose="05000000000000000000" pitchFamily="2" charset="2"/>
              <a:buChar char="Ø"/>
            </a:pPr>
            <a:r>
              <a:rPr lang="el-GR" altLang="en-US" dirty="0"/>
              <a:t>Σακχαρώδης Διαβήτης</a:t>
            </a:r>
            <a:endParaRPr lang="en-US" altLang="en-US" dirty="0"/>
          </a:p>
          <a:p>
            <a:pPr lvl="1" eaLnBrk="1" hangingPunct="1">
              <a:lnSpc>
                <a:spcPct val="90000"/>
              </a:lnSpc>
              <a:buClr>
                <a:srgbClr val="FF9999"/>
              </a:buClr>
              <a:buFont typeface="Wingdings" panose="05000000000000000000" pitchFamily="2" charset="2"/>
              <a:buChar char="Ø"/>
            </a:pPr>
            <a:r>
              <a:rPr lang="el-GR" altLang="en-US" dirty="0"/>
              <a:t>Νεφρική Ανεπάρκεια</a:t>
            </a:r>
            <a:endParaRPr lang="en-US" altLang="en-US" dirty="0"/>
          </a:p>
          <a:p>
            <a:pPr lvl="1" algn="ctr" eaLnBrk="1" hangingPunct="1">
              <a:lnSpc>
                <a:spcPct val="90000"/>
              </a:lnSpc>
              <a:buClr>
                <a:srgbClr val="000000"/>
              </a:buClr>
              <a:buFont typeface="Wingdings" panose="05000000000000000000" pitchFamily="2" charset="2"/>
              <a:buNone/>
            </a:pPr>
            <a:endParaRPr lang="el-GR" altLang="en-US" sz="1400" dirty="0"/>
          </a:p>
          <a:p>
            <a:pPr lvl="2" eaLnBrk="1" hangingPunct="1">
              <a:lnSpc>
                <a:spcPct val="90000"/>
              </a:lnSpc>
              <a:buFontTx/>
              <a:buNone/>
            </a:pPr>
            <a:r>
              <a:rPr lang="el-GR" altLang="en-US" sz="2800" i="1" dirty="0"/>
              <a:t>Σε αυτές τις περιπτώσεις χρησιμοποιείται </a:t>
            </a:r>
            <a:br>
              <a:rPr lang="el-GR" altLang="en-US" sz="2800" i="1" dirty="0"/>
            </a:br>
            <a:r>
              <a:rPr lang="el-GR" altLang="en-US" sz="2800" i="1" dirty="0"/>
              <a:t>ο </a:t>
            </a:r>
            <a:r>
              <a:rPr lang="el-GR" altLang="en-US" sz="2800" b="1" i="1" u="sng" dirty="0" err="1"/>
              <a:t>Δακτυλο-Βραχιόνιος</a:t>
            </a:r>
            <a:r>
              <a:rPr lang="el-GR" altLang="en-US" sz="2800" b="1" i="1" u="sng" dirty="0"/>
              <a:t> Δείκτης</a:t>
            </a:r>
            <a:r>
              <a:rPr lang="el-GR" altLang="en-US" sz="2800" i="1" dirty="0"/>
              <a:t> : </a:t>
            </a:r>
            <a:br>
              <a:rPr lang="el-GR" altLang="en-US" sz="2800" i="1" dirty="0"/>
            </a:br>
            <a:endParaRPr lang="el-GR" altLang="en-US" sz="900" i="1" dirty="0"/>
          </a:p>
          <a:p>
            <a:pPr lvl="2" algn="ctr" eaLnBrk="1" hangingPunct="1">
              <a:lnSpc>
                <a:spcPct val="90000"/>
              </a:lnSpc>
              <a:buFontTx/>
              <a:buNone/>
            </a:pPr>
            <a:r>
              <a:rPr lang="el-GR" altLang="en-US" sz="2800" i="1" dirty="0"/>
              <a:t>- Φυσιολογικός</a:t>
            </a:r>
            <a:r>
              <a:rPr lang="en-US" altLang="en-US" sz="2800" i="1" dirty="0"/>
              <a:t> &gt;0.7</a:t>
            </a:r>
            <a:br>
              <a:rPr lang="el-GR" altLang="en-US" sz="2800" i="1" dirty="0"/>
            </a:br>
            <a:r>
              <a:rPr lang="el-GR" altLang="en-US" sz="2800" i="1" dirty="0"/>
              <a:t>- Άλγος Ηρεμίας </a:t>
            </a:r>
            <a:r>
              <a:rPr lang="en-US" altLang="en-US" sz="2800" i="1" dirty="0"/>
              <a:t>&lt;0.2</a:t>
            </a:r>
            <a:endParaRPr lang="el-GR" altLang="en-US" sz="2800" i="1" dirty="0"/>
          </a:p>
          <a:p>
            <a:pPr lvl="4" eaLnBrk="1" hangingPunct="1">
              <a:lnSpc>
                <a:spcPct val="60000"/>
              </a:lnSpc>
              <a:buFontTx/>
              <a:buNone/>
            </a:pPr>
            <a:endParaRPr lang="en-US" altLang="en-US" sz="2800" i="1" dirty="0"/>
          </a:p>
          <a:p>
            <a:pPr algn="ctr" eaLnBrk="1" hangingPunct="1">
              <a:lnSpc>
                <a:spcPct val="90000"/>
              </a:lnSpc>
              <a:buFontTx/>
              <a:buNone/>
            </a:pPr>
            <a:r>
              <a:rPr lang="el-GR" altLang="en-US" b="1" dirty="0"/>
              <a:t>ΙΙ. </a:t>
            </a:r>
            <a:r>
              <a:rPr lang="el-GR" altLang="en-US" b="1" u="sng" dirty="0"/>
              <a:t>Αναξιόπιστη μέτρηση της </a:t>
            </a:r>
            <a:r>
              <a:rPr lang="el-GR" altLang="en-US" b="1" u="sng" dirty="0" err="1"/>
              <a:t>Βραχιόνιας</a:t>
            </a:r>
            <a:r>
              <a:rPr lang="el-GR" altLang="en-US" b="1" u="sng" dirty="0"/>
              <a:t> Πίεσης </a:t>
            </a:r>
            <a:br>
              <a:rPr lang="el-GR" altLang="en-US" b="1" u="sng" dirty="0"/>
            </a:br>
            <a:r>
              <a:rPr lang="el-GR" altLang="en-US" dirty="0"/>
              <a:t>σε απόφραξη της υποκλείδιου </a:t>
            </a:r>
            <a:br>
              <a:rPr lang="el-GR" altLang="en-US" dirty="0"/>
            </a:br>
            <a:r>
              <a:rPr lang="el-GR" altLang="en-US" dirty="0"/>
              <a:t>ή της ανωνύμου αρτηρίας</a:t>
            </a:r>
          </a:p>
          <a:p>
            <a:pPr algn="ctr" eaLnBrk="1" hangingPunct="1">
              <a:lnSpc>
                <a:spcPct val="90000"/>
              </a:lnSpc>
              <a:buFontTx/>
              <a:buNone/>
            </a:pPr>
            <a:endParaRPr lang="en-US" altLang="en-US" dirty="0">
              <a:solidFill>
                <a:schemeClr val="bg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8FA7A896-0FB4-4DF7-B8F7-F1F3C5FAFCAF}"/>
              </a:ext>
            </a:extLst>
          </p:cNvPr>
          <p:cNvSpPr>
            <a:spLocks noGrp="1" noChangeArrowheads="1"/>
          </p:cNvSpPr>
          <p:nvPr>
            <p:ph type="title"/>
          </p:nvPr>
        </p:nvSpPr>
        <p:spPr>
          <a:xfrm>
            <a:off x="1703388" y="277813"/>
            <a:ext cx="8507412" cy="1143000"/>
          </a:xfrm>
        </p:spPr>
        <p:txBody>
          <a:bodyPr>
            <a:normAutofit fontScale="90000"/>
          </a:bodyPr>
          <a:lstStyle/>
          <a:p>
            <a:pPr eaLnBrk="1" hangingPunct="1"/>
            <a:r>
              <a:rPr lang="el-GR" altLang="en-US" b="1" dirty="0"/>
              <a:t>ΣΒΔ : Αξιολόγηση της εξέλιξης της ΠΑΝ</a:t>
            </a:r>
            <a:endParaRPr lang="en-IE" altLang="en-US" b="1" dirty="0"/>
          </a:p>
        </p:txBody>
      </p:sp>
      <p:sp>
        <p:nvSpPr>
          <p:cNvPr id="28675" name="Rectangle 3">
            <a:extLst>
              <a:ext uri="{FF2B5EF4-FFF2-40B4-BE49-F238E27FC236}">
                <a16:creationId xmlns:a16="http://schemas.microsoft.com/office/drawing/2014/main" id="{72A8D421-D3C7-47EA-A546-34EC9BC2BCB2}"/>
              </a:ext>
            </a:extLst>
          </p:cNvPr>
          <p:cNvSpPr>
            <a:spLocks noGrp="1" noChangeArrowheads="1"/>
          </p:cNvSpPr>
          <p:nvPr>
            <p:ph type="body" idx="1"/>
          </p:nvPr>
        </p:nvSpPr>
        <p:spPr>
          <a:xfrm>
            <a:off x="1847850" y="1484313"/>
            <a:ext cx="8820150" cy="4114800"/>
          </a:xfrm>
        </p:spPr>
        <p:txBody>
          <a:bodyPr>
            <a:normAutofit fontScale="92500" lnSpcReduction="20000"/>
          </a:bodyPr>
          <a:lstStyle/>
          <a:p>
            <a:pPr eaLnBrk="1" hangingPunct="1">
              <a:lnSpc>
                <a:spcPct val="80000"/>
              </a:lnSpc>
              <a:buClr>
                <a:srgbClr val="FFCC00"/>
              </a:buClr>
              <a:buSzPct val="120000"/>
              <a:buFont typeface="Wingdings" panose="05000000000000000000" pitchFamily="2" charset="2"/>
              <a:buChar char="ü"/>
            </a:pPr>
            <a:r>
              <a:rPr lang="el-GR" altLang="en-US" dirty="0"/>
              <a:t>  </a:t>
            </a:r>
            <a:r>
              <a:rPr lang="el-GR" altLang="en-US" i="1" dirty="0"/>
              <a:t>Μεταβολές της τιμής του </a:t>
            </a:r>
            <a:r>
              <a:rPr lang="el-GR" altLang="en-US" i="1" dirty="0" err="1"/>
              <a:t>Σφυρο-Βραχιόνιου</a:t>
            </a:r>
            <a:r>
              <a:rPr lang="el-GR" altLang="en-US" i="1" dirty="0"/>
              <a:t> Δείκτη</a:t>
            </a:r>
            <a:r>
              <a:rPr lang="el-GR" altLang="en-US" dirty="0"/>
              <a:t> : </a:t>
            </a:r>
          </a:p>
          <a:p>
            <a:pPr eaLnBrk="1" hangingPunct="1">
              <a:lnSpc>
                <a:spcPct val="80000"/>
              </a:lnSpc>
              <a:buClr>
                <a:srgbClr val="FFCC00"/>
              </a:buClr>
              <a:buSzPct val="120000"/>
              <a:buFont typeface="Wingdings" panose="05000000000000000000" pitchFamily="2" charset="2"/>
              <a:buNone/>
            </a:pPr>
            <a:r>
              <a:rPr lang="el-GR" altLang="en-US" sz="2600" b="1" dirty="0"/>
              <a:t>- Μείωση ΣΒΔ κατά 0,15 υποδεικνύει πρόοδο νόσου </a:t>
            </a:r>
            <a:r>
              <a:rPr lang="el-GR" altLang="en-US" sz="2600" dirty="0"/>
              <a:t>(επιδείνωση)</a:t>
            </a:r>
            <a:endParaRPr lang="el-GR" altLang="en-US" sz="2600" b="1" dirty="0"/>
          </a:p>
          <a:p>
            <a:pPr eaLnBrk="1" hangingPunct="1">
              <a:lnSpc>
                <a:spcPct val="80000"/>
              </a:lnSpc>
              <a:buClr>
                <a:srgbClr val="FFCC00"/>
              </a:buClr>
              <a:buSzPct val="120000"/>
              <a:buFont typeface="Wingdings" panose="05000000000000000000" pitchFamily="2" charset="2"/>
              <a:buNone/>
            </a:pPr>
            <a:r>
              <a:rPr lang="el-GR" altLang="en-US" sz="2600" b="1" dirty="0"/>
              <a:t>- Αύξηση ΣΒΔ κατά 0,15 υποδεικνύει υποστροφή </a:t>
            </a:r>
            <a:r>
              <a:rPr lang="el-GR" altLang="en-US" sz="2600" dirty="0"/>
              <a:t>(βελτίωση)</a:t>
            </a:r>
            <a:endParaRPr lang="el-GR" altLang="en-US" sz="2600" b="1" dirty="0"/>
          </a:p>
          <a:p>
            <a:pPr eaLnBrk="1" hangingPunct="1">
              <a:lnSpc>
                <a:spcPct val="80000"/>
              </a:lnSpc>
              <a:buClr>
                <a:srgbClr val="FFCC00"/>
              </a:buClr>
              <a:buSzPct val="120000"/>
              <a:buFont typeface="Wingdings" panose="05000000000000000000" pitchFamily="2" charset="2"/>
              <a:buNone/>
            </a:pPr>
            <a:endParaRPr lang="en-IE" altLang="en-US" sz="2600" dirty="0"/>
          </a:p>
          <a:p>
            <a:pPr eaLnBrk="1" hangingPunct="1">
              <a:lnSpc>
                <a:spcPct val="80000"/>
              </a:lnSpc>
              <a:buClr>
                <a:srgbClr val="FFCC00"/>
              </a:buClr>
              <a:buSzPct val="120000"/>
              <a:buFont typeface="Wingdings" panose="05000000000000000000" pitchFamily="2" charset="2"/>
              <a:buChar char="ü"/>
            </a:pPr>
            <a:r>
              <a:rPr lang="el-GR" altLang="en-US" dirty="0"/>
              <a:t>Αύξηση ΣΒΔ σε διαδοχικές μετρήσεις είναι ενδεικτική</a:t>
            </a:r>
            <a:br>
              <a:rPr lang="el-GR" altLang="en-US" dirty="0"/>
            </a:br>
            <a:r>
              <a:rPr lang="el-GR" altLang="en-US" dirty="0"/>
              <a:t>αυξημένης αιμάτωσης του κάτω άκρου</a:t>
            </a:r>
            <a:br>
              <a:rPr lang="el-GR" altLang="en-US" dirty="0"/>
            </a:br>
            <a:r>
              <a:rPr lang="el-GR" altLang="en-US" dirty="0"/>
              <a:t>από ανάπτυξη δικτύου παράπλευρης κυκλοφορίας</a:t>
            </a:r>
            <a:endParaRPr lang="en-IE" altLang="en-US" dirty="0"/>
          </a:p>
          <a:p>
            <a:pPr eaLnBrk="1" hangingPunct="1">
              <a:lnSpc>
                <a:spcPct val="80000"/>
              </a:lnSpc>
              <a:buClr>
                <a:srgbClr val="FFCC00"/>
              </a:buClr>
              <a:buSzPct val="120000"/>
              <a:buFont typeface="Wingdings" panose="05000000000000000000" pitchFamily="2" charset="2"/>
              <a:buChar char="ü"/>
            </a:pPr>
            <a:endParaRPr lang="en-IE" altLang="en-US" dirty="0"/>
          </a:p>
          <a:p>
            <a:pPr eaLnBrk="1" hangingPunct="1">
              <a:lnSpc>
                <a:spcPct val="80000"/>
              </a:lnSpc>
              <a:buClr>
                <a:srgbClr val="FFCC00"/>
              </a:buClr>
              <a:buSzPct val="120000"/>
              <a:buFont typeface="Wingdings" panose="05000000000000000000" pitchFamily="2" charset="2"/>
              <a:buChar char="ü"/>
            </a:pPr>
            <a:r>
              <a:rPr lang="el-GR" altLang="en-US" dirty="0"/>
              <a:t> Μείωση ΣΒΔ σε διαδοχικές μετρήσεις είναι ενδεικτική </a:t>
            </a:r>
            <a:br>
              <a:rPr lang="el-GR" altLang="en-US" dirty="0"/>
            </a:br>
            <a:r>
              <a:rPr lang="el-GR" altLang="en-US" dirty="0"/>
              <a:t>είτε επέκτασης και επιδείνωσης των βλαβών,</a:t>
            </a:r>
            <a:br>
              <a:rPr lang="el-GR" altLang="en-US" dirty="0"/>
            </a:br>
            <a:r>
              <a:rPr lang="el-GR" altLang="en-US" dirty="0"/>
              <a:t>είτε μειωμένης αιμάτωσης του κάτω άκρου </a:t>
            </a:r>
            <a:br>
              <a:rPr lang="el-GR" altLang="en-US" dirty="0"/>
            </a:br>
            <a:r>
              <a:rPr lang="el-GR" altLang="en-US" dirty="0"/>
              <a:t>εξαιτίας πλημμελούς </a:t>
            </a:r>
            <a:r>
              <a:rPr lang="el-GR" altLang="en-US" dirty="0" err="1"/>
              <a:t>επαναγγείωσης</a:t>
            </a:r>
            <a:endParaRPr lang="en-IE" altLang="en-US" dirty="0"/>
          </a:p>
        </p:txBody>
      </p:sp>
      <p:sp>
        <p:nvSpPr>
          <p:cNvPr id="28676" name="Rectangle 4">
            <a:extLst>
              <a:ext uri="{FF2B5EF4-FFF2-40B4-BE49-F238E27FC236}">
                <a16:creationId xmlns:a16="http://schemas.microsoft.com/office/drawing/2014/main" id="{83DF1DA7-E62E-4315-B63C-881942408A6F}"/>
              </a:ext>
            </a:extLst>
          </p:cNvPr>
          <p:cNvSpPr>
            <a:spLocks noChangeArrowheads="1"/>
          </p:cNvSpPr>
          <p:nvPr/>
        </p:nvSpPr>
        <p:spPr bwMode="auto">
          <a:xfrm>
            <a:off x="5735639" y="6553200"/>
            <a:ext cx="4486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l-GR" altLang="en-US" sz="1400">
                <a:solidFill>
                  <a:schemeClr val="bg1"/>
                </a:solidFill>
                <a:latin typeface="Arial" panose="020B0604020202020204" pitchFamily="34" charset="0"/>
              </a:rPr>
              <a:t>(</a:t>
            </a:r>
            <a:r>
              <a:rPr lang="en-IE" altLang="en-US" sz="1400">
                <a:solidFill>
                  <a:schemeClr val="bg1"/>
                </a:solidFill>
                <a:latin typeface="Arial" panose="020B0604020202020204" pitchFamily="34" charset="0"/>
              </a:rPr>
              <a:t>1</a:t>
            </a:r>
            <a:r>
              <a:rPr lang="el-GR" altLang="en-US" sz="1400">
                <a:solidFill>
                  <a:schemeClr val="bg1"/>
                </a:solidFill>
                <a:latin typeface="Arial" panose="020B0604020202020204" pitchFamily="34" charset="0"/>
              </a:rPr>
              <a:t>)</a:t>
            </a:r>
            <a:r>
              <a:rPr lang="en-IE" altLang="en-US" sz="1400">
                <a:solidFill>
                  <a:schemeClr val="bg1"/>
                </a:solidFill>
                <a:latin typeface="Arial" panose="020B0604020202020204" pitchFamily="34" charset="0"/>
              </a:rPr>
              <a:t> Mohler, E. </a:t>
            </a:r>
            <a:r>
              <a:rPr lang="en-IE" altLang="en-US" sz="1400" b="1" i="1">
                <a:solidFill>
                  <a:schemeClr val="bg1"/>
                </a:solidFill>
                <a:latin typeface="Arial" panose="020B0604020202020204" pitchFamily="34" charset="0"/>
              </a:rPr>
              <a:t>Arch Intern Med</a:t>
            </a:r>
            <a:r>
              <a:rPr lang="el-GR" altLang="en-US" sz="1400" b="1" i="1">
                <a:solidFill>
                  <a:schemeClr val="bg1"/>
                </a:solidFill>
                <a:latin typeface="Arial" panose="020B0604020202020204" pitchFamily="34" charset="0"/>
              </a:rPr>
              <a:t>,</a:t>
            </a:r>
            <a:r>
              <a:rPr lang="en-IE" altLang="en-US" sz="1400" b="1" i="1">
                <a:solidFill>
                  <a:schemeClr val="bg1"/>
                </a:solidFill>
                <a:latin typeface="Arial" panose="020B0604020202020204" pitchFamily="34" charset="0"/>
              </a:rPr>
              <a:t> 2003</a:t>
            </a:r>
            <a:r>
              <a:rPr lang="en-IE" altLang="en-US" sz="1400">
                <a:solidFill>
                  <a:schemeClr val="bg1"/>
                </a:solidFill>
                <a:latin typeface="Arial" panose="020B0604020202020204" pitchFamily="34" charset="0"/>
              </a:rPr>
              <a:t>; 163: 2306-2314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21AD3F73-2384-4C2D-A668-97F3DE6BC2C5}"/>
              </a:ext>
            </a:extLst>
          </p:cNvPr>
          <p:cNvSpPr>
            <a:spLocks noGrp="1" noChangeArrowheads="1"/>
          </p:cNvSpPr>
          <p:nvPr>
            <p:ph type="title"/>
          </p:nvPr>
        </p:nvSpPr>
        <p:spPr>
          <a:xfrm>
            <a:off x="1524000" y="0"/>
            <a:ext cx="9144000" cy="838200"/>
          </a:xfrm>
          <a:solidFill>
            <a:schemeClr val="bg1">
              <a:lumMod val="85000"/>
            </a:schemeClr>
          </a:solidFill>
          <a:ln>
            <a:solidFill>
              <a:schemeClr val="accent1"/>
            </a:solidFill>
          </a:ln>
        </p:spPr>
        <p:txBody>
          <a:bodyPr/>
          <a:lstStyle/>
          <a:p>
            <a:pPr algn="ctr"/>
            <a:r>
              <a:rPr lang="el-GR" altLang="en-US" sz="4000" dirty="0">
                <a:solidFill>
                  <a:srgbClr val="FF0066"/>
                </a:solidFill>
              </a:rPr>
              <a:t>Οξεία </a:t>
            </a:r>
            <a:r>
              <a:rPr lang="en-US" altLang="en-US" sz="4000" dirty="0">
                <a:solidFill>
                  <a:srgbClr val="FF0066"/>
                </a:solidFill>
              </a:rPr>
              <a:t>&amp;</a:t>
            </a:r>
            <a:r>
              <a:rPr lang="el-GR" altLang="en-US" sz="4000" dirty="0">
                <a:solidFill>
                  <a:srgbClr val="FF0066"/>
                </a:solidFill>
              </a:rPr>
              <a:t> Χρόνια Αρτηριακή Ισχαιμία</a:t>
            </a:r>
            <a:endParaRPr lang="en-US" altLang="en-US" sz="4000" dirty="0">
              <a:solidFill>
                <a:srgbClr val="FF0066"/>
              </a:solidFill>
            </a:endParaRPr>
          </a:p>
        </p:txBody>
      </p:sp>
      <p:sp>
        <p:nvSpPr>
          <p:cNvPr id="34819" name="Rectangle 3">
            <a:extLst>
              <a:ext uri="{FF2B5EF4-FFF2-40B4-BE49-F238E27FC236}">
                <a16:creationId xmlns:a16="http://schemas.microsoft.com/office/drawing/2014/main" id="{0B2670EB-C621-4914-8206-87CE43D0952F}"/>
              </a:ext>
            </a:extLst>
          </p:cNvPr>
          <p:cNvSpPr>
            <a:spLocks noGrp="1" noChangeArrowheads="1"/>
          </p:cNvSpPr>
          <p:nvPr>
            <p:ph type="body" idx="1"/>
          </p:nvPr>
        </p:nvSpPr>
        <p:spPr>
          <a:xfrm>
            <a:off x="1524000" y="838200"/>
            <a:ext cx="9144000" cy="5791200"/>
          </a:xfrm>
        </p:spPr>
        <p:txBody>
          <a:bodyPr/>
          <a:lstStyle/>
          <a:p>
            <a:r>
              <a:rPr lang="el-GR" altLang="en-US" sz="2400" dirty="0"/>
              <a:t>Οξεία </a:t>
            </a:r>
            <a:r>
              <a:rPr lang="en-US" altLang="en-US" sz="2400" dirty="0"/>
              <a:t>: </a:t>
            </a:r>
            <a:r>
              <a:rPr lang="el-GR" altLang="en-US" sz="2400" dirty="0"/>
              <a:t>Απότομη διακοπή (ή μείωση) της αιμάτωσης του οργάνου στόχου (θρόμβωση, εμβολή).</a:t>
            </a:r>
          </a:p>
          <a:p>
            <a:r>
              <a:rPr lang="el-GR" altLang="en-US" sz="2400" dirty="0" err="1"/>
              <a:t>Χρονία</a:t>
            </a:r>
            <a:r>
              <a:rPr lang="el-GR" altLang="en-US" sz="2400" dirty="0"/>
              <a:t> </a:t>
            </a:r>
            <a:r>
              <a:rPr lang="en-US" altLang="en-US" sz="2400" dirty="0"/>
              <a:t>:</a:t>
            </a:r>
            <a:r>
              <a:rPr lang="el-GR" altLang="en-US" sz="2400" dirty="0"/>
              <a:t> Σταδιακή μείωση της αιμάτωσης του οργάνου στόχου (αθηροσκλήρωση).</a:t>
            </a:r>
          </a:p>
          <a:p>
            <a:endParaRPr lang="en-US" altLang="en-US" sz="2400" dirty="0">
              <a:solidFill>
                <a:schemeClr val="bg1"/>
              </a:solidFill>
            </a:endParaRPr>
          </a:p>
        </p:txBody>
      </p:sp>
      <p:sp>
        <p:nvSpPr>
          <p:cNvPr id="34820" name="Rectangle 4">
            <a:extLst>
              <a:ext uri="{FF2B5EF4-FFF2-40B4-BE49-F238E27FC236}">
                <a16:creationId xmlns:a16="http://schemas.microsoft.com/office/drawing/2014/main" id="{A6BFB353-F186-427D-88E6-B2E58AC6DF1C}"/>
              </a:ext>
            </a:extLst>
          </p:cNvPr>
          <p:cNvSpPr>
            <a:spLocks noChangeArrowheads="1"/>
          </p:cNvSpPr>
          <p:nvPr/>
        </p:nvSpPr>
        <p:spPr bwMode="auto">
          <a:xfrm>
            <a:off x="1524000" y="2438400"/>
            <a:ext cx="9144000" cy="4419600"/>
          </a:xfrm>
          <a:prstGeom prst="rect">
            <a:avLst/>
          </a:prstGeom>
          <a:solidFill>
            <a:schemeClr val="bg1">
              <a:lumMod val="85000"/>
            </a:schemeClr>
          </a:solidFill>
          <a:ln w="9525">
            <a:solidFill>
              <a:schemeClr val="accent1"/>
            </a:solidFill>
            <a:miter lim="800000"/>
            <a:headEnd/>
            <a:tailEnd/>
          </a:ln>
          <a:effectLst/>
        </p:spPr>
        <p:txBody>
          <a:bodyPr wrap="none" anchor="ctr"/>
          <a:lstStyle>
            <a:lvl1pPr marL="457200" indent="-457200" eaLnBrk="0" hangingPunct="0">
              <a:defRPr sz="2400">
                <a:solidFill>
                  <a:schemeClr val="tx1"/>
                </a:solidFill>
                <a:latin typeface="Times New Roman" panose="02020603050405020304" pitchFamily="18" charset="0"/>
              </a:defRPr>
            </a:lvl1pPr>
            <a:lvl2pPr marL="914400" indent="-457200" eaLnBrk="0" hangingPunct="0">
              <a:defRPr sz="2400">
                <a:solidFill>
                  <a:schemeClr val="tx1"/>
                </a:solidFill>
                <a:latin typeface="Times New Roman" panose="02020603050405020304" pitchFamily="18" charset="0"/>
              </a:defRPr>
            </a:lvl2pPr>
            <a:lvl3pPr marL="1371600" indent="-457200" eaLnBrk="0" hangingPunct="0">
              <a:defRPr sz="2400">
                <a:solidFill>
                  <a:schemeClr val="tx1"/>
                </a:solidFill>
                <a:latin typeface="Times New Roman" panose="02020603050405020304" pitchFamily="18" charset="0"/>
              </a:defRPr>
            </a:lvl3pPr>
            <a:lvl4pPr marL="1828800" indent="-457200" eaLnBrk="0" hangingPunct="0">
              <a:defRPr sz="2400">
                <a:solidFill>
                  <a:schemeClr val="tx1"/>
                </a:solidFill>
                <a:latin typeface="Times New Roman" panose="02020603050405020304" pitchFamily="18" charset="0"/>
              </a:defRPr>
            </a:lvl4pPr>
            <a:lvl5pPr marL="2286000" indent="-457200" eaLnBrk="0" hangingPunct="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l-GR" altLang="en-US" sz="2800" dirty="0"/>
              <a:t>Συμπτώματα &amp; σημεία </a:t>
            </a:r>
            <a:r>
              <a:rPr lang="el-GR" altLang="en-US" sz="2800" dirty="0">
                <a:solidFill>
                  <a:srgbClr val="FF0066"/>
                </a:solidFill>
              </a:rPr>
              <a:t>των άκρων</a:t>
            </a:r>
          </a:p>
          <a:p>
            <a:pPr algn="ctr" eaLnBrk="1" hangingPunct="1"/>
            <a:endParaRPr lang="el-GR" altLang="en-US" sz="1200" dirty="0">
              <a:solidFill>
                <a:srgbClr val="FF0066"/>
              </a:solidFill>
            </a:endParaRPr>
          </a:p>
          <a:p>
            <a:pPr algn="ctr" eaLnBrk="1" hangingPunct="1"/>
            <a:r>
              <a:rPr lang="el-GR" altLang="en-US" dirty="0"/>
              <a:t>Οξεία </a:t>
            </a:r>
            <a:r>
              <a:rPr lang="en-US" altLang="en-US" dirty="0"/>
              <a:t>:</a:t>
            </a:r>
            <a:r>
              <a:rPr lang="el-GR" altLang="en-US" dirty="0"/>
              <a:t> ωχρό, ψυχρό, σύμπτωση τοιχωμάτων φλεβών, απουσία </a:t>
            </a:r>
            <a:r>
              <a:rPr lang="el-GR" altLang="en-US" dirty="0" err="1"/>
              <a:t>σφύξεων</a:t>
            </a:r>
            <a:endParaRPr lang="el-GR" altLang="en-US" dirty="0"/>
          </a:p>
          <a:p>
            <a:pPr algn="ctr" eaLnBrk="1" hangingPunct="1"/>
            <a:r>
              <a:rPr lang="el-GR" altLang="en-US" dirty="0"/>
              <a:t>αφόρητο άλγος, </a:t>
            </a:r>
            <a:r>
              <a:rPr lang="el-GR" altLang="en-US" dirty="0" err="1"/>
              <a:t>υπαι</a:t>
            </a:r>
            <a:r>
              <a:rPr lang="el-GR" altLang="en-US" dirty="0"/>
              <a:t>-αναισθησία, παράλυση,</a:t>
            </a:r>
          </a:p>
          <a:p>
            <a:pPr algn="ctr" eaLnBrk="1" hangingPunct="1"/>
            <a:endParaRPr lang="el-GR" altLang="en-US" sz="1400" dirty="0"/>
          </a:p>
          <a:p>
            <a:pPr algn="ctr" eaLnBrk="1" hangingPunct="1"/>
            <a:r>
              <a:rPr lang="el-GR" altLang="en-US" dirty="0" err="1"/>
              <a:t>Χρονία</a:t>
            </a:r>
            <a:r>
              <a:rPr lang="en-US" altLang="en-US" dirty="0"/>
              <a:t>:</a:t>
            </a:r>
            <a:r>
              <a:rPr lang="el-GR" altLang="en-US" dirty="0"/>
              <a:t> ωχρό, ψυχρό, σύμπτωση τοιχωμάτων φλεβών, απουσία </a:t>
            </a:r>
            <a:r>
              <a:rPr lang="el-GR" altLang="en-US" dirty="0" err="1"/>
              <a:t>σφύξεων</a:t>
            </a:r>
            <a:endParaRPr lang="en-US" altLang="en-US" dirty="0"/>
          </a:p>
          <a:p>
            <a:pPr algn="ctr" eaLnBrk="1" hangingPunct="1"/>
            <a:r>
              <a:rPr lang="el-GR" altLang="en-US" dirty="0"/>
              <a:t>απόπτωση τριχών, εύθραυστα νύχια, ισχαιμικό έλκος, γάγγραινα</a:t>
            </a:r>
          </a:p>
          <a:p>
            <a:pPr algn="ctr" eaLnBrk="1" hangingPunct="1"/>
            <a:r>
              <a:rPr lang="el-GR" altLang="en-US" dirty="0">
                <a:solidFill>
                  <a:srgbClr val="FF0066"/>
                </a:solidFill>
              </a:rPr>
              <a:t>Και συμπτώματα αναλόγως του βαθμού μείωσης της αιμάτωσης</a:t>
            </a:r>
          </a:p>
          <a:p>
            <a:pPr algn="ctr" eaLnBrk="1" hangingPunct="1">
              <a:buFontTx/>
              <a:buAutoNum type="arabicPeriod"/>
            </a:pPr>
            <a:r>
              <a:rPr lang="el-GR" altLang="en-US" dirty="0" err="1"/>
              <a:t>Ασυμπτωματικός</a:t>
            </a:r>
            <a:endParaRPr lang="el-GR" altLang="en-US" dirty="0"/>
          </a:p>
          <a:p>
            <a:pPr algn="ctr" eaLnBrk="1" hangingPunct="1">
              <a:buFontTx/>
              <a:buAutoNum type="arabicPeriod"/>
            </a:pPr>
            <a:r>
              <a:rPr lang="el-GR" altLang="en-US" dirty="0"/>
              <a:t>Διαλείπουσα χωλότητα (άλγος στην κόπωση)</a:t>
            </a:r>
          </a:p>
          <a:p>
            <a:pPr algn="ctr" eaLnBrk="1" hangingPunct="1">
              <a:buFontTx/>
              <a:buAutoNum type="arabicPeriod"/>
            </a:pPr>
            <a:r>
              <a:rPr lang="el-GR" altLang="en-US" dirty="0"/>
              <a:t>Άλγος στην ανάπαυση</a:t>
            </a:r>
          </a:p>
          <a:p>
            <a:pPr algn="ctr" eaLnBrk="1" hangingPunct="1">
              <a:buFontTx/>
              <a:buAutoNum type="arabicPeriod"/>
            </a:pPr>
            <a:r>
              <a:rPr lang="el-GR" altLang="en-US" dirty="0" err="1"/>
              <a:t>Ιστική</a:t>
            </a:r>
            <a:r>
              <a:rPr lang="el-GR" altLang="en-US" dirty="0"/>
              <a:t> νέκρωση, γάγγραινα</a:t>
            </a:r>
          </a:p>
          <a:p>
            <a:pPr algn="ctr" eaLnBrk="1" hangingPunct="1">
              <a:buFontTx/>
              <a:buAutoNum type="arabicPeriod"/>
            </a:pPr>
            <a:endParaRPr lang="en-US" altLang="en-US" sz="1800" dirty="0"/>
          </a:p>
        </p:txBody>
      </p:sp>
      <p:sp>
        <p:nvSpPr>
          <p:cNvPr id="34821" name="Line 5">
            <a:extLst>
              <a:ext uri="{FF2B5EF4-FFF2-40B4-BE49-F238E27FC236}">
                <a16:creationId xmlns:a16="http://schemas.microsoft.com/office/drawing/2014/main" id="{94FD2A80-E0F4-44CE-BBA9-630C0E2EF53C}"/>
              </a:ext>
            </a:extLst>
          </p:cNvPr>
          <p:cNvSpPr>
            <a:spLocks noChangeShapeType="1"/>
          </p:cNvSpPr>
          <p:nvPr/>
        </p:nvSpPr>
        <p:spPr bwMode="auto">
          <a:xfrm>
            <a:off x="3581400" y="2895600"/>
            <a:ext cx="4953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box(out)">
                                      <p:cBhvr>
                                        <p:cTn id="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9DE49575-3951-49BA-B572-AFBEC6700C3B}"/>
              </a:ext>
            </a:extLst>
          </p:cNvPr>
          <p:cNvSpPr>
            <a:spLocks noGrp="1" noChangeArrowheads="1"/>
          </p:cNvSpPr>
          <p:nvPr>
            <p:ph type="title"/>
          </p:nvPr>
        </p:nvSpPr>
        <p:spPr>
          <a:xfrm>
            <a:off x="1524000" y="0"/>
            <a:ext cx="9144000" cy="1371600"/>
          </a:xfrm>
          <a:solidFill>
            <a:schemeClr val="bg1">
              <a:lumMod val="85000"/>
            </a:schemeClr>
          </a:solidFill>
          <a:ln>
            <a:solidFill>
              <a:schemeClr val="accent1"/>
            </a:solidFill>
          </a:ln>
        </p:spPr>
        <p:txBody>
          <a:bodyPr/>
          <a:lstStyle/>
          <a:p>
            <a:pPr algn="ctr"/>
            <a:r>
              <a:rPr lang="el-GR" altLang="en-US" sz="4000" dirty="0">
                <a:solidFill>
                  <a:srgbClr val="FF0066"/>
                </a:solidFill>
              </a:rPr>
              <a:t>Οξεία Αρτηριακή Ισχαιμία</a:t>
            </a:r>
            <a:br>
              <a:rPr lang="el-GR" altLang="en-US" sz="4000" dirty="0">
                <a:solidFill>
                  <a:srgbClr val="FF0066"/>
                </a:solidFill>
              </a:rPr>
            </a:br>
            <a:r>
              <a:rPr lang="el-GR" altLang="en-US" sz="4000" dirty="0">
                <a:solidFill>
                  <a:srgbClr val="FF0066"/>
                </a:solidFill>
              </a:rPr>
              <a:t>Διάγνωση - Θεραπεία</a:t>
            </a:r>
            <a:endParaRPr lang="en-US" altLang="en-US" sz="4000" dirty="0">
              <a:solidFill>
                <a:srgbClr val="FF0066"/>
              </a:solidFill>
            </a:endParaRPr>
          </a:p>
        </p:txBody>
      </p:sp>
      <p:sp>
        <p:nvSpPr>
          <p:cNvPr id="52227" name="Rectangle 3">
            <a:extLst>
              <a:ext uri="{FF2B5EF4-FFF2-40B4-BE49-F238E27FC236}">
                <a16:creationId xmlns:a16="http://schemas.microsoft.com/office/drawing/2014/main" id="{9601E255-FFD9-4BF5-A133-311A9938D600}"/>
              </a:ext>
            </a:extLst>
          </p:cNvPr>
          <p:cNvSpPr>
            <a:spLocks noGrp="1" noChangeArrowheads="1"/>
          </p:cNvSpPr>
          <p:nvPr>
            <p:ph type="body" idx="1"/>
          </p:nvPr>
        </p:nvSpPr>
        <p:spPr>
          <a:xfrm>
            <a:off x="1524000" y="1371600"/>
            <a:ext cx="9144000" cy="4495800"/>
          </a:xfrm>
          <a:ln/>
          <a:extLst>
            <a:ext uri="{91240B29-F687-4F45-9708-019B960494DF}">
              <a14:hiddenLine xmlns:a14="http://schemas.microsoft.com/office/drawing/2010/main" w="9525">
                <a:solidFill>
                  <a:schemeClr val="bg1"/>
                </a:solidFill>
                <a:miter lim="800000"/>
                <a:headEnd/>
                <a:tailEnd/>
              </a14:hiddenLine>
            </a:ext>
          </a:extLst>
        </p:spPr>
        <p:txBody>
          <a:bodyPr>
            <a:normAutofit fontScale="70000" lnSpcReduction="20000"/>
          </a:bodyPr>
          <a:lstStyle/>
          <a:p>
            <a:pPr>
              <a:lnSpc>
                <a:spcPct val="90000"/>
              </a:lnSpc>
            </a:pPr>
            <a:r>
              <a:rPr lang="el-GR" altLang="en-US" sz="2400" dirty="0">
                <a:solidFill>
                  <a:schemeClr val="bg1"/>
                </a:solidFill>
              </a:rPr>
              <a:t>Κλινική διάγνωση                     </a:t>
            </a:r>
            <a:r>
              <a:rPr lang="en-US" altLang="en-US" sz="2400" dirty="0">
                <a:solidFill>
                  <a:schemeClr val="bg1"/>
                </a:solidFill>
              </a:rPr>
              <a:t>:</a:t>
            </a:r>
            <a:r>
              <a:rPr lang="en-US" altLang="en-US" dirty="0">
                <a:solidFill>
                  <a:schemeClr val="bg1"/>
                </a:solidFill>
              </a:rPr>
              <a:t> </a:t>
            </a:r>
            <a:r>
              <a:rPr lang="el-GR" altLang="en-US" sz="2400" dirty="0">
                <a:solidFill>
                  <a:schemeClr val="bg1"/>
                </a:solidFill>
              </a:rPr>
              <a:t>Συμπτώματα &amp; Σημεία</a:t>
            </a:r>
          </a:p>
          <a:p>
            <a:pPr>
              <a:lnSpc>
                <a:spcPct val="90000"/>
              </a:lnSpc>
              <a:buFontTx/>
              <a:buNone/>
            </a:pPr>
            <a:r>
              <a:rPr lang="el-GR" altLang="en-US" sz="2400" dirty="0">
                <a:latin typeface="Arial" panose="020B0604020202020204" pitchFamily="34" charset="0"/>
                <a:cs typeface="Arial" panose="020B0604020202020204" pitchFamily="34" charset="0"/>
              </a:rPr>
              <a:t>                                                         Ψηλάφηση Αρτηριών</a:t>
            </a:r>
          </a:p>
          <a:p>
            <a:pPr>
              <a:lnSpc>
                <a:spcPct val="90000"/>
              </a:lnSpc>
              <a:buFontTx/>
              <a:buNone/>
            </a:pPr>
            <a:r>
              <a:rPr lang="el-GR" alt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            Doppler </a:t>
            </a:r>
            <a:r>
              <a:rPr lang="el-GR" altLang="en-US" sz="2400" dirty="0" err="1">
                <a:latin typeface="Arial" panose="020B0604020202020204" pitchFamily="34" charset="0"/>
                <a:cs typeface="Arial" panose="020B0604020202020204" pitchFamily="34" charset="0"/>
              </a:rPr>
              <a:t>υπερηχο</a:t>
            </a:r>
            <a:r>
              <a:rPr lang="en-US" altLang="en-US" sz="2400" dirty="0">
                <a:latin typeface="Arial" panose="020B0604020202020204" pitchFamily="34" charset="0"/>
                <a:cs typeface="Arial" panose="020B0604020202020204" pitchFamily="34" charset="0"/>
              </a:rPr>
              <a:t>/</a:t>
            </a:r>
            <a:r>
              <a:rPr lang="el-GR" altLang="en-US" sz="2400" dirty="0">
                <a:latin typeface="Arial" panose="020B0604020202020204" pitchFamily="34" charset="0"/>
                <a:cs typeface="Arial" panose="020B0604020202020204" pitchFamily="34" charset="0"/>
              </a:rPr>
              <a:t>μα</a:t>
            </a:r>
            <a:endParaRPr lang="en-US" altLang="en-US" sz="2400" dirty="0">
              <a:latin typeface="Arial" panose="020B0604020202020204" pitchFamily="34" charset="0"/>
              <a:cs typeface="Arial" panose="020B0604020202020204" pitchFamily="34" charset="0"/>
            </a:endParaRPr>
          </a:p>
          <a:p>
            <a:pPr>
              <a:lnSpc>
                <a:spcPct val="90000"/>
              </a:lnSpc>
              <a:buFontTx/>
              <a:buNone/>
            </a:pPr>
            <a:endParaRPr lang="el-GR" altLang="en-US" sz="800" dirty="0">
              <a:latin typeface="Arial" panose="020B0604020202020204" pitchFamily="34" charset="0"/>
              <a:cs typeface="Arial" panose="020B0604020202020204" pitchFamily="34" charset="0"/>
            </a:endParaRPr>
          </a:p>
          <a:p>
            <a:pPr>
              <a:lnSpc>
                <a:spcPct val="90000"/>
              </a:lnSpc>
            </a:pPr>
            <a:r>
              <a:rPr lang="el-GR" altLang="en-US" sz="2400" dirty="0">
                <a:latin typeface="Arial" panose="020B0604020202020204" pitchFamily="34" charset="0"/>
                <a:cs typeface="Arial" panose="020B0604020202020204" pitchFamily="34" charset="0"/>
              </a:rPr>
              <a:t>Απεικονιστική επιβεβαίωση     </a:t>
            </a:r>
            <a:r>
              <a:rPr lang="en-US" altLang="en-US" sz="2400" dirty="0">
                <a:latin typeface="Arial" panose="020B0604020202020204" pitchFamily="34" charset="0"/>
                <a:cs typeface="Arial" panose="020B0604020202020204" pitchFamily="34" charset="0"/>
              </a:rPr>
              <a:t>:</a:t>
            </a:r>
            <a:r>
              <a:rPr lang="en-US" altLang="en-US"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Duplex </a:t>
            </a:r>
            <a:r>
              <a:rPr lang="el-GR" altLang="en-US" sz="2400" dirty="0" err="1">
                <a:latin typeface="Arial" panose="020B0604020202020204" pitchFamily="34" charset="0"/>
                <a:cs typeface="Arial" panose="020B0604020202020204" pitchFamily="34" charset="0"/>
              </a:rPr>
              <a:t>υπερηχο</a:t>
            </a:r>
            <a:r>
              <a:rPr lang="en-US" altLang="en-US" sz="2400" dirty="0">
                <a:latin typeface="Arial" panose="020B0604020202020204" pitchFamily="34" charset="0"/>
                <a:cs typeface="Arial" panose="020B0604020202020204" pitchFamily="34" charset="0"/>
              </a:rPr>
              <a:t>/</a:t>
            </a:r>
            <a:r>
              <a:rPr lang="el-GR" altLang="en-US" sz="2400" dirty="0">
                <a:latin typeface="Arial" panose="020B0604020202020204" pitchFamily="34" charset="0"/>
                <a:cs typeface="Arial" panose="020B0604020202020204" pitchFamily="34" charset="0"/>
              </a:rPr>
              <a:t>μα</a:t>
            </a:r>
            <a:r>
              <a:rPr lang="en-US" altLang="en-US" sz="2400" dirty="0">
                <a:latin typeface="Arial" panose="020B0604020202020204" pitchFamily="34" charset="0"/>
                <a:cs typeface="Arial" panose="020B0604020202020204" pitchFamily="34" charset="0"/>
              </a:rPr>
              <a:t> </a:t>
            </a:r>
          </a:p>
          <a:p>
            <a:pPr>
              <a:lnSpc>
                <a:spcPct val="90000"/>
              </a:lnSpc>
              <a:buFontTx/>
              <a:buNone/>
            </a:pPr>
            <a:r>
              <a:rPr lang="en-US" altLang="en-US" sz="2400" dirty="0">
                <a:latin typeface="Arial" panose="020B0604020202020204" pitchFamily="34" charset="0"/>
                <a:cs typeface="Arial" panose="020B0604020202020204" pitchFamily="34" charset="0"/>
              </a:rPr>
              <a:t>                                                 </a:t>
            </a:r>
            <a:r>
              <a:rPr lang="el-GR" altLang="en-US" sz="2400" dirty="0">
                <a:latin typeface="Arial" panose="020B0604020202020204" pitchFamily="34" charset="0"/>
                <a:cs typeface="Arial" panose="020B0604020202020204" pitchFamily="34" charset="0"/>
              </a:rPr>
              <a:t>       Αγγειογραφία</a:t>
            </a:r>
          </a:p>
          <a:p>
            <a:pPr>
              <a:lnSpc>
                <a:spcPct val="90000"/>
              </a:lnSpc>
              <a:buFontTx/>
              <a:buNone/>
            </a:pPr>
            <a:endParaRPr lang="el-GR" altLang="en-US" sz="900" dirty="0">
              <a:latin typeface="Arial" panose="020B0604020202020204" pitchFamily="34" charset="0"/>
              <a:cs typeface="Arial" panose="020B0604020202020204" pitchFamily="34" charset="0"/>
            </a:endParaRPr>
          </a:p>
          <a:p>
            <a:pPr>
              <a:lnSpc>
                <a:spcPct val="90000"/>
              </a:lnSpc>
            </a:pPr>
            <a:r>
              <a:rPr lang="el-GR" altLang="en-US" sz="2400" dirty="0" err="1">
                <a:latin typeface="Arial" panose="020B0604020202020204" pitchFamily="34" charset="0"/>
                <a:cs typeface="Arial" panose="020B0604020202020204" pitchFamily="34" charset="0"/>
              </a:rPr>
              <a:t>Σταδιοποίηση</a:t>
            </a:r>
            <a:r>
              <a:rPr lang="en-US" altLang="en-US" sz="2400" dirty="0">
                <a:latin typeface="Arial" panose="020B0604020202020204" pitchFamily="34" charset="0"/>
                <a:cs typeface="Arial" panose="020B0604020202020204" pitchFamily="34" charset="0"/>
              </a:rPr>
              <a:t>: </a:t>
            </a:r>
            <a:r>
              <a:rPr lang="el-GR" alt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I. </a:t>
            </a:r>
            <a:r>
              <a:rPr lang="el-GR" altLang="en-US" sz="2400" dirty="0">
                <a:latin typeface="Arial" panose="020B0604020202020204" pitchFamily="34" charset="0"/>
                <a:cs typeface="Arial" panose="020B0604020202020204" pitchFamily="34" charset="0"/>
              </a:rPr>
              <a:t>Βιώσιμο </a:t>
            </a:r>
            <a:r>
              <a:rPr lang="el-GR" altLang="en-US" sz="1800" dirty="0">
                <a:latin typeface="Arial" panose="020B0604020202020204" pitchFamily="34" charset="0"/>
                <a:cs typeface="Arial" panose="020B0604020202020204" pitchFamily="34" charset="0"/>
              </a:rPr>
              <a:t>αρτηριακή ροή  (</a:t>
            </a:r>
            <a:r>
              <a:rPr lang="en-US" altLang="en-US" sz="1800" dirty="0">
                <a:latin typeface="Arial" panose="020B0604020202020204" pitchFamily="34" charset="0"/>
                <a:cs typeface="Arial" panose="020B0604020202020204" pitchFamily="34" charset="0"/>
              </a:rPr>
              <a:t>+</a:t>
            </a:r>
            <a:r>
              <a:rPr lang="el-GR" altLang="en-US" sz="1800" dirty="0">
                <a:latin typeface="Arial" panose="020B0604020202020204" pitchFamily="34" charset="0"/>
                <a:cs typeface="Arial" panose="020B0604020202020204" pitchFamily="34" charset="0"/>
              </a:rPr>
              <a:t>)</a:t>
            </a:r>
            <a:r>
              <a:rPr lang="el-GR" altLang="en-US" sz="2400" dirty="0">
                <a:latin typeface="Arial" panose="020B0604020202020204" pitchFamily="34" charset="0"/>
                <a:cs typeface="Arial" panose="020B0604020202020204" pitchFamily="34" charset="0"/>
              </a:rPr>
              <a:t>  </a:t>
            </a:r>
          </a:p>
          <a:p>
            <a:pPr>
              <a:lnSpc>
                <a:spcPct val="90000"/>
              </a:lnSpc>
              <a:buFontTx/>
              <a:buNone/>
            </a:pPr>
            <a:r>
              <a:rPr lang="el-GR" altLang="en-US" sz="2400" dirty="0">
                <a:latin typeface="Arial" panose="020B0604020202020204" pitchFamily="34" charset="0"/>
                <a:cs typeface="Arial" panose="020B0604020202020204" pitchFamily="34" charset="0"/>
              </a:rPr>
              <a:t>                            ΙΙ. Απειλούμενο </a:t>
            </a:r>
            <a:r>
              <a:rPr lang="el-GR" altLang="en-US" sz="1800" dirty="0">
                <a:latin typeface="Arial" panose="020B0604020202020204" pitchFamily="34" charset="0"/>
                <a:cs typeface="Arial" panose="020B0604020202020204" pitchFamily="34" charset="0"/>
              </a:rPr>
              <a:t>αισθητικότητα (</a:t>
            </a:r>
            <a:r>
              <a:rPr lang="en-US" altLang="en-US" sz="1800" dirty="0">
                <a:latin typeface="Arial" panose="020B0604020202020204" pitchFamily="34" charset="0"/>
                <a:cs typeface="Arial" panose="020B0604020202020204" pitchFamily="34" charset="0"/>
              </a:rPr>
              <a:t>+/-</a:t>
            </a:r>
            <a:r>
              <a:rPr lang="el-GR" altLang="en-US" sz="1800" dirty="0">
                <a:latin typeface="Arial" panose="020B0604020202020204" pitchFamily="34" charset="0"/>
                <a:cs typeface="Arial" panose="020B0604020202020204" pitchFamily="34" charset="0"/>
              </a:rPr>
              <a:t>)  κινητικότητα</a:t>
            </a:r>
            <a:r>
              <a:rPr lang="en-US" altLang="en-US" sz="1800" dirty="0">
                <a:latin typeface="Arial" panose="020B0604020202020204" pitchFamily="34" charset="0"/>
                <a:cs typeface="Arial" panose="020B0604020202020204" pitchFamily="34" charset="0"/>
              </a:rPr>
              <a:t> </a:t>
            </a:r>
            <a:r>
              <a:rPr lang="el-GR" altLang="en-US" sz="1800" dirty="0">
                <a:latin typeface="Arial" panose="020B0604020202020204" pitchFamily="34" charset="0"/>
                <a:cs typeface="Arial" panose="020B0604020202020204" pitchFamily="34" charset="0"/>
              </a:rPr>
              <a:t>(</a:t>
            </a:r>
            <a:r>
              <a:rPr lang="en-US" altLang="en-US" sz="1800" dirty="0">
                <a:latin typeface="Arial" panose="020B0604020202020204" pitchFamily="34" charset="0"/>
                <a:cs typeface="Arial" panose="020B0604020202020204" pitchFamily="34" charset="0"/>
              </a:rPr>
              <a:t>+</a:t>
            </a:r>
            <a:r>
              <a:rPr lang="el-GR" altLang="en-US" sz="1800" dirty="0">
                <a:latin typeface="Arial" panose="020B0604020202020204" pitchFamily="34" charset="0"/>
                <a:cs typeface="Arial" panose="020B0604020202020204" pitchFamily="34" charset="0"/>
              </a:rPr>
              <a:t>)</a:t>
            </a:r>
            <a:r>
              <a:rPr lang="en-US" altLang="en-US" sz="1800" dirty="0">
                <a:latin typeface="Arial" panose="020B0604020202020204" pitchFamily="34" charset="0"/>
                <a:cs typeface="Arial" panose="020B0604020202020204" pitchFamily="34" charset="0"/>
              </a:rPr>
              <a:t> </a:t>
            </a:r>
            <a:r>
              <a:rPr lang="el-GR" altLang="en-US" sz="1800" dirty="0">
                <a:latin typeface="Arial" panose="020B0604020202020204" pitchFamily="34" charset="0"/>
                <a:cs typeface="Arial" panose="020B0604020202020204" pitchFamily="34" charset="0"/>
              </a:rPr>
              <a:t>ροή (+/-)</a:t>
            </a:r>
            <a:endParaRPr lang="en-US" altLang="en-US" sz="2400" dirty="0">
              <a:latin typeface="Arial" panose="020B0604020202020204" pitchFamily="34" charset="0"/>
              <a:cs typeface="Arial" panose="020B0604020202020204" pitchFamily="34" charset="0"/>
            </a:endParaRPr>
          </a:p>
          <a:p>
            <a:pPr>
              <a:lnSpc>
                <a:spcPct val="90000"/>
              </a:lnSpc>
              <a:buFontTx/>
              <a:buNone/>
            </a:pPr>
            <a:r>
              <a:rPr lang="en-US" altLang="en-US" sz="2400" dirty="0">
                <a:latin typeface="Arial" panose="020B0604020202020204" pitchFamily="34" charset="0"/>
                <a:cs typeface="Arial" panose="020B0604020202020204" pitchFamily="34" charset="0"/>
              </a:rPr>
              <a:t>                            III.</a:t>
            </a:r>
            <a:r>
              <a:rPr lang="el-GR" altLang="en-US" sz="2400" dirty="0">
                <a:latin typeface="Arial" panose="020B0604020202020204" pitchFamily="34" charset="0"/>
                <a:cs typeface="Arial" panose="020B0604020202020204" pitchFamily="34" charset="0"/>
              </a:rPr>
              <a:t> Μη Αναστρέψιμο  </a:t>
            </a:r>
            <a:r>
              <a:rPr lang="el-GR" altLang="en-US" sz="1800" dirty="0">
                <a:latin typeface="Arial" panose="020B0604020202020204" pitchFamily="34" charset="0"/>
                <a:cs typeface="Arial" panose="020B0604020202020204" pitchFamily="34" charset="0"/>
              </a:rPr>
              <a:t>αισθητικότητα (-)  κινητικότητα (-) ροή (-)</a:t>
            </a:r>
            <a:endParaRPr lang="en-US" altLang="en-US" sz="2400" dirty="0">
              <a:latin typeface="Arial" panose="020B0604020202020204" pitchFamily="34" charset="0"/>
              <a:cs typeface="Arial" panose="020B0604020202020204" pitchFamily="34" charset="0"/>
            </a:endParaRPr>
          </a:p>
          <a:p>
            <a:pPr>
              <a:lnSpc>
                <a:spcPct val="90000"/>
              </a:lnSpc>
              <a:buFontTx/>
              <a:buNone/>
            </a:pPr>
            <a:endParaRPr lang="el-GR" altLang="en-US" sz="1000" dirty="0">
              <a:latin typeface="Arial" panose="020B0604020202020204" pitchFamily="34" charset="0"/>
              <a:cs typeface="Arial" panose="020B0604020202020204" pitchFamily="34" charset="0"/>
            </a:endParaRPr>
          </a:p>
          <a:p>
            <a:pPr>
              <a:lnSpc>
                <a:spcPct val="90000"/>
              </a:lnSpc>
            </a:pPr>
            <a:r>
              <a:rPr lang="el-GR" altLang="en-US" sz="2400" dirty="0">
                <a:latin typeface="Arial" panose="020B0604020202020204" pitchFamily="34" charset="0"/>
                <a:cs typeface="Arial" panose="020B0604020202020204" pitchFamily="34" charset="0"/>
              </a:rPr>
              <a:t>Θεραπεία                                   </a:t>
            </a:r>
            <a:r>
              <a:rPr lang="en-US" altLang="en-US" sz="2400" dirty="0">
                <a:latin typeface="Arial" panose="020B0604020202020204" pitchFamily="34" charset="0"/>
                <a:cs typeface="Arial" panose="020B0604020202020204" pitchFamily="34" charset="0"/>
              </a:rPr>
              <a:t>:  </a:t>
            </a:r>
            <a:r>
              <a:rPr lang="el-GR" altLang="en-US" sz="2400" dirty="0">
                <a:latin typeface="Arial" panose="020B0604020202020204" pitchFamily="34" charset="0"/>
                <a:cs typeface="Arial" panose="020B0604020202020204" pitchFamily="34" charset="0"/>
              </a:rPr>
              <a:t>Ηπαρίνη </a:t>
            </a:r>
            <a:r>
              <a:rPr lang="en-US" altLang="en-US" sz="2400" dirty="0" err="1">
                <a:latin typeface="Arial" panose="020B0604020202020204" pitchFamily="34" charset="0"/>
                <a:cs typeface="Arial" panose="020B0604020202020204" pitchFamily="34" charset="0"/>
              </a:rPr>
              <a:t>i.v.</a:t>
            </a:r>
            <a:r>
              <a:rPr lang="en-US" altLang="en-US" sz="2400" dirty="0">
                <a:latin typeface="Arial" panose="020B0604020202020204" pitchFamily="34" charset="0"/>
                <a:cs typeface="Arial" panose="020B0604020202020204" pitchFamily="34" charset="0"/>
              </a:rPr>
              <a:t> </a:t>
            </a:r>
            <a:endParaRPr lang="el-GR" altLang="en-US" sz="2400" dirty="0">
              <a:latin typeface="Arial" panose="020B0604020202020204" pitchFamily="34" charset="0"/>
              <a:cs typeface="Arial" panose="020B0604020202020204" pitchFamily="34" charset="0"/>
            </a:endParaRPr>
          </a:p>
          <a:p>
            <a:pPr>
              <a:lnSpc>
                <a:spcPct val="90000"/>
              </a:lnSpc>
              <a:buFontTx/>
              <a:buNone/>
            </a:pPr>
            <a:r>
              <a:rPr lang="el-GR" altLang="en-US" sz="2400" dirty="0">
                <a:latin typeface="Arial" panose="020B0604020202020204" pitchFamily="34" charset="0"/>
                <a:cs typeface="Arial" panose="020B0604020202020204" pitchFamily="34" charset="0"/>
              </a:rPr>
              <a:t>                                                         Εμβολή          </a:t>
            </a:r>
            <a:r>
              <a:rPr lang="el-GR" altLang="en-US" sz="2400" dirty="0" err="1">
                <a:latin typeface="Arial" panose="020B0604020202020204" pitchFamily="34" charset="0"/>
                <a:cs typeface="Arial" panose="020B0604020202020204" pitchFamily="34" charset="0"/>
              </a:rPr>
              <a:t>Εμβολεκτομή</a:t>
            </a:r>
            <a:endParaRPr lang="el-GR" altLang="en-US" sz="2400" dirty="0">
              <a:latin typeface="Arial" panose="020B0604020202020204" pitchFamily="34" charset="0"/>
              <a:cs typeface="Arial" panose="020B0604020202020204" pitchFamily="34" charset="0"/>
            </a:endParaRPr>
          </a:p>
          <a:p>
            <a:pPr>
              <a:lnSpc>
                <a:spcPct val="90000"/>
              </a:lnSpc>
              <a:buFontTx/>
              <a:buNone/>
            </a:pPr>
            <a:r>
              <a:rPr lang="el-GR" altLang="en-US" sz="2400" dirty="0">
                <a:latin typeface="Arial" panose="020B0604020202020204" pitchFamily="34" charset="0"/>
                <a:cs typeface="Arial" panose="020B0604020202020204" pitchFamily="34" charset="0"/>
              </a:rPr>
              <a:t>                                                         Θρόμβωση   </a:t>
            </a:r>
            <a:r>
              <a:rPr lang="en-US" altLang="en-US" sz="2400" dirty="0">
                <a:latin typeface="Arial" panose="020B0604020202020204" pitchFamily="34" charset="0"/>
                <a:cs typeface="Arial" panose="020B0604020202020204" pitchFamily="34" charset="0"/>
              </a:rPr>
              <a:t>    </a:t>
            </a:r>
            <a:r>
              <a:rPr lang="el-GR" alt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By pass</a:t>
            </a:r>
          </a:p>
          <a:p>
            <a:pPr>
              <a:lnSpc>
                <a:spcPct val="90000"/>
              </a:lnSpc>
              <a:buFontTx/>
              <a:buNone/>
            </a:pPr>
            <a:r>
              <a:rPr lang="en-US" altLang="en-US" sz="2400" dirty="0">
                <a:latin typeface="Arial" panose="020B0604020202020204" pitchFamily="34" charset="0"/>
                <a:cs typeface="Arial" panose="020B0604020202020204" pitchFamily="34" charset="0"/>
              </a:rPr>
              <a:t>                                                         </a:t>
            </a:r>
            <a:r>
              <a:rPr lang="el-GR" altLang="en-US" sz="2400" i="1" dirty="0" err="1">
                <a:latin typeface="Arial" panose="020B0604020202020204" pitchFamily="34" charset="0"/>
                <a:cs typeface="Arial" panose="020B0604020202020204" pitchFamily="34" charset="0"/>
              </a:rPr>
              <a:t>Θρομβόλυση</a:t>
            </a:r>
            <a:r>
              <a:rPr lang="el-GR"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tPA</a:t>
            </a:r>
            <a:r>
              <a:rPr lang="en-US" altLang="en-US" sz="2400" i="1" dirty="0">
                <a:latin typeface="Arial" panose="020B0604020202020204" pitchFamily="34" charset="0"/>
                <a:cs typeface="Arial" panose="020B0604020202020204" pitchFamily="34" charset="0"/>
              </a:rPr>
              <a:t>)</a:t>
            </a:r>
          </a:p>
        </p:txBody>
      </p:sp>
      <p:sp>
        <p:nvSpPr>
          <p:cNvPr id="52228" name="Line 4">
            <a:extLst>
              <a:ext uri="{FF2B5EF4-FFF2-40B4-BE49-F238E27FC236}">
                <a16:creationId xmlns:a16="http://schemas.microsoft.com/office/drawing/2014/main" id="{18EA3698-827C-4CAC-877B-740CBE30A3FD}"/>
              </a:ext>
            </a:extLst>
          </p:cNvPr>
          <p:cNvSpPr>
            <a:spLocks noChangeShapeType="1"/>
          </p:cNvSpPr>
          <p:nvPr/>
        </p:nvSpPr>
        <p:spPr bwMode="auto">
          <a:xfrm>
            <a:off x="7010400" y="5791200"/>
            <a:ext cx="53340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29" name="Line 5">
            <a:extLst>
              <a:ext uri="{FF2B5EF4-FFF2-40B4-BE49-F238E27FC236}">
                <a16:creationId xmlns:a16="http://schemas.microsoft.com/office/drawing/2014/main" id="{82162697-1B5B-46CF-8AA1-528EED273D8C}"/>
              </a:ext>
            </a:extLst>
          </p:cNvPr>
          <p:cNvSpPr>
            <a:spLocks noChangeShapeType="1"/>
          </p:cNvSpPr>
          <p:nvPr/>
        </p:nvSpPr>
        <p:spPr bwMode="auto">
          <a:xfrm>
            <a:off x="7391400" y="6172200"/>
            <a:ext cx="45720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4">
            <a:extLst>
              <a:ext uri="{FF2B5EF4-FFF2-40B4-BE49-F238E27FC236}">
                <a16:creationId xmlns:a16="http://schemas.microsoft.com/office/drawing/2014/main" id="{4C0351DC-B925-4BA3-BA58-4E8701A50E14}"/>
              </a:ext>
            </a:extLst>
          </p:cNvPr>
          <p:cNvSpPr>
            <a:spLocks noGrp="1" noChangeArrowheads="1"/>
          </p:cNvSpPr>
          <p:nvPr>
            <p:ph type="title"/>
          </p:nvPr>
        </p:nvSpPr>
        <p:spPr>
          <a:xfrm>
            <a:off x="1524000" y="0"/>
            <a:ext cx="9144000" cy="1371600"/>
          </a:xfrm>
          <a:solidFill>
            <a:schemeClr val="bg1">
              <a:lumMod val="85000"/>
            </a:schemeClr>
          </a:solidFill>
          <a:ln>
            <a:solidFill>
              <a:schemeClr val="accent1"/>
            </a:solidFill>
          </a:ln>
        </p:spPr>
        <p:txBody>
          <a:bodyPr/>
          <a:lstStyle/>
          <a:p>
            <a:pPr algn="ctr"/>
            <a:r>
              <a:rPr lang="el-GR" altLang="en-US" dirty="0" err="1">
                <a:solidFill>
                  <a:srgbClr val="FF0066"/>
                </a:solidFill>
              </a:rPr>
              <a:t>Χρονία</a:t>
            </a:r>
            <a:r>
              <a:rPr lang="el-GR" altLang="en-US" dirty="0">
                <a:solidFill>
                  <a:srgbClr val="FF0066"/>
                </a:solidFill>
              </a:rPr>
              <a:t> Αρτηριακή Ισχαιμία</a:t>
            </a:r>
            <a:br>
              <a:rPr lang="el-GR" altLang="en-US" dirty="0">
                <a:solidFill>
                  <a:srgbClr val="FF0066"/>
                </a:solidFill>
              </a:rPr>
            </a:br>
            <a:r>
              <a:rPr lang="el-GR" altLang="en-US" dirty="0">
                <a:solidFill>
                  <a:srgbClr val="FF0066"/>
                </a:solidFill>
              </a:rPr>
              <a:t>Διάγνωση </a:t>
            </a:r>
            <a:endParaRPr lang="en-US" altLang="en-US" dirty="0">
              <a:solidFill>
                <a:srgbClr val="FF0066"/>
              </a:solidFill>
            </a:endParaRPr>
          </a:p>
        </p:txBody>
      </p:sp>
      <p:sp>
        <p:nvSpPr>
          <p:cNvPr id="53253" name="Rectangle 5">
            <a:extLst>
              <a:ext uri="{FF2B5EF4-FFF2-40B4-BE49-F238E27FC236}">
                <a16:creationId xmlns:a16="http://schemas.microsoft.com/office/drawing/2014/main" id="{EEF954CB-D2FF-45D9-9FA6-D425E3B49E72}"/>
              </a:ext>
            </a:extLst>
          </p:cNvPr>
          <p:cNvSpPr>
            <a:spLocks noGrp="1" noChangeArrowheads="1"/>
          </p:cNvSpPr>
          <p:nvPr>
            <p:ph type="body" idx="1"/>
          </p:nvPr>
        </p:nvSpPr>
        <p:spPr>
          <a:xfrm>
            <a:off x="1524000" y="1832113"/>
            <a:ext cx="9296400" cy="4114800"/>
          </a:xfrm>
          <a:noFill/>
          <a:ln/>
          <a:extLst>
            <a:ext uri="{91240B29-F687-4F45-9708-019B960494DF}">
              <a14:hiddenLine xmlns:a14="http://schemas.microsoft.com/office/drawing/2010/main" w="9525">
                <a:solidFill>
                  <a:schemeClr val="bg1"/>
                </a:solidFill>
                <a:miter lim="800000"/>
                <a:headEnd/>
                <a:tailEnd/>
              </a14:hiddenLine>
            </a:ext>
          </a:extLst>
        </p:spPr>
        <p:txBody>
          <a:bodyPr/>
          <a:lstStyle/>
          <a:p>
            <a:r>
              <a:rPr lang="el-GR" altLang="en-US" sz="2400" dirty="0">
                <a:solidFill>
                  <a:schemeClr val="bg1"/>
                </a:solidFill>
              </a:rPr>
              <a:t>Κλινική </a:t>
            </a:r>
            <a:r>
              <a:rPr lang="el-GR" altLang="en-US" sz="2400" dirty="0"/>
              <a:t>διάγνωση                     </a:t>
            </a:r>
            <a:r>
              <a:rPr lang="en-US" altLang="en-US" sz="2400" dirty="0"/>
              <a:t>:</a:t>
            </a:r>
            <a:r>
              <a:rPr lang="en-US" altLang="en-US" dirty="0"/>
              <a:t> </a:t>
            </a:r>
            <a:r>
              <a:rPr lang="el-GR" altLang="en-US" dirty="0"/>
              <a:t>  </a:t>
            </a:r>
            <a:r>
              <a:rPr lang="el-GR" altLang="en-US" sz="2400" dirty="0"/>
              <a:t>Συμπτώματα &amp; Σημεία</a:t>
            </a:r>
          </a:p>
          <a:p>
            <a:pPr>
              <a:buFontTx/>
              <a:buNone/>
            </a:pPr>
            <a:r>
              <a:rPr lang="el-GR" altLang="en-US" dirty="0"/>
              <a:t>                                                  </a:t>
            </a:r>
            <a:r>
              <a:rPr lang="en-US" altLang="en-US" dirty="0"/>
              <a:t> </a:t>
            </a:r>
            <a:r>
              <a:rPr lang="el-GR" altLang="en-US" sz="2400" dirty="0"/>
              <a:t>Ψηλάφηση Αρτηριών</a:t>
            </a:r>
          </a:p>
          <a:p>
            <a:pPr>
              <a:buFontTx/>
              <a:buNone/>
            </a:pPr>
            <a:r>
              <a:rPr lang="el-GR" altLang="en-US" sz="2400" dirty="0"/>
              <a:t>                                             </a:t>
            </a:r>
            <a:r>
              <a:rPr lang="en-US" altLang="en-US" sz="2400" dirty="0"/>
              <a:t>             </a:t>
            </a:r>
            <a:r>
              <a:rPr lang="el-GR" altLang="en-US" sz="2400" dirty="0"/>
              <a:t>  </a:t>
            </a:r>
            <a:r>
              <a:rPr lang="en-US" altLang="en-US" sz="2400" dirty="0"/>
              <a:t>Doppler </a:t>
            </a:r>
            <a:r>
              <a:rPr lang="el-GR" altLang="en-US" sz="2400" dirty="0" err="1"/>
              <a:t>υπερηχο</a:t>
            </a:r>
            <a:r>
              <a:rPr lang="en-US" altLang="en-US" sz="2400" dirty="0"/>
              <a:t>/</a:t>
            </a:r>
            <a:r>
              <a:rPr lang="el-GR" altLang="en-US" sz="2400" dirty="0"/>
              <a:t>μα</a:t>
            </a:r>
            <a:endParaRPr lang="en-US" altLang="en-US" sz="2400" dirty="0"/>
          </a:p>
          <a:p>
            <a:pPr>
              <a:buFontTx/>
              <a:buNone/>
            </a:pPr>
            <a:endParaRPr lang="el-GR" altLang="en-US" sz="900" dirty="0"/>
          </a:p>
          <a:p>
            <a:r>
              <a:rPr lang="el-GR" altLang="en-US" sz="2400" dirty="0"/>
              <a:t>Απεικονιστική επιβεβαίωση     </a:t>
            </a:r>
            <a:r>
              <a:rPr lang="en-US" altLang="en-US" sz="2400" dirty="0"/>
              <a:t>:</a:t>
            </a:r>
            <a:r>
              <a:rPr lang="en-US" altLang="en-US" dirty="0"/>
              <a:t>   </a:t>
            </a:r>
            <a:r>
              <a:rPr lang="en-US" altLang="en-US" sz="2400" dirty="0"/>
              <a:t>Duplex </a:t>
            </a:r>
            <a:r>
              <a:rPr lang="el-GR" altLang="en-US" sz="2400" dirty="0" err="1"/>
              <a:t>υπερηχο</a:t>
            </a:r>
            <a:r>
              <a:rPr lang="en-US" altLang="en-US" sz="2400" dirty="0"/>
              <a:t>/</a:t>
            </a:r>
            <a:r>
              <a:rPr lang="el-GR" altLang="en-US" sz="2400" dirty="0"/>
              <a:t>μα</a:t>
            </a:r>
            <a:r>
              <a:rPr lang="en-US" altLang="en-US" sz="2400" dirty="0"/>
              <a:t> </a:t>
            </a:r>
          </a:p>
          <a:p>
            <a:pPr>
              <a:buFontTx/>
              <a:buNone/>
            </a:pPr>
            <a:r>
              <a:rPr lang="en-US" altLang="en-US" sz="2400" dirty="0"/>
              <a:t>                                                 </a:t>
            </a:r>
            <a:r>
              <a:rPr lang="el-GR" altLang="en-US" sz="2400" dirty="0"/>
              <a:t>       </a:t>
            </a:r>
            <a:r>
              <a:rPr lang="en-US" altLang="en-US" sz="2400" dirty="0"/>
              <a:t>   </a:t>
            </a:r>
            <a:r>
              <a:rPr lang="el-GR" altLang="en-US" sz="2400" dirty="0"/>
              <a:t>Αγγειογραφία</a:t>
            </a:r>
          </a:p>
          <a:p>
            <a:pPr>
              <a:buFontTx/>
              <a:buNone/>
            </a:pPr>
            <a:endParaRPr lang="el-GR" altLang="en-US" sz="1200" dirty="0"/>
          </a:p>
          <a:p>
            <a:r>
              <a:rPr lang="el-GR" altLang="en-US" sz="2400" dirty="0" err="1"/>
              <a:t>Σταδιοποίηση</a:t>
            </a:r>
            <a:r>
              <a:rPr lang="en-US" altLang="en-US" sz="2400" dirty="0"/>
              <a:t> </a:t>
            </a:r>
            <a:r>
              <a:rPr lang="en-US" altLang="en-US" sz="1800" dirty="0"/>
              <a:t>(Fontaine)</a:t>
            </a:r>
            <a:r>
              <a:rPr lang="el-GR" altLang="en-US" sz="1800" dirty="0"/>
              <a:t> </a:t>
            </a:r>
            <a:r>
              <a:rPr lang="en-US" altLang="en-US" sz="2400" dirty="0"/>
              <a:t>:  I.</a:t>
            </a:r>
            <a:r>
              <a:rPr lang="el-GR" altLang="en-US" sz="2400" dirty="0" err="1"/>
              <a:t>Ασυμπτωματικός</a:t>
            </a:r>
            <a:r>
              <a:rPr lang="en-US" altLang="en-US" sz="2400" dirty="0"/>
              <a:t> II. </a:t>
            </a:r>
            <a:r>
              <a:rPr lang="el-GR" altLang="en-US" sz="2400" dirty="0" err="1"/>
              <a:t>ΔιαλείπουσαΧωλότητα</a:t>
            </a:r>
            <a:endParaRPr lang="el-GR" altLang="en-US" sz="2400" dirty="0"/>
          </a:p>
          <a:p>
            <a:pPr>
              <a:buFontTx/>
              <a:buNone/>
            </a:pPr>
            <a:r>
              <a:rPr lang="el-GR" altLang="en-US" sz="2400" dirty="0"/>
              <a:t>                                            ΙΙΙ. Άλγος ανάπαυσης Ι</a:t>
            </a:r>
            <a:r>
              <a:rPr lang="en-US" altLang="en-US" sz="2400" dirty="0"/>
              <a:t>V. </a:t>
            </a:r>
            <a:r>
              <a:rPr lang="el-GR" altLang="en-US" sz="2400" dirty="0" err="1"/>
              <a:t>Ιστική</a:t>
            </a:r>
            <a:r>
              <a:rPr lang="el-GR" altLang="en-US" sz="2400" dirty="0"/>
              <a:t> Νέκρωση</a:t>
            </a:r>
          </a:p>
          <a:p>
            <a:pPr>
              <a:buFontTx/>
              <a:buNone/>
            </a:pPr>
            <a:endParaRPr lang="el-GR" altLang="en-US" sz="1400" dirty="0"/>
          </a:p>
          <a:p>
            <a:endParaRPr lang="el-GR" altLang="en-US" sz="24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αριθμού διαφάνειας">
            <a:extLst>
              <a:ext uri="{FF2B5EF4-FFF2-40B4-BE49-F238E27FC236}">
                <a16:creationId xmlns:a16="http://schemas.microsoft.com/office/drawing/2014/main" id="{65DBC11F-D94D-42F9-998E-87FC633CAB3A}"/>
              </a:ext>
            </a:extLst>
          </p:cNvPr>
          <p:cNvSpPr>
            <a:spLocks noGrp="1"/>
          </p:cNvSpPr>
          <p:nvPr>
            <p:ph type="sldNum" sz="quarter" idx="12"/>
          </p:nvPr>
        </p:nvSpPr>
        <p:spPr/>
        <p:txBody>
          <a:bodyPr/>
          <a:lstStyle>
            <a:lvl1pPr eaLnBrk="0" hangingPunct="0">
              <a:defRPr sz="2400" b="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9pPr>
          </a:lstStyle>
          <a:p>
            <a:pPr eaLnBrk="1" hangingPunct="1"/>
            <a:fld id="{0C43DA9F-0364-4DDA-B19A-C778E376AB40}" type="slidenum">
              <a:rPr lang="en-US" altLang="en-US" sz="1200">
                <a:solidFill>
                  <a:srgbClr val="898989"/>
                </a:solidFill>
              </a:rPr>
              <a:pPr eaLnBrk="1" hangingPunct="1"/>
              <a:t>4</a:t>
            </a:fld>
            <a:endParaRPr lang="en-US" altLang="en-US" sz="1200">
              <a:solidFill>
                <a:srgbClr val="898989"/>
              </a:solidFill>
            </a:endParaRPr>
          </a:p>
        </p:txBody>
      </p:sp>
      <p:pic>
        <p:nvPicPr>
          <p:cNvPr id="15363" name="2 - Εικόνα" descr="Axillary+branches+από+Mikael+Häggström+διαθέσιμο+ως+κοινό+κτήμα.jpg">
            <a:extLst>
              <a:ext uri="{FF2B5EF4-FFF2-40B4-BE49-F238E27FC236}">
                <a16:creationId xmlns:a16="http://schemas.microsoft.com/office/drawing/2014/main" id="{F745060B-C2C8-4E8B-9717-67CF0D8E2B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3 - TextBox">
            <a:extLst>
              <a:ext uri="{FF2B5EF4-FFF2-40B4-BE49-F238E27FC236}">
                <a16:creationId xmlns:a16="http://schemas.microsoft.com/office/drawing/2014/main" id="{FACB52E0-943F-4711-81DC-D35207D5397E}"/>
              </a:ext>
            </a:extLst>
          </p:cNvPr>
          <p:cNvSpPr txBox="1">
            <a:spLocks noChangeArrowheads="1"/>
          </p:cNvSpPr>
          <p:nvPr/>
        </p:nvSpPr>
        <p:spPr bwMode="auto">
          <a:xfrm>
            <a:off x="3575050" y="260350"/>
            <a:ext cx="5545138" cy="585788"/>
          </a:xfrm>
          <a:prstGeom prst="rect">
            <a:avLst/>
          </a:prstGeom>
          <a:solidFill>
            <a:schemeClr val="bg1">
              <a:lumMod val="85000"/>
            </a:schemeClr>
          </a:solidFill>
          <a:ln w="9525">
            <a:solidFill>
              <a:schemeClr val="accent1"/>
            </a:solidFill>
            <a:miter lim="800000"/>
            <a:headEnd/>
            <a:tailEnd/>
          </a:ln>
        </p:spPr>
        <p:txBody>
          <a:bodyPr>
            <a:spAutoFit/>
          </a:bodyPr>
          <a:lstStyle/>
          <a:p>
            <a:pPr algn="ctr">
              <a:defRPr/>
            </a:pPr>
            <a:r>
              <a:rPr lang="el-GR" sz="3200" dirty="0"/>
              <a:t>ΥΠΟΚΛΕΙΔΙΟΣ ΑΡΤΗΡΙΑ</a:t>
            </a:r>
            <a:endParaRPr lang="en-GB" sz="32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a:extLst>
              <a:ext uri="{FF2B5EF4-FFF2-40B4-BE49-F238E27FC236}">
                <a16:creationId xmlns:a16="http://schemas.microsoft.com/office/drawing/2014/main" id="{C0526952-CBDC-4EDC-B675-6FFC6542ED04}"/>
              </a:ext>
            </a:extLst>
          </p:cNvPr>
          <p:cNvSpPr>
            <a:spLocks noGrp="1" noChangeArrowheads="1"/>
          </p:cNvSpPr>
          <p:nvPr>
            <p:ph type="body" idx="1"/>
          </p:nvPr>
        </p:nvSpPr>
        <p:spPr>
          <a:xfrm>
            <a:off x="1524000" y="1143000"/>
            <a:ext cx="9144000" cy="5486400"/>
          </a:xfrm>
        </p:spPr>
        <p:txBody>
          <a:bodyPr/>
          <a:lstStyle/>
          <a:p>
            <a:pPr algn="ctr">
              <a:buFontTx/>
              <a:buNone/>
            </a:pPr>
            <a:r>
              <a:rPr lang="el-GR" altLang="en-US" dirty="0"/>
              <a:t>Τοπική αύξηση της εγκάρσιας διαμέτρου της αρτηρίας </a:t>
            </a:r>
          </a:p>
          <a:p>
            <a:pPr algn="ctr">
              <a:buFontTx/>
              <a:buNone/>
            </a:pPr>
            <a:r>
              <a:rPr lang="el-GR" altLang="en-US" dirty="0"/>
              <a:t>κατά 50% σε σχέση με την φυσιολογική διάμετρο.</a:t>
            </a:r>
          </a:p>
          <a:p>
            <a:pPr algn="ctr">
              <a:buFontTx/>
              <a:buNone/>
            </a:pPr>
            <a:r>
              <a:rPr lang="el-GR" altLang="en-US" sz="2400" dirty="0" err="1"/>
              <a:t>Εκτασία</a:t>
            </a:r>
            <a:r>
              <a:rPr lang="el-GR" altLang="en-US" sz="2400" dirty="0"/>
              <a:t>, Ανεύρυσμα, </a:t>
            </a:r>
            <a:r>
              <a:rPr lang="el-GR" altLang="en-US" sz="2400" dirty="0" err="1"/>
              <a:t>Αρτηριομεγαλία</a:t>
            </a:r>
            <a:r>
              <a:rPr lang="el-GR" altLang="en-US" sz="2400" dirty="0"/>
              <a:t>, </a:t>
            </a:r>
          </a:p>
          <a:p>
            <a:pPr algn="ctr">
              <a:buFontTx/>
              <a:buNone/>
            </a:pPr>
            <a:r>
              <a:rPr lang="el-GR" altLang="en-US" sz="2400" dirty="0" err="1"/>
              <a:t>Αρτηριομεγαλία</a:t>
            </a:r>
            <a:r>
              <a:rPr lang="el-GR" altLang="en-US" sz="2400" dirty="0"/>
              <a:t> με ανευρύσματα</a:t>
            </a:r>
          </a:p>
          <a:p>
            <a:pPr algn="ctr">
              <a:buFontTx/>
              <a:buNone/>
            </a:pPr>
            <a:endParaRPr lang="el-GR" altLang="en-US" sz="2400" dirty="0"/>
          </a:p>
          <a:p>
            <a:r>
              <a:rPr lang="el-GR" altLang="en-US" sz="2000" dirty="0"/>
              <a:t>Ανευρύσματα της Κοιλιακής Αορτής</a:t>
            </a:r>
          </a:p>
          <a:p>
            <a:r>
              <a:rPr lang="el-GR" altLang="en-US" sz="2000" dirty="0"/>
              <a:t>Ανευρύσματα της Ιγνυακής Αρτηρίας</a:t>
            </a:r>
          </a:p>
          <a:p>
            <a:r>
              <a:rPr lang="el-GR" altLang="en-US" sz="2000" dirty="0"/>
              <a:t>Ανευρύσματα της </a:t>
            </a:r>
            <a:r>
              <a:rPr lang="el-GR" altLang="en-US" sz="2000" dirty="0" err="1"/>
              <a:t>Υποκλειδίου</a:t>
            </a:r>
            <a:r>
              <a:rPr lang="el-GR" altLang="en-US" sz="2000" dirty="0"/>
              <a:t> Αρτηρίας</a:t>
            </a:r>
          </a:p>
          <a:p>
            <a:r>
              <a:rPr lang="el-GR" altLang="en-US" sz="2000" dirty="0" err="1"/>
              <a:t>Θωρακοκοιλιακά</a:t>
            </a:r>
            <a:r>
              <a:rPr lang="el-GR" altLang="en-US" sz="2000" dirty="0"/>
              <a:t> Ανευρύσματα</a:t>
            </a:r>
          </a:p>
          <a:p>
            <a:r>
              <a:rPr lang="el-GR" altLang="en-US" sz="2000" dirty="0"/>
              <a:t>Ανευρύσματα της Έσω Καρωτίδας Αρτηρίας </a:t>
            </a:r>
          </a:p>
          <a:p>
            <a:r>
              <a:rPr lang="el-GR" altLang="en-US" sz="2000" dirty="0"/>
              <a:t>Ανευρύσματα της Μηριαίας Αρτηρίας </a:t>
            </a:r>
          </a:p>
          <a:p>
            <a:r>
              <a:rPr lang="el-GR" altLang="en-US" sz="2000" dirty="0"/>
              <a:t>Ανευρύσματα των Σπλαχνικών Αγγείων (Σπληνικής, Ηπατικής, Άνω </a:t>
            </a:r>
            <a:r>
              <a:rPr lang="el-GR" altLang="en-US" sz="2000" dirty="0" err="1"/>
              <a:t>Μεσεντέριας</a:t>
            </a:r>
            <a:r>
              <a:rPr lang="el-GR" altLang="en-US" sz="2000" dirty="0"/>
              <a:t> Αρτηρίας)</a:t>
            </a:r>
            <a:endParaRPr lang="en-US" altLang="en-US" sz="2000" dirty="0"/>
          </a:p>
        </p:txBody>
      </p:sp>
      <p:sp>
        <p:nvSpPr>
          <p:cNvPr id="39940" name="Rectangle 4">
            <a:extLst>
              <a:ext uri="{FF2B5EF4-FFF2-40B4-BE49-F238E27FC236}">
                <a16:creationId xmlns:a16="http://schemas.microsoft.com/office/drawing/2014/main" id="{E028028F-5F27-48F1-8652-F684018427DC}"/>
              </a:ext>
            </a:extLst>
          </p:cNvPr>
          <p:cNvSpPr>
            <a:spLocks noGrp="1" noChangeArrowheads="1"/>
          </p:cNvSpPr>
          <p:nvPr>
            <p:ph type="title"/>
          </p:nvPr>
        </p:nvSpPr>
        <p:spPr>
          <a:xfrm>
            <a:off x="1524000" y="304800"/>
            <a:ext cx="9144000" cy="838200"/>
          </a:xfrm>
          <a:solidFill>
            <a:schemeClr val="bg1">
              <a:lumMod val="85000"/>
            </a:schemeClr>
          </a:solidFill>
          <a:ln>
            <a:solidFill>
              <a:schemeClr val="accent1"/>
            </a:solidFill>
            <a:miter lim="800000"/>
            <a:headEnd/>
            <a:tailEnd/>
          </a:ln>
        </p:spPr>
        <p:txBody>
          <a:bodyPr/>
          <a:lstStyle/>
          <a:p>
            <a:pPr algn="ctr"/>
            <a:r>
              <a:rPr lang="en-US" altLang="en-US">
                <a:solidFill>
                  <a:srgbClr val="FF0066"/>
                </a:solidFill>
              </a:rPr>
              <a:t>A</a:t>
            </a:r>
            <a:r>
              <a:rPr lang="el-GR" altLang="en-US">
                <a:solidFill>
                  <a:srgbClr val="FF0066"/>
                </a:solidFill>
              </a:rPr>
              <a:t>νευρύσματα</a:t>
            </a:r>
            <a:endParaRPr lang="en-US" altLang="en-US">
              <a:solidFill>
                <a:srgbClr val="FF0066"/>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a:extLst>
              <a:ext uri="{FF2B5EF4-FFF2-40B4-BE49-F238E27FC236}">
                <a16:creationId xmlns:a16="http://schemas.microsoft.com/office/drawing/2014/main" id="{C971DBB5-ED62-473E-AFF9-84E0F30821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295400"/>
            <a:ext cx="4038600" cy="36576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3559" name="Picture 7">
            <a:extLst>
              <a:ext uri="{FF2B5EF4-FFF2-40B4-BE49-F238E27FC236}">
                <a16:creationId xmlns:a16="http://schemas.microsoft.com/office/drawing/2014/main" id="{0C471402-3109-441E-BF79-C86946BD8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733800"/>
            <a:ext cx="4343400" cy="28956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3560" name="Picture 8">
            <a:extLst>
              <a:ext uri="{FF2B5EF4-FFF2-40B4-BE49-F238E27FC236}">
                <a16:creationId xmlns:a16="http://schemas.microsoft.com/office/drawing/2014/main" id="{D464209A-E3F6-4EFE-995F-C0F98B49B1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125" t="4167" r="20000" b="12500"/>
          <a:stretch>
            <a:fillRect/>
          </a:stretch>
        </p:blipFill>
        <p:spPr bwMode="auto">
          <a:xfrm>
            <a:off x="2133600" y="228600"/>
            <a:ext cx="3276600" cy="327660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a:extLst>
              <a:ext uri="{FF2B5EF4-FFF2-40B4-BE49-F238E27FC236}">
                <a16:creationId xmlns:a16="http://schemas.microsoft.com/office/drawing/2014/main" id="{5E9E0E7B-D785-4E84-B744-B0B150CC54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609600"/>
            <a:ext cx="4535488" cy="2819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5608" name="Picture 8">
            <a:extLst>
              <a:ext uri="{FF2B5EF4-FFF2-40B4-BE49-F238E27FC236}">
                <a16:creationId xmlns:a16="http://schemas.microsoft.com/office/drawing/2014/main" id="{B5A94315-6C02-4AAE-8CD9-A01716676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276600"/>
            <a:ext cx="37338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EFCA8C70-A28F-4F2E-A6BF-ECBB0A2FBD4F}"/>
              </a:ext>
            </a:extLst>
          </p:cNvPr>
          <p:cNvSpPr>
            <a:spLocks noGrp="1" noChangeArrowheads="1"/>
          </p:cNvSpPr>
          <p:nvPr>
            <p:ph type="title"/>
          </p:nvPr>
        </p:nvSpPr>
        <p:spPr>
          <a:xfrm>
            <a:off x="1524000" y="0"/>
            <a:ext cx="9144000" cy="1143000"/>
          </a:xfrm>
          <a:solidFill>
            <a:schemeClr val="bg1">
              <a:lumMod val="85000"/>
            </a:schemeClr>
          </a:solidFill>
          <a:ln>
            <a:solidFill>
              <a:schemeClr val="accent1"/>
            </a:solidFill>
          </a:ln>
        </p:spPr>
        <p:txBody>
          <a:bodyPr/>
          <a:lstStyle/>
          <a:p>
            <a:pPr algn="ctr"/>
            <a:r>
              <a:rPr lang="el-GR" altLang="en-US">
                <a:solidFill>
                  <a:srgbClr val="FF0066"/>
                </a:solidFill>
              </a:rPr>
              <a:t>Διαγνωστική προσπέλαση</a:t>
            </a:r>
            <a:endParaRPr lang="en-US" altLang="en-US">
              <a:solidFill>
                <a:srgbClr val="FF0066"/>
              </a:solidFill>
            </a:endParaRPr>
          </a:p>
        </p:txBody>
      </p:sp>
      <p:sp>
        <p:nvSpPr>
          <p:cNvPr id="38915" name="Rectangle 3">
            <a:extLst>
              <a:ext uri="{FF2B5EF4-FFF2-40B4-BE49-F238E27FC236}">
                <a16:creationId xmlns:a16="http://schemas.microsoft.com/office/drawing/2014/main" id="{BC3DADC0-6A2F-4C67-8371-D9AEDB1880E1}"/>
              </a:ext>
            </a:extLst>
          </p:cNvPr>
          <p:cNvSpPr>
            <a:spLocks noGrp="1" noChangeArrowheads="1"/>
          </p:cNvSpPr>
          <p:nvPr>
            <p:ph type="body" idx="1"/>
          </p:nvPr>
        </p:nvSpPr>
        <p:spPr>
          <a:xfrm>
            <a:off x="1524000" y="1066800"/>
            <a:ext cx="9144000" cy="5410200"/>
          </a:xfrm>
        </p:spPr>
        <p:txBody>
          <a:bodyPr/>
          <a:lstStyle/>
          <a:p>
            <a:pPr algn="ctr">
              <a:buFontTx/>
              <a:buNone/>
            </a:pPr>
            <a:r>
              <a:rPr lang="el-GR" altLang="en-US" dirty="0">
                <a:solidFill>
                  <a:schemeClr val="bg1"/>
                </a:solidFill>
              </a:rPr>
              <a:t>Από </a:t>
            </a:r>
            <a:r>
              <a:rPr lang="el-GR" altLang="en-US" dirty="0"/>
              <a:t>την κλινική προσέγγιση στην τελική διάγνωση</a:t>
            </a:r>
          </a:p>
          <a:p>
            <a:pPr algn="ctr">
              <a:buFontTx/>
              <a:buNone/>
            </a:pPr>
            <a:endParaRPr lang="el-GR" altLang="en-US" dirty="0"/>
          </a:p>
          <a:p>
            <a:pPr algn="ctr"/>
            <a:r>
              <a:rPr lang="el-GR" altLang="en-US" dirty="0"/>
              <a:t>Απλή ακτινογραφία</a:t>
            </a:r>
          </a:p>
          <a:p>
            <a:pPr algn="ctr"/>
            <a:r>
              <a:rPr lang="el-GR" altLang="en-US" dirty="0"/>
              <a:t>Υπερηχογράφημα</a:t>
            </a:r>
          </a:p>
          <a:p>
            <a:pPr algn="ctr"/>
            <a:r>
              <a:rPr lang="el-GR" altLang="en-US" dirty="0"/>
              <a:t>Πληθυσμογραφίες</a:t>
            </a:r>
          </a:p>
          <a:p>
            <a:pPr algn="ctr"/>
            <a:r>
              <a:rPr lang="el-GR" altLang="en-US" dirty="0" err="1"/>
              <a:t>Φλεβογραφίες</a:t>
            </a:r>
            <a:r>
              <a:rPr lang="el-GR" altLang="en-US" dirty="0"/>
              <a:t> &amp; Αγγειογραφίες</a:t>
            </a:r>
          </a:p>
          <a:p>
            <a:pPr algn="ctr"/>
            <a:r>
              <a:rPr lang="el-GR" altLang="en-US" dirty="0" err="1"/>
              <a:t>Ραδιοϊσοτοπικές</a:t>
            </a:r>
            <a:r>
              <a:rPr lang="el-GR" altLang="en-US" dirty="0"/>
              <a:t> μέθοδοι</a:t>
            </a:r>
          </a:p>
          <a:p>
            <a:pPr algn="ctr"/>
            <a:r>
              <a:rPr lang="el-GR" altLang="en-US" dirty="0"/>
              <a:t>Αξονική τομογραφία – σπειροειδής 3Δ</a:t>
            </a:r>
          </a:p>
          <a:p>
            <a:pPr algn="ctr"/>
            <a:r>
              <a:rPr lang="el-GR" altLang="en-US" dirty="0"/>
              <a:t>Μαγνητική τομογραφία-αγγειογραφία</a:t>
            </a:r>
          </a:p>
          <a:p>
            <a:pPr algn="ctr"/>
            <a:endParaRPr lang="en-US" altLang="en-US" dirty="0">
              <a:solidFill>
                <a:schemeClr val="bg1"/>
              </a:solidFill>
            </a:endParaRPr>
          </a:p>
        </p:txBody>
      </p:sp>
      <p:sp>
        <p:nvSpPr>
          <p:cNvPr id="38916" name="Rectangle 4">
            <a:extLst>
              <a:ext uri="{FF2B5EF4-FFF2-40B4-BE49-F238E27FC236}">
                <a16:creationId xmlns:a16="http://schemas.microsoft.com/office/drawing/2014/main" id="{C8FD0B05-D160-4DE5-A53F-5CB2678C7C08}"/>
              </a:ext>
            </a:extLst>
          </p:cNvPr>
          <p:cNvSpPr>
            <a:spLocks noChangeArrowheads="1"/>
          </p:cNvSpPr>
          <p:nvPr/>
        </p:nvSpPr>
        <p:spPr bwMode="auto">
          <a:xfrm>
            <a:off x="1524000" y="1828800"/>
            <a:ext cx="2133600" cy="609600"/>
          </a:xfrm>
          <a:prstGeom prst="rect">
            <a:avLst/>
          </a:prstGeom>
          <a:solidFill>
            <a:schemeClr val="bg1">
              <a:lumMod val="85000"/>
            </a:schemeClr>
          </a:solidFill>
          <a:ln w="9525">
            <a:solidFill>
              <a:schemeClr val="accent1"/>
            </a:solidFill>
            <a:miter lim="800000"/>
            <a:headEnd/>
            <a:tailEnd/>
          </a:ln>
          <a:effectLst/>
        </p:spPr>
        <p:txBody>
          <a:bodyPr wrap="none" anchor="ctr"/>
          <a:lstStyle/>
          <a:p>
            <a:pPr algn="ctr"/>
            <a:r>
              <a:rPr lang="el-GR" altLang="en-US">
                <a:solidFill>
                  <a:srgbClr val="FF0066"/>
                </a:solidFill>
              </a:rPr>
              <a:t>Απεικονίσεις</a:t>
            </a:r>
            <a:endParaRPr lang="en-US" altLang="en-US">
              <a:solidFill>
                <a:srgbClr val="FF0066"/>
              </a:solidFill>
            </a:endParaRPr>
          </a:p>
        </p:txBody>
      </p:sp>
    </p:spTree>
    <p:extLst>
      <p:ext uri="{BB962C8B-B14F-4D97-AF65-F5344CB8AC3E}">
        <p14:creationId xmlns:p14="http://schemas.microsoft.com/office/powerpoint/2010/main" val="2626310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2A8F4BC2-26AC-470D-B1AA-6CDA122F9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875" r="23750"/>
          <a:stretch>
            <a:fillRect/>
          </a:stretch>
        </p:blipFill>
        <p:spPr bwMode="auto">
          <a:xfrm>
            <a:off x="1676400" y="381000"/>
            <a:ext cx="4572000" cy="6248400"/>
          </a:xfrm>
          <a:prstGeom prst="rect">
            <a:avLst/>
          </a:prstGeom>
          <a:noFill/>
          <a:ln w="9525">
            <a:solidFill>
              <a:srgbClr val="292929"/>
            </a:solidFill>
            <a:miter lim="800000"/>
            <a:headEnd/>
            <a:tailEnd/>
          </a:ln>
          <a:extLst>
            <a:ext uri="{909E8E84-426E-40DD-AFC4-6F175D3DCCD1}">
              <a14:hiddenFill xmlns:a14="http://schemas.microsoft.com/office/drawing/2010/main">
                <a:solidFill>
                  <a:srgbClr val="FFFFFF"/>
                </a:solidFill>
              </a14:hiddenFill>
            </a:ext>
          </a:extLst>
        </p:spPr>
      </p:pic>
      <p:pic>
        <p:nvPicPr>
          <p:cNvPr id="62468" name="Picture 4">
            <a:extLst>
              <a:ext uri="{FF2B5EF4-FFF2-40B4-BE49-F238E27FC236}">
                <a16:creationId xmlns:a16="http://schemas.microsoft.com/office/drawing/2014/main" id="{F3E9BA99-FFB9-47D0-B938-9869EC0FF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81000"/>
            <a:ext cx="7543800" cy="624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2468"/>
                                        </p:tgtEl>
                                        <p:attrNameLst>
                                          <p:attrName>style.visibility</p:attrName>
                                        </p:attrNameLst>
                                      </p:cBhvr>
                                      <p:to>
                                        <p:strVal val="visible"/>
                                      </p:to>
                                    </p:set>
                                    <p:anim calcmode="lin" valueType="num">
                                      <p:cBhvr additive="base">
                                        <p:cTn id="7" dur="500" fill="hold"/>
                                        <p:tgtEl>
                                          <p:spTgt spid="62468"/>
                                        </p:tgtEl>
                                        <p:attrNameLst>
                                          <p:attrName>ppt_x</p:attrName>
                                        </p:attrNameLst>
                                      </p:cBhvr>
                                      <p:tavLst>
                                        <p:tav tm="0">
                                          <p:val>
                                            <p:strVal val="0-#ppt_w/2"/>
                                          </p:val>
                                        </p:tav>
                                        <p:tav tm="100000">
                                          <p:val>
                                            <p:strVal val="#ppt_x"/>
                                          </p:val>
                                        </p:tav>
                                      </p:tavLst>
                                    </p:anim>
                                    <p:anim calcmode="lin" valueType="num">
                                      <p:cBhvr additive="base">
                                        <p:cTn id="8" dur="500" fill="hold"/>
                                        <p:tgtEl>
                                          <p:spTgt spid="624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AA87AE6E-F278-4A13-BC95-B5F049FA8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609600"/>
            <a:ext cx="5943600" cy="4114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035" name="Rectangle 3">
            <a:extLst>
              <a:ext uri="{FF2B5EF4-FFF2-40B4-BE49-F238E27FC236}">
                <a16:creationId xmlns:a16="http://schemas.microsoft.com/office/drawing/2014/main" id="{BA2E8D37-01ED-42A0-B4EA-0514637D0A5D}"/>
              </a:ext>
            </a:extLst>
          </p:cNvPr>
          <p:cNvSpPr>
            <a:spLocks noChangeArrowheads="1"/>
          </p:cNvSpPr>
          <p:nvPr/>
        </p:nvSpPr>
        <p:spPr bwMode="auto">
          <a:xfrm>
            <a:off x="4114800" y="5334000"/>
            <a:ext cx="4419600" cy="60960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n-US" sz="2400"/>
              <a:t>Μαγνητική Αγγειογραφία</a:t>
            </a:r>
            <a:endParaRPr lang="en-US" altLang="en-US" sz="24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a:extLst>
              <a:ext uri="{FF2B5EF4-FFF2-40B4-BE49-F238E27FC236}">
                <a16:creationId xmlns:a16="http://schemas.microsoft.com/office/drawing/2014/main" id="{361A4C21-CC82-4987-B81C-642A3DBD45BE}"/>
              </a:ext>
            </a:extLst>
          </p:cNvPr>
          <p:cNvSpPr txBox="1"/>
          <p:nvPr/>
        </p:nvSpPr>
        <p:spPr>
          <a:xfrm>
            <a:off x="3024188" y="2286001"/>
            <a:ext cx="5643562" cy="830263"/>
          </a:xfrm>
          <a:prstGeom prst="rect">
            <a:avLst/>
          </a:prstGeom>
          <a:noFill/>
        </p:spPr>
        <p:txBody>
          <a:bodyPr>
            <a:spAutoFit/>
          </a:bodyPr>
          <a:lstStyle/>
          <a:p>
            <a:pPr algn="ctr">
              <a:defRPr/>
            </a:pPr>
            <a:endParaRPr lang="de-DE" sz="4800" b="1" dirty="0">
              <a:solidFill>
                <a:srgbClr val="FFDB01"/>
              </a:solidFill>
              <a:effectLst>
                <a:outerShdw blurRad="38100" dist="38100" dir="2700000" algn="tl">
                  <a:srgbClr val="000000">
                    <a:alpha val="43137"/>
                  </a:srgbClr>
                </a:outerShdw>
              </a:effectLst>
              <a:latin typeface="+mj-lt"/>
            </a:endParaRPr>
          </a:p>
        </p:txBody>
      </p:sp>
      <p:sp>
        <p:nvSpPr>
          <p:cNvPr id="1030" name="3 - TextBox">
            <a:extLst>
              <a:ext uri="{FF2B5EF4-FFF2-40B4-BE49-F238E27FC236}">
                <a16:creationId xmlns:a16="http://schemas.microsoft.com/office/drawing/2014/main" id="{7ABF4AB1-F3BD-42B4-9ED0-AFC6435532A8}"/>
              </a:ext>
            </a:extLst>
          </p:cNvPr>
          <p:cNvSpPr txBox="1">
            <a:spLocks noChangeArrowheads="1"/>
          </p:cNvSpPr>
          <p:nvPr/>
        </p:nvSpPr>
        <p:spPr bwMode="auto">
          <a:xfrm>
            <a:off x="6172200" y="990601"/>
            <a:ext cx="419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i="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i="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i="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i="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i="1">
                <a:solidFill>
                  <a:schemeClr val="tx1"/>
                </a:solidFill>
                <a:latin typeface="Times New Roman" panose="02020603050405020304" pitchFamily="18" charset="0"/>
                <a:cs typeface="Times New Roman" panose="02020603050405020304" pitchFamily="18" charset="0"/>
              </a:defRPr>
            </a:lvl9pPr>
          </a:lstStyle>
          <a:p>
            <a:pPr eaLnBrk="1" hangingPunct="1"/>
            <a:r>
              <a:rPr lang="el-GR" altLang="en-US" sz="2400" i="0" dirty="0"/>
              <a:t>  </a:t>
            </a:r>
            <a:endParaRPr lang="en-GB" altLang="en-US" sz="2400" i="0" dirty="0"/>
          </a:p>
        </p:txBody>
      </p:sp>
      <p:graphicFrame>
        <p:nvGraphicFramePr>
          <p:cNvPr id="1026" name="Object 2">
            <a:extLst>
              <a:ext uri="{FF2B5EF4-FFF2-40B4-BE49-F238E27FC236}">
                <a16:creationId xmlns:a16="http://schemas.microsoft.com/office/drawing/2014/main" id="{C1B0C223-9F9C-43D6-B16D-EE4879170AC1}"/>
              </a:ext>
            </a:extLst>
          </p:cNvPr>
          <p:cNvGraphicFramePr>
            <a:graphicFrameLocks noChangeAspect="1"/>
          </p:cNvGraphicFramePr>
          <p:nvPr>
            <p:extLst>
              <p:ext uri="{D42A27DB-BD31-4B8C-83A1-F6EECF244321}">
                <p14:modId xmlns:p14="http://schemas.microsoft.com/office/powerpoint/2010/main" val="3285514151"/>
              </p:ext>
            </p:extLst>
          </p:nvPr>
        </p:nvGraphicFramePr>
        <p:xfrm>
          <a:off x="306388" y="0"/>
          <a:ext cx="2152650" cy="3733800"/>
        </p:xfrm>
        <a:graphic>
          <a:graphicData uri="http://schemas.openxmlformats.org/presentationml/2006/ole">
            <mc:AlternateContent xmlns:mc="http://schemas.openxmlformats.org/markup-compatibility/2006">
              <mc:Choice xmlns:v="urn:schemas-microsoft-com:vml" Requires="v">
                <p:oleObj spid="_x0000_s9234" name="Bitmap Image" r:id="rId4" imgW="2685714" imgH="5372850" progId="PBrush">
                  <p:embed/>
                </p:oleObj>
              </mc:Choice>
              <mc:Fallback>
                <p:oleObj name="Bitmap Image" r:id="rId4" imgW="2685714" imgH="5372850" progId="PBrush">
                  <p:embed/>
                  <p:pic>
                    <p:nvPicPr>
                      <p:cNvPr id="1026" name="Object 2">
                        <a:extLst>
                          <a:ext uri="{FF2B5EF4-FFF2-40B4-BE49-F238E27FC236}">
                            <a16:creationId xmlns:a16="http://schemas.microsoft.com/office/drawing/2014/main" id="{C1B0C223-9F9C-43D6-B16D-EE4879170A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388" y="0"/>
                        <a:ext cx="2152650" cy="3733800"/>
                      </a:xfrm>
                      <a:prstGeom prst="rect">
                        <a:avLst/>
                      </a:prstGeom>
                      <a:noFill/>
                      <a:ln w="9525">
                        <a:solidFill>
                          <a:schemeClr val="accent1"/>
                        </a:solidFill>
                        <a:miter lim="800000"/>
                        <a:headEnd/>
                        <a:tailEnd/>
                      </a:ln>
                      <a:effectLst/>
                    </p:spPr>
                  </p:pic>
                </p:oleObj>
              </mc:Fallback>
            </mc:AlternateContent>
          </a:graphicData>
        </a:graphic>
      </p:graphicFrame>
      <p:graphicFrame>
        <p:nvGraphicFramePr>
          <p:cNvPr id="1027" name="Object 5">
            <a:extLst>
              <a:ext uri="{FF2B5EF4-FFF2-40B4-BE49-F238E27FC236}">
                <a16:creationId xmlns:a16="http://schemas.microsoft.com/office/drawing/2014/main" id="{49670EE5-DB76-4166-B06A-76341D1C2F4E}"/>
              </a:ext>
            </a:extLst>
          </p:cNvPr>
          <p:cNvGraphicFramePr>
            <a:graphicFrameLocks noChangeAspect="1"/>
          </p:cNvGraphicFramePr>
          <p:nvPr>
            <p:extLst>
              <p:ext uri="{D42A27DB-BD31-4B8C-83A1-F6EECF244321}">
                <p14:modId xmlns:p14="http://schemas.microsoft.com/office/powerpoint/2010/main" val="1641413894"/>
              </p:ext>
            </p:extLst>
          </p:nvPr>
        </p:nvGraphicFramePr>
        <p:xfrm>
          <a:off x="2565400" y="708992"/>
          <a:ext cx="2216150" cy="3733800"/>
        </p:xfrm>
        <a:graphic>
          <a:graphicData uri="http://schemas.openxmlformats.org/presentationml/2006/ole">
            <mc:AlternateContent xmlns:mc="http://schemas.openxmlformats.org/markup-compatibility/2006">
              <mc:Choice xmlns:v="urn:schemas-microsoft-com:vml" Requires="v">
                <p:oleObj spid="_x0000_s9235" name="Bitmap Image" r:id="rId6" imgW="3333333" imgH="5447619" progId="PBrush">
                  <p:embed/>
                </p:oleObj>
              </mc:Choice>
              <mc:Fallback>
                <p:oleObj name="Bitmap Image" r:id="rId6" imgW="3333333" imgH="5447619" progId="PBrush">
                  <p:embed/>
                  <p:pic>
                    <p:nvPicPr>
                      <p:cNvPr id="1027" name="Object 5">
                        <a:extLst>
                          <a:ext uri="{FF2B5EF4-FFF2-40B4-BE49-F238E27FC236}">
                            <a16:creationId xmlns:a16="http://schemas.microsoft.com/office/drawing/2014/main" id="{49670EE5-DB76-4166-B06A-76341D1C2F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5400" y="708992"/>
                        <a:ext cx="2216150" cy="3733800"/>
                      </a:xfrm>
                      <a:prstGeom prst="rect">
                        <a:avLst/>
                      </a:prstGeom>
                      <a:noFill/>
                      <a:ln w="9525">
                        <a:solidFill>
                          <a:schemeClr val="accent1"/>
                        </a:solidFill>
                        <a:miter lim="800000"/>
                        <a:headEnd/>
                        <a:tailEnd/>
                      </a:ln>
                      <a:effectLst/>
                    </p:spPr>
                  </p:pic>
                </p:oleObj>
              </mc:Fallback>
            </mc:AlternateContent>
          </a:graphicData>
        </a:graphic>
      </p:graphicFrame>
      <p:pic>
        <p:nvPicPr>
          <p:cNvPr id="1031" name="Picture 2">
            <a:extLst>
              <a:ext uri="{FF2B5EF4-FFF2-40B4-BE49-F238E27FC236}">
                <a16:creationId xmlns:a16="http://schemas.microsoft.com/office/drawing/2014/main" id="{D57B26F1-085B-445E-907E-A4AA726EAA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3886200"/>
            <a:ext cx="2971800" cy="29718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032" name="Picture 3">
            <a:extLst>
              <a:ext uri="{FF2B5EF4-FFF2-40B4-BE49-F238E27FC236}">
                <a16:creationId xmlns:a16="http://schemas.microsoft.com/office/drawing/2014/main" id="{934E7CAB-424D-436B-A6AB-E7897C9384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67700" y="3886200"/>
            <a:ext cx="2903537" cy="290353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9" name="Object 2">
            <a:extLst>
              <a:ext uri="{FF2B5EF4-FFF2-40B4-BE49-F238E27FC236}">
                <a16:creationId xmlns:a16="http://schemas.microsoft.com/office/drawing/2014/main" id="{F68E0D82-55B8-4888-9BCE-75E2FD1D7476}"/>
              </a:ext>
            </a:extLst>
          </p:cNvPr>
          <p:cNvGraphicFramePr>
            <a:graphicFrameLocks noChangeAspect="1"/>
          </p:cNvGraphicFramePr>
          <p:nvPr>
            <p:extLst>
              <p:ext uri="{D42A27DB-BD31-4B8C-83A1-F6EECF244321}">
                <p14:modId xmlns:p14="http://schemas.microsoft.com/office/powerpoint/2010/main" val="1441087675"/>
              </p:ext>
            </p:extLst>
          </p:nvPr>
        </p:nvGraphicFramePr>
        <p:xfrm>
          <a:off x="5765112" y="200439"/>
          <a:ext cx="1571625" cy="3505200"/>
        </p:xfrm>
        <a:graphic>
          <a:graphicData uri="http://schemas.openxmlformats.org/presentationml/2006/ole">
            <mc:AlternateContent xmlns:mc="http://schemas.openxmlformats.org/markup-compatibility/2006">
              <mc:Choice xmlns:v="urn:schemas-microsoft-com:vml" Requires="v">
                <p:oleObj spid="_x0000_s9236" name="Bitmap Image" r:id="rId10" imgW="1247619" imgH="2781688" progId="PBrush">
                  <p:embed/>
                </p:oleObj>
              </mc:Choice>
              <mc:Fallback>
                <p:oleObj name="Bitmap Image" r:id="rId10" imgW="1247619" imgH="2781688" progId="PBrush">
                  <p:embed/>
                  <p:pic>
                    <p:nvPicPr>
                      <p:cNvPr id="2050" name="Object 2">
                        <a:extLst>
                          <a:ext uri="{FF2B5EF4-FFF2-40B4-BE49-F238E27FC236}">
                            <a16:creationId xmlns:a16="http://schemas.microsoft.com/office/drawing/2014/main" id="{916CBB66-897A-4789-83F9-F3CC4E39D6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5112" y="200439"/>
                        <a:ext cx="1571625" cy="3505200"/>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5">
            <a:extLst>
              <a:ext uri="{FF2B5EF4-FFF2-40B4-BE49-F238E27FC236}">
                <a16:creationId xmlns:a16="http://schemas.microsoft.com/office/drawing/2014/main" id="{AFC23F57-28AE-4CF6-BACF-A39330E9AF3C}"/>
              </a:ext>
            </a:extLst>
          </p:cNvPr>
          <p:cNvGraphicFramePr>
            <a:graphicFrameLocks noChangeAspect="1"/>
          </p:cNvGraphicFramePr>
          <p:nvPr>
            <p:extLst>
              <p:ext uri="{D42A27DB-BD31-4B8C-83A1-F6EECF244321}">
                <p14:modId xmlns:p14="http://schemas.microsoft.com/office/powerpoint/2010/main" val="3858582226"/>
              </p:ext>
            </p:extLst>
          </p:nvPr>
        </p:nvGraphicFramePr>
        <p:xfrm>
          <a:off x="8456956" y="202115"/>
          <a:ext cx="1724025" cy="3390900"/>
        </p:xfrm>
        <a:graphic>
          <a:graphicData uri="http://schemas.openxmlformats.org/presentationml/2006/ole">
            <mc:AlternateContent xmlns:mc="http://schemas.openxmlformats.org/markup-compatibility/2006">
              <mc:Choice xmlns:v="urn:schemas-microsoft-com:vml" Requires="v">
                <p:oleObj spid="_x0000_s9237" name="Bitmap Image" r:id="rId12" imgW="1724266" imgH="3390476" progId="PBrush">
                  <p:embed/>
                </p:oleObj>
              </mc:Choice>
              <mc:Fallback>
                <p:oleObj name="Bitmap Image" r:id="rId12" imgW="1724266" imgH="3390476" progId="PBrush">
                  <p:embed/>
                  <p:pic>
                    <p:nvPicPr>
                      <p:cNvPr id="2051" name="Object 5">
                        <a:extLst>
                          <a:ext uri="{FF2B5EF4-FFF2-40B4-BE49-F238E27FC236}">
                            <a16:creationId xmlns:a16="http://schemas.microsoft.com/office/drawing/2014/main" id="{607C20B0-4AEA-4DFF-BAC6-DFE90D7939A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56956" y="202115"/>
                        <a:ext cx="1724025" cy="3390900"/>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212AED28-F652-4D1C-859A-2051A2C661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762000"/>
            <a:ext cx="2895600" cy="2286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5059" name="Rectangle 3">
            <a:extLst>
              <a:ext uri="{FF2B5EF4-FFF2-40B4-BE49-F238E27FC236}">
                <a16:creationId xmlns:a16="http://schemas.microsoft.com/office/drawing/2014/main" id="{D2326086-4373-4813-AE73-B89983FEAF09}"/>
              </a:ext>
            </a:extLst>
          </p:cNvPr>
          <p:cNvSpPr>
            <a:spLocks noChangeArrowheads="1"/>
          </p:cNvSpPr>
          <p:nvPr/>
        </p:nvSpPr>
        <p:spPr bwMode="auto">
          <a:xfrm>
            <a:off x="3962400" y="5334000"/>
            <a:ext cx="4343400" cy="60960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n-US" sz="2400"/>
              <a:t>Αξονική Τομογραφία</a:t>
            </a:r>
            <a:endParaRPr lang="en-US" altLang="en-US" sz="2400"/>
          </a:p>
        </p:txBody>
      </p:sp>
      <p:pic>
        <p:nvPicPr>
          <p:cNvPr id="45060" name="Picture 4">
            <a:extLst>
              <a:ext uri="{FF2B5EF4-FFF2-40B4-BE49-F238E27FC236}">
                <a16:creationId xmlns:a16="http://schemas.microsoft.com/office/drawing/2014/main" id="{CE691E7F-61EF-4D83-8FFB-C2A74E7EF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24001"/>
            <a:ext cx="5380038" cy="33321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5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9FB7DF44-4052-45CD-B02A-EAD602FE4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375" r="14844" b="3125"/>
          <a:stretch>
            <a:fillRect/>
          </a:stretch>
        </p:blipFill>
        <p:spPr bwMode="auto">
          <a:xfrm>
            <a:off x="1676400" y="381000"/>
            <a:ext cx="3581400" cy="35702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9398" name="Picture 6">
            <a:extLst>
              <a:ext uri="{FF2B5EF4-FFF2-40B4-BE49-F238E27FC236}">
                <a16:creationId xmlns:a16="http://schemas.microsoft.com/office/drawing/2014/main" id="{32AC91D1-04FF-43E0-9144-3FD7BED81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51" r="5624"/>
          <a:stretch>
            <a:fillRect/>
          </a:stretch>
        </p:blipFill>
        <p:spPr bwMode="auto">
          <a:xfrm>
            <a:off x="5486400" y="1752600"/>
            <a:ext cx="5029200" cy="4495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a:extLst>
              <a:ext uri="{FF2B5EF4-FFF2-40B4-BE49-F238E27FC236}">
                <a16:creationId xmlns:a16="http://schemas.microsoft.com/office/drawing/2014/main" id="{A0F53F56-2CB3-4542-955A-111AD21CE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88913"/>
            <a:ext cx="8458200" cy="647700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0420" name="Line 4">
            <a:extLst>
              <a:ext uri="{FF2B5EF4-FFF2-40B4-BE49-F238E27FC236}">
                <a16:creationId xmlns:a16="http://schemas.microsoft.com/office/drawing/2014/main" id="{5C6C6B11-CBDB-4176-9EBB-22EF69389603}"/>
              </a:ext>
            </a:extLst>
          </p:cNvPr>
          <p:cNvSpPr>
            <a:spLocks noChangeShapeType="1"/>
          </p:cNvSpPr>
          <p:nvPr/>
        </p:nvSpPr>
        <p:spPr bwMode="auto">
          <a:xfrm flipV="1">
            <a:off x="1919289" y="2349500"/>
            <a:ext cx="8497887"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21" name="Line 5">
            <a:extLst>
              <a:ext uri="{FF2B5EF4-FFF2-40B4-BE49-F238E27FC236}">
                <a16:creationId xmlns:a16="http://schemas.microsoft.com/office/drawing/2014/main" id="{095FB7F6-B1E3-4BAB-9CEA-828F2F126B73}"/>
              </a:ext>
            </a:extLst>
          </p:cNvPr>
          <p:cNvSpPr>
            <a:spLocks noChangeShapeType="1"/>
          </p:cNvSpPr>
          <p:nvPr/>
        </p:nvSpPr>
        <p:spPr bwMode="auto">
          <a:xfrm flipV="1">
            <a:off x="1919289" y="4797425"/>
            <a:ext cx="8497887"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22" name="Line 6">
            <a:extLst>
              <a:ext uri="{FF2B5EF4-FFF2-40B4-BE49-F238E27FC236}">
                <a16:creationId xmlns:a16="http://schemas.microsoft.com/office/drawing/2014/main" id="{05B69474-6E91-49FA-8C04-93EFFE300288}"/>
              </a:ext>
            </a:extLst>
          </p:cNvPr>
          <p:cNvSpPr>
            <a:spLocks noChangeShapeType="1"/>
          </p:cNvSpPr>
          <p:nvPr/>
        </p:nvSpPr>
        <p:spPr bwMode="auto">
          <a:xfrm>
            <a:off x="3719513" y="188913"/>
            <a:ext cx="0" cy="655320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24" name="Line 8">
            <a:extLst>
              <a:ext uri="{FF2B5EF4-FFF2-40B4-BE49-F238E27FC236}">
                <a16:creationId xmlns:a16="http://schemas.microsoft.com/office/drawing/2014/main" id="{2724E9A4-D415-4EB9-AB43-DC0073D51B23}"/>
              </a:ext>
            </a:extLst>
          </p:cNvPr>
          <p:cNvSpPr>
            <a:spLocks noChangeShapeType="1"/>
          </p:cNvSpPr>
          <p:nvPr/>
        </p:nvSpPr>
        <p:spPr bwMode="auto">
          <a:xfrm>
            <a:off x="6167438" y="188913"/>
            <a:ext cx="0" cy="655320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25" name="Line 9">
            <a:extLst>
              <a:ext uri="{FF2B5EF4-FFF2-40B4-BE49-F238E27FC236}">
                <a16:creationId xmlns:a16="http://schemas.microsoft.com/office/drawing/2014/main" id="{A12A50F5-9CC9-446B-9C8A-751A7A0C430B}"/>
              </a:ext>
            </a:extLst>
          </p:cNvPr>
          <p:cNvSpPr>
            <a:spLocks noChangeShapeType="1"/>
          </p:cNvSpPr>
          <p:nvPr/>
        </p:nvSpPr>
        <p:spPr bwMode="auto">
          <a:xfrm>
            <a:off x="8616950" y="188913"/>
            <a:ext cx="0" cy="655320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26" name="Line 10">
            <a:extLst>
              <a:ext uri="{FF2B5EF4-FFF2-40B4-BE49-F238E27FC236}">
                <a16:creationId xmlns:a16="http://schemas.microsoft.com/office/drawing/2014/main" id="{7FE6F638-EB24-43C4-A6DF-B547E1048886}"/>
              </a:ext>
            </a:extLst>
          </p:cNvPr>
          <p:cNvSpPr>
            <a:spLocks noChangeShapeType="1"/>
          </p:cNvSpPr>
          <p:nvPr/>
        </p:nvSpPr>
        <p:spPr bwMode="auto">
          <a:xfrm flipV="1">
            <a:off x="2351089" y="1052513"/>
            <a:ext cx="73025" cy="431800"/>
          </a:xfrm>
          <a:prstGeom prst="line">
            <a:avLst/>
          </a:prstGeom>
          <a:noFill/>
          <a:ln w="28575">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27" name="Line 11">
            <a:extLst>
              <a:ext uri="{FF2B5EF4-FFF2-40B4-BE49-F238E27FC236}">
                <a16:creationId xmlns:a16="http://schemas.microsoft.com/office/drawing/2014/main" id="{C7CB1140-F86A-4E1E-8E8E-7D0BBEF0BFB0}"/>
              </a:ext>
            </a:extLst>
          </p:cNvPr>
          <p:cNvSpPr>
            <a:spLocks noChangeShapeType="1"/>
          </p:cNvSpPr>
          <p:nvPr/>
        </p:nvSpPr>
        <p:spPr bwMode="auto">
          <a:xfrm flipV="1">
            <a:off x="7464426" y="1412875"/>
            <a:ext cx="73025" cy="431800"/>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28" name="Line 12">
            <a:extLst>
              <a:ext uri="{FF2B5EF4-FFF2-40B4-BE49-F238E27FC236}">
                <a16:creationId xmlns:a16="http://schemas.microsoft.com/office/drawing/2014/main" id="{A445D08C-0698-497A-B26B-A81D113E7657}"/>
              </a:ext>
            </a:extLst>
          </p:cNvPr>
          <p:cNvSpPr>
            <a:spLocks noChangeShapeType="1"/>
          </p:cNvSpPr>
          <p:nvPr/>
        </p:nvSpPr>
        <p:spPr bwMode="auto">
          <a:xfrm flipV="1">
            <a:off x="2279651" y="3500438"/>
            <a:ext cx="73025" cy="431800"/>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29" name="Line 13">
            <a:extLst>
              <a:ext uri="{FF2B5EF4-FFF2-40B4-BE49-F238E27FC236}">
                <a16:creationId xmlns:a16="http://schemas.microsoft.com/office/drawing/2014/main" id="{ABC16F47-175B-4D17-A387-540D9B5E591F}"/>
              </a:ext>
            </a:extLst>
          </p:cNvPr>
          <p:cNvSpPr>
            <a:spLocks noChangeShapeType="1"/>
          </p:cNvSpPr>
          <p:nvPr/>
        </p:nvSpPr>
        <p:spPr bwMode="auto">
          <a:xfrm flipV="1">
            <a:off x="4727576" y="5949951"/>
            <a:ext cx="73025" cy="574675"/>
          </a:xfrm>
          <a:prstGeom prst="line">
            <a:avLst/>
          </a:prstGeom>
          <a:noFill/>
          <a:ln w="5715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0" name="Line 14">
            <a:extLst>
              <a:ext uri="{FF2B5EF4-FFF2-40B4-BE49-F238E27FC236}">
                <a16:creationId xmlns:a16="http://schemas.microsoft.com/office/drawing/2014/main" id="{2D86D9BF-3D15-4915-B059-1BB5291B3DB2}"/>
              </a:ext>
            </a:extLst>
          </p:cNvPr>
          <p:cNvSpPr>
            <a:spLocks noChangeShapeType="1"/>
          </p:cNvSpPr>
          <p:nvPr/>
        </p:nvSpPr>
        <p:spPr bwMode="auto">
          <a:xfrm flipV="1">
            <a:off x="9840914" y="3933825"/>
            <a:ext cx="73025" cy="431800"/>
          </a:xfrm>
          <a:prstGeom prst="line">
            <a:avLst/>
          </a:prstGeom>
          <a:noFill/>
          <a:ln w="5715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1" name="Line 15">
            <a:extLst>
              <a:ext uri="{FF2B5EF4-FFF2-40B4-BE49-F238E27FC236}">
                <a16:creationId xmlns:a16="http://schemas.microsoft.com/office/drawing/2014/main" id="{76DB0C4F-ABBE-410B-8AD4-53413B12F890}"/>
              </a:ext>
            </a:extLst>
          </p:cNvPr>
          <p:cNvSpPr>
            <a:spLocks noChangeShapeType="1"/>
          </p:cNvSpPr>
          <p:nvPr/>
        </p:nvSpPr>
        <p:spPr bwMode="auto">
          <a:xfrm flipV="1">
            <a:off x="9551989" y="6021388"/>
            <a:ext cx="73025" cy="576262"/>
          </a:xfrm>
          <a:prstGeom prst="line">
            <a:avLst/>
          </a:prstGeom>
          <a:noFill/>
          <a:ln w="762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αριθμού διαφάνειας">
            <a:extLst>
              <a:ext uri="{FF2B5EF4-FFF2-40B4-BE49-F238E27FC236}">
                <a16:creationId xmlns:a16="http://schemas.microsoft.com/office/drawing/2014/main" id="{72F7A5BE-13DF-418B-BE17-228E3FDA0B23}"/>
              </a:ext>
            </a:extLst>
          </p:cNvPr>
          <p:cNvSpPr>
            <a:spLocks noGrp="1"/>
          </p:cNvSpPr>
          <p:nvPr>
            <p:ph type="sldNum" sz="quarter" idx="12"/>
          </p:nvPr>
        </p:nvSpPr>
        <p:spPr/>
        <p:txBody>
          <a:bodyPr/>
          <a:lstStyle>
            <a:lvl1pPr eaLnBrk="0" hangingPunct="0">
              <a:defRPr sz="2400" b="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9pPr>
          </a:lstStyle>
          <a:p>
            <a:pPr eaLnBrk="1" hangingPunct="1"/>
            <a:fld id="{07159625-0067-400F-80F7-6660BF21BF64}" type="slidenum">
              <a:rPr lang="en-US" altLang="en-US" sz="1200">
                <a:solidFill>
                  <a:srgbClr val="898989"/>
                </a:solidFill>
              </a:rPr>
              <a:pPr eaLnBrk="1" hangingPunct="1"/>
              <a:t>5</a:t>
            </a:fld>
            <a:endParaRPr lang="en-US" altLang="en-US" sz="1200">
              <a:solidFill>
                <a:srgbClr val="898989"/>
              </a:solidFill>
            </a:endParaRPr>
          </a:p>
        </p:txBody>
      </p:sp>
      <p:sp>
        <p:nvSpPr>
          <p:cNvPr id="16387" name="2 - Ορθογώνιο">
            <a:extLst>
              <a:ext uri="{FF2B5EF4-FFF2-40B4-BE49-F238E27FC236}">
                <a16:creationId xmlns:a16="http://schemas.microsoft.com/office/drawing/2014/main" id="{996DB192-4E06-4D6E-BDF8-6347E3D4B710}"/>
              </a:ext>
            </a:extLst>
          </p:cNvPr>
          <p:cNvSpPr>
            <a:spLocks noChangeArrowheads="1"/>
          </p:cNvSpPr>
          <p:nvPr/>
        </p:nvSpPr>
        <p:spPr bwMode="auto">
          <a:xfrm>
            <a:off x="1905001" y="2819400"/>
            <a:ext cx="5256213" cy="398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eaLnBrk="0" hangingPunct="0">
              <a:defRPr sz="2400" b="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9pPr>
          </a:lstStyle>
          <a:p>
            <a:pPr eaLnBrk="1" hangingPunct="1">
              <a:lnSpc>
                <a:spcPct val="80000"/>
              </a:lnSpc>
              <a:buFont typeface="Wingdings" panose="05000000000000000000" pitchFamily="2" charset="2"/>
              <a:buNone/>
            </a:pPr>
            <a:r>
              <a:rPr lang="el-GR" altLang="en-US" sz="2000">
                <a:solidFill>
                  <a:srgbClr val="FF0000"/>
                </a:solidFill>
              </a:rPr>
              <a:t>Η βραχιόνιος αρτ</a:t>
            </a:r>
            <a:r>
              <a:rPr lang="el-GR" altLang="en-US" sz="2000"/>
              <a:t>. εισερχομένη στον αγκώνα διχάζεται σε κερκιδική και ωλένια αρτηρία που δίνουν τους κλάδους </a:t>
            </a:r>
            <a:r>
              <a:rPr lang="en-US" altLang="en-US" sz="2000"/>
              <a:t>:</a:t>
            </a:r>
            <a:endParaRPr lang="el-GR" altLang="en-US" sz="2000"/>
          </a:p>
          <a:p>
            <a:pPr eaLnBrk="1" hangingPunct="1">
              <a:lnSpc>
                <a:spcPct val="80000"/>
              </a:lnSpc>
              <a:buFont typeface="Wingdings" panose="05000000000000000000" pitchFamily="2" charset="2"/>
              <a:buNone/>
            </a:pPr>
            <a:endParaRPr lang="el-GR" altLang="en-US" sz="1600"/>
          </a:p>
          <a:p>
            <a:pPr eaLnBrk="1" hangingPunct="1">
              <a:lnSpc>
                <a:spcPct val="80000"/>
              </a:lnSpc>
              <a:buFont typeface="Wingdings" panose="05000000000000000000" pitchFamily="2" charset="2"/>
              <a:buNone/>
            </a:pPr>
            <a:r>
              <a:rPr lang="el-GR" altLang="en-US" sz="1600"/>
              <a:t>Η  κάθε </a:t>
            </a:r>
            <a:r>
              <a:rPr lang="el-GR" altLang="en-US" sz="1600">
                <a:solidFill>
                  <a:srgbClr val="FF0000"/>
                </a:solidFill>
              </a:rPr>
              <a:t>ΚΕΡΚΙΔΙΚΗ δίνει </a:t>
            </a:r>
            <a:r>
              <a:rPr lang="el-GR" altLang="en-US" sz="1600"/>
              <a:t>τους κλάδους</a:t>
            </a:r>
            <a:r>
              <a:rPr lang="en-US" altLang="en-US" sz="1600"/>
              <a:t>:</a:t>
            </a:r>
            <a:endParaRPr lang="el-GR" altLang="en-US" sz="1600"/>
          </a:p>
          <a:p>
            <a:pPr eaLnBrk="1" hangingPunct="1">
              <a:lnSpc>
                <a:spcPct val="80000"/>
              </a:lnSpc>
              <a:buFont typeface="Wingdings" panose="05000000000000000000" pitchFamily="2" charset="2"/>
              <a:buAutoNum type="arabicPeriod"/>
            </a:pPr>
            <a:r>
              <a:rPr lang="el-GR" altLang="en-US" sz="1600"/>
              <a:t>ΠΑΛΙΝΔΡΟΜΟΣ ΚΕΡΚΙΔΙΚΗ</a:t>
            </a:r>
          </a:p>
          <a:p>
            <a:pPr eaLnBrk="1" hangingPunct="1">
              <a:lnSpc>
                <a:spcPct val="80000"/>
              </a:lnSpc>
              <a:buFont typeface="Wingdings" panose="05000000000000000000" pitchFamily="2" charset="2"/>
              <a:buAutoNum type="arabicPeriod"/>
            </a:pPr>
            <a:r>
              <a:rPr lang="el-GR" altLang="en-US" sz="1600"/>
              <a:t>ΠΑΛΑΜΙΑΙΟΣ ΚΑΡΠΙΚΟΣ ΚΛΑΔΟΣ</a:t>
            </a:r>
          </a:p>
          <a:p>
            <a:pPr eaLnBrk="1" hangingPunct="1">
              <a:lnSpc>
                <a:spcPct val="80000"/>
              </a:lnSpc>
              <a:buFont typeface="Wingdings" panose="05000000000000000000" pitchFamily="2" charset="2"/>
              <a:buAutoNum type="arabicPeriod"/>
            </a:pPr>
            <a:r>
              <a:rPr lang="el-GR" altLang="en-US" sz="1600"/>
              <a:t>ΕΠΙΠΟΛΗΣ ΠΑΛΑΜΙΑΙΟΣ ΚΛΑΔΟΣ</a:t>
            </a:r>
          </a:p>
          <a:p>
            <a:pPr eaLnBrk="1" hangingPunct="1">
              <a:lnSpc>
                <a:spcPct val="80000"/>
              </a:lnSpc>
            </a:pPr>
            <a:endParaRPr lang="en-US" altLang="en-US" sz="1600"/>
          </a:p>
          <a:p>
            <a:pPr eaLnBrk="1" hangingPunct="1">
              <a:lnSpc>
                <a:spcPct val="80000"/>
              </a:lnSpc>
              <a:buFont typeface="Wingdings" panose="05000000000000000000" pitchFamily="2" charset="2"/>
              <a:buNone/>
            </a:pPr>
            <a:r>
              <a:rPr lang="el-GR" altLang="en-US" sz="1600"/>
              <a:t> Η κάθε </a:t>
            </a:r>
            <a:r>
              <a:rPr lang="el-GR" altLang="en-US" sz="1600">
                <a:solidFill>
                  <a:srgbClr val="FF0000"/>
                </a:solidFill>
              </a:rPr>
              <a:t>ΩΛΕΝΙΑ</a:t>
            </a:r>
            <a:r>
              <a:rPr lang="el-GR" altLang="en-US" sz="1600"/>
              <a:t> δίνει τους κλάδους </a:t>
            </a:r>
            <a:r>
              <a:rPr lang="en-US" altLang="en-US" sz="1600"/>
              <a:t>:</a:t>
            </a:r>
            <a:endParaRPr lang="el-GR" altLang="en-US" sz="1600"/>
          </a:p>
          <a:p>
            <a:pPr eaLnBrk="1" hangingPunct="1">
              <a:lnSpc>
                <a:spcPct val="80000"/>
              </a:lnSpc>
              <a:buFont typeface="Wingdings" panose="05000000000000000000" pitchFamily="2" charset="2"/>
              <a:buAutoNum type="arabicPeriod"/>
            </a:pPr>
            <a:r>
              <a:rPr lang="el-GR" altLang="en-US" sz="1600"/>
              <a:t>ΠΡΟΣΘΙΑ ΠΑΛΙΝΔΡΟΜΟΣ ΩΛΕΝΙΑ</a:t>
            </a:r>
          </a:p>
          <a:p>
            <a:pPr eaLnBrk="1" hangingPunct="1">
              <a:lnSpc>
                <a:spcPct val="80000"/>
              </a:lnSpc>
              <a:buFont typeface="Wingdings" panose="05000000000000000000" pitchFamily="2" charset="2"/>
              <a:buAutoNum type="arabicPeriod"/>
            </a:pPr>
            <a:r>
              <a:rPr lang="el-GR" altLang="en-US" sz="1600"/>
              <a:t>ΟΠΙΣΘΙΑ ΠΑΛΙΝΔΡΟΜΟΣ ΩΛΕΝΙΑ</a:t>
            </a:r>
          </a:p>
          <a:p>
            <a:pPr eaLnBrk="1" hangingPunct="1">
              <a:lnSpc>
                <a:spcPct val="80000"/>
              </a:lnSpc>
              <a:buFont typeface="Wingdings" panose="05000000000000000000" pitchFamily="2" charset="2"/>
              <a:buAutoNum type="arabicPeriod"/>
            </a:pPr>
            <a:r>
              <a:rPr lang="el-GR" altLang="en-US" sz="1600"/>
              <a:t>ΚΟΙΝΗ ΜΕΣΟΣΤΕΟΣ</a:t>
            </a:r>
          </a:p>
          <a:p>
            <a:pPr eaLnBrk="1" hangingPunct="1">
              <a:lnSpc>
                <a:spcPct val="80000"/>
              </a:lnSpc>
              <a:buFont typeface="Wingdings" panose="05000000000000000000" pitchFamily="2" charset="2"/>
              <a:buAutoNum type="arabicPeriod"/>
            </a:pPr>
            <a:r>
              <a:rPr lang="el-GR" altLang="en-US" sz="1600"/>
              <a:t>ΠΑΛΑΜΙΑΙΟΣ ΚΑΡΠΙΚΟΣ ΚΛΑΔΟΣ</a:t>
            </a:r>
          </a:p>
          <a:p>
            <a:pPr eaLnBrk="1" hangingPunct="1">
              <a:lnSpc>
                <a:spcPct val="80000"/>
              </a:lnSpc>
              <a:buFont typeface="Wingdings" panose="05000000000000000000" pitchFamily="2" charset="2"/>
              <a:buAutoNum type="arabicPeriod"/>
            </a:pPr>
            <a:r>
              <a:rPr lang="el-GR" altLang="en-US" sz="1600" i="1"/>
              <a:t>ΡΑΧΙΑΙΟΣ ΚΑΡΠΙΚΟΣ ΚΛΑΔΟΣ</a:t>
            </a:r>
          </a:p>
          <a:p>
            <a:pPr eaLnBrk="1" hangingPunct="1">
              <a:lnSpc>
                <a:spcPct val="80000"/>
              </a:lnSpc>
              <a:buFont typeface="Wingdings" panose="05000000000000000000" pitchFamily="2" charset="2"/>
              <a:buAutoNum type="arabicPeriod"/>
            </a:pPr>
            <a:r>
              <a:rPr lang="el-GR" altLang="en-US" sz="1600"/>
              <a:t>Η κερκιδική και η ωλένια αρτηρία σχηματίζουν το επιπολής και εν τω βάθει παλαμιαίο τόξο που χωρίζεται σε 5 δακτυλικές αρτηρίες για κάθε δάκτυλο.</a:t>
            </a:r>
          </a:p>
        </p:txBody>
      </p:sp>
      <p:pic>
        <p:nvPicPr>
          <p:cNvPr id="16388" name="Picture 12" descr="416">
            <a:extLst>
              <a:ext uri="{FF2B5EF4-FFF2-40B4-BE49-F238E27FC236}">
                <a16:creationId xmlns:a16="http://schemas.microsoft.com/office/drawing/2014/main" id="{D2EA0EA9-C019-477B-8D84-EB867EFAF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1" y="0"/>
            <a:ext cx="3243263" cy="3168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389" name="Picture 13" descr="ΕΠΙΠΟΛΗΣ ΚΑΙ ΕΝ ΤΩ ΒΑΘΕΙ ΠΑΛΑΜΙΑΙΟ ΤΟΞΟ">
            <a:extLst>
              <a:ext uri="{FF2B5EF4-FFF2-40B4-BE49-F238E27FC236}">
                <a16:creationId xmlns:a16="http://schemas.microsoft.com/office/drawing/2014/main" id="{1B9EB25E-AC84-4FBB-BB53-C4828AEAF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1" y="3354389"/>
            <a:ext cx="3313113" cy="3348037"/>
          </a:xfrm>
          <a:prstGeom prst="rect">
            <a:avLst/>
          </a:prstGeom>
          <a:solidFill>
            <a:schemeClr val="bg1"/>
          </a:solidFill>
          <a:ln w="9525">
            <a:solidFill>
              <a:srgbClr val="FF0066"/>
            </a:solidFill>
            <a:miter lim="800000"/>
            <a:headEnd/>
            <a:tailEnd/>
          </a:ln>
        </p:spPr>
      </p:pic>
      <p:sp>
        <p:nvSpPr>
          <p:cNvPr id="16390" name="5 - Ορθογώνιο">
            <a:extLst>
              <a:ext uri="{FF2B5EF4-FFF2-40B4-BE49-F238E27FC236}">
                <a16:creationId xmlns:a16="http://schemas.microsoft.com/office/drawing/2014/main" id="{5C5858A1-96AD-4639-B03B-F9E604B5EFA4}"/>
              </a:ext>
            </a:extLst>
          </p:cNvPr>
          <p:cNvSpPr>
            <a:spLocks noChangeArrowheads="1"/>
          </p:cNvSpPr>
          <p:nvPr/>
        </p:nvSpPr>
        <p:spPr bwMode="auto">
          <a:xfrm>
            <a:off x="2057400" y="609600"/>
            <a:ext cx="45720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eaLnBrk="0" hangingPunct="0">
              <a:defRPr sz="2400" b="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9pPr>
          </a:lstStyle>
          <a:p>
            <a:pPr eaLnBrk="1" hangingPunct="1">
              <a:lnSpc>
                <a:spcPct val="80000"/>
              </a:lnSpc>
              <a:buFont typeface="Wingdings" panose="05000000000000000000" pitchFamily="2" charset="2"/>
              <a:buNone/>
            </a:pPr>
            <a:r>
              <a:rPr lang="el-GR" altLang="en-US" sz="2000">
                <a:solidFill>
                  <a:srgbClr val="FF0000"/>
                </a:solidFill>
              </a:rPr>
              <a:t>Η μασχαλιαία </a:t>
            </a:r>
            <a:r>
              <a:rPr lang="el-GR" altLang="en-US" sz="2000"/>
              <a:t>αρτ. εισερχομένη στο βραχίονα συνεχίζει ως </a:t>
            </a:r>
            <a:r>
              <a:rPr lang="el-GR" altLang="en-US" sz="2000">
                <a:solidFill>
                  <a:srgbClr val="FF0000"/>
                </a:solidFill>
              </a:rPr>
              <a:t>βραχιόνιος</a:t>
            </a:r>
            <a:r>
              <a:rPr lang="el-GR" altLang="en-US" sz="2000">
                <a:solidFill>
                  <a:srgbClr val="FFC000"/>
                </a:solidFill>
              </a:rPr>
              <a:t> </a:t>
            </a:r>
            <a:r>
              <a:rPr lang="el-GR" altLang="en-US" sz="2000"/>
              <a:t>αρτ. και δίνει τους κλάδους </a:t>
            </a:r>
            <a:r>
              <a:rPr lang="en-US" altLang="en-US" sz="2000"/>
              <a:t>:</a:t>
            </a:r>
            <a:endParaRPr lang="el-GR" altLang="en-US" sz="2000"/>
          </a:p>
          <a:p>
            <a:pPr eaLnBrk="1" hangingPunct="1">
              <a:lnSpc>
                <a:spcPct val="80000"/>
              </a:lnSpc>
              <a:buFont typeface="Wingdings" panose="05000000000000000000" pitchFamily="2" charset="2"/>
              <a:buNone/>
            </a:pPr>
            <a:endParaRPr lang="el-GR" altLang="en-US" sz="1800"/>
          </a:p>
          <a:p>
            <a:pPr eaLnBrk="1" hangingPunct="1">
              <a:lnSpc>
                <a:spcPct val="80000"/>
              </a:lnSpc>
              <a:buFont typeface="Wingdings" panose="05000000000000000000" pitchFamily="2" charset="2"/>
              <a:buAutoNum type="arabicPeriod"/>
            </a:pPr>
            <a:r>
              <a:rPr lang="el-GR" altLang="en-US" sz="1800"/>
              <a:t>ΕΝ ΤΩ ΒΑΘΕΙ ΒΡΑΧΙΟΝΙΑ</a:t>
            </a:r>
          </a:p>
          <a:p>
            <a:pPr eaLnBrk="1" hangingPunct="1">
              <a:lnSpc>
                <a:spcPct val="80000"/>
              </a:lnSpc>
              <a:buFont typeface="Wingdings" panose="05000000000000000000" pitchFamily="2" charset="2"/>
              <a:buAutoNum type="arabicPeriod"/>
            </a:pPr>
            <a:r>
              <a:rPr lang="el-GR" altLang="en-US" sz="1800"/>
              <a:t>ΑΝΩ ΠΑΡΑΠΛΕΥΡΗ ΩΛΕΝΙΑ</a:t>
            </a:r>
          </a:p>
          <a:p>
            <a:pPr eaLnBrk="1" hangingPunct="1">
              <a:lnSpc>
                <a:spcPct val="80000"/>
              </a:lnSpc>
              <a:buFont typeface="Wingdings" panose="05000000000000000000" pitchFamily="2" charset="2"/>
              <a:buAutoNum type="arabicPeriod"/>
            </a:pPr>
            <a:r>
              <a:rPr lang="el-GR" altLang="en-US" sz="1800"/>
              <a:t>ΚΑΤΩ ΠΑΡΑΠΛΕΥΡΗ ΩΛΕΝΙΑ</a:t>
            </a:r>
          </a:p>
          <a:p>
            <a:pPr eaLnBrk="1" hangingPunct="1">
              <a:lnSpc>
                <a:spcPct val="80000"/>
              </a:lnSpc>
              <a:buFont typeface="Wingdings" panose="05000000000000000000" pitchFamily="2" charset="2"/>
              <a:buAutoNum type="arabicPeriod"/>
            </a:pPr>
            <a:r>
              <a:rPr lang="el-GR" altLang="en-US" sz="1800"/>
              <a:t>ΕΠΙΠΟΛΗΣ ΑΡΤΗΡΙΑ ΤΟΥ ΑΓΚΩΝΑ</a:t>
            </a:r>
          </a:p>
        </p:txBody>
      </p:sp>
      <p:sp>
        <p:nvSpPr>
          <p:cNvPr id="13319" name="4 - TextBox">
            <a:extLst>
              <a:ext uri="{FF2B5EF4-FFF2-40B4-BE49-F238E27FC236}">
                <a16:creationId xmlns:a16="http://schemas.microsoft.com/office/drawing/2014/main" id="{70902356-1435-4A76-8FC9-B5E41470E3B1}"/>
              </a:ext>
            </a:extLst>
          </p:cNvPr>
          <p:cNvSpPr txBox="1">
            <a:spLocks noChangeArrowheads="1"/>
          </p:cNvSpPr>
          <p:nvPr/>
        </p:nvSpPr>
        <p:spPr bwMode="auto">
          <a:xfrm>
            <a:off x="2362201" y="0"/>
            <a:ext cx="5184775" cy="522288"/>
          </a:xfrm>
          <a:prstGeom prst="rect">
            <a:avLst/>
          </a:prstGeom>
          <a:solidFill>
            <a:schemeClr val="bg1">
              <a:lumMod val="85000"/>
            </a:schemeClr>
          </a:solidFill>
          <a:ln w="9525">
            <a:solidFill>
              <a:schemeClr val="accent1"/>
            </a:solidFill>
            <a:miter lim="800000"/>
            <a:headEnd/>
            <a:tailEnd/>
          </a:ln>
        </p:spPr>
        <p:txBody>
          <a:bodyPr>
            <a:spAutoFit/>
          </a:bodyPr>
          <a:lstStyle/>
          <a:p>
            <a:pPr algn="ctr">
              <a:defRPr/>
            </a:pPr>
            <a:r>
              <a:rPr lang="el-GR" sz="2800" dirty="0"/>
              <a:t>ΑΡΤΗΡΙΕΣ ΑΝΩ ΑΚΡΩΝ</a:t>
            </a:r>
            <a:endParaRPr lang="en-GB" sz="28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56D5BDDF-62ED-4A3B-A75C-8CA9C0BDB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2344"/>
          <a:stretch>
            <a:fillRect/>
          </a:stretch>
        </p:blipFill>
        <p:spPr bwMode="auto">
          <a:xfrm>
            <a:off x="1905000" y="533400"/>
            <a:ext cx="35575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3">
            <a:extLst>
              <a:ext uri="{FF2B5EF4-FFF2-40B4-BE49-F238E27FC236}">
                <a16:creationId xmlns:a16="http://schemas.microsoft.com/office/drawing/2014/main" id="{2B79A583-DB85-4695-AE7C-BA0C11D8A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63" r="50000"/>
          <a:stretch>
            <a:fillRect/>
          </a:stretch>
        </p:blipFill>
        <p:spPr bwMode="auto">
          <a:xfrm>
            <a:off x="6248400" y="533400"/>
            <a:ext cx="3403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Line 7">
            <a:extLst>
              <a:ext uri="{FF2B5EF4-FFF2-40B4-BE49-F238E27FC236}">
                <a16:creationId xmlns:a16="http://schemas.microsoft.com/office/drawing/2014/main" id="{C30781F8-0CCC-4E87-A231-500F9B5A0007}"/>
              </a:ext>
            </a:extLst>
          </p:cNvPr>
          <p:cNvSpPr>
            <a:spLocks noChangeShapeType="1"/>
          </p:cNvSpPr>
          <p:nvPr/>
        </p:nvSpPr>
        <p:spPr bwMode="auto">
          <a:xfrm>
            <a:off x="4572000" y="3124200"/>
            <a:ext cx="8382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48" name="Line 8">
            <a:extLst>
              <a:ext uri="{FF2B5EF4-FFF2-40B4-BE49-F238E27FC236}">
                <a16:creationId xmlns:a16="http://schemas.microsoft.com/office/drawing/2014/main" id="{DC3076AB-471F-4E96-B5AC-141BCBEBB07D}"/>
              </a:ext>
            </a:extLst>
          </p:cNvPr>
          <p:cNvSpPr>
            <a:spLocks noChangeShapeType="1"/>
          </p:cNvSpPr>
          <p:nvPr/>
        </p:nvSpPr>
        <p:spPr bwMode="auto">
          <a:xfrm>
            <a:off x="8763000" y="3505200"/>
            <a:ext cx="8382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14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61448"/>
                                        </p:tgtEl>
                                        <p:attrNameLst>
                                          <p:attrName>style.visibility</p:attrName>
                                        </p:attrNameLst>
                                      </p:cBhvr>
                                      <p:to>
                                        <p:strVal val="visible"/>
                                      </p:to>
                                    </p:set>
                                    <p:anim calcmode="lin" valueType="num">
                                      <p:cBhvr additive="base">
                                        <p:cTn id="11" dur="500" fill="hold"/>
                                        <p:tgtEl>
                                          <p:spTgt spid="61448"/>
                                        </p:tgtEl>
                                        <p:attrNameLst>
                                          <p:attrName>ppt_x</p:attrName>
                                        </p:attrNameLst>
                                      </p:cBhvr>
                                      <p:tavLst>
                                        <p:tav tm="0">
                                          <p:val>
                                            <p:strVal val="0-#ppt_w/2"/>
                                          </p:val>
                                        </p:tav>
                                        <p:tav tm="100000">
                                          <p:val>
                                            <p:strVal val="#ppt_x"/>
                                          </p:val>
                                        </p:tav>
                                      </p:tavLst>
                                    </p:anim>
                                    <p:anim calcmode="lin" valueType="num">
                                      <p:cBhvr additive="base">
                                        <p:cTn id="12" dur="500" fill="hold"/>
                                        <p:tgtEl>
                                          <p:spTgt spid="61448"/>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61447"/>
                                        </p:tgtEl>
                                        <p:attrNameLst>
                                          <p:attrName>style.visibility</p:attrName>
                                        </p:attrNameLst>
                                      </p:cBhvr>
                                      <p:to>
                                        <p:strVal val="visible"/>
                                      </p:to>
                                    </p:set>
                                    <p:anim calcmode="lin" valueType="num">
                                      <p:cBhvr additive="base">
                                        <p:cTn id="17" dur="500" fill="hold"/>
                                        <p:tgtEl>
                                          <p:spTgt spid="61447"/>
                                        </p:tgtEl>
                                        <p:attrNameLst>
                                          <p:attrName>ppt_x</p:attrName>
                                        </p:attrNameLst>
                                      </p:cBhvr>
                                      <p:tavLst>
                                        <p:tav tm="0">
                                          <p:val>
                                            <p:strVal val="0-#ppt_w/2"/>
                                          </p:val>
                                        </p:tav>
                                        <p:tav tm="100000">
                                          <p:val>
                                            <p:strVal val="#ppt_x"/>
                                          </p:val>
                                        </p:tav>
                                      </p:tavLst>
                                    </p:anim>
                                    <p:anim calcmode="lin" valueType="num">
                                      <p:cBhvr additive="base">
                                        <p:cTn id="18" dur="500" fill="hold"/>
                                        <p:tgtEl>
                                          <p:spTgt spid="614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a:extLst>
              <a:ext uri="{FF2B5EF4-FFF2-40B4-BE49-F238E27FC236}">
                <a16:creationId xmlns:a16="http://schemas.microsoft.com/office/drawing/2014/main" id="{3879A9BC-67AD-4ACE-831E-0FAA722255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81000"/>
            <a:ext cx="7848600" cy="624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DB127EA6-8263-4101-8E9F-4BCB2C0EFF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04800"/>
            <a:ext cx="7772400" cy="624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6">
            <a:extLst>
              <a:ext uri="{FF2B5EF4-FFF2-40B4-BE49-F238E27FC236}">
                <a16:creationId xmlns:a16="http://schemas.microsoft.com/office/drawing/2014/main" id="{B906E4D6-80D5-4F05-A1CE-18C87B7DE6D9}"/>
              </a:ext>
            </a:extLst>
          </p:cNvPr>
          <p:cNvSpPr>
            <a:spLocks noGrp="1" noChangeArrowheads="1"/>
          </p:cNvSpPr>
          <p:nvPr>
            <p:ph type="title"/>
          </p:nvPr>
        </p:nvSpPr>
        <p:spPr>
          <a:xfrm>
            <a:off x="1524000" y="0"/>
            <a:ext cx="9144000" cy="1447800"/>
          </a:xfrm>
          <a:solidFill>
            <a:schemeClr val="bg1">
              <a:lumMod val="85000"/>
            </a:schemeClr>
          </a:solidFill>
          <a:ln>
            <a:solidFill>
              <a:schemeClr val="accent1"/>
            </a:solidFill>
          </a:ln>
        </p:spPr>
        <p:txBody>
          <a:bodyPr/>
          <a:lstStyle/>
          <a:p>
            <a:r>
              <a:rPr lang="el-GR" altLang="en-US" dirty="0">
                <a:solidFill>
                  <a:srgbClr val="CC3300"/>
                </a:solidFill>
                <a:effectLst/>
              </a:rPr>
              <a:t>Ανατομική του φλεβικού συστήματος των κάτω άκρων</a:t>
            </a:r>
            <a:endParaRPr lang="en-US" altLang="en-US" dirty="0">
              <a:solidFill>
                <a:srgbClr val="CC3300"/>
              </a:solidFill>
              <a:effectLst/>
            </a:endParaRPr>
          </a:p>
        </p:txBody>
      </p:sp>
      <p:sp>
        <p:nvSpPr>
          <p:cNvPr id="12291" name="Rectangle 1027">
            <a:extLst>
              <a:ext uri="{FF2B5EF4-FFF2-40B4-BE49-F238E27FC236}">
                <a16:creationId xmlns:a16="http://schemas.microsoft.com/office/drawing/2014/main" id="{23FF8F4C-1E94-4E1E-9EEC-F219C9A22042}"/>
              </a:ext>
            </a:extLst>
          </p:cNvPr>
          <p:cNvSpPr>
            <a:spLocks noGrp="1" noChangeArrowheads="1"/>
          </p:cNvSpPr>
          <p:nvPr>
            <p:ph type="body" idx="1"/>
          </p:nvPr>
        </p:nvSpPr>
        <p:spPr>
          <a:xfrm>
            <a:off x="1524000" y="0"/>
            <a:ext cx="8675688" cy="4292600"/>
          </a:xfrm>
          <a:noFill/>
          <a:extLst>
            <a:ext uri="{909E8E84-426E-40DD-AFC4-6F175D3DCCD1}">
              <a14:hiddenFill xmlns:a14="http://schemas.microsoft.com/office/drawing/2010/main">
                <a:solidFill>
                  <a:srgbClr val="FFFFFF"/>
                </a:solidFill>
              </a14:hiddenFill>
            </a:ext>
          </a:extLst>
        </p:spPr>
        <p:txBody>
          <a:bodyPr/>
          <a:lstStyle/>
          <a:p>
            <a:pPr>
              <a:lnSpc>
                <a:spcPct val="90000"/>
              </a:lnSpc>
              <a:buFont typeface="Wingdings" panose="05000000000000000000" pitchFamily="2" charset="2"/>
              <a:buNone/>
            </a:pPr>
            <a:r>
              <a:rPr lang="el-GR" altLang="en-US">
                <a:solidFill>
                  <a:schemeClr val="bg1"/>
                </a:solidFill>
              </a:rPr>
              <a:t>                                            </a:t>
            </a:r>
            <a:r>
              <a:rPr lang="el-GR" altLang="en-US" sz="2000">
                <a:solidFill>
                  <a:schemeClr val="bg1"/>
                </a:solidFill>
              </a:rPr>
              <a:t>                                                         </a:t>
            </a:r>
            <a:endParaRPr lang="en-US" altLang="en-US" sz="2000">
              <a:solidFill>
                <a:schemeClr val="bg1"/>
              </a:solidFill>
            </a:endParaRPr>
          </a:p>
        </p:txBody>
      </p:sp>
      <p:sp>
        <p:nvSpPr>
          <p:cNvPr id="12292" name="Text Box 1028">
            <a:extLst>
              <a:ext uri="{FF2B5EF4-FFF2-40B4-BE49-F238E27FC236}">
                <a16:creationId xmlns:a16="http://schemas.microsoft.com/office/drawing/2014/main" id="{B1DF4C64-263C-4C2A-BE79-E99C4E5BDA27}"/>
              </a:ext>
            </a:extLst>
          </p:cNvPr>
          <p:cNvSpPr txBox="1">
            <a:spLocks noChangeArrowheads="1"/>
          </p:cNvSpPr>
          <p:nvPr/>
        </p:nvSpPr>
        <p:spPr bwMode="auto">
          <a:xfrm flipV="1">
            <a:off x="1703389" y="2565401"/>
            <a:ext cx="8677275"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rot="10800000">
            <a:spAutoFit/>
          </a:bodyPr>
          <a:lstStyle>
            <a:lvl1pPr marL="742950" indent="-285750" eaLnBrk="0" hangingPunct="0">
              <a:defRPr sz="2400">
                <a:solidFill>
                  <a:schemeClr val="tx1"/>
                </a:solidFill>
                <a:latin typeface="Verdana" panose="020B0604030504040204" pitchFamily="34" charset="0"/>
              </a:defRPr>
            </a:lvl1pPr>
            <a:lvl2pPr marL="742950" indent="-285750" eaLnBrk="0" hangingPunct="0">
              <a:defRPr sz="2400">
                <a:solidFill>
                  <a:schemeClr val="tx1"/>
                </a:solidFill>
                <a:latin typeface="Verdana" panose="020B0604030504040204" pitchFamily="34" charset="0"/>
              </a:defRPr>
            </a:lvl2pPr>
            <a:lvl3pPr marL="1143000" indent="-228600" eaLnBrk="0" hangingPunct="0">
              <a:defRPr sz="2400">
                <a:solidFill>
                  <a:schemeClr val="tx1"/>
                </a:solidFill>
                <a:latin typeface="Verdana" panose="020B0604030504040204" pitchFamily="34" charset="0"/>
              </a:defRPr>
            </a:lvl3pPr>
            <a:lvl4pPr marL="1600200" indent="-228600" eaLnBrk="0" hangingPunct="0">
              <a:defRPr sz="2400">
                <a:solidFill>
                  <a:schemeClr val="tx1"/>
                </a:solidFill>
                <a:latin typeface="Verdana" panose="020B0604030504040204" pitchFamily="34" charset="0"/>
              </a:defRPr>
            </a:lvl4pPr>
            <a:lvl5pPr marL="2057400" indent="-228600" eaLnBrk="0" hangingPunct="0">
              <a:defRPr sz="24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Verdana" panose="020B0604030504040204" pitchFamily="34" charset="0"/>
              </a:defRPr>
            </a:lvl9pPr>
          </a:lstStyle>
          <a:p>
            <a:pPr eaLnBrk="1" hangingPunct="1"/>
            <a:r>
              <a:rPr lang="el-GR" altLang="en-US" i="1">
                <a:latin typeface="Arial" panose="020B0604020202020204" pitchFamily="34" charset="0"/>
              </a:rPr>
              <a:t>Επιπολής σύστημα              </a:t>
            </a:r>
            <a:r>
              <a:rPr lang="en-US" altLang="en-US" i="1">
                <a:latin typeface="Arial" panose="020B0604020202020204" pitchFamily="34" charset="0"/>
              </a:rPr>
              <a:t>       </a:t>
            </a:r>
            <a:r>
              <a:rPr lang="el-GR" altLang="en-US" i="1">
                <a:latin typeface="Arial" panose="020B0604020202020204" pitchFamily="34" charset="0"/>
              </a:rPr>
              <a:t> Εν τω βάθει σύστημα</a:t>
            </a:r>
          </a:p>
          <a:p>
            <a:pPr eaLnBrk="1" hangingPunct="1"/>
            <a:endParaRPr lang="el-GR" altLang="en-US">
              <a:latin typeface="Arial" panose="020B0604020202020204" pitchFamily="34" charset="0"/>
            </a:endParaRPr>
          </a:p>
          <a:p>
            <a:pPr eaLnBrk="1" hangingPunct="1"/>
            <a:r>
              <a:rPr lang="el-GR" altLang="en-US" sz="1800">
                <a:latin typeface="Arial" panose="020B0604020202020204" pitchFamily="34" charset="0"/>
              </a:rPr>
              <a:t>Μείζων σαφηνής φλέβα                    		Κνημιαίες φλέβες </a:t>
            </a:r>
          </a:p>
          <a:p>
            <a:pPr eaLnBrk="1" hangingPunct="1"/>
            <a:r>
              <a:rPr lang="el-GR" altLang="en-US" sz="1800">
                <a:latin typeface="Arial" panose="020B0604020202020204" pitchFamily="34" charset="0"/>
              </a:rPr>
              <a:t>Έλλασων σαφηνής φλέβα                		Περονιαίες φλέβες</a:t>
            </a:r>
          </a:p>
          <a:p>
            <a:pPr eaLnBrk="1" hangingPunct="1"/>
            <a:r>
              <a:rPr lang="el-GR" altLang="en-US" sz="1800">
                <a:latin typeface="Arial" panose="020B0604020202020204" pitchFamily="34" charset="0"/>
              </a:rPr>
              <a:t>Σύστημα των διατιτραινουσσών      </a:t>
            </a:r>
            <a:r>
              <a:rPr lang="en-US" altLang="en-US" sz="1800">
                <a:latin typeface="Arial" panose="020B0604020202020204" pitchFamily="34" charset="0"/>
              </a:rPr>
              <a:t> </a:t>
            </a:r>
            <a:r>
              <a:rPr lang="el-GR" altLang="en-US" sz="1800">
                <a:latin typeface="Arial" panose="020B0604020202020204" pitchFamily="34" charset="0"/>
              </a:rPr>
              <a:t> 		Ιγνυακή φλέβα</a:t>
            </a:r>
          </a:p>
          <a:p>
            <a:pPr eaLnBrk="1" hangingPunct="1">
              <a:buFontTx/>
              <a:buNone/>
            </a:pPr>
            <a:r>
              <a:rPr lang="el-GR" altLang="en-US" sz="1800">
                <a:latin typeface="Arial" panose="020B0604020202020204" pitchFamily="34" charset="0"/>
              </a:rPr>
              <a:t>                                                           		Επιπολής Μηριαία </a:t>
            </a:r>
            <a:r>
              <a:rPr lang="el-GR" altLang="en-US" sz="2000">
                <a:latin typeface="Arial" panose="020B0604020202020204" pitchFamily="34" charset="0"/>
              </a:rPr>
              <a:t>φλέβα</a:t>
            </a:r>
          </a:p>
          <a:p>
            <a:pPr eaLnBrk="1" hangingPunct="1">
              <a:buFontTx/>
              <a:buNone/>
            </a:pPr>
            <a:r>
              <a:rPr lang="en-US" altLang="en-US" sz="1800">
                <a:latin typeface="Arial" panose="020B0604020202020204" pitchFamily="34" charset="0"/>
              </a:rPr>
              <a:t>							</a:t>
            </a:r>
            <a:r>
              <a:rPr lang="el-GR" altLang="en-US" sz="1800">
                <a:latin typeface="Arial" panose="020B0604020202020204" pitchFamily="34" charset="0"/>
              </a:rPr>
              <a:t>Εν τω βάθει μηριαία φλέβα</a:t>
            </a:r>
            <a:r>
              <a:rPr lang="en-US" altLang="en-US" sz="1800">
                <a:latin typeface="Arial" panose="020B0604020202020204" pitchFamily="34" charset="0"/>
              </a:rPr>
              <a:t>	</a:t>
            </a:r>
            <a:r>
              <a:rPr lang="el-GR" altLang="en-US" sz="1800">
                <a:latin typeface="Arial" panose="020B0604020202020204" pitchFamily="34" charset="0"/>
              </a:rPr>
              <a:t>                                                           </a:t>
            </a:r>
            <a:r>
              <a:rPr lang="en-US" altLang="en-US" sz="1800">
                <a:latin typeface="Arial" panose="020B0604020202020204" pitchFamily="34" charset="0"/>
              </a:rPr>
              <a:t>						</a:t>
            </a:r>
            <a:r>
              <a:rPr lang="el-GR" altLang="en-US" sz="1800">
                <a:latin typeface="Arial" panose="020B0604020202020204" pitchFamily="34" charset="0"/>
              </a:rPr>
              <a:t>Κοινή μηριαία φλέβα</a:t>
            </a:r>
            <a:r>
              <a:rPr lang="en-US" altLang="en-US" sz="1800">
                <a:latin typeface="Arial" panose="020B0604020202020204" pitchFamily="34" charset="0"/>
              </a:rPr>
              <a:t>	 </a:t>
            </a:r>
            <a:r>
              <a:rPr lang="el-GR" altLang="en-US">
                <a:latin typeface="Arial" panose="020B0604020202020204" pitchFamily="34" charset="0"/>
              </a:rPr>
              <a:t>   </a:t>
            </a:r>
            <a:endParaRPr lang="el-GR" altLang="en-US" sz="1800">
              <a:latin typeface="Arial" panose="020B0604020202020204" pitchFamily="34" charset="0"/>
            </a:endParaRPr>
          </a:p>
        </p:txBody>
      </p:sp>
    </p:spTree>
    <p:extLst>
      <p:ext uri="{BB962C8B-B14F-4D97-AF65-F5344CB8AC3E}">
        <p14:creationId xmlns:p14="http://schemas.microsoft.com/office/powerpoint/2010/main" val="41620005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einvenensystem">
            <a:extLst>
              <a:ext uri="{FF2B5EF4-FFF2-40B4-BE49-F238E27FC236}">
                <a16:creationId xmlns:a16="http://schemas.microsoft.com/office/drawing/2014/main" id="{BE3BC35E-4578-4D48-878A-14C6040F3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04800"/>
            <a:ext cx="2768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Bild 055">
            <a:extLst>
              <a:ext uri="{FF2B5EF4-FFF2-40B4-BE49-F238E27FC236}">
                <a16:creationId xmlns:a16="http://schemas.microsoft.com/office/drawing/2014/main" id="{57B9BE94-278F-4FF0-A2F0-E6B4478A2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1" y="0"/>
            <a:ext cx="33559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PIC_Reflux">
            <a:extLst>
              <a:ext uri="{FF2B5EF4-FFF2-40B4-BE49-F238E27FC236}">
                <a16:creationId xmlns:a16="http://schemas.microsoft.com/office/drawing/2014/main" id="{9E0D0F57-66BF-4DF5-8C8B-E903F6B983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538538"/>
            <a:ext cx="3352800" cy="331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23716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a:extLst>
              <a:ext uri="{FF2B5EF4-FFF2-40B4-BE49-F238E27FC236}">
                <a16:creationId xmlns:a16="http://schemas.microsoft.com/office/drawing/2014/main" id="{D1496E5E-1CE9-4C49-8791-A26FE83D3F82}"/>
              </a:ext>
            </a:extLst>
          </p:cNvPr>
          <p:cNvSpPr>
            <a:spLocks noGrp="1" noChangeArrowheads="1"/>
          </p:cNvSpPr>
          <p:nvPr>
            <p:ph type="ctrTitle"/>
          </p:nvPr>
        </p:nvSpPr>
        <p:spPr>
          <a:xfrm>
            <a:off x="1524000" y="0"/>
            <a:ext cx="9144000" cy="1066800"/>
          </a:xfrm>
          <a:solidFill>
            <a:schemeClr val="bg1">
              <a:lumMod val="85000"/>
            </a:schemeClr>
          </a:solidFill>
        </p:spPr>
        <p:txBody>
          <a:bodyPr/>
          <a:lstStyle/>
          <a:p>
            <a:r>
              <a:rPr lang="el-GR" altLang="en-US" dirty="0">
                <a:solidFill>
                  <a:srgbClr val="CC3300"/>
                </a:solidFill>
                <a:effectLst/>
              </a:rPr>
              <a:t>Βαλβίδες των φλεβών</a:t>
            </a:r>
            <a:endParaRPr lang="en-US" altLang="en-US" dirty="0">
              <a:solidFill>
                <a:srgbClr val="CC3300"/>
              </a:solidFill>
              <a:effectLst/>
            </a:endParaRPr>
          </a:p>
        </p:txBody>
      </p:sp>
      <p:sp>
        <p:nvSpPr>
          <p:cNvPr id="14339" name="Rectangle 1027">
            <a:extLst>
              <a:ext uri="{FF2B5EF4-FFF2-40B4-BE49-F238E27FC236}">
                <a16:creationId xmlns:a16="http://schemas.microsoft.com/office/drawing/2014/main" id="{F6C22EC5-3616-49C8-A719-8ECFE19452CB}"/>
              </a:ext>
            </a:extLst>
          </p:cNvPr>
          <p:cNvSpPr>
            <a:spLocks noGrp="1" noChangeArrowheads="1"/>
          </p:cNvSpPr>
          <p:nvPr>
            <p:ph type="subTitle" idx="1"/>
          </p:nvPr>
        </p:nvSpPr>
        <p:spPr>
          <a:xfrm>
            <a:off x="1981200" y="1371600"/>
            <a:ext cx="8305800" cy="1752600"/>
          </a:xfrm>
          <a:noFill/>
          <a:extLst>
            <a:ext uri="{909E8E84-426E-40DD-AFC4-6F175D3DCCD1}">
              <a14:hiddenFill xmlns:a14="http://schemas.microsoft.com/office/drawing/2010/main">
                <a:solidFill>
                  <a:srgbClr val="FFFFFF"/>
                </a:solidFill>
              </a14:hiddenFill>
            </a:ext>
          </a:extLst>
        </p:spPr>
        <p:txBody>
          <a:bodyPr/>
          <a:lstStyle/>
          <a:p>
            <a:r>
              <a:rPr lang="el-GR" altLang="en-US">
                <a:effectLst/>
              </a:rPr>
              <a:t>Οι φλεβικές βαλβίδες είναι διχλώχινες και επιτρέπουν την κίνηση του αίματος μόνον κατά μία κατεύθυνση.</a:t>
            </a:r>
            <a:endParaRPr lang="en-US" altLang="en-US">
              <a:effectLst/>
            </a:endParaRPr>
          </a:p>
        </p:txBody>
      </p:sp>
      <p:sp>
        <p:nvSpPr>
          <p:cNvPr id="67588" name="Rectangle 1028">
            <a:extLst>
              <a:ext uri="{FF2B5EF4-FFF2-40B4-BE49-F238E27FC236}">
                <a16:creationId xmlns:a16="http://schemas.microsoft.com/office/drawing/2014/main" id="{783A59BB-D6BE-4BC8-A542-970EB69CEC35}"/>
              </a:ext>
            </a:extLst>
          </p:cNvPr>
          <p:cNvSpPr>
            <a:spLocks noChangeArrowheads="1"/>
          </p:cNvSpPr>
          <p:nvPr/>
        </p:nvSpPr>
        <p:spPr bwMode="auto">
          <a:xfrm>
            <a:off x="1981200" y="3276600"/>
            <a:ext cx="8305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defRPr>
            </a:lvl1pPr>
            <a:lvl2pPr marL="742950" indent="-285750" eaLnBrk="0" hangingPunct="0">
              <a:defRPr sz="2400">
                <a:solidFill>
                  <a:schemeClr val="tx1"/>
                </a:solidFill>
                <a:latin typeface="Verdana" panose="020B0604030504040204" pitchFamily="34" charset="0"/>
              </a:defRPr>
            </a:lvl2pPr>
            <a:lvl3pPr marL="1143000" indent="-228600" eaLnBrk="0" hangingPunct="0">
              <a:defRPr sz="2400">
                <a:solidFill>
                  <a:schemeClr val="tx1"/>
                </a:solidFill>
                <a:latin typeface="Verdana" panose="020B0604030504040204" pitchFamily="34" charset="0"/>
              </a:defRPr>
            </a:lvl3pPr>
            <a:lvl4pPr marL="1600200" indent="-228600" eaLnBrk="0" hangingPunct="0">
              <a:defRPr sz="2400">
                <a:solidFill>
                  <a:schemeClr val="tx1"/>
                </a:solidFill>
                <a:latin typeface="Verdana" panose="020B0604030504040204" pitchFamily="34" charset="0"/>
              </a:defRPr>
            </a:lvl4pPr>
            <a:lvl5pPr marL="2057400" indent="-228600" eaLnBrk="0" hangingPunct="0">
              <a:defRPr sz="24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Verdana" panose="020B0604030504040204" pitchFamily="34" charset="0"/>
              </a:defRPr>
            </a:lvl9pPr>
          </a:lstStyle>
          <a:p>
            <a:pPr algn="ctr" eaLnBrk="1" hangingPunct="1">
              <a:buClrTx/>
              <a:buFontTx/>
              <a:buNone/>
            </a:pPr>
            <a:r>
              <a:rPr lang="el-GR" altLang="en-US" sz="3200">
                <a:latin typeface="Times New Roman" panose="02020603050405020304" pitchFamily="18" charset="0"/>
              </a:rPr>
              <a:t>Από κάτω προς άνω και από έξω προς έσω,</a:t>
            </a:r>
          </a:p>
          <a:p>
            <a:pPr algn="ctr" eaLnBrk="1" hangingPunct="1">
              <a:buClrTx/>
              <a:buFontTx/>
              <a:buNone/>
            </a:pPr>
            <a:r>
              <a:rPr lang="el-GR" altLang="en-US" sz="3200">
                <a:latin typeface="Times New Roman" panose="02020603050405020304" pitchFamily="18" charset="0"/>
              </a:rPr>
              <a:t>δηλ.</a:t>
            </a:r>
          </a:p>
          <a:p>
            <a:pPr eaLnBrk="1" hangingPunct="1">
              <a:buClrTx/>
              <a:buFontTx/>
              <a:buNone/>
            </a:pPr>
            <a:r>
              <a:rPr lang="el-GR" altLang="en-US" sz="3200" u="sng">
                <a:latin typeface="Times New Roman" panose="02020603050405020304" pitchFamily="18" charset="0"/>
              </a:rPr>
              <a:t>Επιπολής σύστημα</a:t>
            </a:r>
            <a:r>
              <a:rPr lang="el-GR" altLang="en-US" sz="3200">
                <a:latin typeface="Times New Roman" panose="02020603050405020304" pitchFamily="18" charset="0"/>
              </a:rPr>
              <a:t> </a:t>
            </a:r>
            <a:r>
              <a:rPr lang="en-US" altLang="en-US" sz="3200">
                <a:latin typeface="Times New Roman" panose="02020603050405020304" pitchFamily="18" charset="0"/>
              </a:rPr>
              <a:t>: </a:t>
            </a:r>
            <a:r>
              <a:rPr lang="el-GR" altLang="en-US" sz="3200">
                <a:latin typeface="Times New Roman" panose="02020603050405020304" pitchFamily="18" charset="0"/>
              </a:rPr>
              <a:t>κάτω προς άνω</a:t>
            </a:r>
          </a:p>
          <a:p>
            <a:pPr eaLnBrk="1" hangingPunct="1">
              <a:buClrTx/>
              <a:buFontTx/>
              <a:buNone/>
            </a:pPr>
            <a:r>
              <a:rPr lang="el-GR" altLang="en-US" sz="3200" u="sng">
                <a:latin typeface="Times New Roman" panose="02020603050405020304" pitchFamily="18" charset="0"/>
              </a:rPr>
              <a:t>Εν τω βάθει σύστημα</a:t>
            </a:r>
            <a:r>
              <a:rPr lang="el-GR" altLang="en-US" sz="3200">
                <a:latin typeface="Times New Roman" panose="02020603050405020304" pitchFamily="18" charset="0"/>
              </a:rPr>
              <a:t> </a:t>
            </a:r>
            <a:r>
              <a:rPr lang="en-US" altLang="en-US" sz="3200">
                <a:latin typeface="Times New Roman" panose="02020603050405020304" pitchFamily="18" charset="0"/>
              </a:rPr>
              <a:t>:</a:t>
            </a:r>
            <a:r>
              <a:rPr lang="el-GR" altLang="en-US" sz="3200">
                <a:latin typeface="Times New Roman" panose="02020603050405020304" pitchFamily="18" charset="0"/>
              </a:rPr>
              <a:t> κάτω προς άνω</a:t>
            </a:r>
          </a:p>
          <a:p>
            <a:pPr eaLnBrk="1" hangingPunct="1">
              <a:buClrTx/>
              <a:buFontTx/>
              <a:buNone/>
            </a:pPr>
            <a:r>
              <a:rPr lang="el-GR" altLang="en-US" sz="3200" u="sng">
                <a:latin typeface="Times New Roman" panose="02020603050405020304" pitchFamily="18" charset="0"/>
              </a:rPr>
              <a:t>Σύστημα διατιτραινουσσών</a:t>
            </a:r>
            <a:r>
              <a:rPr lang="el-GR" altLang="en-US" sz="3200">
                <a:latin typeface="Times New Roman" panose="02020603050405020304" pitchFamily="18" charset="0"/>
              </a:rPr>
              <a:t> </a:t>
            </a:r>
            <a:r>
              <a:rPr lang="en-US" altLang="en-US" sz="3200">
                <a:latin typeface="Times New Roman" panose="02020603050405020304" pitchFamily="18" charset="0"/>
              </a:rPr>
              <a:t>:</a:t>
            </a:r>
            <a:r>
              <a:rPr lang="el-GR" altLang="en-US" sz="3200">
                <a:latin typeface="Times New Roman" panose="02020603050405020304" pitchFamily="18" charset="0"/>
              </a:rPr>
              <a:t> έξω προς έσω </a:t>
            </a:r>
            <a:endParaRPr lang="en-US" altLang="en-US" sz="3200">
              <a:latin typeface="Times New Roman" panose="02020603050405020304" pitchFamily="18" charset="0"/>
            </a:endParaRPr>
          </a:p>
        </p:txBody>
      </p:sp>
    </p:spTree>
    <p:extLst>
      <p:ext uri="{BB962C8B-B14F-4D97-AF65-F5344CB8AC3E}">
        <p14:creationId xmlns:p14="http://schemas.microsoft.com/office/powerpoint/2010/main" val="1359324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7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venenklappen">
            <a:extLst>
              <a:ext uri="{FF2B5EF4-FFF2-40B4-BE49-F238E27FC236}">
                <a16:creationId xmlns:a16="http://schemas.microsoft.com/office/drawing/2014/main" id="{9E5D7DF4-5136-48B3-B2C0-08CB6ABB61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44450"/>
            <a:ext cx="50292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venenklappenkrampfader">
            <a:extLst>
              <a:ext uri="{FF2B5EF4-FFF2-40B4-BE49-F238E27FC236}">
                <a16:creationId xmlns:a16="http://schemas.microsoft.com/office/drawing/2014/main" id="{E56B500F-363D-40DB-BF1C-2C0F5B480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429000"/>
            <a:ext cx="511333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0357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26">
            <a:extLst>
              <a:ext uri="{FF2B5EF4-FFF2-40B4-BE49-F238E27FC236}">
                <a16:creationId xmlns:a16="http://schemas.microsoft.com/office/drawing/2014/main" id="{0011AA21-E0E9-475A-BB94-2B55B84B1590}"/>
              </a:ext>
            </a:extLst>
          </p:cNvPr>
          <p:cNvSpPr>
            <a:spLocks noGrp="1" noChangeArrowheads="1"/>
          </p:cNvSpPr>
          <p:nvPr>
            <p:ph type="ctrTitle"/>
          </p:nvPr>
        </p:nvSpPr>
        <p:spPr>
          <a:xfrm>
            <a:off x="2286000" y="304800"/>
            <a:ext cx="7772400" cy="685800"/>
          </a:xfrm>
          <a:solidFill>
            <a:schemeClr val="bg1">
              <a:lumMod val="85000"/>
            </a:schemeClr>
          </a:solidFill>
        </p:spPr>
        <p:txBody>
          <a:bodyPr/>
          <a:lstStyle/>
          <a:p>
            <a:r>
              <a:rPr lang="el-GR" altLang="en-US" sz="3600" dirty="0">
                <a:solidFill>
                  <a:srgbClr val="CC3300"/>
                </a:solidFill>
              </a:rPr>
              <a:t>Απεικονιστικοί Μέθοδοι Διάγνωσης</a:t>
            </a:r>
            <a:endParaRPr lang="en-US" altLang="en-US" sz="3600" dirty="0">
              <a:solidFill>
                <a:srgbClr val="CC3300"/>
              </a:solidFill>
            </a:endParaRPr>
          </a:p>
        </p:txBody>
      </p:sp>
      <p:sp>
        <p:nvSpPr>
          <p:cNvPr id="17411" name="Rectangle 1027">
            <a:extLst>
              <a:ext uri="{FF2B5EF4-FFF2-40B4-BE49-F238E27FC236}">
                <a16:creationId xmlns:a16="http://schemas.microsoft.com/office/drawing/2014/main" id="{2A13A4BB-D59A-4739-BD0B-2B55517138CE}"/>
              </a:ext>
            </a:extLst>
          </p:cNvPr>
          <p:cNvSpPr>
            <a:spLocks noGrp="1" noChangeArrowheads="1"/>
          </p:cNvSpPr>
          <p:nvPr>
            <p:ph type="subTitle" idx="1"/>
          </p:nvPr>
        </p:nvSpPr>
        <p:spPr>
          <a:xfrm>
            <a:off x="1524000" y="1524000"/>
            <a:ext cx="9296400" cy="5105400"/>
          </a:xfrm>
          <a:noFill/>
          <a:extLst>
            <a:ext uri="{909E8E84-426E-40DD-AFC4-6F175D3DCCD1}">
              <a14:hiddenFill xmlns:a14="http://schemas.microsoft.com/office/drawing/2010/main">
                <a:solidFill>
                  <a:srgbClr val="FFFFFF"/>
                </a:solidFill>
              </a14:hiddenFill>
            </a:ext>
          </a:extLst>
        </p:spPr>
        <p:txBody>
          <a:bodyPr/>
          <a:lstStyle/>
          <a:p>
            <a:pPr marL="609600" indent="-609600" algn="l"/>
            <a:r>
              <a:rPr lang="en-US" altLang="en-US" sz="2000" dirty="0"/>
              <a:t>1</a:t>
            </a:r>
            <a:r>
              <a:rPr lang="el-GR" altLang="en-US" sz="2000" dirty="0"/>
              <a:t>. </a:t>
            </a:r>
            <a:r>
              <a:rPr lang="el-GR" altLang="en-US" sz="2000" dirty="0" err="1">
                <a:solidFill>
                  <a:schemeClr val="folHlink"/>
                </a:solidFill>
              </a:rPr>
              <a:t>Υπερηχογραφικές</a:t>
            </a:r>
            <a:r>
              <a:rPr lang="el-GR" altLang="en-US" sz="2000" dirty="0">
                <a:solidFill>
                  <a:schemeClr val="folHlink"/>
                </a:solidFill>
              </a:rPr>
              <a:t> Μέθοδοι</a:t>
            </a:r>
          </a:p>
          <a:p>
            <a:pPr marL="609600" indent="-609600" algn="l">
              <a:lnSpc>
                <a:spcPct val="70000"/>
              </a:lnSpc>
            </a:pPr>
            <a:r>
              <a:rPr lang="el-GR" altLang="en-US" sz="2000" dirty="0"/>
              <a:t>     </a:t>
            </a:r>
            <a:r>
              <a:rPr lang="en-US" altLang="en-US" sz="2000" dirty="0"/>
              <a:t>B-mode, Doppler, Duplex, </a:t>
            </a:r>
            <a:r>
              <a:rPr lang="el-GR" altLang="en-US" sz="2000" dirty="0"/>
              <a:t>έγχρωμο </a:t>
            </a:r>
            <a:r>
              <a:rPr lang="en-US" altLang="en-US" sz="2000" dirty="0"/>
              <a:t>Duplex (Triplex).</a:t>
            </a:r>
            <a:endParaRPr lang="el-GR" altLang="en-US" sz="2000" dirty="0"/>
          </a:p>
          <a:p>
            <a:pPr marL="609600" indent="-609600" algn="l"/>
            <a:r>
              <a:rPr lang="el-GR" altLang="en-US" sz="2000" dirty="0"/>
              <a:t>2.  </a:t>
            </a:r>
            <a:r>
              <a:rPr lang="el-GR" altLang="en-US" sz="2000" dirty="0" err="1">
                <a:solidFill>
                  <a:schemeClr val="folHlink"/>
                </a:solidFill>
              </a:rPr>
              <a:t>Πληθυσμογραφικές</a:t>
            </a:r>
            <a:r>
              <a:rPr lang="el-GR" altLang="en-US" sz="2000" dirty="0">
                <a:solidFill>
                  <a:schemeClr val="folHlink"/>
                </a:solidFill>
              </a:rPr>
              <a:t> Μέθοδοι</a:t>
            </a:r>
            <a:endParaRPr lang="en-US" altLang="en-US" sz="2000" dirty="0">
              <a:solidFill>
                <a:schemeClr val="folHlink"/>
              </a:solidFill>
            </a:endParaRPr>
          </a:p>
          <a:p>
            <a:pPr marL="609600" indent="-609600" algn="l">
              <a:lnSpc>
                <a:spcPct val="70000"/>
              </a:lnSpc>
            </a:pPr>
            <a:r>
              <a:rPr lang="en-US" altLang="en-US" sz="2000" dirty="0"/>
              <a:t>     </a:t>
            </a:r>
            <a:r>
              <a:rPr lang="el-GR" altLang="en-US" sz="2000" b="1" u="sng" dirty="0" err="1"/>
              <a:t>Φωτο</a:t>
            </a:r>
            <a:r>
              <a:rPr lang="el-GR" altLang="en-US" sz="2000" i="1" dirty="0" err="1"/>
              <a:t>πληθυσμογραφία</a:t>
            </a:r>
            <a:r>
              <a:rPr lang="el-GR" altLang="en-US" sz="2000" i="1" dirty="0"/>
              <a:t>, </a:t>
            </a:r>
            <a:r>
              <a:rPr lang="el-GR" altLang="en-US" sz="2000" b="1" u="sng" dirty="0" err="1"/>
              <a:t>Άερο</a:t>
            </a:r>
            <a:r>
              <a:rPr lang="el-GR" altLang="en-US" sz="2000" i="1" dirty="0" err="1"/>
              <a:t>πληθυσμογραφία</a:t>
            </a:r>
            <a:r>
              <a:rPr lang="el-GR" altLang="en-US" sz="2000" i="1" dirty="0"/>
              <a:t>, </a:t>
            </a:r>
            <a:r>
              <a:rPr lang="el-GR" altLang="en-US" sz="2000" b="1" u="sng" dirty="0"/>
              <a:t>Υδραργυρική</a:t>
            </a:r>
            <a:endParaRPr lang="el-GR" altLang="en-US" sz="2000" b="1" i="1" dirty="0"/>
          </a:p>
          <a:p>
            <a:pPr marL="609600" indent="-609600" algn="l"/>
            <a:r>
              <a:rPr lang="el-GR" altLang="en-US" sz="2000" b="1" i="1" dirty="0"/>
              <a:t>       </a:t>
            </a:r>
            <a:r>
              <a:rPr lang="el-GR" altLang="en-US" sz="2000" i="1" dirty="0" err="1"/>
              <a:t>Πληθυσμογαφία</a:t>
            </a:r>
            <a:endParaRPr lang="el-GR" altLang="en-US" sz="2000" i="1" dirty="0"/>
          </a:p>
          <a:p>
            <a:pPr marL="609600" indent="-609600" algn="l"/>
            <a:r>
              <a:rPr lang="el-GR" altLang="en-US" sz="2000" dirty="0"/>
              <a:t>3.  </a:t>
            </a:r>
            <a:r>
              <a:rPr lang="el-GR" altLang="en-US" sz="2000" dirty="0" err="1">
                <a:solidFill>
                  <a:schemeClr val="folHlink"/>
                </a:solidFill>
              </a:rPr>
              <a:t>Φλεβογραφίες</a:t>
            </a:r>
            <a:endParaRPr lang="el-GR" altLang="en-US" sz="2000" dirty="0">
              <a:solidFill>
                <a:schemeClr val="folHlink"/>
              </a:solidFill>
            </a:endParaRPr>
          </a:p>
          <a:p>
            <a:pPr marL="609600" indent="-609600" algn="l">
              <a:lnSpc>
                <a:spcPct val="70000"/>
              </a:lnSpc>
            </a:pPr>
            <a:r>
              <a:rPr lang="el-GR" altLang="en-US" sz="2000" dirty="0"/>
              <a:t>     Ανιούσα, Κατιούσα, Πυελική (Λαγονίων-Κάτω Κοίλης), </a:t>
            </a:r>
          </a:p>
          <a:p>
            <a:pPr marL="609600" indent="-609600" algn="l">
              <a:lnSpc>
                <a:spcPct val="70000"/>
              </a:lnSpc>
            </a:pPr>
            <a:r>
              <a:rPr lang="el-GR" altLang="en-US" sz="2000" dirty="0"/>
              <a:t>       Άνω Άκρων</a:t>
            </a:r>
          </a:p>
          <a:p>
            <a:pPr marL="609600" indent="-609600" algn="l"/>
            <a:r>
              <a:rPr lang="en-US" altLang="en-US" sz="2000" dirty="0"/>
              <a:t>4. </a:t>
            </a:r>
            <a:r>
              <a:rPr lang="el-GR" altLang="en-US" sz="2000" dirty="0" err="1">
                <a:solidFill>
                  <a:schemeClr val="folHlink"/>
                </a:solidFill>
              </a:rPr>
              <a:t>Σπινθηρογαφικές</a:t>
            </a:r>
            <a:r>
              <a:rPr lang="el-GR" altLang="en-US" sz="2000" dirty="0">
                <a:solidFill>
                  <a:schemeClr val="folHlink"/>
                </a:solidFill>
              </a:rPr>
              <a:t> &amp; </a:t>
            </a:r>
            <a:r>
              <a:rPr lang="el-GR" altLang="en-US" sz="2000" dirty="0" err="1">
                <a:solidFill>
                  <a:schemeClr val="folHlink"/>
                </a:solidFill>
              </a:rPr>
              <a:t>Ραδιοϊσοτοπικές</a:t>
            </a:r>
            <a:r>
              <a:rPr lang="el-GR" altLang="en-US" sz="2000" dirty="0">
                <a:solidFill>
                  <a:schemeClr val="folHlink"/>
                </a:solidFill>
              </a:rPr>
              <a:t> Μέθοδοι</a:t>
            </a:r>
          </a:p>
          <a:p>
            <a:pPr marL="609600" indent="-609600" algn="l">
              <a:lnSpc>
                <a:spcPct val="70000"/>
              </a:lnSpc>
            </a:pPr>
            <a:r>
              <a:rPr lang="el-GR" altLang="en-US" sz="2000" dirty="0"/>
              <a:t>     Άμεση &amp; Έμμεση </a:t>
            </a:r>
            <a:r>
              <a:rPr lang="el-GR" altLang="en-US" sz="2000" dirty="0" err="1"/>
              <a:t>Ραδιοϊσοτοπική</a:t>
            </a:r>
            <a:r>
              <a:rPr lang="el-GR" altLang="en-US" sz="2000" dirty="0"/>
              <a:t> </a:t>
            </a:r>
            <a:r>
              <a:rPr lang="el-GR" altLang="en-US" sz="2000" dirty="0" err="1"/>
              <a:t>Φλεβογραφία</a:t>
            </a:r>
            <a:r>
              <a:rPr lang="el-GR" altLang="en-US" sz="2000" dirty="0"/>
              <a:t>, </a:t>
            </a:r>
          </a:p>
          <a:p>
            <a:pPr marL="609600" indent="-609600" algn="l">
              <a:lnSpc>
                <a:spcPct val="70000"/>
              </a:lnSpc>
            </a:pPr>
            <a:r>
              <a:rPr lang="el-GR" altLang="en-US" sz="2000" dirty="0"/>
              <a:t>       </a:t>
            </a:r>
            <a:r>
              <a:rPr lang="el-GR" altLang="en-US" sz="2000" dirty="0" err="1"/>
              <a:t>Σπινθηρογράφημμα</a:t>
            </a:r>
            <a:r>
              <a:rPr lang="el-GR" altLang="en-US" sz="2000" dirty="0"/>
              <a:t> Αερισμού-Αιμάτωσης Πνευμόνων.</a:t>
            </a:r>
          </a:p>
          <a:p>
            <a:pPr marL="609600" indent="-609600" algn="l"/>
            <a:r>
              <a:rPr lang="el-GR" altLang="en-US" sz="2000" dirty="0"/>
              <a:t>5.  </a:t>
            </a:r>
            <a:r>
              <a:rPr lang="el-GR" altLang="en-US" sz="2000" dirty="0">
                <a:solidFill>
                  <a:schemeClr val="folHlink"/>
                </a:solidFill>
              </a:rPr>
              <a:t>Αξονική &amp; Μαγνητική Τομογραφία</a:t>
            </a:r>
            <a:endParaRPr lang="en-US" altLang="en-US" sz="2000" dirty="0">
              <a:solidFill>
                <a:schemeClr val="folHlink"/>
              </a:solidFill>
            </a:endParaRPr>
          </a:p>
        </p:txBody>
      </p:sp>
    </p:spTree>
    <p:extLst>
      <p:ext uri="{BB962C8B-B14F-4D97-AF65-F5344CB8AC3E}">
        <p14:creationId xmlns:p14="http://schemas.microsoft.com/office/powerpoint/2010/main" val="10866546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oppler">
            <a:extLst>
              <a:ext uri="{FF2B5EF4-FFF2-40B4-BE49-F238E27FC236}">
                <a16:creationId xmlns:a16="http://schemas.microsoft.com/office/drawing/2014/main" id="{1ABC9FBF-07FA-46D3-8039-C25C5D925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429000"/>
            <a:ext cx="35814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PIC_Duplex">
            <a:extLst>
              <a:ext uri="{FF2B5EF4-FFF2-40B4-BE49-F238E27FC236}">
                <a16:creationId xmlns:a16="http://schemas.microsoft.com/office/drawing/2014/main" id="{4B24B978-2BC6-4C17-9A9D-ACA3ECD40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
            <a:ext cx="3581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D:\FRANZ files\cd\book6.jpg">
            <a:extLst>
              <a:ext uri="{FF2B5EF4-FFF2-40B4-BE49-F238E27FC236}">
                <a16:creationId xmlns:a16="http://schemas.microsoft.com/office/drawing/2014/main" id="{DF923539-4092-443A-A2AE-B53A0F6CB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0"/>
            <a:ext cx="35814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9091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descr="D:\FRANZ files\cd\44.jpg">
            <a:extLst>
              <a:ext uri="{FF2B5EF4-FFF2-40B4-BE49-F238E27FC236}">
                <a16:creationId xmlns:a16="http://schemas.microsoft.com/office/drawing/2014/main" id="{43047F3E-653E-411E-B1B4-E0385D357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0"/>
            <a:ext cx="3221038"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4" name="Object 3">
            <a:extLst>
              <a:ext uri="{FF2B5EF4-FFF2-40B4-BE49-F238E27FC236}">
                <a16:creationId xmlns:a16="http://schemas.microsoft.com/office/drawing/2014/main" id="{DCD61F3A-BA4C-4C5B-B203-A4517EA42338}"/>
              </a:ext>
            </a:extLst>
          </p:cNvPr>
          <p:cNvGraphicFramePr>
            <a:graphicFrameLocks noChangeAspect="1"/>
          </p:cNvGraphicFramePr>
          <p:nvPr/>
        </p:nvGraphicFramePr>
        <p:xfrm>
          <a:off x="5905500" y="228600"/>
          <a:ext cx="4605338" cy="6172200"/>
        </p:xfrm>
        <a:graphic>
          <a:graphicData uri="http://schemas.openxmlformats.org/presentationml/2006/ole">
            <mc:AlternateContent xmlns:mc="http://schemas.openxmlformats.org/markup-compatibility/2006">
              <mc:Choice xmlns:v="urn:schemas-microsoft-com:vml" Requires="v">
                <p:oleObj spid="_x0000_s11270" name="Εικόνα bitmap" r:id="rId4" imgW="5504762" imgH="7380952" progId="Paint.Picture">
                  <p:embed/>
                </p:oleObj>
              </mc:Choice>
              <mc:Fallback>
                <p:oleObj name="Εικόνα bitmap" r:id="rId4" imgW="5504762" imgH="7380952" progId="Paint.Picture">
                  <p:embed/>
                  <p:pic>
                    <p:nvPicPr>
                      <p:cNvPr id="3074" name="Object 3">
                        <a:extLst>
                          <a:ext uri="{FF2B5EF4-FFF2-40B4-BE49-F238E27FC236}">
                            <a16:creationId xmlns:a16="http://schemas.microsoft.com/office/drawing/2014/main" id="{DCD61F3A-BA4C-4C5B-B203-A4517EA423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500" y="228600"/>
                        <a:ext cx="4605338"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87913971"/>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αριθμού διαφάνειας">
            <a:extLst>
              <a:ext uri="{FF2B5EF4-FFF2-40B4-BE49-F238E27FC236}">
                <a16:creationId xmlns:a16="http://schemas.microsoft.com/office/drawing/2014/main" id="{128238B7-AFA9-4053-9AA1-073C522C0DF7}"/>
              </a:ext>
            </a:extLst>
          </p:cNvPr>
          <p:cNvSpPr>
            <a:spLocks noGrp="1"/>
          </p:cNvSpPr>
          <p:nvPr>
            <p:ph type="sldNum" sz="quarter" idx="12"/>
          </p:nvPr>
        </p:nvSpPr>
        <p:spPr/>
        <p:txBody>
          <a:bodyPr/>
          <a:lstStyle>
            <a:lvl1pPr eaLnBrk="0" hangingPunct="0">
              <a:defRPr sz="2400" b="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9pPr>
          </a:lstStyle>
          <a:p>
            <a:pPr eaLnBrk="1" hangingPunct="1"/>
            <a:fld id="{6EF21CD9-153B-42E5-A884-DBC2ACD24C54}" type="slidenum">
              <a:rPr lang="en-US" altLang="en-US" sz="1200">
                <a:solidFill>
                  <a:srgbClr val="898989"/>
                </a:solidFill>
              </a:rPr>
              <a:pPr eaLnBrk="1" hangingPunct="1"/>
              <a:t>6</a:t>
            </a:fld>
            <a:endParaRPr lang="en-US" altLang="en-US" sz="1200">
              <a:solidFill>
                <a:srgbClr val="898989"/>
              </a:solidFill>
            </a:endParaRPr>
          </a:p>
        </p:txBody>
      </p:sp>
      <p:pic>
        <p:nvPicPr>
          <p:cNvPr id="17411" name="2 - Εικόνα" descr="Αρτηρίες+(13_14).jpg">
            <a:extLst>
              <a:ext uri="{FF2B5EF4-FFF2-40B4-BE49-F238E27FC236}">
                <a16:creationId xmlns:a16="http://schemas.microsoft.com/office/drawing/2014/main" id="{6DA9478F-0FB5-4D79-86A1-690F71A24A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4 - Ορθογώνιο">
            <a:extLst>
              <a:ext uri="{FF2B5EF4-FFF2-40B4-BE49-F238E27FC236}">
                <a16:creationId xmlns:a16="http://schemas.microsoft.com/office/drawing/2014/main" id="{F9504A46-882B-4C95-BBC5-89F7815ADE2B}"/>
              </a:ext>
            </a:extLst>
          </p:cNvPr>
          <p:cNvSpPr>
            <a:spLocks noChangeArrowheads="1"/>
          </p:cNvSpPr>
          <p:nvPr/>
        </p:nvSpPr>
        <p:spPr bwMode="auto">
          <a:xfrm>
            <a:off x="4343401" y="1"/>
            <a:ext cx="3744913" cy="584775"/>
          </a:xfrm>
          <a:prstGeom prst="rect">
            <a:avLst/>
          </a:prstGeom>
          <a:solidFill>
            <a:schemeClr val="bg1">
              <a:lumMod val="85000"/>
            </a:schemeClr>
          </a:solidFill>
          <a:ln w="9525">
            <a:solidFill>
              <a:schemeClr val="accent1"/>
            </a:solidFill>
            <a:miter lim="800000"/>
            <a:headEnd/>
            <a:tailEnd/>
          </a:ln>
        </p:spPr>
        <p:txBody>
          <a:bodyPr>
            <a:spAutoFit/>
          </a:bodyPr>
          <a:lstStyle/>
          <a:p>
            <a:pPr algn="ctr">
              <a:defRPr/>
            </a:pPr>
            <a:r>
              <a:rPr lang="el-GR" sz="3200" dirty="0"/>
              <a:t>ΚΟΙΛΙΑΚΗ ΑΟΡΤΗ</a:t>
            </a:r>
            <a:endParaRPr lang="en-GB" sz="32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hrombose">
            <a:extLst>
              <a:ext uri="{FF2B5EF4-FFF2-40B4-BE49-F238E27FC236}">
                <a16:creationId xmlns:a16="http://schemas.microsoft.com/office/drawing/2014/main" id="{CD86DE2F-C1DA-4E30-AB25-E76860025E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489" y="0"/>
            <a:ext cx="23590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Bild 049">
            <a:extLst>
              <a:ext uri="{FF2B5EF4-FFF2-40B4-BE49-F238E27FC236}">
                <a16:creationId xmlns:a16="http://schemas.microsoft.com/office/drawing/2014/main" id="{D36D48EC-03CE-4157-B033-EBD9878FD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5433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Bild 037">
            <a:extLst>
              <a:ext uri="{FF2B5EF4-FFF2-40B4-BE49-F238E27FC236}">
                <a16:creationId xmlns:a16="http://schemas.microsoft.com/office/drawing/2014/main" id="{BF1D2507-2A5C-47EA-B277-966CD892BE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1" y="0"/>
            <a:ext cx="30908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Bild 062">
            <a:extLst>
              <a:ext uri="{FF2B5EF4-FFF2-40B4-BE49-F238E27FC236}">
                <a16:creationId xmlns:a16="http://schemas.microsoft.com/office/drawing/2014/main" id="{FDD3E2DD-F269-48F9-8745-4ADA60D8E3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609601"/>
            <a:ext cx="296068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5367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26">
            <a:extLst>
              <a:ext uri="{FF2B5EF4-FFF2-40B4-BE49-F238E27FC236}">
                <a16:creationId xmlns:a16="http://schemas.microsoft.com/office/drawing/2014/main" id="{35A9FAFC-2134-40DF-9C9C-7B762BD47EE6}"/>
              </a:ext>
            </a:extLst>
          </p:cNvPr>
          <p:cNvSpPr>
            <a:spLocks noGrp="1" noChangeArrowheads="1"/>
          </p:cNvSpPr>
          <p:nvPr>
            <p:ph type="ctrTitle"/>
          </p:nvPr>
        </p:nvSpPr>
        <p:spPr>
          <a:xfrm>
            <a:off x="2286000" y="228600"/>
            <a:ext cx="7772400" cy="1143000"/>
          </a:xfrm>
          <a:solidFill>
            <a:schemeClr val="bg1">
              <a:lumMod val="85000"/>
            </a:schemeClr>
          </a:solidFill>
          <a:ln>
            <a:solidFill>
              <a:schemeClr val="accent2"/>
            </a:solidFill>
          </a:ln>
        </p:spPr>
        <p:txBody>
          <a:bodyPr>
            <a:normAutofit/>
          </a:bodyPr>
          <a:lstStyle/>
          <a:p>
            <a:pPr>
              <a:defRPr/>
            </a:pPr>
            <a:r>
              <a:rPr lang="en-US" sz="4400" dirty="0">
                <a:solidFill>
                  <a:srgbClr val="CC3300"/>
                </a:solidFill>
              </a:rPr>
              <a:t>X</a:t>
            </a:r>
            <a:r>
              <a:rPr lang="el-GR" sz="4400" dirty="0" err="1">
                <a:solidFill>
                  <a:srgbClr val="CC3300"/>
                </a:solidFill>
              </a:rPr>
              <a:t>ρόνια</a:t>
            </a:r>
            <a:r>
              <a:rPr lang="el-GR" sz="4400" dirty="0">
                <a:solidFill>
                  <a:srgbClr val="CC3300"/>
                </a:solidFill>
              </a:rPr>
              <a:t> Φλεβική Ανεπάρκεια</a:t>
            </a:r>
            <a:endParaRPr lang="en-US" sz="4400" dirty="0">
              <a:solidFill>
                <a:srgbClr val="CC3300"/>
              </a:solidFill>
            </a:endParaRPr>
          </a:p>
        </p:txBody>
      </p:sp>
      <p:sp>
        <p:nvSpPr>
          <p:cNvPr id="69635" name="Rectangle 1027">
            <a:extLst>
              <a:ext uri="{FF2B5EF4-FFF2-40B4-BE49-F238E27FC236}">
                <a16:creationId xmlns:a16="http://schemas.microsoft.com/office/drawing/2014/main" id="{8F046808-C51C-430A-A517-0E94DC83BD02}"/>
              </a:ext>
            </a:extLst>
          </p:cNvPr>
          <p:cNvSpPr>
            <a:spLocks noGrp="1" noChangeArrowheads="1"/>
          </p:cNvSpPr>
          <p:nvPr>
            <p:ph type="subTitle" idx="1"/>
          </p:nvPr>
        </p:nvSpPr>
        <p:spPr>
          <a:xfrm>
            <a:off x="1752600" y="1524000"/>
            <a:ext cx="8915400" cy="1752600"/>
          </a:xfrm>
        </p:spPr>
        <p:txBody>
          <a:bodyPr/>
          <a:lstStyle/>
          <a:p>
            <a:pPr>
              <a:defRPr/>
            </a:pPr>
            <a:r>
              <a:rPr lang="el-GR" dirty="0">
                <a:effectLst/>
              </a:rPr>
              <a:t>Είναι η κατάσταση φλεβικής υπέρτασης στο φλεβικό σύστημα των κάτω άκρων.</a:t>
            </a:r>
          </a:p>
          <a:p>
            <a:pPr>
              <a:defRPr/>
            </a:pPr>
            <a:r>
              <a:rPr lang="el-GR" dirty="0">
                <a:solidFill>
                  <a:srgbClr val="FF0000"/>
                </a:solidFill>
                <a:effectLst/>
              </a:rPr>
              <a:t>Συμβαίνει</a:t>
            </a:r>
            <a:r>
              <a:rPr lang="el-GR" dirty="0">
                <a:solidFill>
                  <a:schemeClr val="bg1"/>
                </a:solidFill>
                <a:effectLst/>
              </a:rPr>
              <a:t> </a:t>
            </a:r>
            <a:r>
              <a:rPr lang="el-GR" dirty="0">
                <a:effectLst/>
              </a:rPr>
              <a:t>στο </a:t>
            </a:r>
            <a:r>
              <a:rPr lang="el-GR" u="sng" dirty="0" err="1"/>
              <a:t>Επιπολής</a:t>
            </a:r>
            <a:r>
              <a:rPr lang="el-GR" dirty="0">
                <a:effectLst/>
              </a:rPr>
              <a:t> ή/και στο </a:t>
            </a:r>
            <a:r>
              <a:rPr lang="el-GR" u="sng" dirty="0"/>
              <a:t>εν τω </a:t>
            </a:r>
            <a:r>
              <a:rPr lang="el-GR" u="sng" dirty="0" err="1"/>
              <a:t>βάθει</a:t>
            </a:r>
            <a:r>
              <a:rPr lang="el-GR" dirty="0">
                <a:effectLst/>
              </a:rPr>
              <a:t> ή/και στο </a:t>
            </a:r>
            <a:r>
              <a:rPr lang="el-GR" u="sng" dirty="0"/>
              <a:t>σύστημα των </a:t>
            </a:r>
            <a:r>
              <a:rPr lang="el-GR" u="sng" dirty="0" err="1"/>
              <a:t>διατιτραινουσσών</a:t>
            </a:r>
            <a:r>
              <a:rPr lang="el-GR" dirty="0">
                <a:effectLst/>
              </a:rPr>
              <a:t>.</a:t>
            </a:r>
            <a:endParaRPr lang="en-US" dirty="0">
              <a:effectLst/>
            </a:endParaRPr>
          </a:p>
        </p:txBody>
      </p:sp>
      <p:sp>
        <p:nvSpPr>
          <p:cNvPr id="69636" name="Rectangle 1028">
            <a:extLst>
              <a:ext uri="{FF2B5EF4-FFF2-40B4-BE49-F238E27FC236}">
                <a16:creationId xmlns:a16="http://schemas.microsoft.com/office/drawing/2014/main" id="{9668A50A-336B-4C68-92A5-38563AE3E6A1}"/>
              </a:ext>
            </a:extLst>
          </p:cNvPr>
          <p:cNvSpPr>
            <a:spLocks noChangeArrowheads="1"/>
          </p:cNvSpPr>
          <p:nvPr/>
        </p:nvSpPr>
        <p:spPr bwMode="auto">
          <a:xfrm>
            <a:off x="2135188" y="4365625"/>
            <a:ext cx="7772400" cy="1143000"/>
          </a:xfrm>
          <a:prstGeom prst="rect">
            <a:avLst/>
          </a:prstGeom>
          <a:solidFill>
            <a:schemeClr val="bg1">
              <a:lumMod val="85000"/>
            </a:schemeClr>
          </a:solidFill>
          <a:ln w="9525">
            <a:solidFill>
              <a:schemeClr val="accent2"/>
            </a:solidFill>
            <a:miter lim="800000"/>
            <a:headEnd/>
            <a:tailEnd/>
          </a:ln>
        </p:spPr>
        <p:txBody>
          <a:bodyPr anchor="ctr"/>
          <a:lstStyle>
            <a:lvl1pPr eaLnBrk="0" hangingPunct="0">
              <a:defRPr sz="2400">
                <a:solidFill>
                  <a:schemeClr val="tx1"/>
                </a:solidFill>
                <a:latin typeface="Verdana" panose="020B0604030504040204" pitchFamily="34" charset="0"/>
              </a:defRPr>
            </a:lvl1pPr>
            <a:lvl2pPr marL="742950" indent="-285750" eaLnBrk="0" hangingPunct="0">
              <a:defRPr sz="2400">
                <a:solidFill>
                  <a:schemeClr val="tx1"/>
                </a:solidFill>
                <a:latin typeface="Verdana" panose="020B0604030504040204" pitchFamily="34" charset="0"/>
              </a:defRPr>
            </a:lvl2pPr>
            <a:lvl3pPr marL="1143000" indent="-228600" eaLnBrk="0" hangingPunct="0">
              <a:defRPr sz="2400">
                <a:solidFill>
                  <a:schemeClr val="tx1"/>
                </a:solidFill>
                <a:latin typeface="Verdana" panose="020B0604030504040204" pitchFamily="34" charset="0"/>
              </a:defRPr>
            </a:lvl3pPr>
            <a:lvl4pPr marL="1600200" indent="-228600" eaLnBrk="0" hangingPunct="0">
              <a:defRPr sz="2400">
                <a:solidFill>
                  <a:schemeClr val="tx1"/>
                </a:solidFill>
                <a:latin typeface="Verdana" panose="020B0604030504040204" pitchFamily="34" charset="0"/>
              </a:defRPr>
            </a:lvl4pPr>
            <a:lvl5pPr marL="2057400" indent="-228600" eaLnBrk="0" hangingPunct="0">
              <a:defRPr sz="24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Verdana" panose="020B0604030504040204" pitchFamily="34" charset="0"/>
              </a:defRPr>
            </a:lvl9pPr>
          </a:lstStyle>
          <a:p>
            <a:pPr algn="ctr" eaLnBrk="1" hangingPunct="1">
              <a:spcBef>
                <a:spcPct val="0"/>
              </a:spcBef>
              <a:buClrTx/>
              <a:buFontTx/>
              <a:buNone/>
            </a:pPr>
            <a:r>
              <a:rPr lang="el-GR" altLang="en-US" sz="4400" dirty="0">
                <a:solidFill>
                  <a:srgbClr val="CC3300"/>
                </a:solidFill>
                <a:latin typeface="Times New Roman" panose="02020603050405020304" pitchFamily="18" charset="0"/>
              </a:rPr>
              <a:t>Ανεπάρκεια βαλβίδων</a:t>
            </a:r>
            <a:endParaRPr lang="en-US" altLang="en-US" sz="4400" dirty="0">
              <a:solidFill>
                <a:srgbClr val="CC3300"/>
              </a:solidFill>
              <a:latin typeface="Times New Roman" panose="02020603050405020304" pitchFamily="18" charset="0"/>
            </a:endParaRPr>
          </a:p>
        </p:txBody>
      </p:sp>
      <p:sp>
        <p:nvSpPr>
          <p:cNvPr id="69637" name="Rectangle 1029">
            <a:extLst>
              <a:ext uri="{FF2B5EF4-FFF2-40B4-BE49-F238E27FC236}">
                <a16:creationId xmlns:a16="http://schemas.microsoft.com/office/drawing/2014/main" id="{7AEF037C-36FE-4E9B-B2A9-04C538BD6DFF}"/>
              </a:ext>
            </a:extLst>
          </p:cNvPr>
          <p:cNvSpPr>
            <a:spLocks noChangeArrowheads="1"/>
          </p:cNvSpPr>
          <p:nvPr/>
        </p:nvSpPr>
        <p:spPr bwMode="auto">
          <a:xfrm>
            <a:off x="2135188" y="5791200"/>
            <a:ext cx="7772400" cy="1066800"/>
          </a:xfrm>
          <a:prstGeom prst="rect">
            <a:avLst/>
          </a:prstGeom>
          <a:solidFill>
            <a:schemeClr val="bg1">
              <a:lumMod val="85000"/>
            </a:schemeClr>
          </a:solidFill>
          <a:ln w="9525">
            <a:solidFill>
              <a:schemeClr val="accent2"/>
            </a:solidFill>
            <a:miter lim="800000"/>
            <a:headEnd/>
            <a:tailEnd/>
          </a:ln>
        </p:spPr>
        <p:txBody>
          <a:bodyPr anchor="ctr"/>
          <a:lstStyle>
            <a:lvl1pPr eaLnBrk="0" hangingPunct="0">
              <a:defRPr sz="2400">
                <a:solidFill>
                  <a:schemeClr val="tx1"/>
                </a:solidFill>
                <a:latin typeface="Verdana" panose="020B0604030504040204" pitchFamily="34" charset="0"/>
              </a:defRPr>
            </a:lvl1pPr>
            <a:lvl2pPr marL="742950" indent="-285750" eaLnBrk="0" hangingPunct="0">
              <a:defRPr sz="2400">
                <a:solidFill>
                  <a:schemeClr val="tx1"/>
                </a:solidFill>
                <a:latin typeface="Verdana" panose="020B0604030504040204" pitchFamily="34" charset="0"/>
              </a:defRPr>
            </a:lvl2pPr>
            <a:lvl3pPr marL="1143000" indent="-228600" eaLnBrk="0" hangingPunct="0">
              <a:defRPr sz="2400">
                <a:solidFill>
                  <a:schemeClr val="tx1"/>
                </a:solidFill>
                <a:latin typeface="Verdana" panose="020B0604030504040204" pitchFamily="34" charset="0"/>
              </a:defRPr>
            </a:lvl3pPr>
            <a:lvl4pPr marL="1600200" indent="-228600" eaLnBrk="0" hangingPunct="0">
              <a:defRPr sz="2400">
                <a:solidFill>
                  <a:schemeClr val="tx1"/>
                </a:solidFill>
                <a:latin typeface="Verdana" panose="020B0604030504040204" pitchFamily="34" charset="0"/>
              </a:defRPr>
            </a:lvl4pPr>
            <a:lvl5pPr marL="2057400" indent="-228600" eaLnBrk="0" hangingPunct="0">
              <a:defRPr sz="24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Verdana" panose="020B0604030504040204" pitchFamily="34" charset="0"/>
              </a:defRPr>
            </a:lvl9pPr>
          </a:lstStyle>
          <a:p>
            <a:pPr algn="ctr" eaLnBrk="1" hangingPunct="1">
              <a:spcBef>
                <a:spcPct val="0"/>
              </a:spcBef>
              <a:buClrTx/>
              <a:buFontTx/>
              <a:buNone/>
            </a:pPr>
            <a:r>
              <a:rPr lang="el-GR" altLang="en-US" sz="4400">
                <a:solidFill>
                  <a:srgbClr val="CC3300"/>
                </a:solidFill>
                <a:latin typeface="Times New Roman" panose="02020603050405020304" pitchFamily="18" charset="0"/>
              </a:rPr>
              <a:t>Φλεβική απόφραξη</a:t>
            </a:r>
            <a:endParaRPr lang="en-US" altLang="en-US" sz="4400">
              <a:solidFill>
                <a:srgbClr val="CC3300"/>
              </a:solidFill>
              <a:latin typeface="Times New Roman" panose="02020603050405020304" pitchFamily="18" charset="0"/>
            </a:endParaRPr>
          </a:p>
        </p:txBody>
      </p:sp>
    </p:spTree>
    <p:extLst>
      <p:ext uri="{BB962C8B-B14F-4D97-AF65-F5344CB8AC3E}">
        <p14:creationId xmlns:p14="http://schemas.microsoft.com/office/powerpoint/2010/main" val="2721476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96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autoUpdateAnimBg="0"/>
      <p:bldP spid="69637"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a:extLst>
              <a:ext uri="{FF2B5EF4-FFF2-40B4-BE49-F238E27FC236}">
                <a16:creationId xmlns:a16="http://schemas.microsoft.com/office/drawing/2014/main" id="{13803140-5262-41CF-9398-92802731F258}"/>
              </a:ext>
            </a:extLst>
          </p:cNvPr>
          <p:cNvSpPr>
            <a:spLocks noGrp="1" noChangeArrowheads="1"/>
          </p:cNvSpPr>
          <p:nvPr>
            <p:ph type="subTitle" idx="1"/>
          </p:nvPr>
        </p:nvSpPr>
        <p:spPr>
          <a:xfrm>
            <a:off x="1524000" y="2133600"/>
            <a:ext cx="8991600" cy="5492750"/>
          </a:xfrm>
          <a:noFill/>
          <a:extLst>
            <a:ext uri="{909E8E84-426E-40DD-AFC4-6F175D3DCCD1}">
              <a14:hiddenFill xmlns:a14="http://schemas.microsoft.com/office/drawing/2010/main">
                <a:solidFill>
                  <a:srgbClr val="FFFFFF"/>
                </a:solidFill>
              </a14:hiddenFill>
            </a:ext>
          </a:extLst>
        </p:spPr>
        <p:txBody>
          <a:bodyPr>
            <a:normAutofit fontScale="92500" lnSpcReduction="10000"/>
          </a:bodyPr>
          <a:lstStyle/>
          <a:p>
            <a:pPr algn="l">
              <a:lnSpc>
                <a:spcPct val="90000"/>
              </a:lnSpc>
            </a:pPr>
            <a:r>
              <a:rPr lang="el-GR" altLang="en-US" sz="2000" dirty="0" err="1"/>
              <a:t>Ευρυαγγείες</a:t>
            </a:r>
            <a:r>
              <a:rPr lang="el-GR" altLang="en-US" sz="2000" dirty="0"/>
              <a:t>, δικτυωτές φλέβες		Του </a:t>
            </a:r>
            <a:r>
              <a:rPr lang="el-GR" altLang="en-US" sz="2000" dirty="0" err="1"/>
              <a:t>Επιπολής</a:t>
            </a:r>
            <a:r>
              <a:rPr lang="el-GR" altLang="en-US" sz="2000" dirty="0"/>
              <a:t> 	</a:t>
            </a:r>
          </a:p>
          <a:p>
            <a:pPr algn="l">
              <a:lnSpc>
                <a:spcPct val="90000"/>
              </a:lnSpc>
            </a:pPr>
            <a:r>
              <a:rPr lang="el-GR" altLang="en-US" sz="2000" dirty="0"/>
              <a:t>Κιρσοί 														</a:t>
            </a:r>
            <a:r>
              <a:rPr lang="en-US" altLang="en-US" sz="2000" dirty="0"/>
              <a:t>	</a:t>
            </a:r>
            <a:r>
              <a:rPr lang="el-GR" altLang="en-US" sz="2000" dirty="0"/>
              <a:t>Συστήματος και 							</a:t>
            </a:r>
            <a:r>
              <a:rPr lang="el-GR" altLang="en-US" sz="2000" dirty="0" err="1"/>
              <a:t>Διατιτραινουσών</a:t>
            </a:r>
            <a:r>
              <a:rPr lang="el-GR" altLang="en-US" sz="2000" dirty="0"/>
              <a:t>	</a:t>
            </a:r>
          </a:p>
          <a:p>
            <a:pPr algn="l">
              <a:lnSpc>
                <a:spcPct val="90000"/>
              </a:lnSpc>
            </a:pPr>
            <a:r>
              <a:rPr lang="el-GR" altLang="en-US" sz="2000" dirty="0"/>
              <a:t>	</a:t>
            </a:r>
          </a:p>
          <a:p>
            <a:pPr algn="l">
              <a:lnSpc>
                <a:spcPct val="90000"/>
              </a:lnSpc>
            </a:pPr>
            <a:r>
              <a:rPr lang="el-GR" altLang="en-US" sz="2000" dirty="0"/>
              <a:t>Οίδημα						Του </a:t>
            </a:r>
            <a:r>
              <a:rPr lang="el-GR" altLang="en-US" sz="2000" dirty="0" err="1"/>
              <a:t>Επιπολής</a:t>
            </a:r>
            <a:r>
              <a:rPr lang="el-GR" altLang="en-US" sz="2000" dirty="0"/>
              <a:t> </a:t>
            </a:r>
          </a:p>
          <a:p>
            <a:pPr algn="l">
              <a:lnSpc>
                <a:spcPct val="90000"/>
              </a:lnSpc>
            </a:pPr>
            <a:r>
              <a:rPr lang="el-GR" altLang="en-US" sz="2000" dirty="0"/>
              <a:t>					</a:t>
            </a:r>
            <a:r>
              <a:rPr lang="en-US" altLang="en-US" sz="2000" dirty="0"/>
              <a:t>	</a:t>
            </a:r>
            <a:r>
              <a:rPr lang="el-GR" altLang="en-US" sz="2000" dirty="0"/>
              <a:t>Συστήματος και 							</a:t>
            </a:r>
            <a:r>
              <a:rPr lang="el-GR" altLang="en-US" sz="2000" dirty="0" err="1"/>
              <a:t>Διατιτραινουσών</a:t>
            </a:r>
            <a:r>
              <a:rPr lang="el-GR" altLang="en-US" sz="2000" dirty="0"/>
              <a:t> </a:t>
            </a:r>
          </a:p>
          <a:p>
            <a:pPr algn="l">
              <a:lnSpc>
                <a:spcPct val="90000"/>
              </a:lnSpc>
            </a:pPr>
            <a:r>
              <a:rPr lang="el-GR" altLang="en-US" sz="2000" dirty="0" err="1"/>
              <a:t>Μελάγχρωση</a:t>
            </a:r>
            <a:r>
              <a:rPr lang="el-GR" altLang="en-US" sz="2000" dirty="0"/>
              <a:t>, έκζεμα,			και Εν τω </a:t>
            </a:r>
            <a:r>
              <a:rPr lang="el-GR" altLang="en-US" sz="2000" dirty="0" err="1"/>
              <a:t>βάθει</a:t>
            </a:r>
            <a:r>
              <a:rPr lang="el-GR" altLang="en-US" sz="2000" dirty="0"/>
              <a:t> φλεβικού </a:t>
            </a:r>
          </a:p>
          <a:p>
            <a:pPr algn="l">
              <a:lnSpc>
                <a:spcPct val="90000"/>
              </a:lnSpc>
            </a:pPr>
            <a:r>
              <a:rPr lang="el-GR" altLang="en-US" sz="2000" dirty="0" err="1"/>
              <a:t>Λιποδερματοσκλήρυνση</a:t>
            </a:r>
            <a:r>
              <a:rPr lang="en-US" altLang="en-US" sz="2000" dirty="0"/>
              <a:t>			</a:t>
            </a:r>
            <a:r>
              <a:rPr lang="el-GR" altLang="en-US" sz="2000" dirty="0"/>
              <a:t>Συστήματος</a:t>
            </a:r>
          </a:p>
          <a:p>
            <a:pPr algn="l">
              <a:lnSpc>
                <a:spcPct val="90000"/>
              </a:lnSpc>
            </a:pPr>
            <a:endParaRPr lang="en-US" altLang="en-US" sz="2000" dirty="0"/>
          </a:p>
          <a:p>
            <a:pPr algn="l">
              <a:lnSpc>
                <a:spcPct val="90000"/>
              </a:lnSpc>
            </a:pPr>
            <a:r>
              <a:rPr lang="el-GR" altLang="en-US" sz="2000" dirty="0"/>
              <a:t>Ενεργό έλκος</a:t>
            </a:r>
          </a:p>
          <a:p>
            <a:pPr algn="l">
              <a:lnSpc>
                <a:spcPct val="90000"/>
              </a:lnSpc>
            </a:pPr>
            <a:r>
              <a:rPr lang="el-GR" altLang="en-US" sz="2000" dirty="0"/>
              <a:t>Επουλωμένο έλκος</a:t>
            </a:r>
          </a:p>
          <a:p>
            <a:pPr algn="l">
              <a:lnSpc>
                <a:spcPct val="90000"/>
              </a:lnSpc>
            </a:pPr>
            <a:r>
              <a:rPr lang="el-GR" altLang="en-US" sz="2000" dirty="0"/>
              <a:t>																			</a:t>
            </a:r>
            <a:r>
              <a:rPr lang="el-GR" altLang="en-US" sz="2000" dirty="0">
                <a:solidFill>
                  <a:schemeClr val="bg1"/>
                </a:solidFill>
              </a:rPr>
              <a:t>													</a:t>
            </a:r>
          </a:p>
        </p:txBody>
      </p:sp>
      <p:sp>
        <p:nvSpPr>
          <p:cNvPr id="71683" name="Rectangle 1027">
            <a:extLst>
              <a:ext uri="{FF2B5EF4-FFF2-40B4-BE49-F238E27FC236}">
                <a16:creationId xmlns:a16="http://schemas.microsoft.com/office/drawing/2014/main" id="{FBF73D3A-0FC7-4E9B-9BE1-815A2D083B5D}"/>
              </a:ext>
            </a:extLst>
          </p:cNvPr>
          <p:cNvSpPr>
            <a:spLocks noGrp="1" noChangeArrowheads="1"/>
          </p:cNvSpPr>
          <p:nvPr>
            <p:ph type="ctrTitle"/>
          </p:nvPr>
        </p:nvSpPr>
        <p:spPr>
          <a:xfrm>
            <a:off x="1524000" y="0"/>
            <a:ext cx="9144000" cy="1524000"/>
          </a:xfrm>
          <a:solidFill>
            <a:schemeClr val="bg1">
              <a:lumMod val="85000"/>
            </a:schemeClr>
          </a:solidFill>
          <a:ln>
            <a:solidFill>
              <a:schemeClr val="accent2"/>
            </a:solidFill>
          </a:ln>
        </p:spPr>
        <p:txBody>
          <a:bodyPr anchorCtr="0">
            <a:normAutofit fontScale="90000"/>
          </a:bodyPr>
          <a:lstStyle/>
          <a:p>
            <a:pPr>
              <a:defRPr/>
            </a:pPr>
            <a:r>
              <a:rPr lang="el-GR">
                <a:solidFill>
                  <a:srgbClr val="CC3300"/>
                </a:solidFill>
              </a:rPr>
              <a:t>Κλινικές μορφές της  </a:t>
            </a:r>
            <a:br>
              <a:rPr lang="el-GR">
                <a:solidFill>
                  <a:srgbClr val="CC3300"/>
                </a:solidFill>
              </a:rPr>
            </a:br>
            <a:r>
              <a:rPr lang="el-GR">
                <a:solidFill>
                  <a:srgbClr val="CC3300"/>
                </a:solidFill>
              </a:rPr>
              <a:t>Φλεβικής Ανεπάρκειας</a:t>
            </a:r>
            <a:endParaRPr lang="en-US">
              <a:solidFill>
                <a:srgbClr val="CC3300"/>
              </a:solidFill>
            </a:endParaRPr>
          </a:p>
        </p:txBody>
      </p:sp>
      <p:sp>
        <p:nvSpPr>
          <p:cNvPr id="71684" name="Line 1028">
            <a:extLst>
              <a:ext uri="{FF2B5EF4-FFF2-40B4-BE49-F238E27FC236}">
                <a16:creationId xmlns:a16="http://schemas.microsoft.com/office/drawing/2014/main" id="{7E5C8657-1C08-421D-A2CB-09F56EFE1F46}"/>
              </a:ext>
            </a:extLst>
          </p:cNvPr>
          <p:cNvSpPr>
            <a:spLocks noChangeShapeType="1"/>
          </p:cNvSpPr>
          <p:nvPr/>
        </p:nvSpPr>
        <p:spPr bwMode="auto">
          <a:xfrm>
            <a:off x="5789543" y="2281238"/>
            <a:ext cx="0" cy="1219200"/>
          </a:xfrm>
          <a:prstGeom prst="line">
            <a:avLst/>
          </a:prstGeom>
          <a:noFill/>
          <a:ln w="38100">
            <a:solidFill>
              <a:schemeClr val="hlink"/>
            </a:solidFill>
            <a:round/>
            <a:headEnd/>
            <a:tailEnd/>
          </a:ln>
          <a:effectLst/>
        </p:spPr>
        <p:txBody>
          <a:bodyPr/>
          <a:lstStyle/>
          <a:p>
            <a:pPr>
              <a:defRPr/>
            </a:pPr>
            <a:endParaRPr lang="en-GB"/>
          </a:p>
        </p:txBody>
      </p:sp>
      <p:sp>
        <p:nvSpPr>
          <p:cNvPr id="71685" name="Line 1029">
            <a:extLst>
              <a:ext uri="{FF2B5EF4-FFF2-40B4-BE49-F238E27FC236}">
                <a16:creationId xmlns:a16="http://schemas.microsoft.com/office/drawing/2014/main" id="{48A0A2E4-8672-4641-BEF3-DB09A16CFD9A}"/>
              </a:ext>
            </a:extLst>
          </p:cNvPr>
          <p:cNvSpPr>
            <a:spLocks noChangeShapeType="1"/>
          </p:cNvSpPr>
          <p:nvPr/>
        </p:nvSpPr>
        <p:spPr bwMode="auto">
          <a:xfrm>
            <a:off x="5789543" y="3585265"/>
            <a:ext cx="0" cy="2971800"/>
          </a:xfrm>
          <a:prstGeom prst="line">
            <a:avLst/>
          </a:prstGeom>
          <a:noFill/>
          <a:ln w="38100">
            <a:solidFill>
              <a:schemeClr val="hlink"/>
            </a:solidFill>
            <a:round/>
            <a:headEnd/>
            <a:tailEnd/>
          </a:ln>
          <a:effectLst/>
        </p:spPr>
        <p:txBody>
          <a:bodyPr/>
          <a:lstStyle/>
          <a:p>
            <a:pPr>
              <a:defRPr/>
            </a:pPr>
            <a:endParaRPr lang="en-GB"/>
          </a:p>
        </p:txBody>
      </p:sp>
      <p:sp>
        <p:nvSpPr>
          <p:cNvPr id="71686" name="Line 1030">
            <a:extLst>
              <a:ext uri="{FF2B5EF4-FFF2-40B4-BE49-F238E27FC236}">
                <a16:creationId xmlns:a16="http://schemas.microsoft.com/office/drawing/2014/main" id="{966507B2-639F-4A9E-9862-29D37D53F688}"/>
              </a:ext>
            </a:extLst>
          </p:cNvPr>
          <p:cNvSpPr>
            <a:spLocks noChangeShapeType="1"/>
          </p:cNvSpPr>
          <p:nvPr/>
        </p:nvSpPr>
        <p:spPr bwMode="auto">
          <a:xfrm>
            <a:off x="1585913" y="3500438"/>
            <a:ext cx="8686800" cy="0"/>
          </a:xfrm>
          <a:prstGeom prst="line">
            <a:avLst/>
          </a:prstGeom>
          <a:noFill/>
          <a:ln w="19050">
            <a:solidFill>
              <a:schemeClr val="hlink"/>
            </a:solidFill>
            <a:prstDash val="sysDot"/>
            <a:round/>
            <a:headEnd/>
            <a:tailEnd/>
          </a:ln>
          <a:effectLst/>
        </p:spPr>
        <p:txBody>
          <a:bodyPr/>
          <a:lstStyle/>
          <a:p>
            <a:pPr>
              <a:defRPr/>
            </a:pPr>
            <a:endParaRPr lang="en-GB"/>
          </a:p>
        </p:txBody>
      </p:sp>
      <p:sp>
        <p:nvSpPr>
          <p:cNvPr id="71687" name="Line 1031">
            <a:extLst>
              <a:ext uri="{FF2B5EF4-FFF2-40B4-BE49-F238E27FC236}">
                <a16:creationId xmlns:a16="http://schemas.microsoft.com/office/drawing/2014/main" id="{667A814B-1F54-42F9-984E-143DEE9BC7F7}"/>
              </a:ext>
            </a:extLst>
          </p:cNvPr>
          <p:cNvSpPr>
            <a:spLocks noChangeShapeType="1"/>
          </p:cNvSpPr>
          <p:nvPr/>
        </p:nvSpPr>
        <p:spPr bwMode="auto">
          <a:xfrm>
            <a:off x="1585913" y="3585265"/>
            <a:ext cx="8610600" cy="0"/>
          </a:xfrm>
          <a:prstGeom prst="line">
            <a:avLst/>
          </a:prstGeom>
          <a:noFill/>
          <a:ln w="9525">
            <a:solidFill>
              <a:schemeClr val="hlink"/>
            </a:solidFill>
            <a:prstDash val="sysDot"/>
            <a:round/>
            <a:headEnd/>
            <a:tailEnd/>
          </a:ln>
          <a:effectLst/>
        </p:spPr>
        <p:txBody>
          <a:bodyPr/>
          <a:lstStyle/>
          <a:p>
            <a:pPr>
              <a:defRPr/>
            </a:pPr>
            <a:endParaRPr lang="en-GB"/>
          </a:p>
        </p:txBody>
      </p:sp>
    </p:spTree>
    <p:extLst>
      <p:ext uri="{BB962C8B-B14F-4D97-AF65-F5344CB8AC3E}">
        <p14:creationId xmlns:p14="http://schemas.microsoft.com/office/powerpoint/2010/main" val="42203353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SCN2095">
            <a:extLst>
              <a:ext uri="{FF2B5EF4-FFF2-40B4-BE49-F238E27FC236}">
                <a16:creationId xmlns:a16="http://schemas.microsoft.com/office/drawing/2014/main" id="{C682B5E0-D33D-4B55-81E6-944B2A6DF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752600"/>
            <a:ext cx="3581400" cy="36576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4579" name="Picture 3" descr="DSCN2184">
            <a:extLst>
              <a:ext uri="{FF2B5EF4-FFF2-40B4-BE49-F238E27FC236}">
                <a16:creationId xmlns:a16="http://schemas.microsoft.com/office/drawing/2014/main" id="{D9D94A8D-EE2E-44A1-8F91-8E3354636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905000"/>
            <a:ext cx="5029200" cy="31242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5124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SCN2578-1">
            <a:extLst>
              <a:ext uri="{FF2B5EF4-FFF2-40B4-BE49-F238E27FC236}">
                <a16:creationId xmlns:a16="http://schemas.microsoft.com/office/drawing/2014/main" id="{DFACD212-8686-4672-A6D8-190428DA4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8600"/>
            <a:ext cx="8153400" cy="6324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5862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a:extLst>
              <a:ext uri="{FF2B5EF4-FFF2-40B4-BE49-F238E27FC236}">
                <a16:creationId xmlns:a16="http://schemas.microsoft.com/office/drawing/2014/main" id="{0B15EF6A-2698-4AF6-8B39-9F49DF885703}"/>
              </a:ext>
            </a:extLst>
          </p:cNvPr>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12294" name="Slide" r:id="rId3" imgW="4572000" imgH="3429000" progId="PowerPoint.Slide.8">
                  <p:embed/>
                </p:oleObj>
              </mc:Choice>
              <mc:Fallback>
                <p:oleObj name="Slide" r:id="rId3" imgW="4572000" imgH="3429000" progId="PowerPoint.Slide.8">
                  <p:embed/>
                  <p:pic>
                    <p:nvPicPr>
                      <p:cNvPr id="4098" name="Object 2">
                        <a:extLst>
                          <a:ext uri="{FF2B5EF4-FFF2-40B4-BE49-F238E27FC236}">
                            <a16:creationId xmlns:a16="http://schemas.microsoft.com/office/drawing/2014/main" id="{0B15EF6A-2698-4AF6-8B39-9F49DF8857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606829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a:extLst>
              <a:ext uri="{FF2B5EF4-FFF2-40B4-BE49-F238E27FC236}">
                <a16:creationId xmlns:a16="http://schemas.microsoft.com/office/drawing/2014/main" id="{01CB7838-6545-40D7-91CB-CF935ED6D735}"/>
              </a:ext>
            </a:extLst>
          </p:cNvPr>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13318" name="Slide" r:id="rId3" imgW="4572000" imgH="3429000" progId="PowerPoint.Slide.8">
                  <p:embed/>
                </p:oleObj>
              </mc:Choice>
              <mc:Fallback>
                <p:oleObj name="Slide" r:id="rId3" imgW="4572000" imgH="3429000" progId="PowerPoint.Slide.8">
                  <p:embed/>
                  <p:pic>
                    <p:nvPicPr>
                      <p:cNvPr id="5122" name="Object 2">
                        <a:extLst>
                          <a:ext uri="{FF2B5EF4-FFF2-40B4-BE49-F238E27FC236}">
                            <a16:creationId xmlns:a16="http://schemas.microsoft.com/office/drawing/2014/main" id="{01CB7838-6545-40D7-91CB-CF935ED6D7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435057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a:extLst>
              <a:ext uri="{FF2B5EF4-FFF2-40B4-BE49-F238E27FC236}">
                <a16:creationId xmlns:a16="http://schemas.microsoft.com/office/drawing/2014/main" id="{58E211A1-A4AF-412A-A92D-E5DC0DF6C05F}"/>
              </a:ext>
            </a:extLst>
          </p:cNvPr>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14342" name="Slide" r:id="rId3" imgW="4572000" imgH="3429000" progId="PowerPoint.Slide.8">
                  <p:embed/>
                </p:oleObj>
              </mc:Choice>
              <mc:Fallback>
                <p:oleObj name="Slide" r:id="rId3" imgW="4572000" imgH="3429000" progId="PowerPoint.Slide.8">
                  <p:embed/>
                  <p:pic>
                    <p:nvPicPr>
                      <p:cNvPr id="6146" name="Object 2">
                        <a:extLst>
                          <a:ext uri="{FF2B5EF4-FFF2-40B4-BE49-F238E27FC236}">
                            <a16:creationId xmlns:a16="http://schemas.microsoft.com/office/drawing/2014/main" id="{58E211A1-A4AF-412A-A92D-E5DC0DF6C0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2888106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39A3847-2E52-475C-94B0-80634B64BFAE}"/>
              </a:ext>
            </a:extLst>
          </p:cNvPr>
          <p:cNvSpPr>
            <a:spLocks noGrp="1" noChangeArrowheads="1"/>
          </p:cNvSpPr>
          <p:nvPr>
            <p:ph type="ctrTitle"/>
          </p:nvPr>
        </p:nvSpPr>
        <p:spPr>
          <a:xfrm>
            <a:off x="1524000" y="490330"/>
            <a:ext cx="9144000" cy="1143000"/>
          </a:xfrm>
          <a:solidFill>
            <a:schemeClr val="bg1">
              <a:lumMod val="85000"/>
            </a:schemeClr>
          </a:solidFill>
          <a:ln>
            <a:solidFill>
              <a:schemeClr val="accent1"/>
            </a:solidFill>
          </a:ln>
        </p:spPr>
        <p:txBody>
          <a:bodyPr/>
          <a:lstStyle/>
          <a:p>
            <a:r>
              <a:rPr lang="el-GR" altLang="en-US" dirty="0">
                <a:solidFill>
                  <a:srgbClr val="CC3300"/>
                </a:solidFill>
                <a:effectLst/>
              </a:rPr>
              <a:t>Συμπτώματα </a:t>
            </a:r>
            <a:r>
              <a:rPr lang="el-GR" altLang="en-US" sz="2800" dirty="0">
                <a:solidFill>
                  <a:srgbClr val="CC3300"/>
                </a:solidFill>
              </a:rPr>
              <a:t>Χρόνιας Φλεβικής Ανεπάρκειας</a:t>
            </a:r>
            <a:endParaRPr lang="en-US" altLang="en-US" sz="2800" dirty="0">
              <a:solidFill>
                <a:srgbClr val="CC3300"/>
              </a:solidFill>
            </a:endParaRPr>
          </a:p>
        </p:txBody>
      </p:sp>
      <p:sp>
        <p:nvSpPr>
          <p:cNvPr id="26627" name="Rectangle 3">
            <a:extLst>
              <a:ext uri="{FF2B5EF4-FFF2-40B4-BE49-F238E27FC236}">
                <a16:creationId xmlns:a16="http://schemas.microsoft.com/office/drawing/2014/main" id="{7190296A-225F-4649-B1F5-3B9C62E24E8A}"/>
              </a:ext>
            </a:extLst>
          </p:cNvPr>
          <p:cNvSpPr>
            <a:spLocks noGrp="1" noChangeArrowheads="1"/>
          </p:cNvSpPr>
          <p:nvPr>
            <p:ph type="subTitle" idx="1"/>
          </p:nvPr>
        </p:nvSpPr>
        <p:spPr>
          <a:xfrm>
            <a:off x="3200400" y="1752600"/>
            <a:ext cx="6400800" cy="1752600"/>
          </a:xfrm>
          <a:noFill/>
          <a:extLst>
            <a:ext uri="{909E8E84-426E-40DD-AFC4-6F175D3DCCD1}">
              <a14:hiddenFill xmlns:a14="http://schemas.microsoft.com/office/drawing/2010/main">
                <a:solidFill>
                  <a:srgbClr val="FFFFFF"/>
                </a:solidFill>
              </a14:hiddenFill>
            </a:ext>
          </a:extLst>
        </p:spPr>
        <p:txBody>
          <a:bodyPr>
            <a:noAutofit/>
          </a:bodyPr>
          <a:lstStyle/>
          <a:p>
            <a:pPr algn="l">
              <a:spcBef>
                <a:spcPct val="0"/>
              </a:spcBef>
            </a:pPr>
            <a:endParaRPr lang="el-GR" altLang="en-US" sz="3600" dirty="0">
              <a:solidFill>
                <a:schemeClr val="bg1"/>
              </a:solidFill>
              <a:effectLst/>
              <a:latin typeface="Times New Roman" panose="02020603050405020304" pitchFamily="18" charset="0"/>
              <a:cs typeface="Times New Roman" panose="02020603050405020304" pitchFamily="18" charset="0"/>
            </a:endParaRPr>
          </a:p>
          <a:p>
            <a:pPr algn="l">
              <a:spcBef>
                <a:spcPct val="0"/>
              </a:spcBef>
            </a:pPr>
            <a:r>
              <a:rPr lang="el-GR" altLang="en-US" sz="3600" dirty="0" err="1">
                <a:latin typeface="Times New Roman" panose="02020603050405020304" pitchFamily="18" charset="0"/>
                <a:cs typeface="Times New Roman" panose="02020603050405020304" pitchFamily="18" charset="0"/>
              </a:rPr>
              <a:t>Βαρειά</a:t>
            </a:r>
            <a:r>
              <a:rPr lang="el-GR" altLang="en-US" sz="3600" dirty="0">
                <a:latin typeface="Times New Roman" panose="02020603050405020304" pitchFamily="18" charset="0"/>
                <a:cs typeface="Times New Roman" panose="02020603050405020304" pitchFamily="18" charset="0"/>
              </a:rPr>
              <a:t> πόδια, </a:t>
            </a:r>
          </a:p>
          <a:p>
            <a:pPr algn="l">
              <a:spcBef>
                <a:spcPct val="0"/>
              </a:spcBef>
            </a:pPr>
            <a:r>
              <a:rPr lang="el-GR" altLang="en-US" sz="3600" dirty="0">
                <a:latin typeface="Times New Roman" panose="02020603050405020304" pitchFamily="18" charset="0"/>
                <a:cs typeface="Times New Roman" panose="02020603050405020304" pitchFamily="18" charset="0"/>
              </a:rPr>
              <a:t>αίσθημα καύσου-</a:t>
            </a:r>
            <a:r>
              <a:rPr lang="en-US" altLang="en-US" sz="3600" dirty="0">
                <a:latin typeface="Times New Roman" panose="02020603050405020304" pitchFamily="18" charset="0"/>
                <a:cs typeface="Times New Roman" panose="02020603050405020304" pitchFamily="18" charset="0"/>
              </a:rPr>
              <a:t> </a:t>
            </a:r>
            <a:r>
              <a:rPr lang="el-GR" altLang="en-US" sz="3600" dirty="0" err="1">
                <a:latin typeface="Times New Roman" panose="02020603050405020304" pitchFamily="18" charset="0"/>
                <a:cs typeface="Times New Roman" panose="02020603050405020304" pitchFamily="18" charset="0"/>
              </a:rPr>
              <a:t>νυγμών</a:t>
            </a:r>
            <a:r>
              <a:rPr lang="el-GR" altLang="en-US" sz="3600" dirty="0">
                <a:latin typeface="Times New Roman" panose="02020603050405020304" pitchFamily="18" charset="0"/>
                <a:cs typeface="Times New Roman" panose="02020603050405020304" pitchFamily="18" charset="0"/>
              </a:rPr>
              <a:t>, αίσθημα εύκολης κόπωσης, </a:t>
            </a:r>
          </a:p>
          <a:p>
            <a:pPr algn="l">
              <a:spcBef>
                <a:spcPct val="0"/>
              </a:spcBef>
            </a:pPr>
            <a:r>
              <a:rPr lang="el-GR" altLang="en-US" sz="3600" dirty="0">
                <a:latin typeface="Times New Roman" panose="02020603050405020304" pitchFamily="18" charset="0"/>
                <a:cs typeface="Times New Roman" panose="02020603050405020304" pitchFamily="18" charset="0"/>
              </a:rPr>
              <a:t>κράμπες, </a:t>
            </a:r>
          </a:p>
          <a:p>
            <a:pPr algn="l">
              <a:spcBef>
                <a:spcPct val="0"/>
              </a:spcBef>
            </a:pPr>
            <a:r>
              <a:rPr lang="el-GR" altLang="en-US" sz="3600" dirty="0">
                <a:latin typeface="Times New Roman" panose="02020603050405020304" pitchFamily="18" charset="0"/>
                <a:cs typeface="Times New Roman" panose="02020603050405020304" pitchFamily="18" charset="0"/>
              </a:rPr>
              <a:t>άλγος.</a:t>
            </a:r>
          </a:p>
          <a:p>
            <a:pPr algn="l">
              <a:spcBef>
                <a:spcPct val="0"/>
              </a:spcBef>
            </a:pPr>
            <a:endParaRPr lang="en-US" altLang="en-US" sz="3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E21D7AFE-8BF5-40B2-9D63-AE9E050B1A4F}"/>
              </a:ext>
            </a:extLst>
          </p:cNvPr>
          <p:cNvSpPr>
            <a:spLocks noGrp="1" noChangeArrowheads="1"/>
          </p:cNvSpPr>
          <p:nvPr>
            <p:ph type="ctrTitle"/>
          </p:nvPr>
        </p:nvSpPr>
        <p:spPr>
          <a:xfrm>
            <a:off x="1524000" y="152400"/>
            <a:ext cx="9144000" cy="1143000"/>
          </a:xfrm>
          <a:solidFill>
            <a:schemeClr val="bg1">
              <a:lumMod val="85000"/>
            </a:schemeClr>
          </a:solidFill>
          <a:ln>
            <a:solidFill>
              <a:schemeClr val="accent1"/>
            </a:solidFill>
          </a:ln>
        </p:spPr>
        <p:txBody>
          <a:bodyPr/>
          <a:lstStyle/>
          <a:p>
            <a:pPr>
              <a:defRPr/>
            </a:pPr>
            <a:r>
              <a:rPr lang="el-GR" sz="4000">
                <a:solidFill>
                  <a:srgbClr val="CC3300"/>
                </a:solidFill>
              </a:rPr>
              <a:t>Φλεβική Θρόμβωση </a:t>
            </a:r>
            <a:r>
              <a:rPr lang="en-US" sz="4000">
                <a:solidFill>
                  <a:srgbClr val="CC3300"/>
                </a:solidFill>
              </a:rPr>
              <a:t>(DVT)</a:t>
            </a:r>
          </a:p>
        </p:txBody>
      </p:sp>
      <p:sp>
        <p:nvSpPr>
          <p:cNvPr id="36867" name="Rectangle 3">
            <a:extLst>
              <a:ext uri="{FF2B5EF4-FFF2-40B4-BE49-F238E27FC236}">
                <a16:creationId xmlns:a16="http://schemas.microsoft.com/office/drawing/2014/main" id="{021177CA-5D37-4A79-959D-96953252BCF0}"/>
              </a:ext>
            </a:extLst>
          </p:cNvPr>
          <p:cNvSpPr>
            <a:spLocks noGrp="1" noChangeArrowheads="1"/>
          </p:cNvSpPr>
          <p:nvPr>
            <p:ph type="subTitle" idx="1"/>
          </p:nvPr>
        </p:nvSpPr>
        <p:spPr>
          <a:xfrm>
            <a:off x="3200400" y="1752600"/>
            <a:ext cx="6400800" cy="1752600"/>
          </a:xfrm>
          <a:noFill/>
          <a:extLst>
            <a:ext uri="{909E8E84-426E-40DD-AFC4-6F175D3DCCD1}">
              <a14:hiddenFill xmlns:a14="http://schemas.microsoft.com/office/drawing/2010/main">
                <a:solidFill>
                  <a:srgbClr val="FFFFFF"/>
                </a:solidFill>
              </a14:hiddenFill>
            </a:ext>
          </a:extLst>
        </p:spPr>
        <p:txBody>
          <a:bodyPr/>
          <a:lstStyle/>
          <a:p>
            <a:pPr algn="l">
              <a:spcBef>
                <a:spcPct val="0"/>
              </a:spcBef>
            </a:pPr>
            <a:r>
              <a:rPr lang="en-US" altLang="en-US">
                <a:solidFill>
                  <a:schemeClr val="bg1"/>
                </a:solidFill>
                <a:effectLst/>
              </a:rPr>
              <a:t> </a:t>
            </a:r>
            <a:endParaRPr lang="el-GR" altLang="en-US">
              <a:solidFill>
                <a:schemeClr val="bg1"/>
              </a:solidFill>
              <a:effectLst/>
            </a:endParaRPr>
          </a:p>
        </p:txBody>
      </p:sp>
      <p:sp>
        <p:nvSpPr>
          <p:cNvPr id="36868" name="Rectangle 4">
            <a:extLst>
              <a:ext uri="{FF2B5EF4-FFF2-40B4-BE49-F238E27FC236}">
                <a16:creationId xmlns:a16="http://schemas.microsoft.com/office/drawing/2014/main" id="{EE8D14F9-921C-4964-B837-20A5A3D812EB}"/>
              </a:ext>
            </a:extLst>
          </p:cNvPr>
          <p:cNvSpPr>
            <a:spLocks noGrp="1" noChangeArrowheads="1"/>
          </p:cNvSpPr>
          <p:nvPr/>
        </p:nvSpPr>
        <p:spPr bwMode="auto">
          <a:xfrm>
            <a:off x="1295400" y="1447800"/>
            <a:ext cx="9601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defRPr>
            </a:lvl1pPr>
            <a:lvl2pPr marL="742950" indent="-285750" eaLnBrk="0" hangingPunct="0">
              <a:defRPr sz="2400">
                <a:solidFill>
                  <a:schemeClr val="tx1"/>
                </a:solidFill>
                <a:latin typeface="Verdana" panose="020B0604030504040204" pitchFamily="34" charset="0"/>
              </a:defRPr>
            </a:lvl2pPr>
            <a:lvl3pPr marL="1143000" indent="-228600" eaLnBrk="0" hangingPunct="0">
              <a:defRPr sz="2400">
                <a:solidFill>
                  <a:schemeClr val="tx1"/>
                </a:solidFill>
                <a:latin typeface="Verdana" panose="020B0604030504040204" pitchFamily="34" charset="0"/>
              </a:defRPr>
            </a:lvl3pPr>
            <a:lvl4pPr marL="1600200" indent="-228600" eaLnBrk="0" hangingPunct="0">
              <a:defRPr sz="2400">
                <a:solidFill>
                  <a:schemeClr val="tx1"/>
                </a:solidFill>
                <a:latin typeface="Verdana" panose="020B0604030504040204" pitchFamily="34" charset="0"/>
              </a:defRPr>
            </a:lvl4pPr>
            <a:lvl5pPr marL="2057400" indent="-228600" eaLnBrk="0" hangingPunct="0">
              <a:defRPr sz="24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Verdana" panose="020B0604030504040204" pitchFamily="34" charset="0"/>
              </a:defRPr>
            </a:lvl9pPr>
          </a:lstStyle>
          <a:p>
            <a:pPr algn="ctr">
              <a:spcBef>
                <a:spcPct val="0"/>
              </a:spcBef>
              <a:buClrTx/>
              <a:buFontTx/>
              <a:buNone/>
            </a:pPr>
            <a:r>
              <a:rPr lang="el-GR" altLang="en-US" sz="2800">
                <a:latin typeface="Times New Roman" panose="02020603050405020304" pitchFamily="18" charset="0"/>
              </a:rPr>
              <a:t>Η ύπαρξη θρόμβου στο φλεβικό σύστημα </a:t>
            </a:r>
          </a:p>
          <a:p>
            <a:pPr algn="ctr">
              <a:spcBef>
                <a:spcPct val="0"/>
              </a:spcBef>
              <a:buClrTx/>
              <a:buFontTx/>
              <a:buNone/>
            </a:pPr>
            <a:r>
              <a:rPr lang="el-GR" altLang="en-US" sz="2800">
                <a:latin typeface="Times New Roman" panose="02020603050405020304" pitchFamily="18" charset="0"/>
              </a:rPr>
              <a:t>των κάτω άκρων, των άνω άκρων &amp; σε οποιαδήποτε φλέβα</a:t>
            </a:r>
          </a:p>
          <a:p>
            <a:pPr algn="ctr">
              <a:spcBef>
                <a:spcPct val="0"/>
              </a:spcBef>
              <a:buClrTx/>
              <a:buFontTx/>
              <a:buNone/>
            </a:pPr>
            <a:endParaRPr lang="en-US" altLang="en-US" sz="2800">
              <a:latin typeface="Times New Roman" panose="02020603050405020304" pitchFamily="18" charset="0"/>
            </a:endParaRPr>
          </a:p>
          <a:p>
            <a:pPr algn="ctr">
              <a:spcBef>
                <a:spcPct val="0"/>
              </a:spcBef>
              <a:buClrTx/>
              <a:buFontTx/>
              <a:buNone/>
            </a:pPr>
            <a:r>
              <a:rPr lang="en-US" altLang="en-US" sz="3200">
                <a:latin typeface="Times New Roman" panose="02020603050405020304" pitchFamily="18" charset="0"/>
              </a:rPr>
              <a:t>Virchow : </a:t>
            </a:r>
          </a:p>
          <a:p>
            <a:pPr algn="ctr">
              <a:spcBef>
                <a:spcPct val="0"/>
              </a:spcBef>
              <a:buClrTx/>
              <a:buFontTx/>
              <a:buNone/>
            </a:pPr>
            <a:r>
              <a:rPr lang="en-US" altLang="en-US" sz="2800">
                <a:latin typeface="Times New Roman" panose="02020603050405020304" pitchFamily="18" charset="0"/>
              </a:rPr>
              <a:t>  </a:t>
            </a:r>
            <a:r>
              <a:rPr lang="el-GR" altLang="en-US" sz="3600">
                <a:latin typeface="Times New Roman" panose="02020603050405020304" pitchFamily="18" charset="0"/>
              </a:rPr>
              <a:t>1.</a:t>
            </a:r>
            <a:r>
              <a:rPr lang="el-GR" altLang="en-US" sz="3200">
                <a:latin typeface="Times New Roman" panose="02020603050405020304" pitchFamily="18" charset="0"/>
              </a:rPr>
              <a:t>Τραύμα ενδοθηλίου</a:t>
            </a:r>
            <a:r>
              <a:rPr lang="el-GR" altLang="en-US">
                <a:latin typeface="Times New Roman" panose="02020603050405020304" pitchFamily="18" charset="0"/>
              </a:rPr>
              <a:t> (ενδοφλέβιοι καθετήρες, εξωγενές τραύμα)</a:t>
            </a:r>
            <a:r>
              <a:rPr lang="el-GR" altLang="en-US" sz="3200">
                <a:latin typeface="Times New Roman" panose="02020603050405020304" pitchFamily="18" charset="0"/>
              </a:rPr>
              <a:t> </a:t>
            </a:r>
          </a:p>
          <a:p>
            <a:pPr>
              <a:spcBef>
                <a:spcPct val="0"/>
              </a:spcBef>
              <a:buClrTx/>
              <a:buFontTx/>
              <a:buNone/>
            </a:pPr>
            <a:r>
              <a:rPr lang="el-GR" altLang="en-US" sz="3200">
                <a:latin typeface="Times New Roman" panose="02020603050405020304" pitchFamily="18" charset="0"/>
              </a:rPr>
              <a:t>   2.Φλεβική στάση </a:t>
            </a:r>
            <a:r>
              <a:rPr lang="el-GR" altLang="en-US">
                <a:latin typeface="Times New Roman" panose="02020603050405020304" pitchFamily="18" charset="0"/>
              </a:rPr>
              <a:t>(χρόνια φλεβική νόσος, ακινητοποίηση, </a:t>
            </a:r>
            <a:endParaRPr lang="en-US" altLang="en-US">
              <a:latin typeface="Times New Roman" panose="02020603050405020304" pitchFamily="18" charset="0"/>
            </a:endParaRPr>
          </a:p>
          <a:p>
            <a:pPr>
              <a:spcBef>
                <a:spcPct val="0"/>
              </a:spcBef>
              <a:buClrTx/>
              <a:buFontTx/>
              <a:buNone/>
            </a:pPr>
            <a:r>
              <a:rPr lang="en-US" altLang="en-US">
                <a:latin typeface="Times New Roman" panose="02020603050405020304" pitchFamily="18" charset="0"/>
              </a:rPr>
              <a:t>          </a:t>
            </a:r>
            <a:r>
              <a:rPr lang="el-GR" altLang="en-US">
                <a:latin typeface="Times New Roman" panose="02020603050405020304" pitchFamily="18" charset="0"/>
              </a:rPr>
              <a:t>χειρουργική</a:t>
            </a:r>
            <a:r>
              <a:rPr lang="en-US" altLang="en-US">
                <a:latin typeface="Times New Roman" panose="02020603050405020304" pitchFamily="18" charset="0"/>
              </a:rPr>
              <a:t> </a:t>
            </a:r>
            <a:r>
              <a:rPr lang="el-GR" altLang="en-US">
                <a:latin typeface="Times New Roman" panose="02020603050405020304" pitchFamily="18" charset="0"/>
              </a:rPr>
              <a:t>επέμβαση, όγκοι) </a:t>
            </a:r>
            <a:endParaRPr lang="el-GR" altLang="en-US" sz="3200">
              <a:latin typeface="Times New Roman" panose="02020603050405020304" pitchFamily="18" charset="0"/>
            </a:endParaRPr>
          </a:p>
          <a:p>
            <a:pPr>
              <a:spcBef>
                <a:spcPct val="0"/>
              </a:spcBef>
              <a:buClrTx/>
              <a:buFontTx/>
              <a:buNone/>
            </a:pPr>
            <a:r>
              <a:rPr lang="el-GR" altLang="en-US" sz="3200">
                <a:latin typeface="Times New Roman" panose="02020603050405020304" pitchFamily="18" charset="0"/>
              </a:rPr>
              <a:t>   3.Υπερπηκτικότητα</a:t>
            </a:r>
            <a:r>
              <a:rPr lang="el-GR" altLang="en-US">
                <a:latin typeface="Times New Roman" panose="02020603050405020304" pitchFamily="18" charset="0"/>
              </a:rPr>
              <a:t>...  </a:t>
            </a:r>
          </a:p>
          <a:p>
            <a:pPr algn="ctr">
              <a:spcBef>
                <a:spcPct val="0"/>
              </a:spcBef>
              <a:buClrTx/>
              <a:buFontTx/>
              <a:buNone/>
            </a:pPr>
            <a:endParaRPr lang="en-US" altLang="en-US" sz="3200">
              <a:latin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αριθμού διαφάνειας">
            <a:extLst>
              <a:ext uri="{FF2B5EF4-FFF2-40B4-BE49-F238E27FC236}">
                <a16:creationId xmlns:a16="http://schemas.microsoft.com/office/drawing/2014/main" id="{0B66CBD5-633A-4180-85F6-4FC117C0D297}"/>
              </a:ext>
            </a:extLst>
          </p:cNvPr>
          <p:cNvSpPr>
            <a:spLocks noGrp="1"/>
          </p:cNvSpPr>
          <p:nvPr>
            <p:ph type="sldNum" sz="quarter" idx="12"/>
          </p:nvPr>
        </p:nvSpPr>
        <p:spPr/>
        <p:txBody>
          <a:bodyPr/>
          <a:lstStyle>
            <a:lvl1pPr eaLnBrk="0" hangingPunct="0">
              <a:defRPr sz="2400" b="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9pPr>
          </a:lstStyle>
          <a:p>
            <a:pPr eaLnBrk="1" hangingPunct="1"/>
            <a:fld id="{89B61073-06A4-45AD-99A4-ABB7CC8D9619}" type="slidenum">
              <a:rPr lang="en-US" altLang="en-US" sz="1200">
                <a:solidFill>
                  <a:srgbClr val="898989"/>
                </a:solidFill>
              </a:rPr>
              <a:pPr eaLnBrk="1" hangingPunct="1"/>
              <a:t>7</a:t>
            </a:fld>
            <a:endParaRPr lang="en-US" altLang="en-US" sz="1200">
              <a:solidFill>
                <a:srgbClr val="898989"/>
              </a:solidFill>
            </a:endParaRPr>
          </a:p>
        </p:txBody>
      </p:sp>
      <p:pic>
        <p:nvPicPr>
          <p:cNvPr id="18435" name="Picture 2">
            <a:extLst>
              <a:ext uri="{FF2B5EF4-FFF2-40B4-BE49-F238E27FC236}">
                <a16:creationId xmlns:a16="http://schemas.microsoft.com/office/drawing/2014/main" id="{4526D308-D175-4204-B62A-272416869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413" y="407988"/>
            <a:ext cx="3960812" cy="6450012"/>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15364" name="5 - TextBox">
            <a:extLst>
              <a:ext uri="{FF2B5EF4-FFF2-40B4-BE49-F238E27FC236}">
                <a16:creationId xmlns:a16="http://schemas.microsoft.com/office/drawing/2014/main" id="{AE792865-0CCC-458F-99FE-AD134748E1B6}"/>
              </a:ext>
            </a:extLst>
          </p:cNvPr>
          <p:cNvSpPr txBox="1">
            <a:spLocks noChangeArrowheads="1"/>
          </p:cNvSpPr>
          <p:nvPr/>
        </p:nvSpPr>
        <p:spPr bwMode="auto">
          <a:xfrm>
            <a:off x="3341687" y="38656"/>
            <a:ext cx="5508625" cy="369332"/>
          </a:xfrm>
          <a:prstGeom prst="rect">
            <a:avLst/>
          </a:prstGeom>
          <a:solidFill>
            <a:schemeClr val="bg1">
              <a:lumMod val="85000"/>
            </a:schemeClr>
          </a:solidFill>
          <a:ln w="9525">
            <a:solidFill>
              <a:schemeClr val="accent1"/>
            </a:solidFill>
            <a:miter lim="800000"/>
            <a:headEnd/>
            <a:tailEnd/>
          </a:ln>
        </p:spPr>
        <p:txBody>
          <a:bodyPr>
            <a:spAutoFit/>
          </a:bodyPr>
          <a:lstStyle/>
          <a:p>
            <a:pPr algn="ctr">
              <a:defRPr/>
            </a:pPr>
            <a:r>
              <a:rPr lang="el-GR" dirty="0"/>
              <a:t>ΑΝΑΤΟΜΙΑ ΚΑΤΩ  ΑΚΡΩΝ</a:t>
            </a:r>
            <a:endParaRPr lang="en-GB"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C27C555-A7EE-4A51-9C21-91A7BBA1D847}"/>
              </a:ext>
            </a:extLst>
          </p:cNvPr>
          <p:cNvSpPr>
            <a:spLocks noGrp="1" noChangeArrowheads="1"/>
          </p:cNvSpPr>
          <p:nvPr>
            <p:ph type="subTitle" idx="1"/>
          </p:nvPr>
        </p:nvSpPr>
        <p:spPr>
          <a:xfrm>
            <a:off x="1752600" y="1295400"/>
            <a:ext cx="9144000" cy="2209800"/>
          </a:xfrm>
          <a:noFill/>
          <a:extLst>
            <a:ext uri="{909E8E84-426E-40DD-AFC4-6F175D3DCCD1}">
              <a14:hiddenFill xmlns:a14="http://schemas.microsoft.com/office/drawing/2010/main">
                <a:solidFill>
                  <a:srgbClr val="FFFFFF"/>
                </a:solidFill>
              </a14:hiddenFill>
            </a:ext>
          </a:extLst>
        </p:spPr>
        <p:txBody>
          <a:bodyPr>
            <a:normAutofit fontScale="25000" lnSpcReduction="20000"/>
          </a:bodyPr>
          <a:lstStyle/>
          <a:p>
            <a:pPr algn="l">
              <a:lnSpc>
                <a:spcPct val="160000"/>
              </a:lnSpc>
            </a:pPr>
            <a:r>
              <a:rPr lang="el-GR" altLang="en-US" sz="14400" dirty="0">
                <a:solidFill>
                  <a:schemeClr val="hlink"/>
                </a:solidFill>
                <a:effectLst/>
                <a:latin typeface="Times New Roman" panose="02020603050405020304" pitchFamily="18" charset="0"/>
                <a:cs typeface="Times New Roman" panose="02020603050405020304" pitchFamily="18" charset="0"/>
              </a:rPr>
              <a:t>Αίτια</a:t>
            </a:r>
            <a:r>
              <a:rPr lang="en-US" altLang="en-US" sz="14400" dirty="0">
                <a:solidFill>
                  <a:schemeClr val="hlink"/>
                </a:solidFill>
                <a:effectLst/>
                <a:latin typeface="Times New Roman" panose="02020603050405020304" pitchFamily="18" charset="0"/>
                <a:cs typeface="Times New Roman" panose="02020603050405020304" pitchFamily="18" charset="0"/>
              </a:rPr>
              <a:t> </a:t>
            </a:r>
            <a:r>
              <a:rPr lang="en-US" altLang="en-US" dirty="0">
                <a:solidFill>
                  <a:schemeClr val="hlink"/>
                </a:solidFill>
                <a:effectLst/>
              </a:rPr>
              <a:t>:</a:t>
            </a:r>
            <a:r>
              <a:rPr lang="en-US" altLang="en-US" dirty="0">
                <a:solidFill>
                  <a:schemeClr val="bg1"/>
                </a:solidFill>
              </a:rPr>
              <a:t> </a:t>
            </a:r>
            <a:r>
              <a:rPr lang="el-GR" altLang="en-US" sz="11200" dirty="0">
                <a:latin typeface="Times New Roman" panose="02020603050405020304" pitchFamily="18" charset="0"/>
                <a:cs typeface="Times New Roman" panose="02020603050405020304" pitchFamily="18" charset="0"/>
              </a:rPr>
              <a:t>Ενδοφλέβιοι καθετήρες, Χρόνια φλεβική νόσος- Κιρσοί, Τραύμα, Κακοήθη νοσήματα, Ν. </a:t>
            </a:r>
            <a:r>
              <a:rPr lang="en-US" altLang="en-US" sz="11200" dirty="0" err="1">
                <a:latin typeface="Times New Roman" panose="02020603050405020304" pitchFamily="18" charset="0"/>
                <a:cs typeface="Times New Roman" panose="02020603050405020304" pitchFamily="18" charset="0"/>
              </a:rPr>
              <a:t>Buerger</a:t>
            </a:r>
            <a:r>
              <a:rPr lang="en-US" altLang="en-US" sz="11200" dirty="0">
                <a:latin typeface="Times New Roman" panose="02020603050405020304" pitchFamily="18" charset="0"/>
                <a:cs typeface="Times New Roman" panose="02020603050405020304" pitchFamily="18" charset="0"/>
              </a:rPr>
              <a:t>.</a:t>
            </a:r>
          </a:p>
          <a:p>
            <a:pPr algn="l">
              <a:lnSpc>
                <a:spcPct val="30000"/>
              </a:lnSpc>
            </a:pPr>
            <a:endParaRPr lang="en-US" altLang="en-US" sz="11200" dirty="0">
              <a:latin typeface="Times New Roman" panose="02020603050405020304" pitchFamily="18" charset="0"/>
              <a:cs typeface="Times New Roman" panose="02020603050405020304" pitchFamily="18" charset="0"/>
            </a:endParaRPr>
          </a:p>
          <a:p>
            <a:pPr algn="l"/>
            <a:r>
              <a:rPr lang="el-GR" altLang="en-US" sz="11200" dirty="0">
                <a:latin typeface="Times New Roman" panose="02020603050405020304" pitchFamily="18" charset="0"/>
                <a:cs typeface="Times New Roman" panose="02020603050405020304" pitchFamily="18" charset="0"/>
              </a:rPr>
              <a:t> </a:t>
            </a:r>
            <a:r>
              <a:rPr lang="el-GR" altLang="en-US" sz="11200" dirty="0">
                <a:solidFill>
                  <a:schemeClr val="accent1">
                    <a:lumMod val="75000"/>
                  </a:schemeClr>
                </a:solidFill>
                <a:effectLst/>
                <a:latin typeface="Times New Roman" panose="02020603050405020304" pitchFamily="18" charset="0"/>
                <a:cs typeface="Times New Roman" panose="02020603050405020304" pitchFamily="18" charset="0"/>
              </a:rPr>
              <a:t>Κλινική Εικόνα </a:t>
            </a:r>
            <a:r>
              <a:rPr lang="en-US" altLang="en-US" sz="11200" dirty="0">
                <a:solidFill>
                  <a:schemeClr val="accent1">
                    <a:lumMod val="75000"/>
                  </a:schemeClr>
                </a:solidFill>
                <a:effectLst/>
                <a:latin typeface="Times New Roman" panose="02020603050405020304" pitchFamily="18" charset="0"/>
                <a:cs typeface="Times New Roman" panose="02020603050405020304" pitchFamily="18" charset="0"/>
              </a:rPr>
              <a:t>:</a:t>
            </a:r>
            <a:r>
              <a:rPr lang="el-GR" altLang="en-US" sz="11200" dirty="0">
                <a:solidFill>
                  <a:schemeClr val="accent1">
                    <a:lumMod val="75000"/>
                  </a:schemeClr>
                </a:solidFill>
                <a:latin typeface="Times New Roman" panose="02020603050405020304" pitchFamily="18" charset="0"/>
                <a:cs typeface="Times New Roman" panose="02020603050405020304" pitchFamily="18" charset="0"/>
              </a:rPr>
              <a:t> </a:t>
            </a:r>
            <a:r>
              <a:rPr lang="el-GR" altLang="en-US" sz="11200" dirty="0">
                <a:latin typeface="Times New Roman" panose="02020603050405020304" pitchFamily="18" charset="0"/>
                <a:cs typeface="Times New Roman" panose="02020603050405020304" pitchFamily="18" charset="0"/>
              </a:rPr>
              <a:t>Τοπικός πόνος, ερύθημα, ερυθρότητα, θερμότητα, ψηλαφητή-σκληρή διόγκωση φλέβας.</a:t>
            </a:r>
          </a:p>
          <a:p>
            <a:pPr algn="l">
              <a:lnSpc>
                <a:spcPct val="50000"/>
              </a:lnSpc>
            </a:pPr>
            <a:endParaRPr lang="el-GR" altLang="en-US" sz="11200" dirty="0">
              <a:latin typeface="Times New Roman" panose="02020603050405020304" pitchFamily="18" charset="0"/>
              <a:cs typeface="Times New Roman" panose="02020603050405020304" pitchFamily="18" charset="0"/>
            </a:endParaRPr>
          </a:p>
          <a:p>
            <a:pPr algn="l"/>
            <a:r>
              <a:rPr lang="el-GR" altLang="en-US" sz="11200" dirty="0">
                <a:solidFill>
                  <a:schemeClr val="accent1">
                    <a:lumMod val="75000"/>
                  </a:schemeClr>
                </a:solidFill>
                <a:effectLst/>
                <a:latin typeface="Times New Roman" panose="02020603050405020304" pitchFamily="18" charset="0"/>
                <a:cs typeface="Times New Roman" panose="02020603050405020304" pitchFamily="18" charset="0"/>
              </a:rPr>
              <a:t>Διαφορική Διάγνωση </a:t>
            </a:r>
            <a:r>
              <a:rPr lang="en-US" altLang="en-US" sz="11200" dirty="0">
                <a:effectLst/>
                <a:latin typeface="Times New Roman" panose="02020603050405020304" pitchFamily="18" charset="0"/>
                <a:cs typeface="Times New Roman" panose="02020603050405020304" pitchFamily="18" charset="0"/>
              </a:rPr>
              <a:t>:</a:t>
            </a:r>
            <a:r>
              <a:rPr lang="en-US" altLang="en-US" sz="11200" dirty="0">
                <a:latin typeface="Times New Roman" panose="02020603050405020304" pitchFamily="18" charset="0"/>
                <a:cs typeface="Times New Roman" panose="02020603050405020304" pitchFamily="18" charset="0"/>
              </a:rPr>
              <a:t> </a:t>
            </a:r>
            <a:r>
              <a:rPr lang="el-GR" altLang="en-US" sz="11200" dirty="0">
                <a:latin typeface="Times New Roman" panose="02020603050405020304" pitchFamily="18" charset="0"/>
                <a:cs typeface="Times New Roman" panose="02020603050405020304" pitchFamily="18" charset="0"/>
              </a:rPr>
              <a:t>Λεμφαγγειίτιδα, </a:t>
            </a:r>
            <a:r>
              <a:rPr lang="el-GR" altLang="en-US" sz="11200" dirty="0" err="1">
                <a:latin typeface="Times New Roman" panose="02020603050405020304" pitchFamily="18" charset="0"/>
                <a:cs typeface="Times New Roman" panose="02020603050405020304" pitchFamily="18" charset="0"/>
              </a:rPr>
              <a:t>Ερυσίπελας</a:t>
            </a:r>
            <a:r>
              <a:rPr lang="el-GR" altLang="en-US" sz="11200" dirty="0">
                <a:latin typeface="Times New Roman" panose="02020603050405020304" pitchFamily="18" charset="0"/>
                <a:cs typeface="Times New Roman" panose="02020603050405020304" pitchFamily="18" charset="0"/>
              </a:rPr>
              <a:t>, </a:t>
            </a:r>
          </a:p>
          <a:p>
            <a:pPr algn="l"/>
            <a:r>
              <a:rPr lang="el-GR" altLang="en-US" sz="11200" dirty="0">
                <a:latin typeface="Times New Roman" panose="02020603050405020304" pitchFamily="18" charset="0"/>
                <a:cs typeface="Times New Roman" panose="02020603050405020304" pitchFamily="18" charset="0"/>
              </a:rPr>
              <a:t>Αγγειίτιδα, Υποδόρια νέκρωση λίπους. </a:t>
            </a:r>
          </a:p>
          <a:p>
            <a:pPr algn="l"/>
            <a:r>
              <a:rPr lang="el-GR" altLang="en-US" sz="11200" dirty="0">
                <a:effectLst/>
                <a:latin typeface="Times New Roman" panose="02020603050405020304" pitchFamily="18" charset="0"/>
                <a:cs typeface="Times New Roman" panose="02020603050405020304" pitchFamily="18" charset="0"/>
              </a:rPr>
              <a:t>Ειδικές θρομβώσεις </a:t>
            </a:r>
            <a:r>
              <a:rPr lang="en-US" altLang="en-US" sz="11200" dirty="0">
                <a:effectLst/>
                <a:latin typeface="Times New Roman" panose="02020603050405020304" pitchFamily="18" charset="0"/>
                <a:cs typeface="Times New Roman" panose="02020603050405020304" pitchFamily="18" charset="0"/>
              </a:rPr>
              <a:t>:</a:t>
            </a:r>
            <a:r>
              <a:rPr lang="en-US" altLang="en-US" sz="11200" dirty="0">
                <a:latin typeface="Times New Roman" panose="02020603050405020304" pitchFamily="18" charset="0"/>
                <a:cs typeface="Times New Roman" panose="02020603050405020304" pitchFamily="18" charset="0"/>
              </a:rPr>
              <a:t> </a:t>
            </a:r>
            <a:r>
              <a:rPr lang="el-GR" altLang="en-US" sz="11200" dirty="0">
                <a:latin typeface="Times New Roman" panose="02020603050405020304" pitchFamily="18" charset="0"/>
                <a:cs typeface="Times New Roman" panose="02020603050405020304" pitchFamily="18" charset="0"/>
              </a:rPr>
              <a:t>Σηπτική θρόμβωση, Ν. </a:t>
            </a:r>
            <a:r>
              <a:rPr lang="en-US" altLang="en-US" sz="11200" dirty="0" err="1">
                <a:latin typeface="Times New Roman" panose="02020603050405020304" pitchFamily="18" charset="0"/>
                <a:cs typeface="Times New Roman" panose="02020603050405020304" pitchFamily="18" charset="0"/>
              </a:rPr>
              <a:t>Mondor</a:t>
            </a:r>
            <a:r>
              <a:rPr lang="en-US" altLang="en-US" sz="11200" dirty="0">
                <a:latin typeface="Times New Roman" panose="02020603050405020304" pitchFamily="18" charset="0"/>
                <a:cs typeface="Times New Roman" panose="02020603050405020304" pitchFamily="18" charset="0"/>
              </a:rPr>
              <a:t>.</a:t>
            </a:r>
            <a:r>
              <a:rPr lang="el-GR" altLang="en-US" sz="11200" dirty="0">
                <a:latin typeface="Times New Roman" panose="02020603050405020304" pitchFamily="18" charset="0"/>
                <a:cs typeface="Times New Roman" panose="02020603050405020304" pitchFamily="18" charset="0"/>
              </a:rPr>
              <a:t> </a:t>
            </a:r>
            <a:endParaRPr lang="en-US" altLang="en-US" sz="11200" dirty="0">
              <a:latin typeface="Times New Roman" panose="02020603050405020304" pitchFamily="18" charset="0"/>
              <a:cs typeface="Times New Roman" panose="02020603050405020304" pitchFamily="18" charset="0"/>
            </a:endParaRPr>
          </a:p>
          <a:p>
            <a:pPr algn="l">
              <a:lnSpc>
                <a:spcPct val="10000"/>
              </a:lnSpc>
            </a:pPr>
            <a:endParaRPr lang="en-US" altLang="en-US" sz="11200" dirty="0">
              <a:latin typeface="Times New Roman" panose="02020603050405020304" pitchFamily="18" charset="0"/>
              <a:cs typeface="Times New Roman" panose="02020603050405020304" pitchFamily="18" charset="0"/>
            </a:endParaRPr>
          </a:p>
          <a:p>
            <a:r>
              <a:rPr lang="el-GR" altLang="en-US" sz="11200" dirty="0">
                <a:solidFill>
                  <a:schemeClr val="bg1"/>
                </a:solidFill>
                <a:latin typeface="Times New Roman" panose="02020603050405020304" pitchFamily="18" charset="0"/>
                <a:cs typeface="Times New Roman" panose="02020603050405020304" pitchFamily="18" charset="0"/>
              </a:rPr>
              <a:t> </a:t>
            </a:r>
          </a:p>
          <a:p>
            <a:endParaRPr lang="en-US" altLang="en-US" sz="2800" dirty="0">
              <a:solidFill>
                <a:schemeClr val="bg1"/>
              </a:solidFill>
            </a:endParaRPr>
          </a:p>
        </p:txBody>
      </p:sp>
      <p:sp>
        <p:nvSpPr>
          <p:cNvPr id="37891" name="Rectangle 3">
            <a:extLst>
              <a:ext uri="{FF2B5EF4-FFF2-40B4-BE49-F238E27FC236}">
                <a16:creationId xmlns:a16="http://schemas.microsoft.com/office/drawing/2014/main" id="{71265E6E-50AD-405E-AEBC-523F382B4E55}"/>
              </a:ext>
            </a:extLst>
          </p:cNvPr>
          <p:cNvSpPr>
            <a:spLocks noGrp="1" noChangeArrowheads="1"/>
          </p:cNvSpPr>
          <p:nvPr>
            <p:ph type="ctrTitle"/>
          </p:nvPr>
        </p:nvSpPr>
        <p:spPr>
          <a:xfrm>
            <a:off x="1524000" y="228600"/>
            <a:ext cx="9144000" cy="1066800"/>
          </a:xfrm>
          <a:solidFill>
            <a:schemeClr val="bg1">
              <a:lumMod val="85000"/>
            </a:schemeClr>
          </a:solidFill>
          <a:ln>
            <a:solidFill>
              <a:schemeClr val="accent1"/>
            </a:solidFill>
          </a:ln>
        </p:spPr>
        <p:txBody>
          <a:bodyPr anchorCtr="0"/>
          <a:lstStyle/>
          <a:p>
            <a:r>
              <a:rPr lang="el-GR" altLang="en-US" sz="3600" dirty="0">
                <a:solidFill>
                  <a:srgbClr val="CC3300"/>
                </a:solidFill>
              </a:rPr>
              <a:t>Φλεβική Θρόμβωση</a:t>
            </a:r>
            <a:r>
              <a:rPr lang="en-US" altLang="en-US" sz="3600" dirty="0">
                <a:solidFill>
                  <a:srgbClr val="CC3300"/>
                </a:solidFill>
              </a:rPr>
              <a:t> E</a:t>
            </a:r>
            <a:r>
              <a:rPr lang="el-GR" altLang="en-US" sz="3600" dirty="0" err="1">
                <a:solidFill>
                  <a:srgbClr val="CC3300"/>
                </a:solidFill>
              </a:rPr>
              <a:t>πιπολής</a:t>
            </a:r>
            <a:r>
              <a:rPr lang="en-US" altLang="en-US" sz="3600" dirty="0">
                <a:solidFill>
                  <a:srgbClr val="CC3300"/>
                </a:solidFill>
              </a:rPr>
              <a:t> </a:t>
            </a:r>
            <a:r>
              <a:rPr lang="el-GR" altLang="en-US" sz="3600" dirty="0">
                <a:solidFill>
                  <a:srgbClr val="CC3300"/>
                </a:solidFill>
              </a:rPr>
              <a:t>Συστήματος</a:t>
            </a:r>
            <a:endParaRPr lang="en-US" altLang="en-US" sz="3600" dirty="0">
              <a:solidFill>
                <a:srgbClr val="CC33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4E84F71-02EE-4496-A5DB-332492A5C773}"/>
              </a:ext>
            </a:extLst>
          </p:cNvPr>
          <p:cNvSpPr>
            <a:spLocks noGrp="1" noChangeArrowheads="1"/>
          </p:cNvSpPr>
          <p:nvPr>
            <p:ph type="subTitle" idx="1"/>
          </p:nvPr>
        </p:nvSpPr>
        <p:spPr>
          <a:xfrm>
            <a:off x="1524000" y="1143000"/>
            <a:ext cx="9144000" cy="4724400"/>
          </a:xfrm>
          <a:noFill/>
          <a:extLst>
            <a:ext uri="{909E8E84-426E-40DD-AFC4-6F175D3DCCD1}">
              <a14:hiddenFill xmlns:a14="http://schemas.microsoft.com/office/drawing/2010/main">
                <a:solidFill>
                  <a:srgbClr val="FFFFFF"/>
                </a:solidFill>
              </a14:hiddenFill>
            </a:ext>
          </a:extLst>
        </p:spPr>
        <p:txBody>
          <a:bodyPr>
            <a:normAutofit fontScale="25000" lnSpcReduction="20000"/>
          </a:bodyPr>
          <a:lstStyle/>
          <a:p>
            <a:r>
              <a:rPr lang="el-GR" altLang="en-US" sz="11200" dirty="0"/>
              <a:t>Αίτια </a:t>
            </a:r>
            <a:r>
              <a:rPr lang="en-US" altLang="en-US" sz="11200" dirty="0"/>
              <a:t>:</a:t>
            </a:r>
            <a:endParaRPr lang="el-GR" altLang="en-US" sz="11200" dirty="0"/>
          </a:p>
          <a:p>
            <a:r>
              <a:rPr lang="el-GR" altLang="en-US" sz="8000" dirty="0">
                <a:latin typeface="Times New Roman" panose="02020603050405020304" pitchFamily="18" charset="0"/>
                <a:cs typeface="Times New Roman" panose="02020603050405020304" pitchFamily="18" charset="0"/>
              </a:rPr>
              <a:t>Προηγούμενη φλεβική θρόμβωση</a:t>
            </a:r>
            <a:endParaRPr lang="el-GR" altLang="en-US" sz="8000" b="1" dirty="0">
              <a:latin typeface="Times New Roman" panose="02020603050405020304" pitchFamily="18" charset="0"/>
              <a:cs typeface="Times New Roman" panose="02020603050405020304" pitchFamily="18" charset="0"/>
            </a:endParaRPr>
          </a:p>
          <a:p>
            <a:r>
              <a:rPr lang="el-GR" altLang="en-US" sz="8000" dirty="0">
                <a:latin typeface="Times New Roman" panose="02020603050405020304" pitchFamily="18" charset="0"/>
                <a:cs typeface="Times New Roman" panose="02020603050405020304" pitchFamily="18" charset="0"/>
              </a:rPr>
              <a:t>Μεγάλη ηλικία</a:t>
            </a:r>
            <a:endParaRPr lang="el-GR" altLang="en-US" sz="8000" b="1" dirty="0">
              <a:latin typeface="Times New Roman" panose="02020603050405020304" pitchFamily="18" charset="0"/>
              <a:cs typeface="Times New Roman" panose="02020603050405020304" pitchFamily="18" charset="0"/>
            </a:endParaRPr>
          </a:p>
          <a:p>
            <a:r>
              <a:rPr lang="el-GR" altLang="en-US" sz="8000" dirty="0">
                <a:latin typeface="Times New Roman" panose="02020603050405020304" pitchFamily="18" charset="0"/>
                <a:cs typeface="Times New Roman" panose="02020603050405020304" pitchFamily="18" charset="0"/>
              </a:rPr>
              <a:t>Παρατεταμένη κατάκλιση</a:t>
            </a:r>
            <a:endParaRPr lang="el-GR" altLang="en-US" sz="8000" b="1" dirty="0">
              <a:latin typeface="Times New Roman" panose="02020603050405020304" pitchFamily="18" charset="0"/>
              <a:cs typeface="Times New Roman" panose="02020603050405020304" pitchFamily="18" charset="0"/>
            </a:endParaRPr>
          </a:p>
          <a:p>
            <a:r>
              <a:rPr lang="el-GR" altLang="en-US" sz="8000" dirty="0">
                <a:latin typeface="Times New Roman" panose="02020603050405020304" pitchFamily="18" charset="0"/>
                <a:cs typeface="Times New Roman" panose="02020603050405020304" pitchFamily="18" charset="0"/>
              </a:rPr>
              <a:t>Εγκεφαλικό επεισόδιο και/ή παραπληγία</a:t>
            </a:r>
            <a:endParaRPr lang="el-GR" altLang="en-US" sz="8000" b="1" dirty="0">
              <a:latin typeface="Times New Roman" panose="02020603050405020304" pitchFamily="18" charset="0"/>
              <a:cs typeface="Times New Roman" panose="02020603050405020304" pitchFamily="18" charset="0"/>
            </a:endParaRPr>
          </a:p>
          <a:p>
            <a:r>
              <a:rPr lang="el-GR" altLang="en-US" sz="8000" dirty="0">
                <a:latin typeface="Times New Roman" panose="02020603050405020304" pitchFamily="18" charset="0"/>
                <a:cs typeface="Times New Roman" panose="02020603050405020304" pitchFamily="18" charset="0"/>
              </a:rPr>
              <a:t>Εγκυμοσύνη και λοχεία</a:t>
            </a:r>
            <a:endParaRPr lang="el-GR" altLang="en-US" sz="8000" b="1" dirty="0">
              <a:latin typeface="Times New Roman" panose="02020603050405020304" pitchFamily="18" charset="0"/>
              <a:cs typeface="Times New Roman" panose="02020603050405020304" pitchFamily="18" charset="0"/>
            </a:endParaRPr>
          </a:p>
          <a:p>
            <a:r>
              <a:rPr lang="el-GR" altLang="en-US" sz="8000" dirty="0">
                <a:latin typeface="Times New Roman" panose="02020603050405020304" pitchFamily="18" charset="0"/>
                <a:cs typeface="Times New Roman" panose="02020603050405020304" pitchFamily="18" charset="0"/>
              </a:rPr>
              <a:t>Καρδιοπνευμονική νόσος </a:t>
            </a:r>
            <a:endParaRPr lang="el-GR" altLang="en-US" sz="8000" b="1" dirty="0">
              <a:latin typeface="Times New Roman" panose="02020603050405020304" pitchFamily="18" charset="0"/>
              <a:cs typeface="Times New Roman" panose="02020603050405020304" pitchFamily="18" charset="0"/>
            </a:endParaRPr>
          </a:p>
          <a:p>
            <a:r>
              <a:rPr lang="el-GR" altLang="en-US" sz="8000" dirty="0">
                <a:latin typeface="Times New Roman" panose="02020603050405020304" pitchFamily="18" charset="0"/>
                <a:cs typeface="Times New Roman" panose="02020603050405020304" pitchFamily="18" charset="0"/>
              </a:rPr>
              <a:t>Αντισυλληπτικά χάπια</a:t>
            </a:r>
            <a:endParaRPr lang="el-GR" altLang="en-US" sz="8000" b="1" dirty="0">
              <a:latin typeface="Times New Roman" panose="02020603050405020304" pitchFamily="18" charset="0"/>
              <a:cs typeface="Times New Roman" panose="02020603050405020304" pitchFamily="18" charset="0"/>
            </a:endParaRPr>
          </a:p>
          <a:p>
            <a:r>
              <a:rPr lang="el-GR" altLang="en-US" sz="8000" dirty="0" err="1">
                <a:latin typeface="Times New Roman" panose="02020603050405020304" pitchFamily="18" charset="0"/>
                <a:cs typeface="Times New Roman" panose="02020603050405020304" pitchFamily="18" charset="0"/>
              </a:rPr>
              <a:t>Πολυκυτταραιμία</a:t>
            </a:r>
            <a:endParaRPr lang="el-GR" altLang="en-US" sz="8000" b="1" dirty="0">
              <a:latin typeface="Times New Roman" panose="02020603050405020304" pitchFamily="18" charset="0"/>
              <a:cs typeface="Times New Roman" panose="02020603050405020304" pitchFamily="18" charset="0"/>
            </a:endParaRPr>
          </a:p>
          <a:p>
            <a:r>
              <a:rPr lang="el-GR" altLang="en-US" sz="8000" dirty="0">
                <a:latin typeface="Times New Roman" panose="02020603050405020304" pitchFamily="18" charset="0"/>
                <a:cs typeface="Times New Roman" panose="02020603050405020304" pitchFamily="18" charset="0"/>
              </a:rPr>
              <a:t>Παχυσαρκία</a:t>
            </a:r>
            <a:endParaRPr lang="el-GR" altLang="en-US" sz="8000" b="1" dirty="0">
              <a:latin typeface="Times New Roman" panose="02020603050405020304" pitchFamily="18" charset="0"/>
              <a:cs typeface="Times New Roman" panose="02020603050405020304" pitchFamily="18" charset="0"/>
            </a:endParaRPr>
          </a:p>
          <a:p>
            <a:r>
              <a:rPr lang="el-GR" altLang="en-US" sz="8000" dirty="0">
                <a:latin typeface="Times New Roman" panose="02020603050405020304" pitchFamily="18" charset="0"/>
                <a:cs typeface="Times New Roman" panose="02020603050405020304" pitchFamily="18" charset="0"/>
              </a:rPr>
              <a:t>Καταστάσεις </a:t>
            </a:r>
            <a:r>
              <a:rPr lang="el-GR" altLang="en-US" sz="8000" dirty="0" err="1">
                <a:latin typeface="Times New Roman" panose="02020603050405020304" pitchFamily="18" charset="0"/>
                <a:cs typeface="Times New Roman" panose="02020603050405020304" pitchFamily="18" charset="0"/>
              </a:rPr>
              <a:t>υπερπηκτηκότητας</a:t>
            </a:r>
            <a:r>
              <a:rPr lang="el-GR" altLang="en-US" sz="8000" dirty="0">
                <a:latin typeface="Times New Roman" panose="02020603050405020304" pitchFamily="18" charset="0"/>
                <a:cs typeface="Times New Roman" panose="02020603050405020304" pitchFamily="18" charset="0"/>
              </a:rPr>
              <a:t> (συγγενείς ή επίκτητοι)</a:t>
            </a:r>
            <a:endParaRPr lang="el-GR" altLang="en-US" sz="8000" b="1" dirty="0">
              <a:latin typeface="Times New Roman" panose="02020603050405020304" pitchFamily="18" charset="0"/>
              <a:cs typeface="Times New Roman" panose="02020603050405020304" pitchFamily="18" charset="0"/>
            </a:endParaRPr>
          </a:p>
          <a:p>
            <a:r>
              <a:rPr lang="el-GR" altLang="en-US" sz="8000" dirty="0">
                <a:latin typeface="Times New Roman" panose="02020603050405020304" pitchFamily="18" charset="0"/>
                <a:cs typeface="Times New Roman" panose="02020603050405020304" pitchFamily="18" charset="0"/>
              </a:rPr>
              <a:t>Τραύμα συμπεριλαμβανόμενου του χειρουργικού τραύματος</a:t>
            </a:r>
            <a:endParaRPr lang="el-GR" altLang="en-US" sz="8000" b="1" dirty="0">
              <a:latin typeface="Times New Roman" panose="02020603050405020304" pitchFamily="18" charset="0"/>
              <a:cs typeface="Times New Roman" panose="02020603050405020304" pitchFamily="18" charset="0"/>
            </a:endParaRPr>
          </a:p>
          <a:p>
            <a:r>
              <a:rPr lang="el-GR" altLang="en-US" sz="8000" dirty="0">
                <a:latin typeface="Times New Roman" panose="02020603050405020304" pitchFamily="18" charset="0"/>
                <a:cs typeface="Times New Roman" panose="02020603050405020304" pitchFamily="18" charset="0"/>
              </a:rPr>
              <a:t>Κακοήθης νόσος </a:t>
            </a:r>
            <a:endParaRPr lang="el-GR" altLang="en-US" sz="8000" b="1" dirty="0">
              <a:latin typeface="Times New Roman" panose="02020603050405020304" pitchFamily="18" charset="0"/>
              <a:cs typeface="Times New Roman" panose="02020603050405020304" pitchFamily="18" charset="0"/>
            </a:endParaRPr>
          </a:p>
          <a:p>
            <a:r>
              <a:rPr lang="el-GR" altLang="en-US" sz="8000" dirty="0">
                <a:latin typeface="Times New Roman" panose="02020603050405020304" pitchFamily="18" charset="0"/>
                <a:cs typeface="Times New Roman" panose="02020603050405020304" pitchFamily="18" charset="0"/>
              </a:rPr>
              <a:t>Κιρσοί-χρόνια φλεβική νόσος</a:t>
            </a:r>
            <a:endParaRPr lang="el-GR" altLang="en-US" sz="8000" b="1" dirty="0">
              <a:latin typeface="Times New Roman" panose="02020603050405020304" pitchFamily="18" charset="0"/>
              <a:cs typeface="Times New Roman" panose="02020603050405020304" pitchFamily="18" charset="0"/>
            </a:endParaRPr>
          </a:p>
          <a:p>
            <a:r>
              <a:rPr lang="el-GR" altLang="en-US" sz="8000" dirty="0" err="1">
                <a:latin typeface="Times New Roman" panose="02020603050405020304" pitchFamily="18" charset="0"/>
                <a:cs typeface="Times New Roman" panose="02020603050405020304" pitchFamily="18" charset="0"/>
              </a:rPr>
              <a:t>Αγγειΐτιδες</a:t>
            </a:r>
            <a:r>
              <a:rPr lang="el-GR" altLang="en-US" sz="8000" dirty="0">
                <a:latin typeface="Times New Roman" panose="02020603050405020304" pitchFamily="18" charset="0"/>
                <a:cs typeface="Times New Roman" panose="02020603050405020304" pitchFamily="18" charset="0"/>
              </a:rPr>
              <a:t> (νόσος </a:t>
            </a:r>
            <a:r>
              <a:rPr lang="en-US" altLang="en-US" sz="8000" dirty="0" err="1">
                <a:latin typeface="Times New Roman" panose="02020603050405020304" pitchFamily="18" charset="0"/>
                <a:cs typeface="Times New Roman" panose="02020603050405020304" pitchFamily="18" charset="0"/>
              </a:rPr>
              <a:t>Buerger</a:t>
            </a:r>
            <a:r>
              <a:rPr lang="el-GR" altLang="en-US" sz="8000" dirty="0">
                <a:latin typeface="Times New Roman" panose="02020603050405020304" pitchFamily="18" charset="0"/>
                <a:cs typeface="Times New Roman" panose="02020603050405020304" pitchFamily="18" charset="0"/>
              </a:rPr>
              <a:t>)</a:t>
            </a:r>
            <a:endParaRPr lang="el-GR" altLang="en-US" sz="8000" b="1" dirty="0">
              <a:latin typeface="Times New Roman" panose="02020603050405020304" pitchFamily="18" charset="0"/>
              <a:cs typeface="Times New Roman" panose="02020603050405020304" pitchFamily="18" charset="0"/>
            </a:endParaRPr>
          </a:p>
          <a:p>
            <a:r>
              <a:rPr lang="el-GR" altLang="en-US" sz="8000" dirty="0">
                <a:latin typeface="Times New Roman" panose="02020603050405020304" pitchFamily="18" charset="0"/>
                <a:cs typeface="Times New Roman" panose="02020603050405020304" pitchFamily="18" charset="0"/>
              </a:rPr>
              <a:t>Φλεβικές δυσπλασίες (σύνδρομο </a:t>
            </a:r>
            <a:r>
              <a:rPr lang="en-US" altLang="en-US" sz="8000" dirty="0">
                <a:latin typeface="Times New Roman" panose="02020603050405020304" pitchFamily="18" charset="0"/>
                <a:cs typeface="Times New Roman" panose="02020603050405020304" pitchFamily="18" charset="0"/>
              </a:rPr>
              <a:t>Klippel</a:t>
            </a:r>
            <a:r>
              <a:rPr lang="el-GR" altLang="en-US" sz="8000" dirty="0">
                <a:latin typeface="Times New Roman" panose="02020603050405020304" pitchFamily="18" charset="0"/>
                <a:cs typeface="Times New Roman" panose="02020603050405020304" pitchFamily="18" charset="0"/>
              </a:rPr>
              <a:t>-</a:t>
            </a:r>
            <a:r>
              <a:rPr lang="en-US" altLang="en-US" sz="8000" dirty="0" err="1">
                <a:latin typeface="Times New Roman" panose="02020603050405020304" pitchFamily="18" charset="0"/>
                <a:cs typeface="Times New Roman" panose="02020603050405020304" pitchFamily="18" charset="0"/>
              </a:rPr>
              <a:t>Trenaunay</a:t>
            </a:r>
            <a:r>
              <a:rPr lang="el-GR" altLang="en-US" sz="8000" dirty="0">
                <a:latin typeface="Times New Roman" panose="02020603050405020304" pitchFamily="18" charset="0"/>
                <a:cs typeface="Times New Roman" panose="02020603050405020304" pitchFamily="18" charset="0"/>
              </a:rPr>
              <a:t>)</a:t>
            </a:r>
            <a:endParaRPr lang="el-GR" altLang="en-US" sz="8000" b="1" dirty="0">
              <a:latin typeface="Times New Roman" panose="02020603050405020304" pitchFamily="18" charset="0"/>
              <a:cs typeface="Times New Roman" panose="02020603050405020304" pitchFamily="18" charset="0"/>
            </a:endParaRPr>
          </a:p>
          <a:p>
            <a:r>
              <a:rPr lang="el-GR" altLang="en-US" sz="8000" b="1" dirty="0">
                <a:solidFill>
                  <a:schemeClr val="bg1"/>
                </a:solidFill>
                <a:effectLst/>
                <a:latin typeface="Times New Roman" panose="02020603050405020304" pitchFamily="18" charset="0"/>
                <a:cs typeface="Times New Roman" panose="02020603050405020304" pitchFamily="18" charset="0"/>
              </a:rPr>
              <a:t> </a:t>
            </a:r>
          </a:p>
          <a:p>
            <a:endParaRPr lang="en-US" altLang="en-US" dirty="0">
              <a:solidFill>
                <a:schemeClr val="bg1"/>
              </a:solidFill>
              <a:effectLst/>
            </a:endParaRPr>
          </a:p>
        </p:txBody>
      </p:sp>
      <p:sp>
        <p:nvSpPr>
          <p:cNvPr id="38915" name="Rectangle 3">
            <a:extLst>
              <a:ext uri="{FF2B5EF4-FFF2-40B4-BE49-F238E27FC236}">
                <a16:creationId xmlns:a16="http://schemas.microsoft.com/office/drawing/2014/main" id="{4A8CE525-7186-4C88-B169-B5961141C87D}"/>
              </a:ext>
            </a:extLst>
          </p:cNvPr>
          <p:cNvSpPr>
            <a:spLocks noGrp="1" noChangeArrowheads="1"/>
          </p:cNvSpPr>
          <p:nvPr>
            <p:ph type="ctrTitle"/>
          </p:nvPr>
        </p:nvSpPr>
        <p:spPr>
          <a:xfrm>
            <a:off x="1524000" y="172278"/>
            <a:ext cx="9144000" cy="990600"/>
          </a:xfrm>
          <a:solidFill>
            <a:schemeClr val="bg1">
              <a:lumMod val="85000"/>
            </a:schemeClr>
          </a:solidFill>
          <a:ln>
            <a:solidFill>
              <a:schemeClr val="accent1"/>
            </a:solidFill>
          </a:ln>
        </p:spPr>
        <p:txBody>
          <a:bodyPr anchorCtr="0"/>
          <a:lstStyle/>
          <a:p>
            <a:r>
              <a:rPr lang="el-GR" altLang="en-US" sz="3600">
                <a:solidFill>
                  <a:srgbClr val="CC3300"/>
                </a:solidFill>
              </a:rPr>
              <a:t>Φλεβική Θρόμβωση εν τω Βάθει Συστήματος</a:t>
            </a:r>
            <a:endParaRPr lang="en-US" altLang="en-US" sz="3600">
              <a:solidFill>
                <a:srgbClr val="CC330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C4C98BC2-2AED-4568-B50D-3F2FAEC642C7}"/>
              </a:ext>
            </a:extLst>
          </p:cNvPr>
          <p:cNvSpPr>
            <a:spLocks noGrp="1" noChangeArrowheads="1"/>
          </p:cNvSpPr>
          <p:nvPr>
            <p:ph type="subTitle" idx="1"/>
          </p:nvPr>
        </p:nvSpPr>
        <p:spPr>
          <a:xfrm>
            <a:off x="1524000" y="1447800"/>
            <a:ext cx="9144000" cy="4724400"/>
          </a:xfrm>
          <a:noFill/>
          <a:extLst>
            <a:ext uri="{909E8E84-426E-40DD-AFC4-6F175D3DCCD1}">
              <a14:hiddenFill xmlns:a14="http://schemas.microsoft.com/office/drawing/2010/main">
                <a:solidFill>
                  <a:srgbClr val="FFFFFF"/>
                </a:solidFill>
              </a14:hiddenFill>
            </a:ext>
          </a:extLst>
        </p:spPr>
        <p:txBody>
          <a:bodyPr/>
          <a:lstStyle/>
          <a:p>
            <a:pPr algn="l"/>
            <a:r>
              <a:rPr lang="el-GR" altLang="en-US">
                <a:effectLst/>
              </a:rPr>
              <a:t>Κλινική Εικόνα </a:t>
            </a:r>
            <a:r>
              <a:rPr lang="en-US" altLang="en-US">
                <a:effectLst/>
              </a:rPr>
              <a:t>:</a:t>
            </a:r>
            <a:r>
              <a:rPr lang="el-GR" altLang="en-US" sz="3600"/>
              <a:t> </a:t>
            </a:r>
            <a:r>
              <a:rPr lang="el-GR" altLang="en-US" sz="2800"/>
              <a:t>Πόνος, Οίδημα, Θερμότητα, Ερυθρότητα </a:t>
            </a:r>
          </a:p>
          <a:p>
            <a:pPr algn="l"/>
            <a:r>
              <a:rPr lang="el-GR" altLang="en-US" sz="2800"/>
              <a:t>                                 Σημείο </a:t>
            </a:r>
            <a:r>
              <a:rPr lang="en-US" altLang="en-US" sz="2800"/>
              <a:t>Homman</a:t>
            </a:r>
            <a:endParaRPr lang="el-GR" altLang="en-US" sz="2800"/>
          </a:p>
          <a:p>
            <a:endParaRPr lang="el-GR" altLang="en-US" sz="1400" b="1">
              <a:cs typeface="Times New Roman" panose="02020603050405020304" pitchFamily="18" charset="0"/>
            </a:endParaRPr>
          </a:p>
          <a:p>
            <a:r>
              <a:rPr lang="el-GR" altLang="en-US" b="1">
                <a:effectLst/>
                <a:cs typeface="Times New Roman" panose="02020603050405020304" pitchFamily="18" charset="0"/>
              </a:rPr>
              <a:t> </a:t>
            </a:r>
          </a:p>
          <a:p>
            <a:endParaRPr lang="en-US" altLang="en-US">
              <a:effectLst/>
            </a:endParaRPr>
          </a:p>
        </p:txBody>
      </p:sp>
      <p:sp>
        <p:nvSpPr>
          <p:cNvPr id="39939" name="Rectangle 3">
            <a:extLst>
              <a:ext uri="{FF2B5EF4-FFF2-40B4-BE49-F238E27FC236}">
                <a16:creationId xmlns:a16="http://schemas.microsoft.com/office/drawing/2014/main" id="{C1AA1386-F81A-445E-B62D-DF3AFD542636}"/>
              </a:ext>
            </a:extLst>
          </p:cNvPr>
          <p:cNvSpPr>
            <a:spLocks noGrp="1" noChangeArrowheads="1"/>
          </p:cNvSpPr>
          <p:nvPr>
            <p:ph type="ctrTitle"/>
          </p:nvPr>
        </p:nvSpPr>
        <p:spPr>
          <a:xfrm>
            <a:off x="1524000" y="190500"/>
            <a:ext cx="9144000" cy="990600"/>
          </a:xfrm>
          <a:solidFill>
            <a:schemeClr val="bg1">
              <a:lumMod val="85000"/>
            </a:schemeClr>
          </a:solidFill>
          <a:ln>
            <a:solidFill>
              <a:schemeClr val="accent1"/>
            </a:solidFill>
          </a:ln>
        </p:spPr>
        <p:txBody>
          <a:bodyPr anchorCtr="0"/>
          <a:lstStyle/>
          <a:p>
            <a:r>
              <a:rPr lang="el-GR" altLang="en-US" sz="3600">
                <a:solidFill>
                  <a:srgbClr val="CC3300"/>
                </a:solidFill>
              </a:rPr>
              <a:t>Φλεβική Θρόμβωση εν τω Βάθει Συστήματος</a:t>
            </a:r>
            <a:endParaRPr lang="en-US" altLang="en-US" sz="3600">
              <a:solidFill>
                <a:srgbClr val="CC3300"/>
              </a:solidFill>
            </a:endParaRPr>
          </a:p>
        </p:txBody>
      </p:sp>
      <p:sp>
        <p:nvSpPr>
          <p:cNvPr id="86020" name="Rectangle 4">
            <a:extLst>
              <a:ext uri="{FF2B5EF4-FFF2-40B4-BE49-F238E27FC236}">
                <a16:creationId xmlns:a16="http://schemas.microsoft.com/office/drawing/2014/main" id="{FE1D6138-60A2-472B-9A28-03121B6816BF}"/>
              </a:ext>
            </a:extLst>
          </p:cNvPr>
          <p:cNvSpPr>
            <a:spLocks noChangeArrowheads="1"/>
          </p:cNvSpPr>
          <p:nvPr/>
        </p:nvSpPr>
        <p:spPr bwMode="auto">
          <a:xfrm>
            <a:off x="1919288" y="2997200"/>
            <a:ext cx="85344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anose="020B0604030504040204" pitchFamily="34" charset="0"/>
              </a:defRPr>
            </a:lvl1pPr>
            <a:lvl2pPr marL="742950" indent="-285750" eaLnBrk="0" hangingPunct="0">
              <a:defRPr sz="2400">
                <a:solidFill>
                  <a:schemeClr val="tx1"/>
                </a:solidFill>
                <a:latin typeface="Verdana" panose="020B0604030504040204" pitchFamily="34" charset="0"/>
              </a:defRPr>
            </a:lvl2pPr>
            <a:lvl3pPr marL="1143000" indent="-228600" eaLnBrk="0" hangingPunct="0">
              <a:defRPr sz="2400">
                <a:solidFill>
                  <a:schemeClr val="tx1"/>
                </a:solidFill>
                <a:latin typeface="Verdana" panose="020B0604030504040204" pitchFamily="34" charset="0"/>
              </a:defRPr>
            </a:lvl3pPr>
            <a:lvl4pPr marL="1600200" indent="-228600" eaLnBrk="0" hangingPunct="0">
              <a:defRPr sz="2400">
                <a:solidFill>
                  <a:schemeClr val="tx1"/>
                </a:solidFill>
                <a:latin typeface="Verdana" panose="020B0604030504040204" pitchFamily="34" charset="0"/>
              </a:defRPr>
            </a:lvl4pPr>
            <a:lvl5pPr marL="2057400" indent="-228600" eaLnBrk="0" hangingPunct="0">
              <a:defRPr sz="24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Verdana" panose="020B0604030504040204" pitchFamily="34" charset="0"/>
              </a:defRPr>
            </a:lvl9pPr>
          </a:lstStyle>
          <a:p>
            <a:pPr eaLnBrk="1" hangingPunct="1">
              <a:spcBef>
                <a:spcPct val="50000"/>
              </a:spcBef>
              <a:buClrTx/>
              <a:buFontTx/>
              <a:buNone/>
            </a:pPr>
            <a:r>
              <a:rPr lang="en-US" altLang="en-US" dirty="0">
                <a:solidFill>
                  <a:schemeClr val="bg1"/>
                </a:solidFill>
                <a:latin typeface="Times New Roman" panose="02020603050405020304" pitchFamily="18" charset="0"/>
              </a:rPr>
              <a:t> </a:t>
            </a:r>
            <a:r>
              <a:rPr lang="el-GR" altLang="en-US" dirty="0">
                <a:solidFill>
                  <a:schemeClr val="bg1"/>
                </a:solidFill>
                <a:latin typeface="Times New Roman" panose="02020603050405020304" pitchFamily="18" charset="0"/>
              </a:rPr>
              <a:t> </a:t>
            </a:r>
            <a:r>
              <a:rPr lang="el-GR" altLang="en-US" dirty="0" err="1">
                <a:latin typeface="Times New Roman" panose="02020603050405020304" pitchFamily="18" charset="0"/>
              </a:rPr>
              <a:t>Ασυμπτωματική</a:t>
            </a:r>
            <a:r>
              <a:rPr lang="el-GR" altLang="en-US" dirty="0">
                <a:latin typeface="Times New Roman" panose="02020603050405020304" pitchFamily="18" charset="0"/>
              </a:rPr>
              <a:t> μορφή</a:t>
            </a:r>
          </a:p>
          <a:p>
            <a:pPr eaLnBrk="1" hangingPunct="1">
              <a:spcBef>
                <a:spcPct val="50000"/>
              </a:spcBef>
              <a:buClrTx/>
              <a:buFontTx/>
              <a:buNone/>
            </a:pPr>
            <a:r>
              <a:rPr lang="el-GR" altLang="en-US" dirty="0">
                <a:latin typeface="Times New Roman" panose="02020603050405020304" pitchFamily="18" charset="0"/>
              </a:rPr>
              <a:t>  Θρόμβωση των φλεβών της γαστροκνημίας – Ιγνυακής φλέβας</a:t>
            </a:r>
          </a:p>
          <a:p>
            <a:pPr eaLnBrk="1" hangingPunct="1">
              <a:spcBef>
                <a:spcPct val="50000"/>
              </a:spcBef>
              <a:buClrTx/>
              <a:buFontTx/>
              <a:buNone/>
            </a:pPr>
            <a:r>
              <a:rPr lang="el-GR" altLang="en-US" dirty="0">
                <a:latin typeface="Times New Roman" panose="02020603050405020304" pitchFamily="18" charset="0"/>
              </a:rPr>
              <a:t>  </a:t>
            </a:r>
            <a:r>
              <a:rPr lang="el-GR" altLang="en-US" dirty="0" err="1">
                <a:latin typeface="Times New Roman" panose="02020603050405020304" pitchFamily="18" charset="0"/>
              </a:rPr>
              <a:t>Λαγονομηριαία</a:t>
            </a:r>
            <a:r>
              <a:rPr lang="el-GR" altLang="en-US" dirty="0">
                <a:latin typeface="Times New Roman" panose="02020603050405020304" pitchFamily="18" charset="0"/>
              </a:rPr>
              <a:t> Θρόμβωση</a:t>
            </a:r>
          </a:p>
          <a:p>
            <a:pPr eaLnBrk="1" hangingPunct="1">
              <a:spcBef>
                <a:spcPct val="50000"/>
              </a:spcBef>
              <a:buClrTx/>
              <a:buFontTx/>
              <a:buNone/>
            </a:pPr>
            <a:r>
              <a:rPr lang="el-GR" altLang="en-US" dirty="0">
                <a:latin typeface="Times New Roman" panose="02020603050405020304" pitchFamily="18" charset="0"/>
              </a:rPr>
              <a:t>  Λευκή Επώδυνη Φλεγμονή</a:t>
            </a:r>
          </a:p>
          <a:p>
            <a:pPr eaLnBrk="1" hangingPunct="1">
              <a:spcBef>
                <a:spcPct val="50000"/>
              </a:spcBef>
              <a:buClrTx/>
              <a:buFontTx/>
              <a:buNone/>
            </a:pPr>
            <a:r>
              <a:rPr lang="el-GR" altLang="en-US" dirty="0">
                <a:latin typeface="Times New Roman" panose="02020603050405020304" pitchFamily="18" charset="0"/>
              </a:rPr>
              <a:t>  Κυανή Επώδυνη Φλεγμονή</a:t>
            </a:r>
          </a:p>
          <a:p>
            <a:pPr eaLnBrk="1" hangingPunct="1">
              <a:spcBef>
                <a:spcPct val="50000"/>
              </a:spcBef>
              <a:buClrTx/>
              <a:buFontTx/>
              <a:buNone/>
            </a:pPr>
            <a:r>
              <a:rPr lang="el-GR" altLang="en-US" dirty="0">
                <a:latin typeface="Times New Roman" panose="02020603050405020304" pitchFamily="18" charset="0"/>
              </a:rPr>
              <a:t>  Θρόμβωση της Κάτω Κοίλης φλέβας</a:t>
            </a:r>
            <a:r>
              <a:rPr lang="el-GR" altLang="en-US" dirty="0">
                <a:solidFill>
                  <a:schemeClr val="bg1"/>
                </a:solidFill>
                <a:latin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60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a:extLst>
              <a:ext uri="{FF2B5EF4-FFF2-40B4-BE49-F238E27FC236}">
                <a16:creationId xmlns:a16="http://schemas.microsoft.com/office/drawing/2014/main" id="{E4BACD8B-117C-4FA5-BE9B-B6520B5BA04D}"/>
              </a:ext>
            </a:extLst>
          </p:cNvPr>
          <p:cNvGraphicFramePr>
            <a:graphicFrameLocks noChangeAspect="1"/>
          </p:cNvGraphicFramePr>
          <p:nvPr/>
        </p:nvGraphicFramePr>
        <p:xfrm>
          <a:off x="4876800" y="2438401"/>
          <a:ext cx="5791200" cy="4276725"/>
        </p:xfrm>
        <a:graphic>
          <a:graphicData uri="http://schemas.openxmlformats.org/presentationml/2006/ole">
            <mc:AlternateContent xmlns:mc="http://schemas.openxmlformats.org/markup-compatibility/2006">
              <mc:Choice xmlns:v="urn:schemas-microsoft-com:vml" Requires="v">
                <p:oleObj spid="_x0000_s15365" name="Εικόνα bitmap" r:id="rId3" imgW="5533333" imgH="4086795" progId="Paint.Picture">
                  <p:embed/>
                </p:oleObj>
              </mc:Choice>
              <mc:Fallback>
                <p:oleObj name="Εικόνα bitmap" r:id="rId3" imgW="5533333" imgH="4086795" progId="Paint.Picture">
                  <p:embed/>
                  <p:pic>
                    <p:nvPicPr>
                      <p:cNvPr id="7170" name="Object 2">
                        <a:extLst>
                          <a:ext uri="{FF2B5EF4-FFF2-40B4-BE49-F238E27FC236}">
                            <a16:creationId xmlns:a16="http://schemas.microsoft.com/office/drawing/2014/main" id="{E4BACD8B-117C-4FA5-BE9B-B6520B5BA0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438401"/>
                        <a:ext cx="5791200" cy="427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171" name="Picture 3" descr="D:\FRANZ files\cd\27.jpg">
            <a:extLst>
              <a:ext uri="{FF2B5EF4-FFF2-40B4-BE49-F238E27FC236}">
                <a16:creationId xmlns:a16="http://schemas.microsoft.com/office/drawing/2014/main" id="{27A12CD7-51A1-47BF-9C66-82E521B7A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1" y="152400"/>
            <a:ext cx="4987925" cy="40005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2">
            <a:extLst>
              <a:ext uri="{FF2B5EF4-FFF2-40B4-BE49-F238E27FC236}">
                <a16:creationId xmlns:a16="http://schemas.microsoft.com/office/drawing/2014/main" id="{4902A0D8-53AC-4527-A406-D81D0483F988}"/>
              </a:ext>
            </a:extLst>
          </p:cNvPr>
          <p:cNvSpPr txBox="1">
            <a:spLocks noChangeArrowheads="1"/>
          </p:cNvSpPr>
          <p:nvPr/>
        </p:nvSpPr>
        <p:spPr bwMode="auto">
          <a:xfrm>
            <a:off x="2286000" y="2590800"/>
            <a:ext cx="7924800" cy="800100"/>
          </a:xfrm>
          <a:prstGeom prst="rect">
            <a:avLst/>
          </a:prstGeom>
          <a:solidFill>
            <a:schemeClr val="bg2"/>
          </a:solidFill>
          <a:ln w="38100">
            <a:solidFill>
              <a:schemeClr val="accent1"/>
            </a:solidFill>
            <a:miter lim="800000"/>
            <a:headEnd/>
            <a:tailEnd/>
          </a:ln>
          <a:effectLst/>
        </p:spPr>
        <p:txBody>
          <a:bodyPr>
            <a:spAutoFit/>
          </a:bodyPr>
          <a:lstStyle/>
          <a:p>
            <a:pPr algn="ctr">
              <a:spcBef>
                <a:spcPct val="50000"/>
              </a:spcBef>
              <a:defRPr/>
            </a:pPr>
            <a:r>
              <a:rPr lang="el-GR" sz="4400" b="1" dirty="0">
                <a:solidFill>
                  <a:srgbClr val="0070C0"/>
                </a:solidFill>
                <a:effectLst>
                  <a:outerShdw blurRad="38100" dist="38100" dir="2700000" algn="tl">
                    <a:srgbClr val="000000"/>
                  </a:outerShdw>
                </a:effectLst>
                <a:latin typeface="Arial" charset="0"/>
              </a:rPr>
              <a:t>ΕΥΧΑΡΙΣΤΩ</a:t>
            </a:r>
            <a:endParaRPr lang="en-GB" sz="4400" b="1" dirty="0">
              <a:solidFill>
                <a:srgbClr val="0070C0"/>
              </a:solidFill>
              <a:effectLst>
                <a:outerShdw blurRad="38100" dist="38100" dir="2700000" algn="tl">
                  <a:srgbClr val="000000"/>
                </a:outerShdw>
              </a:effectLst>
              <a:latin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αριθμού διαφάνειας">
            <a:extLst>
              <a:ext uri="{FF2B5EF4-FFF2-40B4-BE49-F238E27FC236}">
                <a16:creationId xmlns:a16="http://schemas.microsoft.com/office/drawing/2014/main" id="{3FB956C3-AFA4-47BF-8A02-33D98F715ADE}"/>
              </a:ext>
            </a:extLst>
          </p:cNvPr>
          <p:cNvSpPr>
            <a:spLocks noGrp="1"/>
          </p:cNvSpPr>
          <p:nvPr>
            <p:ph type="sldNum" sz="quarter" idx="12"/>
          </p:nvPr>
        </p:nvSpPr>
        <p:spPr/>
        <p:txBody>
          <a:bodyPr/>
          <a:lstStyle>
            <a:lvl1pPr eaLnBrk="0" hangingPunct="0">
              <a:defRPr sz="2400" b="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9pPr>
          </a:lstStyle>
          <a:p>
            <a:pPr eaLnBrk="1" hangingPunct="1"/>
            <a:fld id="{8FE1014B-0D2C-4925-9542-CFC4625D157A}" type="slidenum">
              <a:rPr lang="en-US" altLang="en-US" sz="1200">
                <a:solidFill>
                  <a:srgbClr val="898989"/>
                </a:solidFill>
              </a:rPr>
              <a:pPr eaLnBrk="1" hangingPunct="1"/>
              <a:t>8</a:t>
            </a:fld>
            <a:endParaRPr lang="en-US" altLang="en-US" sz="1200">
              <a:solidFill>
                <a:srgbClr val="898989"/>
              </a:solidFill>
            </a:endParaRPr>
          </a:p>
        </p:txBody>
      </p:sp>
      <p:sp>
        <p:nvSpPr>
          <p:cNvPr id="19459" name="2 - Ορθογώνιο">
            <a:extLst>
              <a:ext uri="{FF2B5EF4-FFF2-40B4-BE49-F238E27FC236}">
                <a16:creationId xmlns:a16="http://schemas.microsoft.com/office/drawing/2014/main" id="{5172C6B7-DCF8-4435-96BE-097D30B6D7CB}"/>
              </a:ext>
            </a:extLst>
          </p:cNvPr>
          <p:cNvSpPr>
            <a:spLocks noChangeArrowheads="1"/>
          </p:cNvSpPr>
          <p:nvPr/>
        </p:nvSpPr>
        <p:spPr bwMode="auto">
          <a:xfrm>
            <a:off x="1066800" y="2308224"/>
            <a:ext cx="51816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eaLnBrk="0" hangingPunct="0">
              <a:defRPr sz="2400" b="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9pPr>
          </a:lstStyle>
          <a:p>
            <a:pPr eaLnBrk="1" hangingPunct="1">
              <a:lnSpc>
                <a:spcPct val="80000"/>
              </a:lnSpc>
              <a:buFont typeface="Wingdings" panose="05000000000000000000" pitchFamily="2" charset="2"/>
              <a:buNone/>
            </a:pPr>
            <a:r>
              <a:rPr lang="el-GR" altLang="en-US" dirty="0"/>
              <a:t>Η κοιλιακή αορτή στο ύψος του Ο4 διχάζεται στη  δεξιά και αριστερή</a:t>
            </a:r>
          </a:p>
          <a:p>
            <a:pPr algn="ctr" eaLnBrk="1" hangingPunct="1">
              <a:lnSpc>
                <a:spcPct val="80000"/>
              </a:lnSpc>
              <a:buFont typeface="Wingdings" panose="05000000000000000000" pitchFamily="2" charset="2"/>
              <a:buNone/>
            </a:pPr>
            <a:r>
              <a:rPr lang="el-GR" altLang="en-US" dirty="0"/>
              <a:t>ΚΟΙΝΗ ΛΑΓΟΝΙΑ</a:t>
            </a:r>
          </a:p>
          <a:p>
            <a:pPr eaLnBrk="1" hangingPunct="1">
              <a:lnSpc>
                <a:spcPct val="80000"/>
              </a:lnSpc>
              <a:buFont typeface="Wingdings" panose="05000000000000000000" pitchFamily="2" charset="2"/>
              <a:buNone/>
            </a:pPr>
            <a:endParaRPr lang="el-GR" altLang="en-US" dirty="0"/>
          </a:p>
          <a:p>
            <a:pPr eaLnBrk="1" hangingPunct="1">
              <a:lnSpc>
                <a:spcPct val="80000"/>
              </a:lnSpc>
              <a:buFont typeface="Wingdings" panose="05000000000000000000" pitchFamily="2" charset="2"/>
              <a:buNone/>
            </a:pPr>
            <a:endParaRPr lang="el-GR" altLang="en-US" dirty="0"/>
          </a:p>
          <a:p>
            <a:pPr eaLnBrk="1" hangingPunct="1">
              <a:lnSpc>
                <a:spcPct val="80000"/>
              </a:lnSpc>
              <a:buFont typeface="Wingdings" panose="05000000000000000000" pitchFamily="2" charset="2"/>
              <a:buNone/>
            </a:pPr>
            <a:r>
              <a:rPr lang="el-GR" altLang="en-US" dirty="0"/>
              <a:t>  ΕΣΩ 				ΕΞΩ</a:t>
            </a:r>
          </a:p>
        </p:txBody>
      </p:sp>
      <p:pic>
        <p:nvPicPr>
          <p:cNvPr id="19460" name="Picture 3">
            <a:extLst>
              <a:ext uri="{FF2B5EF4-FFF2-40B4-BE49-F238E27FC236}">
                <a16:creationId xmlns:a16="http://schemas.microsoft.com/office/drawing/2014/main" id="{64362A74-C4D0-4140-8199-30668A5F3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800" y="1557339"/>
            <a:ext cx="3714750" cy="3271837"/>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16389" name="4 - TextBox">
            <a:extLst>
              <a:ext uri="{FF2B5EF4-FFF2-40B4-BE49-F238E27FC236}">
                <a16:creationId xmlns:a16="http://schemas.microsoft.com/office/drawing/2014/main" id="{10907896-95C1-4061-80FE-550E265F1BA7}"/>
              </a:ext>
            </a:extLst>
          </p:cNvPr>
          <p:cNvSpPr txBox="1">
            <a:spLocks noChangeArrowheads="1"/>
          </p:cNvSpPr>
          <p:nvPr/>
        </p:nvSpPr>
        <p:spPr bwMode="auto">
          <a:xfrm>
            <a:off x="3575051" y="333375"/>
            <a:ext cx="5184775" cy="522288"/>
          </a:xfrm>
          <a:prstGeom prst="rect">
            <a:avLst/>
          </a:prstGeom>
          <a:solidFill>
            <a:schemeClr val="bg1">
              <a:lumMod val="85000"/>
            </a:schemeClr>
          </a:solidFill>
          <a:ln w="9525">
            <a:solidFill>
              <a:srgbClr val="FF0066"/>
            </a:solidFill>
            <a:miter lim="800000"/>
            <a:headEnd/>
            <a:tailEnd/>
          </a:ln>
        </p:spPr>
        <p:txBody>
          <a:bodyPr>
            <a:spAutoFit/>
          </a:bodyPr>
          <a:lstStyle/>
          <a:p>
            <a:pPr algn="ctr">
              <a:defRPr/>
            </a:pPr>
            <a:r>
              <a:rPr lang="el-GR" sz="2800" dirty="0"/>
              <a:t>ΑΡΤΗΡΙΕΣ ΚΑΤΩ  ΑΚΡΩΝ</a:t>
            </a:r>
            <a:endParaRPr lang="en-GB" sz="2800" dirty="0"/>
          </a:p>
        </p:txBody>
      </p:sp>
      <p:cxnSp>
        <p:nvCxnSpPr>
          <p:cNvPr id="7" name="6 - Ευθύγραμμο βέλος σύνδεσης">
            <a:extLst>
              <a:ext uri="{FF2B5EF4-FFF2-40B4-BE49-F238E27FC236}">
                <a16:creationId xmlns:a16="http://schemas.microsoft.com/office/drawing/2014/main" id="{8AD036AE-BF53-4675-A5D9-6C27FEF3742D}"/>
              </a:ext>
            </a:extLst>
          </p:cNvPr>
          <p:cNvCxnSpPr/>
          <p:nvPr/>
        </p:nvCxnSpPr>
        <p:spPr>
          <a:xfrm flipH="1">
            <a:off x="1949450" y="3269457"/>
            <a:ext cx="12192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8 - Ευθύγραμμο βέλος σύνδεσης">
            <a:extLst>
              <a:ext uri="{FF2B5EF4-FFF2-40B4-BE49-F238E27FC236}">
                <a16:creationId xmlns:a16="http://schemas.microsoft.com/office/drawing/2014/main" id="{682698F9-1841-4EED-94C9-2E94DB423153}"/>
              </a:ext>
            </a:extLst>
          </p:cNvPr>
          <p:cNvCxnSpPr/>
          <p:nvPr/>
        </p:nvCxnSpPr>
        <p:spPr>
          <a:xfrm>
            <a:off x="3657600" y="3240880"/>
            <a:ext cx="15240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αριθμού διαφάνειας">
            <a:extLst>
              <a:ext uri="{FF2B5EF4-FFF2-40B4-BE49-F238E27FC236}">
                <a16:creationId xmlns:a16="http://schemas.microsoft.com/office/drawing/2014/main" id="{3AE67431-2E0D-48DA-B6DB-FB58F4EBE52C}"/>
              </a:ext>
            </a:extLst>
          </p:cNvPr>
          <p:cNvSpPr>
            <a:spLocks noGrp="1"/>
          </p:cNvSpPr>
          <p:nvPr>
            <p:ph type="sldNum" sz="quarter" idx="12"/>
          </p:nvPr>
        </p:nvSpPr>
        <p:spPr/>
        <p:txBody>
          <a:bodyPr/>
          <a:lstStyle>
            <a:lvl1pPr eaLnBrk="0" hangingPunct="0">
              <a:defRPr sz="2400" b="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9pPr>
          </a:lstStyle>
          <a:p>
            <a:pPr eaLnBrk="1" hangingPunct="1"/>
            <a:fld id="{91E93241-4915-4623-9A07-D86FF95A798D}" type="slidenum">
              <a:rPr lang="en-US" altLang="en-US" sz="1200">
                <a:solidFill>
                  <a:srgbClr val="898989"/>
                </a:solidFill>
              </a:rPr>
              <a:pPr eaLnBrk="1" hangingPunct="1"/>
              <a:t>9</a:t>
            </a:fld>
            <a:endParaRPr lang="en-US" altLang="en-US" sz="1200">
              <a:solidFill>
                <a:srgbClr val="898989"/>
              </a:solidFill>
            </a:endParaRPr>
          </a:p>
        </p:txBody>
      </p:sp>
      <p:sp>
        <p:nvSpPr>
          <p:cNvPr id="17411" name="2 - TextBox">
            <a:extLst>
              <a:ext uri="{FF2B5EF4-FFF2-40B4-BE49-F238E27FC236}">
                <a16:creationId xmlns:a16="http://schemas.microsoft.com/office/drawing/2014/main" id="{7425FAA1-6BD1-4926-9FF2-8E8D0F5137CA}"/>
              </a:ext>
            </a:extLst>
          </p:cNvPr>
          <p:cNvSpPr txBox="1">
            <a:spLocks noChangeArrowheads="1"/>
          </p:cNvSpPr>
          <p:nvPr/>
        </p:nvSpPr>
        <p:spPr bwMode="auto">
          <a:xfrm>
            <a:off x="3432176" y="188914"/>
            <a:ext cx="5184775" cy="522287"/>
          </a:xfrm>
          <a:prstGeom prst="rect">
            <a:avLst/>
          </a:prstGeom>
          <a:solidFill>
            <a:schemeClr val="bg1">
              <a:lumMod val="85000"/>
            </a:schemeClr>
          </a:solidFill>
          <a:ln w="9525">
            <a:solidFill>
              <a:schemeClr val="accent1"/>
            </a:solidFill>
            <a:miter lim="800000"/>
            <a:headEnd/>
            <a:tailEnd/>
          </a:ln>
        </p:spPr>
        <p:txBody>
          <a:bodyPr>
            <a:spAutoFit/>
          </a:bodyPr>
          <a:lstStyle/>
          <a:p>
            <a:pPr algn="ctr">
              <a:defRPr/>
            </a:pPr>
            <a:r>
              <a:rPr lang="el-GR" sz="2800" dirty="0"/>
              <a:t>ΑΡΤΗΡΙΕΣ ΚΑΤΩ  ΑΚΡΩΝ</a:t>
            </a:r>
            <a:endParaRPr lang="en-GB" sz="2800" dirty="0"/>
          </a:p>
        </p:txBody>
      </p:sp>
      <p:sp>
        <p:nvSpPr>
          <p:cNvPr id="20484" name="3 - Ορθογώνιο">
            <a:extLst>
              <a:ext uri="{FF2B5EF4-FFF2-40B4-BE49-F238E27FC236}">
                <a16:creationId xmlns:a16="http://schemas.microsoft.com/office/drawing/2014/main" id="{C5A1F282-6C84-47BB-85BD-272A6243945A}"/>
              </a:ext>
            </a:extLst>
          </p:cNvPr>
          <p:cNvSpPr>
            <a:spLocks noChangeArrowheads="1"/>
          </p:cNvSpPr>
          <p:nvPr/>
        </p:nvSpPr>
        <p:spPr bwMode="auto">
          <a:xfrm>
            <a:off x="1774826" y="765175"/>
            <a:ext cx="4968875"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eaLnBrk="0" hangingPunct="0">
              <a:defRPr sz="2400" b="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Times New Roman" panose="02020603050405020304" pitchFamily="18" charset="0"/>
              </a:defRPr>
            </a:lvl9pPr>
          </a:lstStyle>
          <a:p>
            <a:pPr eaLnBrk="1" hangingPunct="1">
              <a:lnSpc>
                <a:spcPct val="80000"/>
              </a:lnSpc>
              <a:buFont typeface="Wingdings" panose="05000000000000000000" pitchFamily="2" charset="2"/>
              <a:buNone/>
            </a:pPr>
            <a:r>
              <a:rPr lang="el-GR" altLang="en-US" sz="2000"/>
              <a:t>Η κάθε </a:t>
            </a:r>
            <a:r>
              <a:rPr lang="el-GR" altLang="en-US" sz="2000">
                <a:solidFill>
                  <a:srgbClr val="FF0000"/>
                </a:solidFill>
              </a:rPr>
              <a:t>έξω λαγόνιος  </a:t>
            </a:r>
            <a:r>
              <a:rPr lang="el-GR" altLang="en-US" sz="2000"/>
              <a:t>μεταβαίνει από την πύελο στον μηρό  ως </a:t>
            </a:r>
            <a:r>
              <a:rPr lang="el-GR" altLang="en-US" sz="2000">
                <a:solidFill>
                  <a:srgbClr val="FF0000"/>
                </a:solidFill>
              </a:rPr>
              <a:t> κοινή μηριαία </a:t>
            </a:r>
            <a:r>
              <a:rPr lang="el-GR" altLang="en-US" sz="2000"/>
              <a:t>και δίνει </a:t>
            </a:r>
            <a:r>
              <a:rPr lang="el-GR" altLang="en-US" sz="2000">
                <a:solidFill>
                  <a:srgbClr val="FF0000"/>
                </a:solidFill>
              </a:rPr>
              <a:t>την εν τω βάθει  και την επιπολής μηριαία αρτηρία  </a:t>
            </a:r>
            <a:r>
              <a:rPr lang="el-GR" altLang="en-US" sz="2000"/>
              <a:t>που διέρχεται στην ιγνυακή χώρα και συνεχίζει </a:t>
            </a:r>
            <a:r>
              <a:rPr lang="el-GR" altLang="en-US" sz="2000">
                <a:solidFill>
                  <a:srgbClr val="FF0000"/>
                </a:solidFill>
              </a:rPr>
              <a:t>ως ιγνυακή αρτηρία </a:t>
            </a:r>
            <a:r>
              <a:rPr lang="el-GR" altLang="en-US" sz="2000"/>
              <a:t>που χωρίζεται προς τα κάτω σε 3 κλάδους</a:t>
            </a:r>
            <a:r>
              <a:rPr lang="en-US" altLang="en-US" sz="2000"/>
              <a:t>:</a:t>
            </a:r>
            <a:endParaRPr lang="el-GR" altLang="en-US" sz="2000"/>
          </a:p>
          <a:p>
            <a:pPr eaLnBrk="1" hangingPunct="1">
              <a:lnSpc>
                <a:spcPct val="80000"/>
              </a:lnSpc>
            </a:pPr>
            <a:r>
              <a:rPr lang="el-GR" altLang="en-US" sz="2000"/>
              <a:t>ΠΡΟΣΘΙΑ ΚΝΗΜΙΑΙΑ</a:t>
            </a:r>
          </a:p>
          <a:p>
            <a:pPr eaLnBrk="1" hangingPunct="1">
              <a:lnSpc>
                <a:spcPct val="80000"/>
              </a:lnSpc>
            </a:pPr>
            <a:r>
              <a:rPr lang="el-GR" altLang="en-US" sz="2000"/>
              <a:t>ΟΠΙΣΘΙΑ ΚΝΗΜΙΑΙΑ </a:t>
            </a:r>
          </a:p>
          <a:p>
            <a:pPr eaLnBrk="1" hangingPunct="1">
              <a:lnSpc>
                <a:spcPct val="80000"/>
              </a:lnSpc>
            </a:pPr>
            <a:r>
              <a:rPr lang="el-GR" altLang="en-US" sz="2000"/>
              <a:t>ΠΕΡΟΝΙΑΙΑ</a:t>
            </a:r>
            <a:r>
              <a:rPr lang="el-GR" altLang="en-US" sz="2000">
                <a:solidFill>
                  <a:srgbClr val="FF0000"/>
                </a:solidFill>
              </a:rPr>
              <a:t> </a:t>
            </a:r>
          </a:p>
          <a:p>
            <a:pPr eaLnBrk="1" hangingPunct="1">
              <a:lnSpc>
                <a:spcPct val="80000"/>
              </a:lnSpc>
              <a:buFont typeface="Wingdings" panose="05000000000000000000" pitchFamily="2" charset="2"/>
              <a:buNone/>
            </a:pPr>
            <a:r>
              <a:rPr lang="el-GR" altLang="en-US" sz="2000">
                <a:solidFill>
                  <a:srgbClr val="FF0000"/>
                </a:solidFill>
              </a:rPr>
              <a:t>Η πρόσθια κνημιαία </a:t>
            </a:r>
            <a:r>
              <a:rPr lang="el-GR" altLang="en-US" sz="2000"/>
              <a:t>μεταβαίνει στην ράχη του μεγάλου δακτύλου ως ραχιαία αρτ. του άκρου πόδα, ενώ η </a:t>
            </a:r>
            <a:r>
              <a:rPr lang="el-GR" altLang="en-US" sz="2000">
                <a:solidFill>
                  <a:srgbClr val="FF0000"/>
                </a:solidFill>
              </a:rPr>
              <a:t>οπίσθια</a:t>
            </a:r>
            <a:r>
              <a:rPr lang="el-GR" altLang="en-US" sz="2000">
                <a:solidFill>
                  <a:srgbClr val="FFC000"/>
                </a:solidFill>
              </a:rPr>
              <a:t> </a:t>
            </a:r>
            <a:r>
              <a:rPr lang="el-GR" altLang="en-US" sz="2000">
                <a:solidFill>
                  <a:srgbClr val="FF0000"/>
                </a:solidFill>
              </a:rPr>
              <a:t>κνημιαία</a:t>
            </a:r>
            <a:r>
              <a:rPr lang="el-GR" altLang="en-US" sz="2000">
                <a:solidFill>
                  <a:srgbClr val="FFC000"/>
                </a:solidFill>
              </a:rPr>
              <a:t> </a:t>
            </a:r>
            <a:r>
              <a:rPr lang="el-GR" altLang="en-US" sz="2000"/>
              <a:t>χωρίζεται  σε έσω και έξω πελματιαία που ενώνονται και σχηματίζουν το πελματιαίο τόξο που δίνει τις 5 δακτυλικές αρτ. για κάθε ένα δάκτυλο.</a:t>
            </a:r>
          </a:p>
          <a:p>
            <a:pPr eaLnBrk="1" hangingPunct="1">
              <a:lnSpc>
                <a:spcPct val="80000"/>
              </a:lnSpc>
              <a:buFont typeface="Wingdings" panose="05000000000000000000" pitchFamily="2" charset="2"/>
              <a:buAutoNum type="romanUcPeriod"/>
            </a:pPr>
            <a:endParaRPr lang="el-GR" altLang="en-US" sz="2000"/>
          </a:p>
        </p:txBody>
      </p:sp>
      <p:pic>
        <p:nvPicPr>
          <p:cNvPr id="20485" name="Picture 2" descr="Σχετική εικόνα">
            <a:extLst>
              <a:ext uri="{FF2B5EF4-FFF2-40B4-BE49-F238E27FC236}">
                <a16:creationId xmlns:a16="http://schemas.microsoft.com/office/drawing/2014/main" id="{8264AA1B-728D-404C-A190-E176ACEA6E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126" y="1524000"/>
            <a:ext cx="3698875"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3370</TotalTime>
  <Words>3196</Words>
  <Application>Microsoft Office PowerPoint</Application>
  <PresentationFormat>Ευρεία οθόνη</PresentationFormat>
  <Paragraphs>497</Paragraphs>
  <Slides>74</Slides>
  <Notes>11</Notes>
  <HiddenSlides>0</HiddenSlides>
  <MMClips>0</MMClips>
  <ScaleCrop>false</ScaleCrop>
  <HeadingPairs>
    <vt:vector size="8" baseType="variant">
      <vt:variant>
        <vt:lpstr>Γραμματοσειρές που χρησιμοποιούνται</vt:lpstr>
      </vt:variant>
      <vt:variant>
        <vt:i4>10</vt:i4>
      </vt:variant>
      <vt:variant>
        <vt:lpstr>Θέμα</vt:lpstr>
      </vt:variant>
      <vt:variant>
        <vt:i4>1</vt:i4>
      </vt:variant>
      <vt:variant>
        <vt:lpstr>Ενσωματωμένοι διακομιστές OLE</vt:lpstr>
      </vt:variant>
      <vt:variant>
        <vt:i4>4</vt:i4>
      </vt:variant>
      <vt:variant>
        <vt:lpstr>Τίτλοι διαφανειών</vt:lpstr>
      </vt:variant>
      <vt:variant>
        <vt:i4>74</vt:i4>
      </vt:variant>
    </vt:vector>
  </HeadingPairs>
  <TitlesOfParts>
    <vt:vector size="89" baseType="lpstr">
      <vt:lpstr>Arial</vt:lpstr>
      <vt:lpstr>Arial Unicode MS</vt:lpstr>
      <vt:lpstr>Calibri</vt:lpstr>
      <vt:lpstr>Calibri Light</vt:lpstr>
      <vt:lpstr>CG Omega</vt:lpstr>
      <vt:lpstr>Comic Sans MS</vt:lpstr>
      <vt:lpstr>Monotype Sorts</vt:lpstr>
      <vt:lpstr>Tahoma</vt:lpstr>
      <vt:lpstr>Times New Roman</vt:lpstr>
      <vt:lpstr>Wingdings</vt:lpstr>
      <vt:lpstr>Θέμα του Office</vt:lpstr>
      <vt:lpstr>Φωτογραφία του Photo Editor</vt:lpstr>
      <vt:lpstr>Bitmap Image</vt:lpstr>
      <vt:lpstr>Εικόνα bitmap</vt:lpstr>
      <vt:lpstr>Slide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Καταγραφή συμπτωμάτων  Αντικειμενική κλινική εξέταση Διαγνωστική προσπέλαση  Τι παθαίνουν οι Αρτηρίες</vt:lpstr>
      <vt:lpstr>Κλινικές συνδρομές</vt:lpstr>
      <vt:lpstr>Στένωση &amp; Έμφραξη </vt:lpstr>
      <vt:lpstr>Η Κλινική Εξέταση </vt:lpstr>
      <vt:lpstr>Παρουσίαση του PowerPoint</vt:lpstr>
      <vt:lpstr>Παρουσίαση του PowerPoint</vt:lpstr>
      <vt:lpstr>Παρουσίαση του PowerPoint</vt:lpstr>
      <vt:lpstr>Παρουσίαση του PowerPoint</vt:lpstr>
      <vt:lpstr>Εξάσκηση στην ακρίβεια ψηλάφησης </vt:lpstr>
      <vt:lpstr>Παρουσίαση του PowerPoint</vt:lpstr>
      <vt:lpstr>Παρουσίαση του PowerPoint</vt:lpstr>
      <vt:lpstr>Παρουσίαση του PowerPoint</vt:lpstr>
      <vt:lpstr>Μέτρηση του Σφυρο-Βραχιόνιου Δείκτη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Ενδείξεις    Μέτρησης   ΣΒΔ</vt:lpstr>
      <vt:lpstr>Κριτήρια Μέτρησης ΣΒΔ</vt:lpstr>
      <vt:lpstr>Περιορισμοί στη χρήση του ΣΒΔ</vt:lpstr>
      <vt:lpstr>ΣΒΔ : Αξιολόγηση της εξέλιξης της ΠΑΝ</vt:lpstr>
      <vt:lpstr>Οξεία &amp; Χρόνια Αρτηριακή Ισχαιμία</vt:lpstr>
      <vt:lpstr>Οξεία Αρτηριακή Ισχαιμία Διάγνωση - Θεραπεία</vt:lpstr>
      <vt:lpstr>Χρονία Αρτηριακή Ισχαιμία Διάγνωση </vt:lpstr>
      <vt:lpstr>Aνευρύσματα</vt:lpstr>
      <vt:lpstr>Παρουσίαση του PowerPoint</vt:lpstr>
      <vt:lpstr>Παρουσίαση του PowerPoint</vt:lpstr>
      <vt:lpstr>Διαγνωστική προσπέλαση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Ανατομική του φλεβικού συστήματος των κάτω άκρων</vt:lpstr>
      <vt:lpstr>Παρουσίαση του PowerPoint</vt:lpstr>
      <vt:lpstr>Βαλβίδες των φλεβών</vt:lpstr>
      <vt:lpstr>Παρουσίαση του PowerPoint</vt:lpstr>
      <vt:lpstr>Απεικονιστικοί Μέθοδοι Διάγνωσης</vt:lpstr>
      <vt:lpstr>Παρουσίαση του PowerPoint</vt:lpstr>
      <vt:lpstr>Παρουσίαση του PowerPoint</vt:lpstr>
      <vt:lpstr>Παρουσίαση του PowerPoint</vt:lpstr>
      <vt:lpstr>Xρόνια Φλεβική Ανεπάρκεια</vt:lpstr>
      <vt:lpstr>Κλινικές μορφές της   Φλεβικής Ανεπάρκειας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Συμπτώματα Χρόνιας Φλεβικής Ανεπάρκειας</vt:lpstr>
      <vt:lpstr>Φλεβική Θρόμβωση (DVT)</vt:lpstr>
      <vt:lpstr>Φλεβική Θρόμβωση Eπιπολής Συστήματος</vt:lpstr>
      <vt:lpstr>Φλεβική Θρόμβωση εν τω Βάθει Συστήματος</vt:lpstr>
      <vt:lpstr>Φλεβική Θρόμβωση εν τω Βάθει Συστήματος</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frangeska</dc:creator>
  <cp:lastModifiedBy>frangeska</cp:lastModifiedBy>
  <cp:revision>44</cp:revision>
  <dcterms:created xsi:type="dcterms:W3CDTF">2020-01-30T16:26:06Z</dcterms:created>
  <dcterms:modified xsi:type="dcterms:W3CDTF">2020-02-18T17:42:24Z</dcterms:modified>
</cp:coreProperties>
</file>