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sldIdLst>
    <p:sldId id="256" r:id="rId2"/>
    <p:sldId id="273" r:id="rId3"/>
    <p:sldId id="285" r:id="rId4"/>
    <p:sldId id="257" r:id="rId5"/>
    <p:sldId id="259" r:id="rId6"/>
    <p:sldId id="260" r:id="rId7"/>
    <p:sldId id="274" r:id="rId8"/>
    <p:sldId id="272" r:id="rId9"/>
    <p:sldId id="261" r:id="rId10"/>
    <p:sldId id="278" r:id="rId11"/>
    <p:sldId id="262" r:id="rId12"/>
    <p:sldId id="263" r:id="rId13"/>
    <p:sldId id="264" r:id="rId14"/>
    <p:sldId id="265" r:id="rId15"/>
    <p:sldId id="267" r:id="rId16"/>
    <p:sldId id="280" r:id="rId17"/>
    <p:sldId id="281" r:id="rId18"/>
    <p:sldId id="294" r:id="rId19"/>
    <p:sldId id="286" r:id="rId20"/>
    <p:sldId id="282" r:id="rId21"/>
    <p:sldId id="283" r:id="rId22"/>
    <p:sldId id="287" r:id="rId23"/>
    <p:sldId id="284" r:id="rId24"/>
    <p:sldId id="515" r:id="rId25"/>
    <p:sldId id="467" r:id="rId26"/>
    <p:sldId id="468" r:id="rId27"/>
    <p:sldId id="399" r:id="rId28"/>
    <p:sldId id="400" r:id="rId29"/>
    <p:sldId id="458" r:id="rId30"/>
    <p:sldId id="292" r:id="rId31"/>
    <p:sldId id="295" r:id="rId32"/>
    <p:sldId id="293" r:id="rId33"/>
    <p:sldId id="296" r:id="rId34"/>
    <p:sldId id="288" r:id="rId35"/>
    <p:sldId id="269" r:id="rId36"/>
    <p:sldId id="271" r:id="rId37"/>
    <p:sldId id="289" r:id="rId38"/>
    <p:sldId id="290" r:id="rId39"/>
    <p:sldId id="291" r:id="rId40"/>
    <p:sldId id="516" r:id="rId41"/>
    <p:sldId id="51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28"/>
    <p:restoredTop sz="94693"/>
  </p:normalViewPr>
  <p:slideViewPr>
    <p:cSldViewPr snapToGrid="0" snapToObjects="1">
      <p:cViewPr varScale="1">
        <p:scale>
          <a:sx n="98" d="100"/>
          <a:sy n="98" d="100"/>
        </p:scale>
        <p:origin x="10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GREECE: Rates/ 100,000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15-39</c:v>
                </c:pt>
                <c:pt idx="1">
                  <c:v>40-44</c:v>
                </c:pt>
                <c:pt idx="2">
                  <c:v>45-49</c:v>
                </c:pt>
                <c:pt idx="3">
                  <c:v>50-54</c:v>
                </c:pt>
                <c:pt idx="4">
                  <c:v>55-59</c:v>
                </c:pt>
                <c:pt idx="5">
                  <c:v>60-64</c:v>
                </c:pt>
                <c:pt idx="6">
                  <c:v>65-69</c:v>
                </c:pt>
                <c:pt idx="7">
                  <c:v>70-74</c:v>
                </c:pt>
                <c:pt idx="8">
                  <c:v>75+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0.4</c:v>
                </c:pt>
                <c:pt idx="1">
                  <c:v>2.8</c:v>
                </c:pt>
                <c:pt idx="2">
                  <c:v>4.4000000000000004</c:v>
                </c:pt>
                <c:pt idx="3">
                  <c:v>8.5</c:v>
                </c:pt>
                <c:pt idx="4">
                  <c:v>15.6</c:v>
                </c:pt>
                <c:pt idx="5">
                  <c:v>21.9</c:v>
                </c:pt>
                <c:pt idx="6">
                  <c:v>33.9</c:v>
                </c:pt>
                <c:pt idx="7">
                  <c:v>42.2</c:v>
                </c:pt>
                <c:pt idx="8">
                  <c:v>67.400000000000006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F-F34C-A0B6-F6FE5BB80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56003768"/>
        <c:axId val="1907612744"/>
        <c:axId val="0"/>
      </c:bar3DChart>
      <c:catAx>
        <c:axId val="-2056003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07612744"/>
        <c:crosses val="autoZero"/>
        <c:auto val="1"/>
        <c:lblAlgn val="ctr"/>
        <c:lblOffset val="100"/>
        <c:noMultiLvlLbl val="0"/>
      </c:catAx>
      <c:valAx>
        <c:axId val="1907612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56003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25"/>
      <c:rAngAx val="1"/>
    </c:view3D>
    <c:floor>
      <c:thickness val="0"/>
      <c:spPr>
        <a:solidFill>
          <a:schemeClr val="accent5">
            <a:lumMod val="60000"/>
            <a:lumOff val="40000"/>
          </a:schemeClr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FFCC"/>
            </a:solidFill>
          </c:spPr>
          <c:invertIfNegative val="0"/>
          <c:cat>
            <c:strRef>
              <c:f>Sheet1!$A$1:$A$3</c:f>
              <c:strCache>
                <c:ptCount val="3"/>
                <c:pt idx="0">
                  <c:v>resectable</c:v>
                </c:pt>
                <c:pt idx="1">
                  <c:v>locally advanced, non-metastatic</c:v>
                </c:pt>
                <c:pt idx="2">
                  <c:v>metastatic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5-1444-996B-94D980DFFB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7589848"/>
        <c:axId val="-2086695256"/>
        <c:axId val="0"/>
      </c:bar3DChart>
      <c:catAx>
        <c:axId val="-2087589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1600">
                <a:solidFill>
                  <a:schemeClr val="bg1"/>
                </a:solidFill>
              </a:defRPr>
            </a:pPr>
            <a:endParaRPr lang="en-GR"/>
          </a:p>
        </c:txPr>
        <c:crossAx val="-2086695256"/>
        <c:crosses val="autoZero"/>
        <c:auto val="1"/>
        <c:lblAlgn val="ctr"/>
        <c:lblOffset val="100"/>
        <c:noMultiLvlLbl val="0"/>
      </c:catAx>
      <c:valAx>
        <c:axId val="-20866952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en-US" sz="1200">
                <a:solidFill>
                  <a:schemeClr val="bg1"/>
                </a:solidFill>
              </a:defRPr>
            </a:pPr>
            <a:endParaRPr lang="en-GR"/>
          </a:p>
        </c:txPr>
        <c:crossAx val="-2087589848"/>
        <c:crosses val="autoZero"/>
        <c:crossBetween val="between"/>
      </c:valAx>
      <c:spPr>
        <a:solidFill>
          <a:schemeClr val="accent5">
            <a:lumMod val="75000"/>
          </a:schemeClr>
        </a:solidFill>
      </c:spPr>
    </c:plotArea>
    <c:plotVisOnly val="1"/>
    <c:dispBlanksAs val="gap"/>
    <c:showDLblsOverMax val="0"/>
  </c:chart>
  <c:spPr>
    <a:solidFill>
      <a:schemeClr val="accent5">
        <a:lumMod val="75000"/>
      </a:schemeClr>
    </a:solidFill>
    <a:effectLst>
      <a:outerShdw blurRad="50800" dist="38100" dir="2700000" algn="tl" rotWithShape="0">
        <a:schemeClr val="accent3">
          <a:alpha val="43000"/>
        </a:schemeClr>
      </a:outerShdw>
    </a:effectLst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36EBA-D562-854E-8887-556247049D31}" type="doc">
      <dgm:prSet loTypeId="urn:microsoft.com/office/officeart/2005/8/layout/chevron1" loCatId="" qsTypeId="urn:microsoft.com/office/officeart/2005/8/quickstyle/simple4" qsCatId="simple" csTypeId="urn:microsoft.com/office/officeart/2005/8/colors/accent1_3" csCatId="accent1" phldr="1"/>
      <dgm:spPr/>
    </dgm:pt>
    <dgm:pt modelId="{D52475E1-BA2F-564C-8D94-650EED609EEB}">
      <dgm:prSet phldrT="[Text]"/>
      <dgm:spPr/>
      <dgm:t>
        <a:bodyPr/>
        <a:lstStyle/>
        <a:p>
          <a:r>
            <a:rPr lang="en-US" dirty="0"/>
            <a:t>Resectable</a:t>
          </a:r>
        </a:p>
      </dgm:t>
    </dgm:pt>
    <dgm:pt modelId="{7C3D3290-C506-9D48-8AF1-69F43AEC2B16}" type="parTrans" cxnId="{D71D87A1-25CC-3344-88C9-38DD2ED4E129}">
      <dgm:prSet/>
      <dgm:spPr/>
      <dgm:t>
        <a:bodyPr/>
        <a:lstStyle/>
        <a:p>
          <a:endParaRPr lang="en-US"/>
        </a:p>
      </dgm:t>
    </dgm:pt>
    <dgm:pt modelId="{F8315545-DBD4-364F-9477-AEC620ABC1E8}" type="sibTrans" cxnId="{D71D87A1-25CC-3344-88C9-38DD2ED4E129}">
      <dgm:prSet/>
      <dgm:spPr/>
      <dgm:t>
        <a:bodyPr/>
        <a:lstStyle/>
        <a:p>
          <a:endParaRPr lang="en-US"/>
        </a:p>
      </dgm:t>
    </dgm:pt>
    <dgm:pt modelId="{CA27097F-D7A0-0D4E-BFB2-270599BE3850}">
      <dgm:prSet phldrT="[Text]"/>
      <dgm:spPr/>
      <dgm:t>
        <a:bodyPr/>
        <a:lstStyle/>
        <a:p>
          <a:r>
            <a:rPr lang="en-US" dirty="0" err="1"/>
            <a:t>Bordeline</a:t>
          </a:r>
          <a:r>
            <a:rPr lang="en-US" dirty="0"/>
            <a:t> resectable</a:t>
          </a:r>
        </a:p>
      </dgm:t>
    </dgm:pt>
    <dgm:pt modelId="{EFF60922-CFDF-4A47-9B26-16DEB0E9A310}" type="parTrans" cxnId="{CD661640-A858-E04D-A376-94356BD128E2}">
      <dgm:prSet/>
      <dgm:spPr/>
      <dgm:t>
        <a:bodyPr/>
        <a:lstStyle/>
        <a:p>
          <a:endParaRPr lang="en-US"/>
        </a:p>
      </dgm:t>
    </dgm:pt>
    <dgm:pt modelId="{FD4D740E-159D-B249-9362-D8C7EEDCEE32}" type="sibTrans" cxnId="{CD661640-A858-E04D-A376-94356BD128E2}">
      <dgm:prSet/>
      <dgm:spPr/>
      <dgm:t>
        <a:bodyPr/>
        <a:lstStyle/>
        <a:p>
          <a:endParaRPr lang="en-US"/>
        </a:p>
      </dgm:t>
    </dgm:pt>
    <dgm:pt modelId="{2D4C8AE9-DBA2-254D-A42C-6E84C22B11E6}">
      <dgm:prSet phldrT="[Text]"/>
      <dgm:spPr/>
      <dgm:t>
        <a:bodyPr/>
        <a:lstStyle/>
        <a:p>
          <a:r>
            <a:rPr lang="en-US" dirty="0"/>
            <a:t>Locally advanced</a:t>
          </a:r>
        </a:p>
      </dgm:t>
    </dgm:pt>
    <dgm:pt modelId="{CA0A256C-73FE-F549-B83E-F4652A383BAF}" type="parTrans" cxnId="{D3E20059-A966-4342-961D-A470A15C2C2F}">
      <dgm:prSet/>
      <dgm:spPr/>
      <dgm:t>
        <a:bodyPr/>
        <a:lstStyle/>
        <a:p>
          <a:endParaRPr lang="en-US"/>
        </a:p>
      </dgm:t>
    </dgm:pt>
    <dgm:pt modelId="{FC755E4D-23DB-1F4E-8192-8EA9A84BDC9E}" type="sibTrans" cxnId="{D3E20059-A966-4342-961D-A470A15C2C2F}">
      <dgm:prSet/>
      <dgm:spPr/>
      <dgm:t>
        <a:bodyPr/>
        <a:lstStyle/>
        <a:p>
          <a:endParaRPr lang="en-US"/>
        </a:p>
      </dgm:t>
    </dgm:pt>
    <dgm:pt modelId="{C849D064-83D1-0E4E-A59F-DDD53CB39B44}" type="pres">
      <dgm:prSet presAssocID="{98636EBA-D562-854E-8887-556247049D31}" presName="Name0" presStyleCnt="0">
        <dgm:presLayoutVars>
          <dgm:dir/>
          <dgm:animLvl val="lvl"/>
          <dgm:resizeHandles val="exact"/>
        </dgm:presLayoutVars>
      </dgm:prSet>
      <dgm:spPr/>
    </dgm:pt>
    <dgm:pt modelId="{189E26B0-6F44-4B46-8168-CA2C500AE265}" type="pres">
      <dgm:prSet presAssocID="{D52475E1-BA2F-564C-8D94-650EED609EE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4E00830-5DAE-4B4B-8B3E-22324A4070A4}" type="pres">
      <dgm:prSet presAssocID="{F8315545-DBD4-364F-9477-AEC620ABC1E8}" presName="parTxOnlySpace" presStyleCnt="0"/>
      <dgm:spPr/>
    </dgm:pt>
    <dgm:pt modelId="{D8D37F2A-1526-3C41-A4F9-470F19FECFE4}" type="pres">
      <dgm:prSet presAssocID="{CA27097F-D7A0-0D4E-BFB2-270599BE385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DC84EAD-5D63-F446-BDC3-CA19C64CC947}" type="pres">
      <dgm:prSet presAssocID="{FD4D740E-159D-B249-9362-D8C7EEDCEE32}" presName="parTxOnlySpace" presStyleCnt="0"/>
      <dgm:spPr/>
    </dgm:pt>
    <dgm:pt modelId="{7F69EBDE-7A77-8B45-9909-CA2E9CB01088}" type="pres">
      <dgm:prSet presAssocID="{2D4C8AE9-DBA2-254D-A42C-6E84C22B11E6}" presName="parTxOnly" presStyleLbl="node1" presStyleIdx="2" presStyleCnt="3" custLinFactNeighborX="51354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CD661640-A858-E04D-A376-94356BD128E2}" srcId="{98636EBA-D562-854E-8887-556247049D31}" destId="{CA27097F-D7A0-0D4E-BFB2-270599BE3850}" srcOrd="1" destOrd="0" parTransId="{EFF60922-CFDF-4A47-9B26-16DEB0E9A310}" sibTransId="{FD4D740E-159D-B249-9362-D8C7EEDCEE32}"/>
    <dgm:cxn modelId="{D3E20059-A966-4342-961D-A470A15C2C2F}" srcId="{98636EBA-D562-854E-8887-556247049D31}" destId="{2D4C8AE9-DBA2-254D-A42C-6E84C22B11E6}" srcOrd="2" destOrd="0" parTransId="{CA0A256C-73FE-F549-B83E-F4652A383BAF}" sibTransId="{FC755E4D-23DB-1F4E-8192-8EA9A84BDC9E}"/>
    <dgm:cxn modelId="{0FEAAB6A-3B49-4C4E-BCF3-94D8A7D7E60B}" type="presOf" srcId="{98636EBA-D562-854E-8887-556247049D31}" destId="{C849D064-83D1-0E4E-A59F-DDD53CB39B44}" srcOrd="0" destOrd="0" presId="urn:microsoft.com/office/officeart/2005/8/layout/chevron1"/>
    <dgm:cxn modelId="{6DD84179-BD7C-D542-A2A0-B952F3D2E037}" type="presOf" srcId="{D52475E1-BA2F-564C-8D94-650EED609EEB}" destId="{189E26B0-6F44-4B46-8168-CA2C500AE265}" srcOrd="0" destOrd="0" presId="urn:microsoft.com/office/officeart/2005/8/layout/chevron1"/>
    <dgm:cxn modelId="{D71D87A1-25CC-3344-88C9-38DD2ED4E129}" srcId="{98636EBA-D562-854E-8887-556247049D31}" destId="{D52475E1-BA2F-564C-8D94-650EED609EEB}" srcOrd="0" destOrd="0" parTransId="{7C3D3290-C506-9D48-8AF1-69F43AEC2B16}" sibTransId="{F8315545-DBD4-364F-9477-AEC620ABC1E8}"/>
    <dgm:cxn modelId="{AE60EBC0-EF0B-A046-AA7C-DA6BC32EDD6A}" type="presOf" srcId="{CA27097F-D7A0-0D4E-BFB2-270599BE3850}" destId="{D8D37F2A-1526-3C41-A4F9-470F19FECFE4}" srcOrd="0" destOrd="0" presId="urn:microsoft.com/office/officeart/2005/8/layout/chevron1"/>
    <dgm:cxn modelId="{455BE3CC-B674-CD4D-9B3C-96E1BC4230FA}" type="presOf" srcId="{2D4C8AE9-DBA2-254D-A42C-6E84C22B11E6}" destId="{7F69EBDE-7A77-8B45-9909-CA2E9CB01088}" srcOrd="0" destOrd="0" presId="urn:microsoft.com/office/officeart/2005/8/layout/chevron1"/>
    <dgm:cxn modelId="{01D1C6C3-345C-3042-8B97-21DF46987505}" type="presParOf" srcId="{C849D064-83D1-0E4E-A59F-DDD53CB39B44}" destId="{189E26B0-6F44-4B46-8168-CA2C500AE265}" srcOrd="0" destOrd="0" presId="urn:microsoft.com/office/officeart/2005/8/layout/chevron1"/>
    <dgm:cxn modelId="{47390D2F-9664-C445-91CF-0795613BE19C}" type="presParOf" srcId="{C849D064-83D1-0E4E-A59F-DDD53CB39B44}" destId="{44E00830-5DAE-4B4B-8B3E-22324A4070A4}" srcOrd="1" destOrd="0" presId="urn:microsoft.com/office/officeart/2005/8/layout/chevron1"/>
    <dgm:cxn modelId="{058C2841-FB54-A94E-A3ED-C9BF8230B484}" type="presParOf" srcId="{C849D064-83D1-0E4E-A59F-DDD53CB39B44}" destId="{D8D37F2A-1526-3C41-A4F9-470F19FECFE4}" srcOrd="2" destOrd="0" presId="urn:microsoft.com/office/officeart/2005/8/layout/chevron1"/>
    <dgm:cxn modelId="{34CD5159-62FF-164F-AD29-7ED3BECF503A}" type="presParOf" srcId="{C849D064-83D1-0E4E-A59F-DDD53CB39B44}" destId="{0DC84EAD-5D63-F446-BDC3-CA19C64CC947}" srcOrd="3" destOrd="0" presId="urn:microsoft.com/office/officeart/2005/8/layout/chevron1"/>
    <dgm:cxn modelId="{CCB8C496-F892-844F-ACC4-503E8CF6E95B}" type="presParOf" srcId="{C849D064-83D1-0E4E-A59F-DDD53CB39B44}" destId="{7F69EBDE-7A77-8B45-9909-CA2E9CB0108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36EBA-D562-854E-8887-556247049D31}" type="doc">
      <dgm:prSet loTypeId="urn:microsoft.com/office/officeart/2005/8/layout/chevron1" loCatId="" qsTypeId="urn:microsoft.com/office/officeart/2005/8/quickstyle/simple4" qsCatId="simple" csTypeId="urn:microsoft.com/office/officeart/2005/8/colors/accent2_3" csCatId="accent2" phldr="1"/>
      <dgm:spPr/>
    </dgm:pt>
    <dgm:pt modelId="{D52475E1-BA2F-564C-8D94-650EED609EEB}">
      <dgm:prSet phldrT="[Text]"/>
      <dgm:spPr/>
      <dgm:t>
        <a:bodyPr/>
        <a:lstStyle/>
        <a:p>
          <a:r>
            <a:rPr lang="en-US" dirty="0"/>
            <a:t>Standard Whipple</a:t>
          </a:r>
        </a:p>
      </dgm:t>
    </dgm:pt>
    <dgm:pt modelId="{7C3D3290-C506-9D48-8AF1-69F43AEC2B16}" type="parTrans" cxnId="{D71D87A1-25CC-3344-88C9-38DD2ED4E129}">
      <dgm:prSet/>
      <dgm:spPr/>
      <dgm:t>
        <a:bodyPr/>
        <a:lstStyle/>
        <a:p>
          <a:endParaRPr lang="en-US"/>
        </a:p>
      </dgm:t>
    </dgm:pt>
    <dgm:pt modelId="{F8315545-DBD4-364F-9477-AEC620ABC1E8}" type="sibTrans" cxnId="{D71D87A1-25CC-3344-88C9-38DD2ED4E129}">
      <dgm:prSet/>
      <dgm:spPr/>
      <dgm:t>
        <a:bodyPr/>
        <a:lstStyle/>
        <a:p>
          <a:endParaRPr lang="en-US"/>
        </a:p>
      </dgm:t>
    </dgm:pt>
    <dgm:pt modelId="{CA27097F-D7A0-0D4E-BFB2-270599BE3850}">
      <dgm:prSet phldrT="[Text]"/>
      <dgm:spPr/>
      <dgm:t>
        <a:bodyPr/>
        <a:lstStyle/>
        <a:p>
          <a:r>
            <a:rPr lang="en-US" dirty="0"/>
            <a:t>+ </a:t>
          </a:r>
          <a:r>
            <a:rPr lang="en-US" dirty="0" err="1"/>
            <a:t>portomesenteric</a:t>
          </a:r>
          <a:r>
            <a:rPr lang="en-US" dirty="0"/>
            <a:t> resection</a:t>
          </a:r>
        </a:p>
      </dgm:t>
    </dgm:pt>
    <dgm:pt modelId="{EFF60922-CFDF-4A47-9B26-16DEB0E9A310}" type="parTrans" cxnId="{CD661640-A858-E04D-A376-94356BD128E2}">
      <dgm:prSet/>
      <dgm:spPr/>
      <dgm:t>
        <a:bodyPr/>
        <a:lstStyle/>
        <a:p>
          <a:endParaRPr lang="en-US"/>
        </a:p>
      </dgm:t>
    </dgm:pt>
    <dgm:pt modelId="{FD4D740E-159D-B249-9362-D8C7EEDCEE32}" type="sibTrans" cxnId="{CD661640-A858-E04D-A376-94356BD128E2}">
      <dgm:prSet/>
      <dgm:spPr/>
      <dgm:t>
        <a:bodyPr/>
        <a:lstStyle/>
        <a:p>
          <a:endParaRPr lang="en-US"/>
        </a:p>
      </dgm:t>
    </dgm:pt>
    <dgm:pt modelId="{2D4C8AE9-DBA2-254D-A42C-6E84C22B11E6}">
      <dgm:prSet phldrT="[Text]"/>
      <dgm:spPr/>
      <dgm:t>
        <a:bodyPr/>
        <a:lstStyle/>
        <a:p>
          <a:r>
            <a:rPr lang="en-US" dirty="0" err="1"/>
            <a:t>Extented</a:t>
          </a:r>
          <a:r>
            <a:rPr lang="en-US" dirty="0"/>
            <a:t> Whipple</a:t>
          </a:r>
        </a:p>
      </dgm:t>
    </dgm:pt>
    <dgm:pt modelId="{CA0A256C-73FE-F549-B83E-F4652A383BAF}" type="parTrans" cxnId="{D3E20059-A966-4342-961D-A470A15C2C2F}">
      <dgm:prSet/>
      <dgm:spPr/>
      <dgm:t>
        <a:bodyPr/>
        <a:lstStyle/>
        <a:p>
          <a:endParaRPr lang="en-US"/>
        </a:p>
      </dgm:t>
    </dgm:pt>
    <dgm:pt modelId="{FC755E4D-23DB-1F4E-8192-8EA9A84BDC9E}" type="sibTrans" cxnId="{D3E20059-A966-4342-961D-A470A15C2C2F}">
      <dgm:prSet/>
      <dgm:spPr/>
      <dgm:t>
        <a:bodyPr/>
        <a:lstStyle/>
        <a:p>
          <a:endParaRPr lang="en-US"/>
        </a:p>
      </dgm:t>
    </dgm:pt>
    <dgm:pt modelId="{C849D064-83D1-0E4E-A59F-DDD53CB39B44}" type="pres">
      <dgm:prSet presAssocID="{98636EBA-D562-854E-8887-556247049D31}" presName="Name0" presStyleCnt="0">
        <dgm:presLayoutVars>
          <dgm:dir/>
          <dgm:animLvl val="lvl"/>
          <dgm:resizeHandles val="exact"/>
        </dgm:presLayoutVars>
      </dgm:prSet>
      <dgm:spPr/>
    </dgm:pt>
    <dgm:pt modelId="{189E26B0-6F44-4B46-8168-CA2C500AE265}" type="pres">
      <dgm:prSet presAssocID="{D52475E1-BA2F-564C-8D94-650EED609EEB}" presName="parTxOnly" presStyleLbl="node1" presStyleIdx="0" presStyleCnt="3" custLinFactNeighborY="0">
        <dgm:presLayoutVars>
          <dgm:chMax val="0"/>
          <dgm:chPref val="0"/>
          <dgm:bulletEnabled val="1"/>
        </dgm:presLayoutVars>
      </dgm:prSet>
      <dgm:spPr/>
    </dgm:pt>
    <dgm:pt modelId="{44E00830-5DAE-4B4B-8B3E-22324A4070A4}" type="pres">
      <dgm:prSet presAssocID="{F8315545-DBD4-364F-9477-AEC620ABC1E8}" presName="parTxOnlySpace" presStyleCnt="0"/>
      <dgm:spPr/>
    </dgm:pt>
    <dgm:pt modelId="{D8D37F2A-1526-3C41-A4F9-470F19FECFE4}" type="pres">
      <dgm:prSet presAssocID="{CA27097F-D7A0-0D4E-BFB2-270599BE385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DC84EAD-5D63-F446-BDC3-CA19C64CC947}" type="pres">
      <dgm:prSet presAssocID="{FD4D740E-159D-B249-9362-D8C7EEDCEE32}" presName="parTxOnlySpace" presStyleCnt="0"/>
      <dgm:spPr/>
    </dgm:pt>
    <dgm:pt modelId="{7F69EBDE-7A77-8B45-9909-CA2E9CB01088}" type="pres">
      <dgm:prSet presAssocID="{2D4C8AE9-DBA2-254D-A42C-6E84C22B11E6}" presName="parTxOnly" presStyleLbl="node1" presStyleIdx="2" presStyleCnt="3" custLinFactNeighborX="51354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07E9AC11-E4EC-5240-BBE7-5BA3655DEDFA}" type="presOf" srcId="{98636EBA-D562-854E-8887-556247049D31}" destId="{C849D064-83D1-0E4E-A59F-DDD53CB39B44}" srcOrd="0" destOrd="0" presId="urn:microsoft.com/office/officeart/2005/8/layout/chevron1"/>
    <dgm:cxn modelId="{CD661640-A858-E04D-A376-94356BD128E2}" srcId="{98636EBA-D562-854E-8887-556247049D31}" destId="{CA27097F-D7A0-0D4E-BFB2-270599BE3850}" srcOrd="1" destOrd="0" parTransId="{EFF60922-CFDF-4A47-9B26-16DEB0E9A310}" sibTransId="{FD4D740E-159D-B249-9362-D8C7EEDCEE32}"/>
    <dgm:cxn modelId="{19FB5155-0A77-0649-A219-5AFE4F2AEB2A}" type="presOf" srcId="{2D4C8AE9-DBA2-254D-A42C-6E84C22B11E6}" destId="{7F69EBDE-7A77-8B45-9909-CA2E9CB01088}" srcOrd="0" destOrd="0" presId="urn:microsoft.com/office/officeart/2005/8/layout/chevron1"/>
    <dgm:cxn modelId="{D3E20059-A966-4342-961D-A470A15C2C2F}" srcId="{98636EBA-D562-854E-8887-556247049D31}" destId="{2D4C8AE9-DBA2-254D-A42C-6E84C22B11E6}" srcOrd="2" destOrd="0" parTransId="{CA0A256C-73FE-F549-B83E-F4652A383BAF}" sibTransId="{FC755E4D-23DB-1F4E-8192-8EA9A84BDC9E}"/>
    <dgm:cxn modelId="{C5CF8E93-4E14-2D4B-ACC6-EECE5BFE4DF4}" type="presOf" srcId="{CA27097F-D7A0-0D4E-BFB2-270599BE3850}" destId="{D8D37F2A-1526-3C41-A4F9-470F19FECFE4}" srcOrd="0" destOrd="0" presId="urn:microsoft.com/office/officeart/2005/8/layout/chevron1"/>
    <dgm:cxn modelId="{D71D87A1-25CC-3344-88C9-38DD2ED4E129}" srcId="{98636EBA-D562-854E-8887-556247049D31}" destId="{D52475E1-BA2F-564C-8D94-650EED609EEB}" srcOrd="0" destOrd="0" parTransId="{7C3D3290-C506-9D48-8AF1-69F43AEC2B16}" sibTransId="{F8315545-DBD4-364F-9477-AEC620ABC1E8}"/>
    <dgm:cxn modelId="{4E3213E4-817E-5448-AC1B-E74E322AE274}" type="presOf" srcId="{D52475E1-BA2F-564C-8D94-650EED609EEB}" destId="{189E26B0-6F44-4B46-8168-CA2C500AE265}" srcOrd="0" destOrd="0" presId="urn:microsoft.com/office/officeart/2005/8/layout/chevron1"/>
    <dgm:cxn modelId="{69C839E0-5EEB-2949-A3BA-647B48B53AE9}" type="presParOf" srcId="{C849D064-83D1-0E4E-A59F-DDD53CB39B44}" destId="{189E26B0-6F44-4B46-8168-CA2C500AE265}" srcOrd="0" destOrd="0" presId="urn:microsoft.com/office/officeart/2005/8/layout/chevron1"/>
    <dgm:cxn modelId="{84787E14-665C-DF4D-87BE-8972ADB2AAFA}" type="presParOf" srcId="{C849D064-83D1-0E4E-A59F-DDD53CB39B44}" destId="{44E00830-5DAE-4B4B-8B3E-22324A4070A4}" srcOrd="1" destOrd="0" presId="urn:microsoft.com/office/officeart/2005/8/layout/chevron1"/>
    <dgm:cxn modelId="{252E7FBF-A8F3-C242-A767-8A4142C4612B}" type="presParOf" srcId="{C849D064-83D1-0E4E-A59F-DDD53CB39B44}" destId="{D8D37F2A-1526-3C41-A4F9-470F19FECFE4}" srcOrd="2" destOrd="0" presId="urn:microsoft.com/office/officeart/2005/8/layout/chevron1"/>
    <dgm:cxn modelId="{975ECF15-3DFC-A14A-A681-9F4F17B94A84}" type="presParOf" srcId="{C849D064-83D1-0E4E-A59F-DDD53CB39B44}" destId="{0DC84EAD-5D63-F446-BDC3-CA19C64CC947}" srcOrd="3" destOrd="0" presId="urn:microsoft.com/office/officeart/2005/8/layout/chevron1"/>
    <dgm:cxn modelId="{745388C5-46BB-874C-A1A9-52693C914F63}" type="presParOf" srcId="{C849D064-83D1-0E4E-A59F-DDD53CB39B44}" destId="{7F69EBDE-7A77-8B45-9909-CA2E9CB0108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636EBA-D562-854E-8887-556247049D31}" type="doc">
      <dgm:prSet loTypeId="urn:microsoft.com/office/officeart/2005/8/layout/chevron1" loCatId="" qsTypeId="urn:microsoft.com/office/officeart/2005/8/quickstyle/simple4" qsCatId="simple" csTypeId="urn:microsoft.com/office/officeart/2005/8/colors/accent5_3" csCatId="accent5" phldr="1"/>
      <dgm:spPr/>
    </dgm:pt>
    <dgm:pt modelId="{D52475E1-BA2F-564C-8D94-650EED609EEB}">
      <dgm:prSet phldrT="[Text]"/>
      <dgm:spPr/>
      <dgm:t>
        <a:bodyPr/>
        <a:lstStyle/>
        <a:p>
          <a:r>
            <a:rPr lang="en-US" dirty="0"/>
            <a:t>R0 resection</a:t>
          </a:r>
        </a:p>
      </dgm:t>
    </dgm:pt>
    <dgm:pt modelId="{7C3D3290-C506-9D48-8AF1-69F43AEC2B16}" type="parTrans" cxnId="{D71D87A1-25CC-3344-88C9-38DD2ED4E129}">
      <dgm:prSet/>
      <dgm:spPr/>
      <dgm:t>
        <a:bodyPr/>
        <a:lstStyle/>
        <a:p>
          <a:endParaRPr lang="en-US"/>
        </a:p>
      </dgm:t>
    </dgm:pt>
    <dgm:pt modelId="{F8315545-DBD4-364F-9477-AEC620ABC1E8}" type="sibTrans" cxnId="{D71D87A1-25CC-3344-88C9-38DD2ED4E129}">
      <dgm:prSet/>
      <dgm:spPr/>
      <dgm:t>
        <a:bodyPr/>
        <a:lstStyle/>
        <a:p>
          <a:endParaRPr lang="en-US"/>
        </a:p>
      </dgm:t>
    </dgm:pt>
    <dgm:pt modelId="{CA27097F-D7A0-0D4E-BFB2-270599BE3850}">
      <dgm:prSet phldrT="[Text]"/>
      <dgm:spPr/>
      <dgm:t>
        <a:bodyPr/>
        <a:lstStyle/>
        <a:p>
          <a:r>
            <a:rPr lang="en-US" dirty="0"/>
            <a:t>+ </a:t>
          </a:r>
          <a:r>
            <a:rPr lang="en-US"/>
            <a:t>R0 resection</a:t>
          </a:r>
          <a:endParaRPr lang="en-US" dirty="0"/>
        </a:p>
      </dgm:t>
    </dgm:pt>
    <dgm:pt modelId="{EFF60922-CFDF-4A47-9B26-16DEB0E9A310}" type="parTrans" cxnId="{CD661640-A858-E04D-A376-94356BD128E2}">
      <dgm:prSet/>
      <dgm:spPr/>
      <dgm:t>
        <a:bodyPr/>
        <a:lstStyle/>
        <a:p>
          <a:endParaRPr lang="en-US"/>
        </a:p>
      </dgm:t>
    </dgm:pt>
    <dgm:pt modelId="{FD4D740E-159D-B249-9362-D8C7EEDCEE32}" type="sibTrans" cxnId="{CD661640-A858-E04D-A376-94356BD128E2}">
      <dgm:prSet/>
      <dgm:spPr/>
      <dgm:t>
        <a:bodyPr/>
        <a:lstStyle/>
        <a:p>
          <a:endParaRPr lang="en-US"/>
        </a:p>
      </dgm:t>
    </dgm:pt>
    <dgm:pt modelId="{2D4C8AE9-DBA2-254D-A42C-6E84C22B11E6}">
      <dgm:prSet phldrT="[Text]"/>
      <dgm:spPr/>
      <dgm:t>
        <a:bodyPr/>
        <a:lstStyle/>
        <a:p>
          <a:r>
            <a:rPr lang="en-US" dirty="0" err="1"/>
            <a:t>Extented</a:t>
          </a:r>
          <a:r>
            <a:rPr lang="en-US" dirty="0"/>
            <a:t> Whipple</a:t>
          </a:r>
        </a:p>
      </dgm:t>
    </dgm:pt>
    <dgm:pt modelId="{CA0A256C-73FE-F549-B83E-F4652A383BAF}" type="parTrans" cxnId="{D3E20059-A966-4342-961D-A470A15C2C2F}">
      <dgm:prSet/>
      <dgm:spPr/>
      <dgm:t>
        <a:bodyPr/>
        <a:lstStyle/>
        <a:p>
          <a:endParaRPr lang="en-US"/>
        </a:p>
      </dgm:t>
    </dgm:pt>
    <dgm:pt modelId="{FC755E4D-23DB-1F4E-8192-8EA9A84BDC9E}" type="sibTrans" cxnId="{D3E20059-A966-4342-961D-A470A15C2C2F}">
      <dgm:prSet/>
      <dgm:spPr/>
      <dgm:t>
        <a:bodyPr/>
        <a:lstStyle/>
        <a:p>
          <a:endParaRPr lang="en-US"/>
        </a:p>
      </dgm:t>
    </dgm:pt>
    <dgm:pt modelId="{C849D064-83D1-0E4E-A59F-DDD53CB39B44}" type="pres">
      <dgm:prSet presAssocID="{98636EBA-D562-854E-8887-556247049D31}" presName="Name0" presStyleCnt="0">
        <dgm:presLayoutVars>
          <dgm:dir/>
          <dgm:animLvl val="lvl"/>
          <dgm:resizeHandles val="exact"/>
        </dgm:presLayoutVars>
      </dgm:prSet>
      <dgm:spPr/>
    </dgm:pt>
    <dgm:pt modelId="{189E26B0-6F44-4B46-8168-CA2C500AE265}" type="pres">
      <dgm:prSet presAssocID="{D52475E1-BA2F-564C-8D94-650EED609EE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4E00830-5DAE-4B4B-8B3E-22324A4070A4}" type="pres">
      <dgm:prSet presAssocID="{F8315545-DBD4-364F-9477-AEC620ABC1E8}" presName="parTxOnlySpace" presStyleCnt="0"/>
      <dgm:spPr/>
    </dgm:pt>
    <dgm:pt modelId="{D8D37F2A-1526-3C41-A4F9-470F19FECFE4}" type="pres">
      <dgm:prSet presAssocID="{CA27097F-D7A0-0D4E-BFB2-270599BE385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DC84EAD-5D63-F446-BDC3-CA19C64CC947}" type="pres">
      <dgm:prSet presAssocID="{FD4D740E-159D-B249-9362-D8C7EEDCEE32}" presName="parTxOnlySpace" presStyleCnt="0"/>
      <dgm:spPr/>
    </dgm:pt>
    <dgm:pt modelId="{7F69EBDE-7A77-8B45-9909-CA2E9CB01088}" type="pres">
      <dgm:prSet presAssocID="{2D4C8AE9-DBA2-254D-A42C-6E84C22B11E6}" presName="parTxOnly" presStyleLbl="node1" presStyleIdx="2" presStyleCnt="3" custLinFactNeighborX="51354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CD661640-A858-E04D-A376-94356BD128E2}" srcId="{98636EBA-D562-854E-8887-556247049D31}" destId="{CA27097F-D7A0-0D4E-BFB2-270599BE3850}" srcOrd="1" destOrd="0" parTransId="{EFF60922-CFDF-4A47-9B26-16DEB0E9A310}" sibTransId="{FD4D740E-159D-B249-9362-D8C7EEDCEE32}"/>
    <dgm:cxn modelId="{D164B84E-F904-A942-98A9-16EF918136F7}" type="presOf" srcId="{D52475E1-BA2F-564C-8D94-650EED609EEB}" destId="{189E26B0-6F44-4B46-8168-CA2C500AE265}" srcOrd="0" destOrd="0" presId="urn:microsoft.com/office/officeart/2005/8/layout/chevron1"/>
    <dgm:cxn modelId="{D3E20059-A966-4342-961D-A470A15C2C2F}" srcId="{98636EBA-D562-854E-8887-556247049D31}" destId="{2D4C8AE9-DBA2-254D-A42C-6E84C22B11E6}" srcOrd="2" destOrd="0" parTransId="{CA0A256C-73FE-F549-B83E-F4652A383BAF}" sibTransId="{FC755E4D-23DB-1F4E-8192-8EA9A84BDC9E}"/>
    <dgm:cxn modelId="{11FE3F80-CE69-2C49-8230-DA20A16E9328}" type="presOf" srcId="{CA27097F-D7A0-0D4E-BFB2-270599BE3850}" destId="{D8D37F2A-1526-3C41-A4F9-470F19FECFE4}" srcOrd="0" destOrd="0" presId="urn:microsoft.com/office/officeart/2005/8/layout/chevron1"/>
    <dgm:cxn modelId="{B0E37589-0C3D-2D4E-B625-28E2D67C419B}" type="presOf" srcId="{98636EBA-D562-854E-8887-556247049D31}" destId="{C849D064-83D1-0E4E-A59F-DDD53CB39B44}" srcOrd="0" destOrd="0" presId="urn:microsoft.com/office/officeart/2005/8/layout/chevron1"/>
    <dgm:cxn modelId="{D71D87A1-25CC-3344-88C9-38DD2ED4E129}" srcId="{98636EBA-D562-854E-8887-556247049D31}" destId="{D52475E1-BA2F-564C-8D94-650EED609EEB}" srcOrd="0" destOrd="0" parTransId="{7C3D3290-C506-9D48-8AF1-69F43AEC2B16}" sibTransId="{F8315545-DBD4-364F-9477-AEC620ABC1E8}"/>
    <dgm:cxn modelId="{B415A2C8-8EC5-874E-9848-A0E03B46A8C2}" type="presOf" srcId="{2D4C8AE9-DBA2-254D-A42C-6E84C22B11E6}" destId="{7F69EBDE-7A77-8B45-9909-CA2E9CB01088}" srcOrd="0" destOrd="0" presId="urn:microsoft.com/office/officeart/2005/8/layout/chevron1"/>
    <dgm:cxn modelId="{4E6D4C19-2F84-B742-8D0C-99233CCC55E0}" type="presParOf" srcId="{C849D064-83D1-0E4E-A59F-DDD53CB39B44}" destId="{189E26B0-6F44-4B46-8168-CA2C500AE265}" srcOrd="0" destOrd="0" presId="urn:microsoft.com/office/officeart/2005/8/layout/chevron1"/>
    <dgm:cxn modelId="{946B687B-AAA7-2549-A8A8-9BF30CB7B2B3}" type="presParOf" srcId="{C849D064-83D1-0E4E-A59F-DDD53CB39B44}" destId="{44E00830-5DAE-4B4B-8B3E-22324A4070A4}" srcOrd="1" destOrd="0" presId="urn:microsoft.com/office/officeart/2005/8/layout/chevron1"/>
    <dgm:cxn modelId="{088F5306-FBBC-4643-B961-386A574E1DC2}" type="presParOf" srcId="{C849D064-83D1-0E4E-A59F-DDD53CB39B44}" destId="{D8D37F2A-1526-3C41-A4F9-470F19FECFE4}" srcOrd="2" destOrd="0" presId="urn:microsoft.com/office/officeart/2005/8/layout/chevron1"/>
    <dgm:cxn modelId="{2307185C-96FD-914B-AAC8-29A7122B4FFA}" type="presParOf" srcId="{C849D064-83D1-0E4E-A59F-DDD53CB39B44}" destId="{0DC84EAD-5D63-F446-BDC3-CA19C64CC947}" srcOrd="3" destOrd="0" presId="urn:microsoft.com/office/officeart/2005/8/layout/chevron1"/>
    <dgm:cxn modelId="{1B4EAF34-049C-0046-A65D-B116309E5ACA}" type="presParOf" srcId="{C849D064-83D1-0E4E-A59F-DDD53CB39B44}" destId="{7F69EBDE-7A77-8B45-9909-CA2E9CB0108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3FBE9B-8C6F-AE4E-86BA-25F4452AF615}" type="doc">
      <dgm:prSet loTypeId="urn:microsoft.com/office/officeart/2005/8/layout/orgChart1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C67F87-6C78-7A4B-B280-A81EEF533698}">
      <dgm:prSet phldrT="[Text]" custT="1"/>
      <dgm:spPr/>
      <dgm:t>
        <a:bodyPr/>
        <a:lstStyle/>
        <a:p>
          <a:r>
            <a:rPr lang="en-US" sz="3600" dirty="0"/>
            <a:t>Locally advanced, non-metastatic</a:t>
          </a:r>
        </a:p>
      </dgm:t>
    </dgm:pt>
    <dgm:pt modelId="{F0EDB3C9-916E-C640-AA28-1565DCFC62ED}" type="parTrans" cxnId="{4E23AAC8-DE32-1941-82AA-1E1AC3F04D33}">
      <dgm:prSet/>
      <dgm:spPr/>
      <dgm:t>
        <a:bodyPr/>
        <a:lstStyle/>
        <a:p>
          <a:endParaRPr lang="en-US"/>
        </a:p>
      </dgm:t>
    </dgm:pt>
    <dgm:pt modelId="{D240D0E0-CB4B-AB44-8A4C-8470C7B7D6FE}" type="sibTrans" cxnId="{4E23AAC8-DE32-1941-82AA-1E1AC3F04D33}">
      <dgm:prSet/>
      <dgm:spPr/>
      <dgm:t>
        <a:bodyPr/>
        <a:lstStyle/>
        <a:p>
          <a:endParaRPr lang="en-US"/>
        </a:p>
      </dgm:t>
    </dgm:pt>
    <dgm:pt modelId="{388614A1-D9A8-2D4E-A244-7CAE6D504279}">
      <dgm:prSet phldrT="[Text]" custT="1"/>
      <dgm:spPr/>
      <dgm:t>
        <a:bodyPr/>
        <a:lstStyle/>
        <a:p>
          <a:r>
            <a:rPr lang="en-US" sz="2800" dirty="0"/>
            <a:t>Borderline resectable</a:t>
          </a:r>
        </a:p>
      </dgm:t>
    </dgm:pt>
    <dgm:pt modelId="{56A75A5D-96E1-6E45-9448-D3E10A14E420}" type="parTrans" cxnId="{32CA8A7C-98B2-5E42-8CC3-E3CA00073118}">
      <dgm:prSet/>
      <dgm:spPr/>
      <dgm:t>
        <a:bodyPr/>
        <a:lstStyle/>
        <a:p>
          <a:endParaRPr lang="en-US"/>
        </a:p>
      </dgm:t>
    </dgm:pt>
    <dgm:pt modelId="{AFC2CD2D-BEA7-6D41-B51A-ACA57B08662F}" type="sibTrans" cxnId="{32CA8A7C-98B2-5E42-8CC3-E3CA00073118}">
      <dgm:prSet/>
      <dgm:spPr/>
      <dgm:t>
        <a:bodyPr/>
        <a:lstStyle/>
        <a:p>
          <a:endParaRPr lang="en-US"/>
        </a:p>
      </dgm:t>
    </dgm:pt>
    <dgm:pt modelId="{F3BCA9F8-CE34-FF4E-9F22-7DDB5ACD3A8B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dirty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/>
            <a:t>Borderline unresectable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/>
            <a:t>(Non-resectable)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dirty="0"/>
        </a:p>
      </dgm:t>
    </dgm:pt>
    <dgm:pt modelId="{F1BFAEE5-93BA-6448-9EB1-C83FF27B2781}" type="parTrans" cxnId="{7A330D37-BB5D-6F41-9620-8DDCBCE4BEDF}">
      <dgm:prSet/>
      <dgm:spPr/>
      <dgm:t>
        <a:bodyPr/>
        <a:lstStyle/>
        <a:p>
          <a:endParaRPr lang="en-US"/>
        </a:p>
      </dgm:t>
    </dgm:pt>
    <dgm:pt modelId="{1CD74F68-7581-314A-B9D6-C8162E48B4BD}" type="sibTrans" cxnId="{7A330D37-BB5D-6F41-9620-8DDCBCE4BEDF}">
      <dgm:prSet/>
      <dgm:spPr/>
      <dgm:t>
        <a:bodyPr/>
        <a:lstStyle/>
        <a:p>
          <a:endParaRPr lang="en-US"/>
        </a:p>
      </dgm:t>
    </dgm:pt>
    <dgm:pt modelId="{434867EA-C10F-864D-8209-EA1B25F08A5C}" type="pres">
      <dgm:prSet presAssocID="{B93FBE9B-8C6F-AE4E-86BA-25F4452AF61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02DD617-AD53-7F42-B988-2491B3A12843}" type="pres">
      <dgm:prSet presAssocID="{FAC67F87-6C78-7A4B-B280-A81EEF533698}" presName="hierRoot1" presStyleCnt="0">
        <dgm:presLayoutVars>
          <dgm:hierBranch val="init"/>
        </dgm:presLayoutVars>
      </dgm:prSet>
      <dgm:spPr/>
    </dgm:pt>
    <dgm:pt modelId="{A4127D40-611D-4749-B385-3A1960367DAD}" type="pres">
      <dgm:prSet presAssocID="{FAC67F87-6C78-7A4B-B280-A81EEF533698}" presName="rootComposite1" presStyleCnt="0"/>
      <dgm:spPr/>
    </dgm:pt>
    <dgm:pt modelId="{826F0AB2-65D3-3242-B27B-A2EC3A9421ED}" type="pres">
      <dgm:prSet presAssocID="{FAC67F87-6C78-7A4B-B280-A81EEF533698}" presName="rootText1" presStyleLbl="node0" presStyleIdx="0" presStyleCnt="1" custScaleX="233535" custScaleY="52642">
        <dgm:presLayoutVars>
          <dgm:chPref val="3"/>
        </dgm:presLayoutVars>
      </dgm:prSet>
      <dgm:spPr/>
    </dgm:pt>
    <dgm:pt modelId="{D9865CE5-126D-5C4B-AC84-D679667BF75E}" type="pres">
      <dgm:prSet presAssocID="{FAC67F87-6C78-7A4B-B280-A81EEF533698}" presName="rootConnector1" presStyleLbl="node1" presStyleIdx="0" presStyleCnt="0"/>
      <dgm:spPr/>
    </dgm:pt>
    <dgm:pt modelId="{D42491DD-0505-B44B-A88C-C2AB7BE2FC52}" type="pres">
      <dgm:prSet presAssocID="{FAC67F87-6C78-7A4B-B280-A81EEF533698}" presName="hierChild2" presStyleCnt="0"/>
      <dgm:spPr/>
    </dgm:pt>
    <dgm:pt modelId="{891A5A70-035A-C940-B69A-589AB9031500}" type="pres">
      <dgm:prSet presAssocID="{56A75A5D-96E1-6E45-9448-D3E10A14E420}" presName="Name37" presStyleLbl="parChTrans1D2" presStyleIdx="0" presStyleCnt="2"/>
      <dgm:spPr/>
    </dgm:pt>
    <dgm:pt modelId="{5FD2EBE4-8E6B-6B4E-B664-12852E0F3BCD}" type="pres">
      <dgm:prSet presAssocID="{388614A1-D9A8-2D4E-A244-7CAE6D504279}" presName="hierRoot2" presStyleCnt="0">
        <dgm:presLayoutVars>
          <dgm:hierBranch val="init"/>
        </dgm:presLayoutVars>
      </dgm:prSet>
      <dgm:spPr/>
    </dgm:pt>
    <dgm:pt modelId="{A1B6DC52-1E9D-DF4E-ACDA-C147DECCBA31}" type="pres">
      <dgm:prSet presAssocID="{388614A1-D9A8-2D4E-A244-7CAE6D504279}" presName="rootComposite" presStyleCnt="0"/>
      <dgm:spPr/>
    </dgm:pt>
    <dgm:pt modelId="{C2CF31C5-4976-9549-8B1A-2392CECF9A02}" type="pres">
      <dgm:prSet presAssocID="{388614A1-D9A8-2D4E-A244-7CAE6D504279}" presName="rootText" presStyleLbl="node2" presStyleIdx="0" presStyleCnt="2" custScaleX="115635" custScaleY="43356">
        <dgm:presLayoutVars>
          <dgm:chPref val="3"/>
        </dgm:presLayoutVars>
      </dgm:prSet>
      <dgm:spPr/>
    </dgm:pt>
    <dgm:pt modelId="{042B6DA4-82E7-A041-89DB-D5DDEE4987D7}" type="pres">
      <dgm:prSet presAssocID="{388614A1-D9A8-2D4E-A244-7CAE6D504279}" presName="rootConnector" presStyleLbl="node2" presStyleIdx="0" presStyleCnt="2"/>
      <dgm:spPr/>
    </dgm:pt>
    <dgm:pt modelId="{A734917A-38A7-3E4E-82F4-EC385000AD73}" type="pres">
      <dgm:prSet presAssocID="{388614A1-D9A8-2D4E-A244-7CAE6D504279}" presName="hierChild4" presStyleCnt="0"/>
      <dgm:spPr/>
    </dgm:pt>
    <dgm:pt modelId="{8A17C4AB-2021-E949-BCC3-29C65B584FDB}" type="pres">
      <dgm:prSet presAssocID="{388614A1-D9A8-2D4E-A244-7CAE6D504279}" presName="hierChild5" presStyleCnt="0"/>
      <dgm:spPr/>
    </dgm:pt>
    <dgm:pt modelId="{67BE4E2C-E6C2-B14C-AF51-C23DD65283DD}" type="pres">
      <dgm:prSet presAssocID="{F1BFAEE5-93BA-6448-9EB1-C83FF27B2781}" presName="Name37" presStyleLbl="parChTrans1D2" presStyleIdx="1" presStyleCnt="2"/>
      <dgm:spPr/>
    </dgm:pt>
    <dgm:pt modelId="{B3EFBE95-2B14-9548-8A33-D95E9D53655E}" type="pres">
      <dgm:prSet presAssocID="{F3BCA9F8-CE34-FF4E-9F22-7DDB5ACD3A8B}" presName="hierRoot2" presStyleCnt="0">
        <dgm:presLayoutVars>
          <dgm:hierBranch val="init"/>
        </dgm:presLayoutVars>
      </dgm:prSet>
      <dgm:spPr/>
    </dgm:pt>
    <dgm:pt modelId="{4913EEBF-C949-2746-BA90-41D466568CF1}" type="pres">
      <dgm:prSet presAssocID="{F3BCA9F8-CE34-FF4E-9F22-7DDB5ACD3A8B}" presName="rootComposite" presStyleCnt="0"/>
      <dgm:spPr/>
    </dgm:pt>
    <dgm:pt modelId="{0B4B7652-2499-D344-88B8-CC8F7FFB5243}" type="pres">
      <dgm:prSet presAssocID="{F3BCA9F8-CE34-FF4E-9F22-7DDB5ACD3A8B}" presName="rootText" presStyleLbl="node2" presStyleIdx="1" presStyleCnt="2" custScaleX="124083" custScaleY="70310">
        <dgm:presLayoutVars>
          <dgm:chPref val="3"/>
        </dgm:presLayoutVars>
      </dgm:prSet>
      <dgm:spPr/>
    </dgm:pt>
    <dgm:pt modelId="{9868CDDE-2E11-834D-9DE7-2849340FB0DA}" type="pres">
      <dgm:prSet presAssocID="{F3BCA9F8-CE34-FF4E-9F22-7DDB5ACD3A8B}" presName="rootConnector" presStyleLbl="node2" presStyleIdx="1" presStyleCnt="2"/>
      <dgm:spPr/>
    </dgm:pt>
    <dgm:pt modelId="{E82CA38D-95AD-A748-B74E-995506544273}" type="pres">
      <dgm:prSet presAssocID="{F3BCA9F8-CE34-FF4E-9F22-7DDB5ACD3A8B}" presName="hierChild4" presStyleCnt="0"/>
      <dgm:spPr/>
    </dgm:pt>
    <dgm:pt modelId="{0181047F-4174-B343-8557-A89DB22DA656}" type="pres">
      <dgm:prSet presAssocID="{F3BCA9F8-CE34-FF4E-9F22-7DDB5ACD3A8B}" presName="hierChild5" presStyleCnt="0"/>
      <dgm:spPr/>
    </dgm:pt>
    <dgm:pt modelId="{769B7971-37B1-C548-A853-D8C7F87CBEB2}" type="pres">
      <dgm:prSet presAssocID="{FAC67F87-6C78-7A4B-B280-A81EEF533698}" presName="hierChild3" presStyleCnt="0"/>
      <dgm:spPr/>
    </dgm:pt>
  </dgm:ptLst>
  <dgm:cxnLst>
    <dgm:cxn modelId="{7A330D37-BB5D-6F41-9620-8DDCBCE4BEDF}" srcId="{FAC67F87-6C78-7A4B-B280-A81EEF533698}" destId="{F3BCA9F8-CE34-FF4E-9F22-7DDB5ACD3A8B}" srcOrd="1" destOrd="0" parTransId="{F1BFAEE5-93BA-6448-9EB1-C83FF27B2781}" sibTransId="{1CD74F68-7581-314A-B9D6-C8162E48B4BD}"/>
    <dgm:cxn modelId="{E9D30B51-4D10-8643-B6D4-301616476ECA}" type="presOf" srcId="{F3BCA9F8-CE34-FF4E-9F22-7DDB5ACD3A8B}" destId="{9868CDDE-2E11-834D-9DE7-2849340FB0DA}" srcOrd="1" destOrd="0" presId="urn:microsoft.com/office/officeart/2005/8/layout/orgChart1"/>
    <dgm:cxn modelId="{AEF38C6B-8B6C-844E-994E-53BF363C74ED}" type="presOf" srcId="{FAC67F87-6C78-7A4B-B280-A81EEF533698}" destId="{826F0AB2-65D3-3242-B27B-A2EC3A9421ED}" srcOrd="0" destOrd="0" presId="urn:microsoft.com/office/officeart/2005/8/layout/orgChart1"/>
    <dgm:cxn modelId="{32CA8A7C-98B2-5E42-8CC3-E3CA00073118}" srcId="{FAC67F87-6C78-7A4B-B280-A81EEF533698}" destId="{388614A1-D9A8-2D4E-A244-7CAE6D504279}" srcOrd="0" destOrd="0" parTransId="{56A75A5D-96E1-6E45-9448-D3E10A14E420}" sibTransId="{AFC2CD2D-BEA7-6D41-B51A-ACA57B08662F}"/>
    <dgm:cxn modelId="{A6CF3396-5201-9E4F-B48B-ECB8A4B17E49}" type="presOf" srcId="{388614A1-D9A8-2D4E-A244-7CAE6D504279}" destId="{042B6DA4-82E7-A041-89DB-D5DDEE4987D7}" srcOrd="1" destOrd="0" presId="urn:microsoft.com/office/officeart/2005/8/layout/orgChart1"/>
    <dgm:cxn modelId="{E5D1D6A0-A3A9-BA4F-B1B0-5C5D0FB7E244}" type="presOf" srcId="{F1BFAEE5-93BA-6448-9EB1-C83FF27B2781}" destId="{67BE4E2C-E6C2-B14C-AF51-C23DD65283DD}" srcOrd="0" destOrd="0" presId="urn:microsoft.com/office/officeart/2005/8/layout/orgChart1"/>
    <dgm:cxn modelId="{C92210B2-7359-9841-887D-104B5E2D4D99}" type="presOf" srcId="{B93FBE9B-8C6F-AE4E-86BA-25F4452AF615}" destId="{434867EA-C10F-864D-8209-EA1B25F08A5C}" srcOrd="0" destOrd="0" presId="urn:microsoft.com/office/officeart/2005/8/layout/orgChart1"/>
    <dgm:cxn modelId="{C31738B2-CDBE-9346-8C64-5D4553A25B68}" type="presOf" srcId="{FAC67F87-6C78-7A4B-B280-A81EEF533698}" destId="{D9865CE5-126D-5C4B-AC84-D679667BF75E}" srcOrd="1" destOrd="0" presId="urn:microsoft.com/office/officeart/2005/8/layout/orgChart1"/>
    <dgm:cxn modelId="{4E23AAC8-DE32-1941-82AA-1E1AC3F04D33}" srcId="{B93FBE9B-8C6F-AE4E-86BA-25F4452AF615}" destId="{FAC67F87-6C78-7A4B-B280-A81EEF533698}" srcOrd="0" destOrd="0" parTransId="{F0EDB3C9-916E-C640-AA28-1565DCFC62ED}" sibTransId="{D240D0E0-CB4B-AB44-8A4C-8470C7B7D6FE}"/>
    <dgm:cxn modelId="{51B4C7D7-E755-E841-BBD7-AAF3DCCB8C5A}" type="presOf" srcId="{388614A1-D9A8-2D4E-A244-7CAE6D504279}" destId="{C2CF31C5-4976-9549-8B1A-2392CECF9A02}" srcOrd="0" destOrd="0" presId="urn:microsoft.com/office/officeart/2005/8/layout/orgChart1"/>
    <dgm:cxn modelId="{143B9ADD-148A-2E41-9414-6A2004E86B66}" type="presOf" srcId="{F3BCA9F8-CE34-FF4E-9F22-7DDB5ACD3A8B}" destId="{0B4B7652-2499-D344-88B8-CC8F7FFB5243}" srcOrd="0" destOrd="0" presId="urn:microsoft.com/office/officeart/2005/8/layout/orgChart1"/>
    <dgm:cxn modelId="{FF000DE1-6035-CD42-840A-0F4DCF2F2959}" type="presOf" srcId="{56A75A5D-96E1-6E45-9448-D3E10A14E420}" destId="{891A5A70-035A-C940-B69A-589AB9031500}" srcOrd="0" destOrd="0" presId="urn:microsoft.com/office/officeart/2005/8/layout/orgChart1"/>
    <dgm:cxn modelId="{AE0E53AE-D765-B345-A21E-395746FA977F}" type="presParOf" srcId="{434867EA-C10F-864D-8209-EA1B25F08A5C}" destId="{502DD617-AD53-7F42-B988-2491B3A12843}" srcOrd="0" destOrd="0" presId="urn:microsoft.com/office/officeart/2005/8/layout/orgChart1"/>
    <dgm:cxn modelId="{5937893D-A75E-6544-8A78-E46E5104E3F6}" type="presParOf" srcId="{502DD617-AD53-7F42-B988-2491B3A12843}" destId="{A4127D40-611D-4749-B385-3A1960367DAD}" srcOrd="0" destOrd="0" presId="urn:microsoft.com/office/officeart/2005/8/layout/orgChart1"/>
    <dgm:cxn modelId="{A714A14A-7859-014A-8D7D-A69E015E9241}" type="presParOf" srcId="{A4127D40-611D-4749-B385-3A1960367DAD}" destId="{826F0AB2-65D3-3242-B27B-A2EC3A9421ED}" srcOrd="0" destOrd="0" presId="urn:microsoft.com/office/officeart/2005/8/layout/orgChart1"/>
    <dgm:cxn modelId="{C406AE45-5EA3-FD47-A65A-245C3EC9621F}" type="presParOf" srcId="{A4127D40-611D-4749-B385-3A1960367DAD}" destId="{D9865CE5-126D-5C4B-AC84-D679667BF75E}" srcOrd="1" destOrd="0" presId="urn:microsoft.com/office/officeart/2005/8/layout/orgChart1"/>
    <dgm:cxn modelId="{2A7D6992-76E1-2A42-871B-10CA0C29171F}" type="presParOf" srcId="{502DD617-AD53-7F42-B988-2491B3A12843}" destId="{D42491DD-0505-B44B-A88C-C2AB7BE2FC52}" srcOrd="1" destOrd="0" presId="urn:microsoft.com/office/officeart/2005/8/layout/orgChart1"/>
    <dgm:cxn modelId="{3B93F426-A8D6-1145-A36A-6E016C3BBA2B}" type="presParOf" srcId="{D42491DD-0505-B44B-A88C-C2AB7BE2FC52}" destId="{891A5A70-035A-C940-B69A-589AB9031500}" srcOrd="0" destOrd="0" presId="urn:microsoft.com/office/officeart/2005/8/layout/orgChart1"/>
    <dgm:cxn modelId="{53F1209B-6F10-B440-ACA0-860CC5EF5ED8}" type="presParOf" srcId="{D42491DD-0505-B44B-A88C-C2AB7BE2FC52}" destId="{5FD2EBE4-8E6B-6B4E-B664-12852E0F3BCD}" srcOrd="1" destOrd="0" presId="urn:microsoft.com/office/officeart/2005/8/layout/orgChart1"/>
    <dgm:cxn modelId="{C3A080A9-910B-6248-822D-11F317AF5365}" type="presParOf" srcId="{5FD2EBE4-8E6B-6B4E-B664-12852E0F3BCD}" destId="{A1B6DC52-1E9D-DF4E-ACDA-C147DECCBA31}" srcOrd="0" destOrd="0" presId="urn:microsoft.com/office/officeart/2005/8/layout/orgChart1"/>
    <dgm:cxn modelId="{F9395540-EF8A-494C-A350-60C7BB4AC6F5}" type="presParOf" srcId="{A1B6DC52-1E9D-DF4E-ACDA-C147DECCBA31}" destId="{C2CF31C5-4976-9549-8B1A-2392CECF9A02}" srcOrd="0" destOrd="0" presId="urn:microsoft.com/office/officeart/2005/8/layout/orgChart1"/>
    <dgm:cxn modelId="{D5F6D768-391E-0C45-91D7-F0FD3738678F}" type="presParOf" srcId="{A1B6DC52-1E9D-DF4E-ACDA-C147DECCBA31}" destId="{042B6DA4-82E7-A041-89DB-D5DDEE4987D7}" srcOrd="1" destOrd="0" presId="urn:microsoft.com/office/officeart/2005/8/layout/orgChart1"/>
    <dgm:cxn modelId="{66881916-86B8-FC48-A969-181E868FC28A}" type="presParOf" srcId="{5FD2EBE4-8E6B-6B4E-B664-12852E0F3BCD}" destId="{A734917A-38A7-3E4E-82F4-EC385000AD73}" srcOrd="1" destOrd="0" presId="urn:microsoft.com/office/officeart/2005/8/layout/orgChart1"/>
    <dgm:cxn modelId="{B948AC8E-0631-054A-9380-AAC319D6DD3D}" type="presParOf" srcId="{5FD2EBE4-8E6B-6B4E-B664-12852E0F3BCD}" destId="{8A17C4AB-2021-E949-BCC3-29C65B584FDB}" srcOrd="2" destOrd="0" presId="urn:microsoft.com/office/officeart/2005/8/layout/orgChart1"/>
    <dgm:cxn modelId="{59DE8106-80FA-6D4C-82F6-7D2BA7052D1A}" type="presParOf" srcId="{D42491DD-0505-B44B-A88C-C2AB7BE2FC52}" destId="{67BE4E2C-E6C2-B14C-AF51-C23DD65283DD}" srcOrd="2" destOrd="0" presId="urn:microsoft.com/office/officeart/2005/8/layout/orgChart1"/>
    <dgm:cxn modelId="{C5F495D8-D29F-3A48-ADD2-D94C465EAF5F}" type="presParOf" srcId="{D42491DD-0505-B44B-A88C-C2AB7BE2FC52}" destId="{B3EFBE95-2B14-9548-8A33-D95E9D53655E}" srcOrd="3" destOrd="0" presId="urn:microsoft.com/office/officeart/2005/8/layout/orgChart1"/>
    <dgm:cxn modelId="{5CC759EF-D650-5D4D-AB2A-A21A14460C2E}" type="presParOf" srcId="{B3EFBE95-2B14-9548-8A33-D95E9D53655E}" destId="{4913EEBF-C949-2746-BA90-41D466568CF1}" srcOrd="0" destOrd="0" presId="urn:microsoft.com/office/officeart/2005/8/layout/orgChart1"/>
    <dgm:cxn modelId="{1488795A-8FE9-1E49-BF99-2E13931F8394}" type="presParOf" srcId="{4913EEBF-C949-2746-BA90-41D466568CF1}" destId="{0B4B7652-2499-D344-88B8-CC8F7FFB5243}" srcOrd="0" destOrd="0" presId="urn:microsoft.com/office/officeart/2005/8/layout/orgChart1"/>
    <dgm:cxn modelId="{6DFAFA7E-9D76-4A4A-BE12-1648455F451E}" type="presParOf" srcId="{4913EEBF-C949-2746-BA90-41D466568CF1}" destId="{9868CDDE-2E11-834D-9DE7-2849340FB0DA}" srcOrd="1" destOrd="0" presId="urn:microsoft.com/office/officeart/2005/8/layout/orgChart1"/>
    <dgm:cxn modelId="{6CF556E7-4459-6048-BE09-580A8EC3624F}" type="presParOf" srcId="{B3EFBE95-2B14-9548-8A33-D95E9D53655E}" destId="{E82CA38D-95AD-A748-B74E-995506544273}" srcOrd="1" destOrd="0" presId="urn:microsoft.com/office/officeart/2005/8/layout/orgChart1"/>
    <dgm:cxn modelId="{C5388C6F-B03B-8A4A-867D-96EC96B3A7D0}" type="presParOf" srcId="{B3EFBE95-2B14-9548-8A33-D95E9D53655E}" destId="{0181047F-4174-B343-8557-A89DB22DA656}" srcOrd="2" destOrd="0" presId="urn:microsoft.com/office/officeart/2005/8/layout/orgChart1"/>
    <dgm:cxn modelId="{44CB15E8-C5FF-B942-A222-2B828EFA869C}" type="presParOf" srcId="{502DD617-AD53-7F42-B988-2491B3A12843}" destId="{769B7971-37B1-C548-A853-D8C7F87CBE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E26B0-6F44-4B46-8168-CA2C500AE265}">
      <dsp:nvSpPr>
        <dsp:cNvPr id="0" name=""/>
        <dsp:cNvSpPr/>
      </dsp:nvSpPr>
      <dsp:spPr>
        <a:xfrm>
          <a:off x="1767" y="826065"/>
          <a:ext cx="2152829" cy="861131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Resectable</a:t>
          </a:r>
        </a:p>
      </dsp:txBody>
      <dsp:txXfrm>
        <a:off x="432333" y="826065"/>
        <a:ext cx="1291698" cy="861131"/>
      </dsp:txXfrm>
    </dsp:sp>
    <dsp:sp modelId="{D8D37F2A-1526-3C41-A4F9-470F19FECFE4}">
      <dsp:nvSpPr>
        <dsp:cNvPr id="0" name=""/>
        <dsp:cNvSpPr/>
      </dsp:nvSpPr>
      <dsp:spPr>
        <a:xfrm>
          <a:off x="1939313" y="826065"/>
          <a:ext cx="2152829" cy="861131"/>
        </a:xfrm>
        <a:prstGeom prst="chevron">
          <a:avLst/>
        </a:prstGeom>
        <a:solidFill>
          <a:schemeClr val="accent1">
            <a:shade val="80000"/>
            <a:hueOff val="188287"/>
            <a:satOff val="-18332"/>
            <a:lumOff val="1834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Bordeline</a:t>
          </a:r>
          <a:r>
            <a:rPr lang="en-US" sz="2100" kern="1200" dirty="0"/>
            <a:t> resectable</a:t>
          </a:r>
        </a:p>
      </dsp:txBody>
      <dsp:txXfrm>
        <a:off x="2369879" y="826065"/>
        <a:ext cx="1291698" cy="861131"/>
      </dsp:txXfrm>
    </dsp:sp>
    <dsp:sp modelId="{7F69EBDE-7A77-8B45-9909-CA2E9CB01088}">
      <dsp:nvSpPr>
        <dsp:cNvPr id="0" name=""/>
        <dsp:cNvSpPr/>
      </dsp:nvSpPr>
      <dsp:spPr>
        <a:xfrm>
          <a:off x="3878627" y="826065"/>
          <a:ext cx="2152829" cy="861131"/>
        </a:xfrm>
        <a:prstGeom prst="chevron">
          <a:avLst/>
        </a:prstGeom>
        <a:solidFill>
          <a:schemeClr val="accent1">
            <a:shade val="80000"/>
            <a:hueOff val="376575"/>
            <a:satOff val="-36664"/>
            <a:lumOff val="3668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Locally advanced</a:t>
          </a:r>
        </a:p>
      </dsp:txBody>
      <dsp:txXfrm>
        <a:off x="4309193" y="826065"/>
        <a:ext cx="1291698" cy="861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E26B0-6F44-4B46-8168-CA2C500AE265}">
      <dsp:nvSpPr>
        <dsp:cNvPr id="0" name=""/>
        <dsp:cNvSpPr/>
      </dsp:nvSpPr>
      <dsp:spPr>
        <a:xfrm>
          <a:off x="1783" y="821997"/>
          <a:ext cx="2173169" cy="869267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Standard Whipple</a:t>
          </a:r>
        </a:p>
      </dsp:txBody>
      <dsp:txXfrm>
        <a:off x="436417" y="821997"/>
        <a:ext cx="1303902" cy="869267"/>
      </dsp:txXfrm>
    </dsp:sp>
    <dsp:sp modelId="{D8D37F2A-1526-3C41-A4F9-470F19FECFE4}">
      <dsp:nvSpPr>
        <dsp:cNvPr id="0" name=""/>
        <dsp:cNvSpPr/>
      </dsp:nvSpPr>
      <dsp:spPr>
        <a:xfrm>
          <a:off x="1957635" y="821997"/>
          <a:ext cx="2173169" cy="869267"/>
        </a:xfrm>
        <a:prstGeom prst="chevron">
          <a:avLst/>
        </a:prstGeom>
        <a:solidFill>
          <a:schemeClr val="accent2">
            <a:shade val="80000"/>
            <a:hueOff val="72752"/>
            <a:satOff val="968"/>
            <a:lumOff val="1082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+ </a:t>
          </a:r>
          <a:r>
            <a:rPr lang="en-US" sz="1400" kern="1200" dirty="0" err="1"/>
            <a:t>portomesenteric</a:t>
          </a:r>
          <a:r>
            <a:rPr lang="en-US" sz="1400" kern="1200" dirty="0"/>
            <a:t> resection</a:t>
          </a:r>
        </a:p>
      </dsp:txBody>
      <dsp:txXfrm>
        <a:off x="2392269" y="821997"/>
        <a:ext cx="1303902" cy="869267"/>
      </dsp:txXfrm>
    </dsp:sp>
    <dsp:sp modelId="{7F69EBDE-7A77-8B45-9909-CA2E9CB01088}">
      <dsp:nvSpPr>
        <dsp:cNvPr id="0" name=""/>
        <dsp:cNvSpPr/>
      </dsp:nvSpPr>
      <dsp:spPr>
        <a:xfrm>
          <a:off x="3915271" y="821997"/>
          <a:ext cx="2173169" cy="869267"/>
        </a:xfrm>
        <a:prstGeom prst="chevron">
          <a:avLst/>
        </a:prstGeom>
        <a:solidFill>
          <a:schemeClr val="accent2">
            <a:shade val="80000"/>
            <a:hueOff val="145505"/>
            <a:satOff val="1936"/>
            <a:lumOff val="21644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Extented</a:t>
          </a:r>
          <a:r>
            <a:rPr lang="en-US" sz="1400" kern="1200" dirty="0"/>
            <a:t> Whipple</a:t>
          </a:r>
        </a:p>
      </dsp:txBody>
      <dsp:txXfrm>
        <a:off x="4349905" y="821997"/>
        <a:ext cx="1303902" cy="8692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E26B0-6F44-4B46-8168-CA2C500AE265}">
      <dsp:nvSpPr>
        <dsp:cNvPr id="0" name=""/>
        <dsp:cNvSpPr/>
      </dsp:nvSpPr>
      <dsp:spPr>
        <a:xfrm>
          <a:off x="1783" y="821997"/>
          <a:ext cx="2173169" cy="869267"/>
        </a:xfrm>
        <a:prstGeom prst="chevron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R0 resection</a:t>
          </a:r>
        </a:p>
      </dsp:txBody>
      <dsp:txXfrm>
        <a:off x="436417" y="821997"/>
        <a:ext cx="1303902" cy="869267"/>
      </dsp:txXfrm>
    </dsp:sp>
    <dsp:sp modelId="{D8D37F2A-1526-3C41-A4F9-470F19FECFE4}">
      <dsp:nvSpPr>
        <dsp:cNvPr id="0" name=""/>
        <dsp:cNvSpPr/>
      </dsp:nvSpPr>
      <dsp:spPr>
        <a:xfrm>
          <a:off x="1957635" y="821997"/>
          <a:ext cx="2173169" cy="869267"/>
        </a:xfrm>
        <a:prstGeom prst="chevron">
          <a:avLst/>
        </a:prstGeom>
        <a:solidFill>
          <a:schemeClr val="accent5">
            <a:shade val="80000"/>
            <a:hueOff val="-234689"/>
            <a:satOff val="-41461"/>
            <a:lumOff val="2239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 </a:t>
          </a:r>
          <a:r>
            <a:rPr lang="en-US" sz="2400" kern="1200"/>
            <a:t>R0 resection</a:t>
          </a:r>
          <a:endParaRPr lang="en-US" sz="2400" kern="1200" dirty="0"/>
        </a:p>
      </dsp:txBody>
      <dsp:txXfrm>
        <a:off x="2392269" y="821997"/>
        <a:ext cx="1303902" cy="869267"/>
      </dsp:txXfrm>
    </dsp:sp>
    <dsp:sp modelId="{7F69EBDE-7A77-8B45-9909-CA2E9CB01088}">
      <dsp:nvSpPr>
        <dsp:cNvPr id="0" name=""/>
        <dsp:cNvSpPr/>
      </dsp:nvSpPr>
      <dsp:spPr>
        <a:xfrm>
          <a:off x="3915271" y="821997"/>
          <a:ext cx="2173169" cy="869267"/>
        </a:xfrm>
        <a:prstGeom prst="chevron">
          <a:avLst/>
        </a:prstGeom>
        <a:solidFill>
          <a:schemeClr val="accent5">
            <a:shade val="80000"/>
            <a:hueOff val="-469379"/>
            <a:satOff val="-82922"/>
            <a:lumOff val="44784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Extented</a:t>
          </a:r>
          <a:r>
            <a:rPr lang="en-US" sz="2400" kern="1200" dirty="0"/>
            <a:t> Whipple</a:t>
          </a:r>
        </a:p>
      </dsp:txBody>
      <dsp:txXfrm>
        <a:off x="4349905" y="821997"/>
        <a:ext cx="1303902" cy="8692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E4E2C-E6C2-B14C-AF51-C23DD65283DD}">
      <dsp:nvSpPr>
        <dsp:cNvPr id="0" name=""/>
        <dsp:cNvSpPr/>
      </dsp:nvSpPr>
      <dsp:spPr>
        <a:xfrm>
          <a:off x="4012636" y="1295328"/>
          <a:ext cx="2101510" cy="645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989"/>
              </a:lnTo>
              <a:lnTo>
                <a:pt x="2101510" y="322989"/>
              </a:lnTo>
              <a:lnTo>
                <a:pt x="2101510" y="64597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A5A70-035A-C940-B69A-589AB9031500}">
      <dsp:nvSpPr>
        <dsp:cNvPr id="0" name=""/>
        <dsp:cNvSpPr/>
      </dsp:nvSpPr>
      <dsp:spPr>
        <a:xfrm>
          <a:off x="1781192" y="1295328"/>
          <a:ext cx="2231444" cy="645979"/>
        </a:xfrm>
        <a:custGeom>
          <a:avLst/>
          <a:gdLst/>
          <a:ahLst/>
          <a:cxnLst/>
          <a:rect l="0" t="0" r="0" b="0"/>
          <a:pathLst>
            <a:path>
              <a:moveTo>
                <a:pt x="2231444" y="0"/>
              </a:moveTo>
              <a:lnTo>
                <a:pt x="2231444" y="322989"/>
              </a:lnTo>
              <a:lnTo>
                <a:pt x="0" y="322989"/>
              </a:lnTo>
              <a:lnTo>
                <a:pt x="0" y="64597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F0AB2-65D3-3242-B27B-A2EC3A9421ED}">
      <dsp:nvSpPr>
        <dsp:cNvPr id="0" name=""/>
        <dsp:cNvSpPr/>
      </dsp:nvSpPr>
      <dsp:spPr>
        <a:xfrm>
          <a:off x="420759" y="485669"/>
          <a:ext cx="7183754" cy="8096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Locally advanced, non-metastatic</a:t>
          </a:r>
        </a:p>
      </dsp:txBody>
      <dsp:txXfrm>
        <a:off x="420759" y="485669"/>
        <a:ext cx="7183754" cy="809658"/>
      </dsp:txXfrm>
    </dsp:sp>
    <dsp:sp modelId="{C2CF31C5-4976-9549-8B1A-2392CECF9A02}">
      <dsp:nvSpPr>
        <dsp:cNvPr id="0" name=""/>
        <dsp:cNvSpPr/>
      </dsp:nvSpPr>
      <dsp:spPr>
        <a:xfrm>
          <a:off x="2671" y="1941307"/>
          <a:ext cx="3557040" cy="6668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Borderline resectable</a:t>
          </a:r>
        </a:p>
      </dsp:txBody>
      <dsp:txXfrm>
        <a:off x="2671" y="1941307"/>
        <a:ext cx="3557040" cy="666835"/>
      </dsp:txXfrm>
    </dsp:sp>
    <dsp:sp modelId="{0B4B7652-2499-D344-88B8-CC8F7FFB5243}">
      <dsp:nvSpPr>
        <dsp:cNvPr id="0" name=""/>
        <dsp:cNvSpPr/>
      </dsp:nvSpPr>
      <dsp:spPr>
        <a:xfrm>
          <a:off x="4205692" y="1941307"/>
          <a:ext cx="3816908" cy="1081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8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/>
            <a:t>Borderline unresectable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/>
            <a:t>(Non-resectable)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205692" y="1941307"/>
        <a:ext cx="3816908" cy="1081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E01527-C307-4E4B-BD6E-E28B19BEB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2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7FD90FC-926E-3343-B8CA-E2D78E0A1D89}" type="datetimeFigureOut">
              <a:rPr lang="en-US" smtClean="0"/>
              <a:t>11/24/21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382525E-EF04-F441-BD68-2143AC0ABD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27785"/>
            <a:ext cx="6477000" cy="18288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02060"/>
                </a:solidFill>
              </a:rPr>
              <a:t>ΚΑΡΚΙΝΟΣ ΠΑΓΚΡΕΑΤΟΣ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796352"/>
            <a:ext cx="5458968" cy="1146186"/>
          </a:xfrm>
        </p:spPr>
        <p:txBody>
          <a:bodyPr>
            <a:normAutofit/>
          </a:bodyPr>
          <a:lstStyle/>
          <a:p>
            <a:r>
              <a:rPr lang="el-GR" sz="1800" dirty="0"/>
              <a:t>Κων/νος Γ. Τούτουζας</a:t>
            </a:r>
          </a:p>
          <a:p>
            <a:r>
              <a:rPr lang="el-GR" sz="1800" dirty="0"/>
              <a:t>Αν. Καθηγητής Χειρουργικής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87" y="2218351"/>
            <a:ext cx="6155268" cy="34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Nature, 2016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15460" b="-15460"/>
          <a:stretch>
            <a:fillRect/>
          </a:stretch>
        </p:blipFill>
        <p:spPr>
          <a:xfrm>
            <a:off x="612648" y="939800"/>
            <a:ext cx="8153400" cy="4495800"/>
          </a:xfrm>
        </p:spPr>
      </p:pic>
      <p:sp>
        <p:nvSpPr>
          <p:cNvPr id="6" name="TextBox 5"/>
          <p:cNvSpPr txBox="1"/>
          <p:nvPr/>
        </p:nvSpPr>
        <p:spPr>
          <a:xfrm>
            <a:off x="2658533" y="5066268"/>
            <a:ext cx="1458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K-RAS (99%)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9733" y="5632623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CDKN2A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1733" y="5917343"/>
            <a:ext cx="957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TP 53</a:t>
            </a:r>
          </a:p>
          <a:p>
            <a:r>
              <a:rPr lang="en-US" sz="2000" dirty="0"/>
              <a:t>SMAD4</a:t>
            </a:r>
          </a:p>
        </p:txBody>
      </p:sp>
    </p:spTree>
    <p:extLst>
      <p:ext uri="{BB962C8B-B14F-4D97-AF65-F5344CB8AC3E}">
        <p14:creationId xmlns:p14="http://schemas.microsoft.com/office/powerpoint/2010/main" val="149675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0992"/>
            <a:ext cx="6508377" cy="1143000"/>
          </a:xfrm>
        </p:spPr>
        <p:txBody>
          <a:bodyPr/>
          <a:lstStyle/>
          <a:p>
            <a:r>
              <a:rPr lang="el-GR" dirty="0"/>
              <a:t>Παράγοντες κινδύνου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31611030"/>
              </p:ext>
            </p:extLst>
          </p:nvPr>
        </p:nvGraphicFramePr>
        <p:xfrm>
          <a:off x="457200" y="1520536"/>
          <a:ext cx="82296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642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Major risk factor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Fold increased  risk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total pancreatic cancers</a:t>
                      </a:r>
                      <a:endParaRPr lang="el-G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Smoking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x2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30%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Genetic factors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x5-10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10%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Chronic pancreatitis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x10-20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1%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Hereditary pancreatitis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x50-80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&lt;1%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3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Age &gt;70 years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x5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b="1" dirty="0">
                          <a:effectLst/>
                          <a:latin typeface="+mj-lt"/>
                          <a:ea typeface="Times New Roman"/>
                        </a:rPr>
                        <a:t>Minor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l-GR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7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Diabetes mellitus type II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x1.5-2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Obesity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x1.7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-</a:t>
                      </a:r>
                      <a:endParaRPr lang="el-GR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High fat diet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x1.7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-</a:t>
                      </a:r>
                      <a:endParaRPr lang="el-GR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7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Previous gastric surgery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x1.8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-</a:t>
                      </a:r>
                      <a:endParaRPr lang="el-GR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>
                          <a:effectLst/>
                          <a:latin typeface="+mj-lt"/>
                          <a:ea typeface="Times New Roman"/>
                        </a:rPr>
                        <a:t>Sclerosing cholangitis</a:t>
                      </a:r>
                      <a:endParaRPr lang="el-GR" sz="20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x14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-</a:t>
                      </a:r>
                      <a:endParaRPr lang="el-GR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Helicobacter pylori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2000" dirty="0">
                          <a:effectLst/>
                          <a:latin typeface="+mj-lt"/>
                          <a:ea typeface="Times New Roman"/>
                        </a:rPr>
                        <a:t>x1.8 </a:t>
                      </a:r>
                      <a:endParaRPr lang="el-GR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-</a:t>
                      </a:r>
                      <a:endParaRPr lang="el-GR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3085" y="32914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2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5776"/>
            <a:ext cx="6508377" cy="1143000"/>
          </a:xfrm>
        </p:spPr>
        <p:txBody>
          <a:bodyPr/>
          <a:lstStyle/>
          <a:p>
            <a:r>
              <a:rPr lang="el-GR" dirty="0"/>
              <a:t>Κληρονομικά σύνδρομα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2672584"/>
              </p:ext>
            </p:extLst>
          </p:nvPr>
        </p:nvGraphicFramePr>
        <p:xfrm>
          <a:off x="403542" y="1457096"/>
          <a:ext cx="8229600" cy="516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n-lt"/>
                          <a:ea typeface="Times New Roman"/>
                        </a:rPr>
                        <a:t>Syndrome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n-lt"/>
                          <a:ea typeface="Times New Roman"/>
                        </a:rPr>
                        <a:t>Gene mutation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+mn-lt"/>
                          <a:ea typeface="Times New Roman"/>
                        </a:rPr>
                        <a:t>Peutz-Jeghers</a:t>
                      </a: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 syndrome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Times New Roman"/>
                        </a:rPr>
                        <a:t>STK11/LKB1</a:t>
                      </a:r>
                      <a:endParaRPr lang="el-GR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Familial breast and ovarian cancer syndromes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BRCA1 and BRCA2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Familial atypical multiple mole melanoma (FAMMM)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Times New Roman"/>
                        </a:rPr>
                        <a:t>TP16</a:t>
                      </a:r>
                      <a:endParaRPr lang="el-GR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Times New Roman"/>
                        </a:rPr>
                        <a:t>Familial pancreatic cancer </a:t>
                      </a:r>
                      <a:endParaRPr lang="el-GR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BRCA2 in up to 20%; 4q32-34 ?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Hereditary pancreatitis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Times New Roman"/>
                        </a:rPr>
                        <a:t>PRSS1 in up to 80%</a:t>
                      </a:r>
                      <a:endParaRPr lang="el-GR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Times New Roman"/>
                        </a:rPr>
                        <a:t>von Hippel-Lindau disease</a:t>
                      </a:r>
                      <a:endParaRPr lang="el-GR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Times New Roman"/>
                        </a:rPr>
                        <a:t>VHL</a:t>
                      </a:r>
                      <a:endParaRPr lang="el-GR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Ataxia telangiectasia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Times New Roman"/>
                        </a:rPr>
                        <a:t>ATM</a:t>
                      </a:r>
                      <a:endParaRPr lang="el-GR" sz="18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Li-</a:t>
                      </a:r>
                      <a:r>
                        <a:rPr lang="en-GB" sz="1800" dirty="0" err="1">
                          <a:effectLst/>
                          <a:latin typeface="+mn-lt"/>
                          <a:ea typeface="Times New Roman"/>
                        </a:rPr>
                        <a:t>Fraumeni</a:t>
                      </a: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 syndrome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TP53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Cystic fibrosis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CFTR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Familial adenomatous polyposis (FAP)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APC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Hereditary </a:t>
                      </a:r>
                      <a:r>
                        <a:rPr lang="en-GB" sz="1800" dirty="0" err="1">
                          <a:effectLst/>
                          <a:latin typeface="+mn-lt"/>
                          <a:ea typeface="Times New Roman"/>
                        </a:rPr>
                        <a:t>nonpolyposis</a:t>
                      </a: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 colon cancer (HNPCC)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Times New Roman"/>
                        </a:rPr>
                        <a:t>MLH1, MSH2, MSH6, PMS1, PMS2</a:t>
                      </a:r>
                      <a:endParaRPr lang="el-GR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380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9440"/>
            <a:ext cx="6508377" cy="1143000"/>
          </a:xfrm>
        </p:spPr>
        <p:txBody>
          <a:bodyPr/>
          <a:lstStyle/>
          <a:p>
            <a:r>
              <a:rPr lang="el-GR" dirty="0"/>
              <a:t>Κληρονομικά σύνδρομα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631279"/>
              </p:ext>
            </p:extLst>
          </p:nvPr>
        </p:nvGraphicFramePr>
        <p:xfrm>
          <a:off x="457200" y="2387272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Risk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 risk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Lifetime risk by age 70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identifiable futures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0,5%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BRAC1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BRAC2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3.5-10x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HNPCC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8.6x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FAMMM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20-34x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10-17%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Familial PC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32x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Hereditary pancreatitis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50-80x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25-40%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P-J syndrome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132x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63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0356"/>
            <a:ext cx="6508377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Σημεία &amp; συμπτώματα</a:t>
            </a:r>
            <a:br>
              <a:rPr lang="el-GR" dirty="0"/>
            </a:br>
            <a:r>
              <a:rPr lang="el-GR" i="1" dirty="0"/>
              <a:t>κεφαλή</a:t>
            </a:r>
            <a:endParaRPr lang="en-US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74345183"/>
              </p:ext>
            </p:extLst>
          </p:nvPr>
        </p:nvGraphicFramePr>
        <p:xfrm>
          <a:off x="457198" y="1869928"/>
          <a:ext cx="6840116" cy="470659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42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0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ίκτερος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40-80%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Κοιλιακό άλγος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60-80%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Απώλεια βάρους (συχνά μαζική και ταχεία)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50-80%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Ψηλαφητή χοληδόχος κύστη (σημείο </a:t>
                      </a:r>
                      <a:r>
                        <a:rPr lang="en-US" dirty="0"/>
                        <a:t>Courvoisier)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Κνησμός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25%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θρομβοφλεβίτιδα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15%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έμετος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15%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Οξέια παγκρεατίτιδα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15%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0356"/>
            <a:ext cx="6508377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Σημεία &amp; συμπτώματα</a:t>
            </a:r>
            <a:br>
              <a:rPr lang="el-GR" dirty="0"/>
            </a:br>
            <a:r>
              <a:rPr lang="el-GR" i="1" dirty="0"/>
              <a:t>σώμα και ουρά</a:t>
            </a:r>
            <a:endParaRPr lang="en-US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3925640"/>
              </p:ext>
            </p:extLst>
          </p:nvPr>
        </p:nvGraphicFramePr>
        <p:xfrm>
          <a:off x="482910" y="2013032"/>
          <a:ext cx="6814403" cy="406651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394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0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Απώλεια βάρους (συχνά μαζική και ταχεία)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95%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Κοιλιακό άλγος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90%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αδυναμία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50%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έμετοι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35%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Κοιλιακή μάζα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20%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Ασκίτης 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072">
                <a:tc>
                  <a:txBody>
                    <a:bodyPr/>
                    <a:lstStyle/>
                    <a:p>
                      <a:r>
                        <a:rPr lang="el-GR" dirty="0"/>
                        <a:t>ίκτερος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10%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75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Σημεία &amp; Συμπτώματα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12648" y="1600200"/>
            <a:ext cx="6916308" cy="4124117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400" b="1" dirty="0"/>
          </a:p>
          <a:p>
            <a:pPr>
              <a:buNone/>
            </a:pPr>
            <a:r>
              <a:rPr lang="el-GR" sz="2400" b="1" dirty="0"/>
              <a:t>    </a:t>
            </a:r>
          </a:p>
          <a:p>
            <a:pPr algn="just">
              <a:buNone/>
            </a:pPr>
            <a:r>
              <a:rPr lang="el-GR" sz="2400" b="1" dirty="0"/>
              <a:t>    Η εμφάνιση ή η επιδείνωση διαβήτη</a:t>
            </a:r>
            <a:r>
              <a:rPr lang="el-GR" sz="2400" dirty="0"/>
              <a:t>, αρχικά μη-</a:t>
            </a:r>
            <a:r>
              <a:rPr lang="el-GR" sz="2400" dirty="0" err="1"/>
              <a:t>ινσουλινοεξαρτώμενου</a:t>
            </a:r>
            <a:r>
              <a:rPr lang="el-GR" sz="2400" dirty="0"/>
              <a:t>, θα πρέπει να μας βάζει σε υποψία ότι υπάρχει καρκίνος σε έναν άνθρωπο άνω των 40 ετών</a:t>
            </a:r>
            <a:r>
              <a:rPr lang="en-US" sz="2400" dirty="0"/>
              <a:t>,</a:t>
            </a:r>
            <a:r>
              <a:rPr lang="el-GR" sz="2400" dirty="0"/>
              <a:t> ειδικά</a:t>
            </a:r>
            <a:r>
              <a:rPr lang="en-US" sz="2400" dirty="0"/>
              <a:t>,</a:t>
            </a:r>
            <a:r>
              <a:rPr lang="el-GR" sz="2400" dirty="0"/>
              <a:t> εάν δεν υπάρχει προηγούμενο ιστορικό διαβήτη ή παχυσαρκίας</a:t>
            </a:r>
            <a:br>
              <a:rPr lang="el-GR" sz="2400" dirty="0"/>
            </a:br>
            <a:br>
              <a:rPr lang="el-GR" sz="2400" dirty="0"/>
            </a:br>
            <a:endParaRPr lang="el-GR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69872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58750" y="1792288"/>
            <a:ext cx="17907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/>
              <a:t>Σποραδικός ΠΚ</a:t>
            </a:r>
            <a:endParaRPr lang="en-GB"/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87313" y="3665538"/>
            <a:ext cx="200025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/>
              <a:t>Κληρονομικός ΠΚ</a:t>
            </a:r>
            <a:endParaRPr lang="en-GB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403350" y="2636838"/>
            <a:ext cx="1330325" cy="376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/>
              <a:t>ΔΙΑΓΝΩΣΗ</a:t>
            </a:r>
            <a:endParaRPr lang="en-GB"/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3132138" y="1989138"/>
            <a:ext cx="1730375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/>
              <a:t>Σταδιοποίηση &amp;</a:t>
            </a:r>
          </a:p>
          <a:p>
            <a:r>
              <a:rPr lang="el-GR"/>
              <a:t>Εκτίμηση </a:t>
            </a:r>
          </a:p>
          <a:p>
            <a:r>
              <a:rPr lang="el-GR"/>
              <a:t>εξερεσιμότητας</a:t>
            </a:r>
            <a:endParaRPr lang="en-GB"/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5148263" y="1916113"/>
            <a:ext cx="1928812" cy="376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/>
              <a:t>Παγκρεατεκτομή </a:t>
            </a:r>
            <a:endParaRPr lang="en-GB"/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5292725" y="3068638"/>
            <a:ext cx="1411288" cy="6508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/>
              <a:t>Παρηγορική</a:t>
            </a:r>
          </a:p>
          <a:p>
            <a:r>
              <a:rPr lang="el-GR"/>
              <a:t>Θεραπεία</a:t>
            </a:r>
            <a:endParaRPr lang="en-GB"/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7143750" y="2297113"/>
            <a:ext cx="1944688" cy="6508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/>
              <a:t>Συμπληρωματική</a:t>
            </a:r>
          </a:p>
          <a:p>
            <a:r>
              <a:rPr lang="el-GR"/>
              <a:t>θεραπεία</a:t>
            </a:r>
            <a:endParaRPr lang="en-GB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6948488" y="2205038"/>
            <a:ext cx="2159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1403350" y="220503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1476375" y="3068638"/>
            <a:ext cx="35877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>
            <a:off x="3348038" y="321310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3040063" y="3859213"/>
            <a:ext cx="11985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ce-CT</a:t>
            </a:r>
          </a:p>
          <a:p>
            <a:r>
              <a:rPr lang="en-GB" sz="1400"/>
              <a:t>MRI</a:t>
            </a:r>
          </a:p>
          <a:p>
            <a:r>
              <a:rPr lang="en-GB" sz="1400"/>
              <a:t>EUS</a:t>
            </a:r>
          </a:p>
          <a:p>
            <a:r>
              <a:rPr lang="en-GB" sz="1400"/>
              <a:t>Laparoscopy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7288213" y="3282950"/>
            <a:ext cx="1889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CTx</a:t>
            </a:r>
          </a:p>
          <a:p>
            <a:r>
              <a:rPr lang="el-GR" sz="1400"/>
              <a:t>Βιολογικές Θεραπείες</a:t>
            </a:r>
            <a:endParaRPr lang="en-GB" sz="1400"/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>
            <a:off x="7524750" y="29241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Line 16"/>
          <p:cNvSpPr>
            <a:spLocks noChangeShapeType="1"/>
          </p:cNvSpPr>
          <p:nvPr/>
        </p:nvSpPr>
        <p:spPr bwMode="auto">
          <a:xfrm>
            <a:off x="5435600" y="37893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5200650" y="4240213"/>
            <a:ext cx="1889125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/>
          </a:p>
          <a:p>
            <a:r>
              <a:rPr lang="el-GR" sz="1400"/>
              <a:t>Χειρουργικό </a:t>
            </a:r>
            <a:r>
              <a:rPr lang="en-GB" sz="1400"/>
              <a:t>Bypass</a:t>
            </a:r>
          </a:p>
          <a:p>
            <a:r>
              <a:rPr lang="en-GB" sz="1400"/>
              <a:t>Stent</a:t>
            </a:r>
          </a:p>
          <a:p>
            <a:r>
              <a:rPr lang="en-GB" sz="1400"/>
              <a:t>CTx </a:t>
            </a:r>
          </a:p>
          <a:p>
            <a:r>
              <a:rPr lang="el-GR" sz="1400"/>
              <a:t>Βιολογικές Θεραπείες</a:t>
            </a:r>
            <a:endParaRPr lang="en-GB" sz="1400"/>
          </a:p>
        </p:txBody>
      </p:sp>
      <p:sp>
        <p:nvSpPr>
          <p:cNvPr id="101394" name="AutoShape 18"/>
          <p:cNvSpPr>
            <a:spLocks noChangeArrowheads="1"/>
          </p:cNvSpPr>
          <p:nvPr/>
        </p:nvSpPr>
        <p:spPr bwMode="auto">
          <a:xfrm>
            <a:off x="5219700" y="1557338"/>
            <a:ext cx="1873250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>
            <a:off x="5200650" y="979488"/>
            <a:ext cx="1470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400"/>
              <a:t>Περι-εγχειρητική</a:t>
            </a:r>
          </a:p>
          <a:p>
            <a:r>
              <a:rPr lang="el-GR" sz="1400"/>
              <a:t>αντιμετώπηση</a:t>
            </a:r>
            <a:endParaRPr lang="en-GB" sz="1400"/>
          </a:p>
        </p:txBody>
      </p:sp>
      <p:sp>
        <p:nvSpPr>
          <p:cNvPr id="101396" name="AutoShape 20"/>
          <p:cNvSpPr>
            <a:spLocks noChangeArrowheads="1"/>
          </p:cNvSpPr>
          <p:nvPr/>
        </p:nvSpPr>
        <p:spPr bwMode="auto">
          <a:xfrm>
            <a:off x="2700338" y="2708275"/>
            <a:ext cx="358775" cy="215900"/>
          </a:xfrm>
          <a:prstGeom prst="rightArrow">
            <a:avLst>
              <a:gd name="adj1" fmla="val 50000"/>
              <a:gd name="adj2" fmla="val 41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 flipV="1">
            <a:off x="4787900" y="2276475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>
            <a:off x="4787900" y="2708275"/>
            <a:ext cx="5048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70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w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62200"/>
            <a:ext cx="4191000" cy="288448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7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362200"/>
            <a:ext cx="3733800" cy="2895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634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ypical C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11816" r="8430" b="18816"/>
          <a:stretch>
            <a:fillRect/>
          </a:stretch>
        </p:blipFill>
        <p:spPr bwMode="auto">
          <a:xfrm>
            <a:off x="250825" y="333375"/>
            <a:ext cx="4537075" cy="36750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typical CA0002"/>
          <p:cNvPicPr>
            <a:picLocks noChangeAspect="1" noChangeArrowheads="1"/>
          </p:cNvPicPr>
          <p:nvPr/>
        </p:nvPicPr>
        <p:blipFill>
          <a:blip r:embed="rId3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14764" r="9596" b="18750"/>
          <a:stretch>
            <a:fillRect/>
          </a:stretch>
        </p:blipFill>
        <p:spPr bwMode="auto">
          <a:xfrm>
            <a:off x="4502150" y="3068638"/>
            <a:ext cx="4425950" cy="36242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7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24096"/>
            <a:ext cx="6508377" cy="1143000"/>
          </a:xfrm>
        </p:spPr>
        <p:txBody>
          <a:bodyPr/>
          <a:lstStyle/>
          <a:p>
            <a:r>
              <a:rPr lang="en-US" dirty="0"/>
              <a:t>Trendy…disease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135" y="1845732"/>
            <a:ext cx="3028245" cy="4542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1845732"/>
            <a:ext cx="4521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54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3795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9" y="386007"/>
            <a:ext cx="4084637" cy="40846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iapanepistimiako 008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38" y="2071087"/>
            <a:ext cx="4376615" cy="437661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70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tfelty 695845 10-06 co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5446" r="14063" b="23438"/>
          <a:stretch>
            <a:fillRect/>
          </a:stretch>
        </p:blipFill>
        <p:spPr bwMode="auto">
          <a:xfrm>
            <a:off x="612647" y="1600199"/>
            <a:ext cx="7562871" cy="423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0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6" y="1754188"/>
            <a:ext cx="8079154" cy="408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8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612648" y="1672454"/>
          <a:ext cx="8153400" cy="3533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028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continuum of resectability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1"/>
          </p:nvPr>
        </p:nvGraphicFramePr>
        <p:xfrm>
          <a:off x="599280" y="1283368"/>
          <a:ext cx="6031457" cy="251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Content Placeholder 12"/>
          <p:cNvGraphicFramePr>
            <a:graphicFrameLocks/>
          </p:cNvGraphicFramePr>
          <p:nvPr/>
        </p:nvGraphicFramePr>
        <p:xfrm>
          <a:off x="1585033" y="2866149"/>
          <a:ext cx="6088441" cy="251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Content Placeholder 12"/>
          <p:cNvGraphicFramePr>
            <a:graphicFrameLocks/>
          </p:cNvGraphicFramePr>
          <p:nvPr/>
        </p:nvGraphicFramePr>
        <p:xfrm>
          <a:off x="2707991" y="4523820"/>
          <a:ext cx="6088441" cy="251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86369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Calibri" charset="0"/>
              </a:rPr>
              <a:t>New classification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559363" y="3244307"/>
          <a:ext cx="8025273" cy="3508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699" name="Picture 4" descr="Glotfelty 695845 10-06 ax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0931" r="17188" b="28291"/>
          <a:stretch>
            <a:fillRect/>
          </a:stretch>
        </p:blipFill>
        <p:spPr bwMode="auto">
          <a:xfrm>
            <a:off x="2811463" y="1587500"/>
            <a:ext cx="337661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5225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8"/>
          <p:cNvSpPr txBox="1">
            <a:spLocks noChangeArrowheads="1"/>
          </p:cNvSpPr>
          <p:nvPr/>
        </p:nvSpPr>
        <p:spPr bwMode="auto">
          <a:xfrm>
            <a:off x="984250" y="4605338"/>
            <a:ext cx="3811588" cy="1385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000090"/>
                </a:solidFill>
                <a:latin typeface="+mn-lt"/>
              </a:rPr>
              <a:t>Borderline Resectable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000090"/>
                </a:solidFill>
                <a:latin typeface="+mn-lt"/>
              </a:rPr>
              <a:t>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rgbClr val="000090"/>
                </a:solidFill>
                <a:latin typeface="+mn-lt"/>
              </a:rPr>
              <a:t>Borderline Unresectable </a:t>
            </a:r>
          </a:p>
        </p:txBody>
      </p:sp>
      <p:sp>
        <p:nvSpPr>
          <p:cNvPr id="30722" name="Title 1"/>
          <p:cNvSpPr txBox="1">
            <a:spLocks/>
          </p:cNvSpPr>
          <p:nvPr/>
        </p:nvSpPr>
        <p:spPr bwMode="auto">
          <a:xfrm>
            <a:off x="612775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>
                <a:solidFill>
                  <a:schemeClr val="tx2"/>
                </a:solidFill>
                <a:latin typeface="Calibri" charset="0"/>
              </a:rPr>
              <a:t>New classification</a:t>
            </a:r>
          </a:p>
        </p:txBody>
      </p:sp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536575" y="166384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0"/>
              <a:buChar char=""/>
            </a:pPr>
            <a:r>
              <a:rPr lang="en-US" dirty="0">
                <a:latin typeface="Calibri" charset="0"/>
              </a:rPr>
              <a:t>Intermediate stage</a:t>
            </a:r>
          </a:p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0"/>
              <a:buChar char=""/>
            </a:pPr>
            <a:r>
              <a:rPr lang="en-US" dirty="0">
                <a:latin typeface="Calibri" charset="0"/>
              </a:rPr>
              <a:t>Between resectable and unresectable</a:t>
            </a:r>
          </a:p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0"/>
              <a:buChar char=""/>
            </a:pPr>
            <a:r>
              <a:rPr lang="en-US" dirty="0">
                <a:latin typeface="Calibri" charset="0"/>
              </a:rPr>
              <a:t>Involving</a:t>
            </a:r>
          </a:p>
          <a:p>
            <a:pPr lvl="2" ea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0"/>
              <a:buChar char=""/>
            </a:pPr>
            <a:r>
              <a:rPr lang="en-US" dirty="0" err="1">
                <a:latin typeface="Calibri" charset="0"/>
              </a:rPr>
              <a:t>Mesenterico</a:t>
            </a:r>
            <a:r>
              <a:rPr lang="en-US" dirty="0">
                <a:latin typeface="Calibri" charset="0"/>
              </a:rPr>
              <a:t>-portal axis</a:t>
            </a:r>
          </a:p>
          <a:p>
            <a:pPr lvl="2" ea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 charset="0"/>
              <a:buChar char=""/>
            </a:pPr>
            <a:r>
              <a:rPr lang="en-US" dirty="0">
                <a:latin typeface="Calibri" charset="0"/>
              </a:rPr>
              <a:t>Arterial axis</a:t>
            </a:r>
          </a:p>
          <a:p>
            <a:pPr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0"/>
              <a:buChar char=""/>
            </a:pPr>
            <a:endParaRPr lang="en-US" dirty="0">
              <a:latin typeface="Calibri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5325" y="4083050"/>
            <a:ext cx="5932488" cy="2359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B0BCC1"/>
              </a:buClr>
              <a:buSzPct val="60000"/>
              <a:buFont typeface="Wingdings" charset="0"/>
              <a:buChar char=""/>
            </a:pPr>
            <a:r>
              <a:rPr lang="en-US" sz="2000" dirty="0">
                <a:solidFill>
                  <a:schemeClr val="bg1"/>
                </a:solidFill>
                <a:latin typeface="Cambria" charset="0"/>
                <a:cs typeface="Cambria" charset="0"/>
              </a:rPr>
              <a:t>CT based diagnosis</a:t>
            </a:r>
          </a:p>
          <a:p>
            <a:pPr eaLnBrk="1" hangingPunct="1">
              <a:spcBef>
                <a:spcPts val="700"/>
              </a:spcBef>
              <a:buClr>
                <a:srgbClr val="B0BCC1"/>
              </a:buClr>
              <a:buSzPct val="60000"/>
              <a:buFont typeface="Wingdings" charset="0"/>
              <a:buChar char=""/>
            </a:pPr>
            <a:r>
              <a:rPr lang="en-US" sz="2000" dirty="0">
                <a:solidFill>
                  <a:schemeClr val="bg1"/>
                </a:solidFill>
                <a:latin typeface="Cambria" charset="0"/>
                <a:cs typeface="Cambria" charset="0"/>
              </a:rPr>
              <a:t>Absence of adequate tools to differentiate</a:t>
            </a:r>
          </a:p>
          <a:p>
            <a:pPr lvl="2" eaLnBrk="1" hangingPunct="1">
              <a:spcBef>
                <a:spcPts val="500"/>
              </a:spcBef>
              <a:buClr>
                <a:srgbClr val="B0BCC1"/>
              </a:buClr>
              <a:buSzPct val="75000"/>
              <a:buFont typeface="Wingdings" charset="0"/>
              <a:buChar char=""/>
            </a:pPr>
            <a:r>
              <a:rPr lang="en-US" sz="2000" dirty="0">
                <a:solidFill>
                  <a:schemeClr val="bg1"/>
                </a:solidFill>
                <a:latin typeface="Cambria" charset="0"/>
                <a:cs typeface="Cambria" charset="0"/>
              </a:rPr>
              <a:t>Non neoplastic inflammatory </a:t>
            </a:r>
            <a:r>
              <a:rPr lang="ja-JP" altLang="en-US" sz="2000" dirty="0">
                <a:solidFill>
                  <a:schemeClr val="bg1"/>
                </a:solidFill>
                <a:latin typeface="Cambria" charset="0"/>
                <a:cs typeface="Cambria" charset="0"/>
              </a:rPr>
              <a:t>“</a:t>
            </a:r>
            <a:r>
              <a:rPr lang="en-US" altLang="ja-JP" sz="2000" dirty="0">
                <a:solidFill>
                  <a:schemeClr val="bg1"/>
                </a:solidFill>
                <a:latin typeface="Cambria" charset="0"/>
                <a:cs typeface="Cambria" charset="0"/>
              </a:rPr>
              <a:t>infiltration</a:t>
            </a:r>
            <a:r>
              <a:rPr lang="ja-JP" altLang="en-US" sz="2000" dirty="0">
                <a:solidFill>
                  <a:schemeClr val="bg1"/>
                </a:solidFill>
                <a:latin typeface="Cambria" charset="0"/>
                <a:cs typeface="Cambria" charset="0"/>
              </a:rPr>
              <a:t>”</a:t>
            </a:r>
            <a:endParaRPr lang="en-US" altLang="ja-JP" sz="2000" dirty="0">
              <a:solidFill>
                <a:schemeClr val="bg1"/>
              </a:solidFill>
              <a:latin typeface="Cambria" charset="0"/>
              <a:cs typeface="Cambria" charset="0"/>
            </a:endParaRPr>
          </a:p>
          <a:p>
            <a:pPr lvl="2" eaLnBrk="1" hangingPunct="1">
              <a:spcBef>
                <a:spcPts val="500"/>
              </a:spcBef>
              <a:buClr>
                <a:srgbClr val="B0BCC1"/>
              </a:buClr>
              <a:buSzPct val="75000"/>
              <a:buFont typeface="Wingdings" charset="0"/>
              <a:buChar char=""/>
            </a:pPr>
            <a:r>
              <a:rPr lang="en-US" sz="2000" dirty="0">
                <a:solidFill>
                  <a:schemeClr val="bg1"/>
                </a:solidFill>
                <a:latin typeface="Cambria" charset="0"/>
                <a:cs typeface="Cambria" charset="0"/>
              </a:rPr>
              <a:t>True malignant infiltration</a:t>
            </a:r>
          </a:p>
        </p:txBody>
      </p:sp>
    </p:spTree>
    <p:extLst>
      <p:ext uri="{BB962C8B-B14F-4D97-AF65-F5344CB8AC3E}">
        <p14:creationId xmlns:p14="http://schemas.microsoft.com/office/powerpoint/2010/main" val="4044325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Portomesenterico vs arterial axis</a:t>
            </a:r>
          </a:p>
        </p:txBody>
      </p:sp>
      <p:pic>
        <p:nvPicPr>
          <p:cNvPr id="47106" name="Picture 4" descr="Glotfelty 695845 10-06 a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0931" r="17188" b="28291"/>
          <a:stretch>
            <a:fillRect/>
          </a:stretch>
        </p:blipFill>
        <p:spPr bwMode="auto">
          <a:xfrm>
            <a:off x="612775" y="1592263"/>
            <a:ext cx="42672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Glotfelty 695845 10-06 co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5446" r="14063" b="23438"/>
          <a:stretch>
            <a:fillRect/>
          </a:stretch>
        </p:blipFill>
        <p:spPr bwMode="auto">
          <a:xfrm>
            <a:off x="4038600" y="3875088"/>
            <a:ext cx="49545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Tosun 695399 a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20313" r="21741" b="31097"/>
          <a:stretch>
            <a:fillRect/>
          </a:stretch>
        </p:blipFill>
        <p:spPr bwMode="auto">
          <a:xfrm>
            <a:off x="0" y="1270000"/>
            <a:ext cx="4059238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78" r="-40678"/>
          <a:stretch>
            <a:fillRect/>
          </a:stretch>
        </p:blipFill>
        <p:spPr>
          <a:xfrm>
            <a:off x="612775" y="1600200"/>
            <a:ext cx="7599363" cy="4189413"/>
          </a:xfrm>
        </p:spPr>
      </p:pic>
      <p:pic>
        <p:nvPicPr>
          <p:cNvPr id="43012" name="Picture 3" descr="Castillo 698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26563" r="24387" b="29965"/>
          <a:stretch>
            <a:fillRect/>
          </a:stretch>
        </p:blipFill>
        <p:spPr bwMode="auto">
          <a:xfrm>
            <a:off x="4776788" y="3390900"/>
            <a:ext cx="42672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Portomesenterico vs arterial axis</a:t>
            </a:r>
          </a:p>
        </p:txBody>
      </p:sp>
    </p:spTree>
    <p:extLst>
      <p:ext uri="{BB962C8B-B14F-4D97-AF65-F5344CB8AC3E}">
        <p14:creationId xmlns:p14="http://schemas.microsoft.com/office/powerpoint/2010/main" val="21977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Neoadjuvant treatment for BL/LA pancreatic cancer 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>
                <a:latin typeface="Calibri" charset="0"/>
              </a:rPr>
              <a:t>…any preoperative treatment aiming to convert unresectable to resectable tumor and to increase microscopic complete tumor resection rates.</a:t>
            </a:r>
          </a:p>
          <a:p>
            <a:pPr marL="0" indent="0" eaLnBrk="1" hangingPunct="1">
              <a:buFont typeface="Wingdings" charset="0"/>
              <a:buNone/>
            </a:pPr>
            <a:endParaRPr lang="en-US">
              <a:latin typeface="Calibri" charset="0"/>
            </a:endParaRPr>
          </a:p>
          <a:p>
            <a:pPr marL="0" indent="0" eaLnBrk="1" hangingPunct="1"/>
            <a:r>
              <a:rPr lang="en-US" sz="2400">
                <a:latin typeface="Calibri" charset="0"/>
              </a:rPr>
              <a:t> Chemotherapy alone</a:t>
            </a:r>
          </a:p>
          <a:p>
            <a:pPr marL="0" indent="0" eaLnBrk="1" hangingPunct="1"/>
            <a:r>
              <a:rPr lang="en-US" sz="2400">
                <a:latin typeface="Calibri" charset="0"/>
              </a:rPr>
              <a:t> Chemoradiation</a:t>
            </a:r>
          </a:p>
          <a:p>
            <a:pPr marL="0" indent="0" eaLnBrk="1" hangingPunct="1"/>
            <a:r>
              <a:rPr lang="en-US" sz="2400">
                <a:latin typeface="Calibri" charset="0"/>
              </a:rPr>
              <a:t> Upfront chemoradiation followed by chemotherapy</a:t>
            </a:r>
          </a:p>
          <a:p>
            <a:pPr marL="0" indent="0" eaLnBrk="1" hangingPunct="1"/>
            <a:r>
              <a:rPr lang="en-US" sz="2400">
                <a:latin typeface="Calibri" charset="0"/>
              </a:rPr>
              <a:t> Sequence of chemotherapy followed by chemoradiation</a:t>
            </a: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641350" y="6311900"/>
            <a:ext cx="406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Calibri" charset="0"/>
              </a:rPr>
              <a:t>Heinemann H. Annals of Oncology 2013</a:t>
            </a:r>
          </a:p>
        </p:txBody>
      </p:sp>
    </p:spTree>
    <p:extLst>
      <p:ext uri="{BB962C8B-B14F-4D97-AF65-F5344CB8AC3E}">
        <p14:creationId xmlns:p14="http://schemas.microsoft.com/office/powerpoint/2010/main" val="2066520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παγκρέατος</a:t>
            </a:r>
            <a:endParaRPr lang="en-US" dirty="0"/>
          </a:p>
        </p:txBody>
      </p:sp>
      <p:pic>
        <p:nvPicPr>
          <p:cNvPr id="4" name="Εικόνα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648" y="1600200"/>
            <a:ext cx="3303441" cy="267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www.radiologyassistant.nl/data/bin/a509797aa1239d_pancr-cysts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8240" y="2872155"/>
            <a:ext cx="4577808" cy="3361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771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0090"/>
                </a:solidFill>
              </a:rPr>
              <a:t>Παγκρεατοδωδεκαδακτυλεκτομή</a:t>
            </a:r>
            <a:endParaRPr lang="en-GB" dirty="0">
              <a:solidFill>
                <a:srgbClr val="000090"/>
              </a:solidFill>
            </a:endParaRPr>
          </a:p>
        </p:txBody>
      </p:sp>
      <p:pic>
        <p:nvPicPr>
          <p:cNvPr id="67587" name="Picture 3" descr="28 may 0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ln/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763713" y="6165850"/>
            <a:ext cx="4988715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000090"/>
                </a:solidFill>
              </a:rPr>
              <a:t>Θνητότητα 1-4%, Νοσηρότητα 30-50%</a:t>
            </a:r>
            <a:endParaRPr lang="en-GB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Whipple Procedure</a:t>
            </a:r>
          </a:p>
        </p:txBody>
      </p:sp>
      <p:pic>
        <p:nvPicPr>
          <p:cNvPr id="46087" name="Picture 7" descr="w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47800"/>
            <a:ext cx="2971800" cy="23733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6" name="Rectangle 6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000"/>
              <a:t>Pancreaticoduodenectomy - Whipple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/>
              <a:t>pancreatic head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/>
              <a:t>duodenum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/>
              <a:t>gallbladder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/>
              <a:t>bile duct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/>
              <a:t>+/- gastric antrum</a:t>
            </a:r>
          </a:p>
        </p:txBody>
      </p:sp>
      <p:pic>
        <p:nvPicPr>
          <p:cNvPr id="46094" name="Picture 14" descr="w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352800" cy="2390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49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w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648" y="228600"/>
            <a:ext cx="3368675" cy="39624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w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4100" y="652462"/>
            <a:ext cx="3581400" cy="31146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w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5468" y="3527425"/>
            <a:ext cx="3505200" cy="33305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63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w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62200"/>
            <a:ext cx="3429000" cy="289718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 descr="w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854" y="1480894"/>
            <a:ext cx="3886200" cy="27003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7" descr="w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69" r="-19369"/>
          <a:stretch>
            <a:fillRect/>
          </a:stretch>
        </p:blipFill>
        <p:spPr>
          <a:xfrm>
            <a:off x="4036646" y="4181232"/>
            <a:ext cx="4819044" cy="265723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189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Cystic pancreatic tumors</a:t>
            </a:r>
          </a:p>
        </p:txBody>
      </p:sp>
      <p:sp>
        <p:nvSpPr>
          <p:cNvPr id="4" name="6 - TextBox"/>
          <p:cNvSpPr txBox="1"/>
          <p:nvPr/>
        </p:nvSpPr>
        <p:spPr>
          <a:xfrm>
            <a:off x="560294" y="6216907"/>
            <a:ext cx="672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M. Del </a:t>
            </a:r>
            <a:r>
              <a:rPr lang="en-US" sz="1400" i="1" dirty="0" err="1"/>
              <a:t>Chiaro</a:t>
            </a:r>
            <a:r>
              <a:rPr lang="en-US" sz="1400" i="1" dirty="0"/>
              <a:t>, C. </a:t>
            </a:r>
            <a:r>
              <a:rPr lang="en-US" sz="1400" i="1" dirty="0" err="1"/>
              <a:t>Verbeke</a:t>
            </a:r>
            <a:r>
              <a:rPr lang="en-US" sz="1400" i="1" dirty="0"/>
              <a:t> et. Al M. Del </a:t>
            </a:r>
            <a:r>
              <a:rPr lang="en-US" sz="1400" i="1" dirty="0" err="1"/>
              <a:t>Chiaro</a:t>
            </a:r>
            <a:r>
              <a:rPr lang="en-US" sz="1400" i="1" dirty="0"/>
              <a:t>, C. </a:t>
            </a:r>
            <a:r>
              <a:rPr lang="en-US" sz="1400" i="1" dirty="0" err="1"/>
              <a:t>Verbeke</a:t>
            </a:r>
            <a:r>
              <a:rPr lang="en-US" sz="1400" i="1" dirty="0"/>
              <a:t> et. al. </a:t>
            </a:r>
            <a:r>
              <a:rPr lang="en-US" sz="1400" b="1" dirty="0"/>
              <a:t>European experts consensus statement on cystic tumors of the pancreas.</a:t>
            </a:r>
            <a:r>
              <a:rPr lang="en-US" sz="1400" i="1" dirty="0"/>
              <a:t>. </a:t>
            </a:r>
            <a:r>
              <a:rPr lang="en-US" sz="1400" dirty="0"/>
              <a:t>Digestive and Liver Disease 2013 </a:t>
            </a:r>
            <a:endParaRPr lang="el-GR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616324" y="1135530"/>
            <a:ext cx="1434353" cy="23905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13" t="4584" r="-42846"/>
          <a:stretch/>
        </p:blipFill>
        <p:spPr bwMode="auto">
          <a:xfrm>
            <a:off x="498475" y="1168404"/>
            <a:ext cx="7556313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60295" y="1419413"/>
            <a:ext cx="2622176" cy="88152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3742" y="3451412"/>
            <a:ext cx="2622176" cy="20917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515471" y="1180354"/>
            <a:ext cx="112059" cy="194235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3487238" y="1168403"/>
            <a:ext cx="112059" cy="194235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3276571" y="4996289"/>
            <a:ext cx="112059" cy="194235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533405" y="4999279"/>
            <a:ext cx="112059" cy="194235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0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Ορώδης κυστική νεοπλασία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825" t="-1123" r="1332" b="1123"/>
          <a:stretch/>
        </p:blipFill>
        <p:spPr>
          <a:xfrm>
            <a:off x="612648" y="1600200"/>
            <a:ext cx="799665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7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Βλεννώδης κυστική νεοπλασία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5604" r="-15604"/>
          <a:stretch>
            <a:fillRect/>
          </a:stretch>
        </p:blipFill>
        <p:spPr>
          <a:xfrm>
            <a:off x="0" y="1600200"/>
            <a:ext cx="5640434" cy="3110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416" y="4168585"/>
            <a:ext cx="5458632" cy="25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51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Συμπαγής ψευδοθηλώδης νεοπλασία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7" y="1870807"/>
            <a:ext cx="3856253" cy="281842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22436" r="-22436"/>
          <a:stretch>
            <a:fillRect/>
          </a:stretch>
        </p:blipFill>
        <p:spPr>
          <a:xfrm>
            <a:off x="3840699" y="3380154"/>
            <a:ext cx="552772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02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Intraductal Papillary Mucinous Neoplasia (IPMN)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3278" b="1327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20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277" b="-533"/>
          <a:stretch/>
        </p:blipFill>
        <p:spPr bwMode="auto">
          <a:xfrm>
            <a:off x="612648" y="1324492"/>
            <a:ext cx="8153400" cy="542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Νευροενδοκρινικοί όγκοι παγκρέατος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215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04" r="-25204"/>
          <a:stretch>
            <a:fillRect/>
          </a:stretch>
        </p:blipFill>
        <p:spPr>
          <a:xfrm>
            <a:off x="-150926" y="1887816"/>
            <a:ext cx="9040041" cy="4654109"/>
          </a:xfrm>
        </p:spPr>
      </p:pic>
    </p:spTree>
    <p:extLst>
      <p:ext uri="{BB962C8B-B14F-4D97-AF65-F5344CB8AC3E}">
        <p14:creationId xmlns:p14="http://schemas.microsoft.com/office/powerpoint/2010/main" val="1290490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Νευροενδοκρινικοί όγκοι παγκρέατος</a:t>
            </a:r>
            <a:endParaRPr lang="en-US" sz="3600" dirty="0"/>
          </a:p>
        </p:txBody>
      </p:sp>
      <p:graphicFrame>
        <p:nvGraphicFramePr>
          <p:cNvPr id="6" name="Group 3">
            <a:extLst>
              <a:ext uri="{FF2B5EF4-FFF2-40B4-BE49-F238E27FC236}">
                <a16:creationId xmlns:a16="http://schemas.microsoft.com/office/drawing/2014/main" id="{E655DBC0-9ED2-8E42-85D7-AE98793AC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9686351"/>
              </p:ext>
            </p:extLst>
          </p:nvPr>
        </p:nvGraphicFramePr>
        <p:xfrm>
          <a:off x="274320" y="2756263"/>
          <a:ext cx="8185468" cy="3519125"/>
        </p:xfrm>
        <a:graphic>
          <a:graphicData uri="http://schemas.openxmlformats.org/drawingml/2006/table">
            <a:tbl>
              <a:tblPr/>
              <a:tblGrid>
                <a:gridCol w="3083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0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Γενικά χαρακτηριστικά</a:t>
                      </a:r>
                    </a:p>
                  </a:txBody>
                  <a:tcPr marL="91433" marR="9143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Κλινική εικόνα</a:t>
                      </a: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Διάγνωση</a:t>
                      </a: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7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75% συμπαγείς και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καλόηθες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10% κακόηθες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πολυεστιακό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(ΜΕΝ-1)</a:t>
                      </a:r>
                    </a:p>
                  </a:txBody>
                  <a:tcPr marL="91433" marR="9143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1.Συμπτώματα υπογλυκαιμίας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2.Γλυκόζη αίματος &lt;50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mg/dl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Ανακούφιση μετά από λήψη γλυκόζης</a:t>
                      </a: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1.Δοκιμασία υπογλυκαιμίας νηστείας με παράδοξα ψηλή ινσουλίνη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CT, MRI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3.EUS,intraoperative US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0A342E7-B261-F34C-B236-D54FB04BC639}"/>
              </a:ext>
            </a:extLst>
          </p:cNvPr>
          <p:cNvSpPr txBox="1"/>
          <p:nvPr/>
        </p:nvSpPr>
        <p:spPr>
          <a:xfrm>
            <a:off x="612648" y="1803065"/>
            <a:ext cx="191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>
                <a:latin typeface="+mj-lt"/>
              </a:rPr>
              <a:t>Ινσουλίνωμα</a:t>
            </a:r>
            <a:endParaRPr lang="en-G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0071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Νευροενδοκρινικοί όγκοι παγκρέατος</a:t>
            </a:r>
            <a:endParaRPr lang="en-US" sz="3600" dirty="0"/>
          </a:p>
        </p:txBody>
      </p:sp>
      <p:graphicFrame>
        <p:nvGraphicFramePr>
          <p:cNvPr id="6" name="Group 3">
            <a:extLst>
              <a:ext uri="{FF2B5EF4-FFF2-40B4-BE49-F238E27FC236}">
                <a16:creationId xmlns:a16="http://schemas.microsoft.com/office/drawing/2014/main" id="{1687C8D4-0842-4843-A940-3DE34AAEDD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074430"/>
              </p:ext>
            </p:extLst>
          </p:nvPr>
        </p:nvGraphicFramePr>
        <p:xfrm>
          <a:off x="509450" y="2717074"/>
          <a:ext cx="7950337" cy="3558314"/>
        </p:xfrm>
        <a:graphic>
          <a:graphicData uri="http://schemas.openxmlformats.org/drawingml/2006/table">
            <a:tbl>
              <a:tblPr/>
              <a:tblGrid>
                <a:gridCol w="2994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9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Γενικά χαρακτηριστικά</a:t>
                      </a:r>
                    </a:p>
                  </a:txBody>
                  <a:tcPr marL="91433" marR="9143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Κλινική εικόνα</a:t>
                      </a: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Διάγνωση</a:t>
                      </a: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75% σποραδικό (50% στο πάγκρεας)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25% ΜΕΝ-1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Κακόηθες όταν δώσει μεταστάσεις</a:t>
                      </a:r>
                    </a:p>
                  </a:txBody>
                  <a:tcPr marL="91433" marR="9143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1.Κοιλιακός πόνος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2.Διάρροια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3.Επιπλοκές πεπτικού έλκους</a:t>
                      </a: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astrin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200pg/ml-1000pg/ml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2.Σπινθηρορογράφημα υποδοχέων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CT, MRI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4.Εκλεκτική λήψη αίματος από πυλαία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Ενδοσκόπηση</a:t>
                      </a:r>
                    </a:p>
                  </a:txBody>
                  <a:tcPr marL="91433" marR="9143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E0370C-635B-A54A-8A87-6637BBEF8653}"/>
              </a:ext>
            </a:extLst>
          </p:cNvPr>
          <p:cNvSpPr txBox="1"/>
          <p:nvPr/>
        </p:nvSpPr>
        <p:spPr>
          <a:xfrm>
            <a:off x="612648" y="1803065"/>
            <a:ext cx="1814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>
                <a:latin typeface="+mj-lt"/>
              </a:rPr>
              <a:t>Γαστρίνωμα</a:t>
            </a:r>
            <a:endParaRPr lang="en-G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080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Επίπτωση</a:t>
            </a:r>
            <a:endParaRPr lang="en-US" dirty="0"/>
          </a:p>
        </p:txBody>
      </p:sp>
      <p:pic>
        <p:nvPicPr>
          <p:cNvPr id="4" name="Content Placeholder 3" descr="Slide9"/>
          <p:cNvPicPr>
            <a:picLocks noGrp="1" noChangeAspect="1"/>
          </p:cNvPicPr>
          <p:nvPr isPhoto="1">
            <p:ph sz="quarter" idx="1"/>
          </p:nvPr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260"/>
          <a:stretch/>
        </p:blipFill>
        <p:spPr>
          <a:xfrm>
            <a:off x="612648" y="1600199"/>
            <a:ext cx="8153400" cy="4946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51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Θνησιμότητα</a:t>
            </a:r>
            <a:endParaRPr lang="en-US" dirty="0"/>
          </a:p>
        </p:txBody>
      </p:sp>
      <p:pic>
        <p:nvPicPr>
          <p:cNvPr id="4" name="Content Placeholder 3" descr="Slide2"/>
          <p:cNvPicPr>
            <a:picLocks noGrp="1" noChangeAspect="1"/>
          </p:cNvPicPr>
          <p:nvPr isPhoto="1">
            <p:ph sz="quarter" idx="1"/>
          </p:nvPr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9" b="8787"/>
          <a:stretch/>
        </p:blipFill>
        <p:spPr>
          <a:xfrm>
            <a:off x="612648" y="1600199"/>
            <a:ext cx="8153400" cy="4768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166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Επίπτωση/θνησιμότητα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r="-2891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3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562508" y="35776"/>
            <a:ext cx="8783637" cy="2060575"/>
          </a:xfrm>
          <a:ln/>
          <a:extLst>
            <a:ext uri="{91240B29-F687-4f45-9708-019B960494DF}">
              <a14:hiddenLine xmlns=""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sz="4000" dirty="0">
                <a:solidFill>
                  <a:srgbClr val="000090"/>
                </a:solidFill>
              </a:rPr>
              <a:t>ΚΑΡΚΙΝΟΣ ΠΑΓΚΡΕΑΤΟΣ</a:t>
            </a:r>
            <a:r>
              <a:rPr lang="el-GR" sz="2400" b="1" dirty="0">
                <a:solidFill>
                  <a:srgbClr val="000090"/>
                </a:solidFill>
                <a:latin typeface="Georgia" charset="0"/>
              </a:rPr>
              <a:t> </a:t>
            </a:r>
            <a:br>
              <a:rPr lang="en-US" sz="2400" b="1" dirty="0">
                <a:solidFill>
                  <a:srgbClr val="000090"/>
                </a:solidFill>
                <a:latin typeface="Georgia" charset="0"/>
              </a:rPr>
            </a:br>
            <a:r>
              <a:rPr lang="el-GR" sz="2400" b="1" dirty="0">
                <a:solidFill>
                  <a:srgbClr val="000090"/>
                </a:solidFill>
                <a:latin typeface="Georgia" charset="0"/>
              </a:rPr>
              <a:t>Επιδημιολογικά δεδομένα</a:t>
            </a:r>
            <a:br>
              <a:rPr lang="el-GR" sz="2400" b="1" dirty="0">
                <a:solidFill>
                  <a:srgbClr val="000090"/>
                </a:solidFill>
                <a:latin typeface="Georgia" charset="0"/>
              </a:rPr>
            </a:br>
            <a:br>
              <a:rPr lang="en-US" sz="2400" b="1" dirty="0">
                <a:solidFill>
                  <a:srgbClr val="000090"/>
                </a:solidFill>
                <a:latin typeface="Georgia" charset="0"/>
              </a:rPr>
            </a:br>
            <a:r>
              <a:rPr lang="el-GR" sz="2400" dirty="0">
                <a:solidFill>
                  <a:srgbClr val="000090"/>
                </a:solidFill>
                <a:latin typeface="Georgia" charset="0"/>
              </a:rPr>
              <a:t>(</a:t>
            </a:r>
            <a:r>
              <a:rPr lang="en-GB" sz="2400" dirty="0">
                <a:solidFill>
                  <a:srgbClr val="000090"/>
                </a:solidFill>
                <a:latin typeface="Georgia" charset="0"/>
              </a:rPr>
              <a:t>MSKCC 1983-2000)</a:t>
            </a: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2916238" y="2205038"/>
            <a:ext cx="3436937" cy="1035050"/>
          </a:xfrm>
          <a:prstGeom prst="rect">
            <a:avLst/>
          </a:prstGeom>
          <a:solidFill>
            <a:srgbClr val="6699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66"/>
                </a:solidFill>
              </a:rPr>
              <a:t>Περιπαγκρεατική κακοήθεια</a:t>
            </a:r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3476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07950" y="3860800"/>
            <a:ext cx="1500188" cy="1035050"/>
          </a:xfrm>
          <a:prstGeom prst="rect">
            <a:avLst/>
          </a:prstGeom>
          <a:solidFill>
            <a:srgbClr val="6699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66"/>
                </a:solidFill>
              </a:rPr>
              <a:t>A</a:t>
            </a:r>
            <a:r>
              <a:rPr lang="el-GR" sz="2000" b="1">
                <a:solidFill>
                  <a:srgbClr val="000066"/>
                </a:solidFill>
              </a:rPr>
              <a:t>δενο</a:t>
            </a:r>
            <a:r>
              <a:rPr lang="en-US" sz="2000" b="1">
                <a:solidFill>
                  <a:srgbClr val="000066"/>
                </a:solidFill>
              </a:rPr>
              <a:t>Ca</a:t>
            </a:r>
          </a:p>
          <a:p>
            <a:pPr algn="ctr"/>
            <a:r>
              <a:rPr lang="el-GR" sz="2000" b="1">
                <a:solidFill>
                  <a:srgbClr val="000066"/>
                </a:solidFill>
              </a:rPr>
              <a:t>παγκρ.</a:t>
            </a:r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2231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323850" y="5516563"/>
            <a:ext cx="1500188" cy="1035050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66"/>
                </a:solidFill>
              </a:rPr>
              <a:t>Κεφαλή</a:t>
            </a:r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1729</a:t>
            </a:r>
            <a:endParaRPr lang="el-GR" sz="2000" b="1">
              <a:solidFill>
                <a:srgbClr val="000066"/>
              </a:solidFill>
            </a:endParaRPr>
          </a:p>
          <a:p>
            <a:pPr algn="ctr"/>
            <a:r>
              <a:rPr lang="el-GR" sz="2000" b="1">
                <a:solidFill>
                  <a:srgbClr val="000066"/>
                </a:solidFill>
              </a:rPr>
              <a:t>77,5%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2203450" y="5516563"/>
            <a:ext cx="2297113" cy="1035050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66"/>
                </a:solidFill>
              </a:rPr>
              <a:t>Σώμα- ουρά</a:t>
            </a:r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502</a:t>
            </a:r>
            <a:endParaRPr lang="el-GR" sz="2000" b="1">
              <a:solidFill>
                <a:srgbClr val="000066"/>
              </a:solidFill>
            </a:endParaRPr>
          </a:p>
          <a:p>
            <a:pPr algn="ctr"/>
            <a:r>
              <a:rPr lang="el-GR" sz="2000" b="1">
                <a:solidFill>
                  <a:srgbClr val="000066"/>
                </a:solidFill>
              </a:rPr>
              <a:t>22,5%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 flipH="1">
            <a:off x="987425" y="3357563"/>
            <a:ext cx="3521075" cy="5032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 flipH="1">
            <a:off x="2395538" y="3357563"/>
            <a:ext cx="2049462" cy="5032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>
            <a:off x="4427538" y="3357563"/>
            <a:ext cx="649287" cy="5032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2" name="Line 10"/>
          <p:cNvSpPr>
            <a:spLocks noChangeShapeType="1"/>
          </p:cNvSpPr>
          <p:nvPr/>
        </p:nvSpPr>
        <p:spPr bwMode="auto">
          <a:xfrm>
            <a:off x="4443413" y="3357563"/>
            <a:ext cx="2073275" cy="5032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Line 11"/>
          <p:cNvSpPr>
            <a:spLocks noChangeShapeType="1"/>
          </p:cNvSpPr>
          <p:nvPr/>
        </p:nvSpPr>
        <p:spPr bwMode="auto">
          <a:xfrm>
            <a:off x="4500563" y="3357563"/>
            <a:ext cx="3208337" cy="5032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>
            <a:off x="1179513" y="4941888"/>
            <a:ext cx="1600200" cy="5746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Line 13"/>
          <p:cNvSpPr>
            <a:spLocks noChangeShapeType="1"/>
          </p:cNvSpPr>
          <p:nvPr/>
        </p:nvSpPr>
        <p:spPr bwMode="auto">
          <a:xfrm flipH="1">
            <a:off x="858838" y="4941888"/>
            <a:ext cx="320675" cy="5746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1763713" y="3860800"/>
            <a:ext cx="1431925" cy="1035050"/>
          </a:xfrm>
          <a:prstGeom prst="rect">
            <a:avLst/>
          </a:prstGeom>
          <a:solidFill>
            <a:srgbClr val="6699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66"/>
                </a:solidFill>
              </a:rPr>
              <a:t>Νησιδίων</a:t>
            </a:r>
          </a:p>
          <a:p>
            <a:pPr algn="ctr"/>
            <a:r>
              <a:rPr lang="el-GR" sz="2000" b="1">
                <a:solidFill>
                  <a:srgbClr val="000066"/>
                </a:solidFill>
              </a:rPr>
              <a:t>παγκρ.</a:t>
            </a:r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273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27" name="Rectangle 15"/>
          <p:cNvSpPr>
            <a:spLocks noChangeArrowheads="1"/>
          </p:cNvSpPr>
          <p:nvPr/>
        </p:nvSpPr>
        <p:spPr bwMode="auto">
          <a:xfrm>
            <a:off x="3276600" y="3860800"/>
            <a:ext cx="1320800" cy="1035050"/>
          </a:xfrm>
          <a:prstGeom prst="rect">
            <a:avLst/>
          </a:prstGeom>
          <a:solidFill>
            <a:srgbClr val="6699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66"/>
                </a:solidFill>
              </a:rPr>
              <a:t>Φύματος</a:t>
            </a: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Vater</a:t>
            </a: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212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28" name="Rectangle 16"/>
          <p:cNvSpPr>
            <a:spLocks noChangeArrowheads="1"/>
          </p:cNvSpPr>
          <p:nvPr/>
        </p:nvSpPr>
        <p:spPr bwMode="auto">
          <a:xfrm>
            <a:off x="4716463" y="3860800"/>
            <a:ext cx="1416050" cy="1035050"/>
          </a:xfrm>
          <a:prstGeom prst="rect">
            <a:avLst/>
          </a:prstGeom>
          <a:solidFill>
            <a:srgbClr val="6699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0066"/>
                </a:solidFill>
              </a:rPr>
              <a:t>Xo</a:t>
            </a:r>
            <a:r>
              <a:rPr lang="el-GR" sz="2000" b="1">
                <a:solidFill>
                  <a:srgbClr val="000066"/>
                </a:solidFill>
              </a:rPr>
              <a:t>ληδόχ.</a:t>
            </a:r>
          </a:p>
          <a:p>
            <a:pPr algn="ctr"/>
            <a:r>
              <a:rPr lang="el-GR" sz="2000" b="1">
                <a:solidFill>
                  <a:srgbClr val="000066"/>
                </a:solidFill>
              </a:rPr>
              <a:t>πόρου</a:t>
            </a:r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191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6300788" y="3860800"/>
            <a:ext cx="1217612" cy="1035050"/>
          </a:xfrm>
          <a:prstGeom prst="rect">
            <a:avLst/>
          </a:prstGeom>
          <a:solidFill>
            <a:srgbClr val="6699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66"/>
                </a:solidFill>
              </a:rPr>
              <a:t>12/λου</a:t>
            </a:r>
            <a:r>
              <a:rPr lang="en-US" sz="2000" b="1">
                <a:solidFill>
                  <a:srgbClr val="000066"/>
                </a:solidFill>
              </a:rPr>
              <a:t> </a:t>
            </a:r>
            <a:endParaRPr lang="el-GR" sz="2000" b="1">
              <a:solidFill>
                <a:srgbClr val="000066"/>
              </a:solidFill>
            </a:endParaRPr>
          </a:p>
          <a:p>
            <a:pPr algn="ctr"/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162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7740650" y="3860800"/>
            <a:ext cx="1217613" cy="1035050"/>
          </a:xfrm>
          <a:prstGeom prst="rect">
            <a:avLst/>
          </a:prstGeom>
          <a:solidFill>
            <a:srgbClr val="6699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66"/>
                </a:solidFill>
              </a:rPr>
              <a:t>Αλλα</a:t>
            </a:r>
          </a:p>
          <a:p>
            <a:pPr algn="ctr"/>
            <a:endParaRPr lang="en-US" sz="2000" b="1">
              <a:solidFill>
                <a:srgbClr val="000066"/>
              </a:solidFill>
            </a:endParaRPr>
          </a:p>
          <a:p>
            <a:pPr algn="ctr"/>
            <a:r>
              <a:rPr lang="en-US" sz="2000" b="1">
                <a:solidFill>
                  <a:srgbClr val="000066"/>
                </a:solidFill>
              </a:rPr>
              <a:t>n = 407</a:t>
            </a:r>
            <a:endParaRPr lang="en-GB" sz="2000" b="1">
              <a:solidFill>
                <a:srgbClr val="000066"/>
              </a:solidFill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 flipH="1">
            <a:off x="3867150" y="3357563"/>
            <a:ext cx="576263" cy="50323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962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Φύλο - Ηλικία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935384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0200"/>
            <a:ext cx="4038600" cy="393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535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4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apital">
    <a:dk1>
      <a:srgbClr val="000000"/>
    </a:dk1>
    <a:lt1>
      <a:srgbClr val="FFFFFF"/>
    </a:lt1>
    <a:dk2>
      <a:srgbClr val="6F6D5D"/>
    </a:dk2>
    <a:lt2>
      <a:srgbClr val="7C8F97"/>
    </a:lt2>
    <a:accent1>
      <a:srgbClr val="4B5A60"/>
    </a:accent1>
    <a:accent2>
      <a:srgbClr val="9C5238"/>
    </a:accent2>
    <a:accent3>
      <a:srgbClr val="504539"/>
    </a:accent3>
    <a:accent4>
      <a:srgbClr val="C1AD79"/>
    </a:accent4>
    <a:accent5>
      <a:srgbClr val="667559"/>
    </a:accent5>
    <a:accent6>
      <a:srgbClr val="BAD6AD"/>
    </a:accent6>
    <a:hlink>
      <a:srgbClr val="524A82"/>
    </a:hlink>
    <a:folHlink>
      <a:srgbClr val="8F995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139</TotalTime>
  <Words>801</Words>
  <Application>Microsoft Macintosh PowerPoint</Application>
  <PresentationFormat>On-screen Show (4:3)</PresentationFormat>
  <Paragraphs>278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Calibri</vt:lpstr>
      <vt:lpstr>Cambria</vt:lpstr>
      <vt:lpstr>Georgia</vt:lpstr>
      <vt:lpstr>Wingdings</vt:lpstr>
      <vt:lpstr>Wingdings 2</vt:lpstr>
      <vt:lpstr>Median</vt:lpstr>
      <vt:lpstr>ΚΑΡΚΙΝΟΣ ΠΑΓΚΡΕΑΤΟΣ</vt:lpstr>
      <vt:lpstr>Trendy…disease</vt:lpstr>
      <vt:lpstr>Καρκίνος παγκρέατος</vt:lpstr>
      <vt:lpstr>Ανατομία</vt:lpstr>
      <vt:lpstr>Επίπτωση</vt:lpstr>
      <vt:lpstr>Θνησιμότητα</vt:lpstr>
      <vt:lpstr>Επίπτωση/θνησιμότητα</vt:lpstr>
      <vt:lpstr>ΚΑΡΚΙΝΟΣ ΠΑΓΚΡΕΑΤΟΣ  Επιδημιολογικά δεδομένα  (MSKCC 1983-2000)</vt:lpstr>
      <vt:lpstr>Φύλο - Ηλικία</vt:lpstr>
      <vt:lpstr>Nature, 2016</vt:lpstr>
      <vt:lpstr>Παράγοντες κινδύνου</vt:lpstr>
      <vt:lpstr>Κληρονομικά σύνδρομα</vt:lpstr>
      <vt:lpstr>Κληρονομικά σύνδρομα</vt:lpstr>
      <vt:lpstr>Σημεία &amp; συμπτώματα κεφαλή</vt:lpstr>
      <vt:lpstr>Σημεία &amp; συμπτώματα σώμα και ουρά</vt:lpstr>
      <vt:lpstr>Σημεία &amp; Συμπτώματα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continuum of resectability</vt:lpstr>
      <vt:lpstr>New classification</vt:lpstr>
      <vt:lpstr>PowerPoint Presentation</vt:lpstr>
      <vt:lpstr>Portomesenterico vs arterial axis</vt:lpstr>
      <vt:lpstr>Portomesenterico vs arterial axis</vt:lpstr>
      <vt:lpstr>Neoadjuvant treatment for BL/LA pancreatic cancer </vt:lpstr>
      <vt:lpstr>Παγκρεατοδωδεκαδακτυλεκτομή</vt:lpstr>
      <vt:lpstr>The Whipple Procedure</vt:lpstr>
      <vt:lpstr>PowerPoint Presentation</vt:lpstr>
      <vt:lpstr>PowerPoint Presentation</vt:lpstr>
      <vt:lpstr>Cystic pancreatic tumors</vt:lpstr>
      <vt:lpstr>Ορώδης κυστική νεοπλασία</vt:lpstr>
      <vt:lpstr>Βλεννώδης κυστική νεοπλασία</vt:lpstr>
      <vt:lpstr>Συμπαγής ψευδοθηλώδης νεοπλασία</vt:lpstr>
      <vt:lpstr>Intraductal Papillary Mucinous Neoplasia (IPMN) </vt:lpstr>
      <vt:lpstr>Νευροενδοκρινικοί όγκοι παγκρέατος</vt:lpstr>
      <vt:lpstr>Νευροενδοκρινικοί όγκοι παγκρέατος</vt:lpstr>
      <vt:lpstr>Νευροενδοκρινικοί όγκοι παγκρέατος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Καρκίνος Παγκρέατος</dc:title>
  <dc:creator>Konstantinos Toutouzas</dc:creator>
  <cp:lastModifiedBy>Κonstantinos Τoutouzas</cp:lastModifiedBy>
  <cp:revision>13</cp:revision>
  <dcterms:created xsi:type="dcterms:W3CDTF">2018-02-28T20:35:30Z</dcterms:created>
  <dcterms:modified xsi:type="dcterms:W3CDTF">2021-11-24T19:11:17Z</dcterms:modified>
</cp:coreProperties>
</file>