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4" r:id="rId3"/>
    <p:sldId id="295" r:id="rId4"/>
    <p:sldId id="296" r:id="rId5"/>
    <p:sldId id="297" r:id="rId6"/>
    <p:sldId id="298" r:id="rId7"/>
    <p:sldId id="299" r:id="rId8"/>
    <p:sldId id="301" r:id="rId9"/>
    <p:sldId id="302" r:id="rId10"/>
    <p:sldId id="304" r:id="rId11"/>
    <p:sldId id="258" r:id="rId12"/>
    <p:sldId id="259" r:id="rId13"/>
    <p:sldId id="263" r:id="rId14"/>
    <p:sldId id="261" r:id="rId15"/>
    <p:sldId id="262" r:id="rId16"/>
    <p:sldId id="264" r:id="rId17"/>
    <p:sldId id="305" r:id="rId18"/>
    <p:sldId id="306" r:id="rId19"/>
    <p:sldId id="307" r:id="rId20"/>
    <p:sldId id="308" r:id="rId21"/>
    <p:sldId id="309" r:id="rId22"/>
    <p:sldId id="310" r:id="rId23"/>
    <p:sldId id="272"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289" r:id="rId4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25" autoAdjust="0"/>
    <p:restoredTop sz="94660"/>
  </p:normalViewPr>
  <p:slideViewPr>
    <p:cSldViewPr>
      <p:cViewPr varScale="1">
        <p:scale>
          <a:sx n="112" d="100"/>
          <a:sy n="112" d="100"/>
        </p:scale>
        <p:origin x="126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18EB7B-71BB-4F91-ACDD-DDD6E0CBDD7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D45276F-B73B-4451-B8DE-9A433C93534A}">
      <dgm:prSet/>
      <dgm:spPr/>
      <dgm:t>
        <a:bodyPr/>
        <a:lstStyle/>
        <a:p>
          <a:r>
            <a:rPr lang="el-GR"/>
            <a:t>τοπική διόγκωση στην βουβωνική χώρα, η οποία μπορεί να επεκτείνεται στο όσχεο για τους άνδρες και στα μεγάλα χείλη του αιδοίου για τις γυναίκες.</a:t>
          </a:r>
          <a:endParaRPr lang="en-US"/>
        </a:p>
      </dgm:t>
    </dgm:pt>
    <dgm:pt modelId="{0C8572FD-EB89-48F4-95A1-B712B84954E2}" type="parTrans" cxnId="{5BF1ADF8-3145-4456-996E-68937C784A1E}">
      <dgm:prSet/>
      <dgm:spPr/>
      <dgm:t>
        <a:bodyPr/>
        <a:lstStyle/>
        <a:p>
          <a:endParaRPr lang="en-US"/>
        </a:p>
      </dgm:t>
    </dgm:pt>
    <dgm:pt modelId="{029014E9-8241-4B32-B82B-6362F8D98679}" type="sibTrans" cxnId="{5BF1ADF8-3145-4456-996E-68937C784A1E}">
      <dgm:prSet/>
      <dgm:spPr/>
      <dgm:t>
        <a:bodyPr/>
        <a:lstStyle/>
        <a:p>
          <a:endParaRPr lang="en-US"/>
        </a:p>
      </dgm:t>
    </dgm:pt>
    <dgm:pt modelId="{6FC53570-6D19-480B-8C57-8BD453702190}">
      <dgm:prSet/>
      <dgm:spPr/>
      <dgm:t>
        <a:bodyPr/>
        <a:lstStyle/>
        <a:p>
          <a:r>
            <a:rPr lang="el-GR"/>
            <a:t>Τις πιο πολλές φορές η διόγκωση αυτή εξαφανίζεται όταν είμαστε ξαπλωμένοι. Αρκετά συχνά η διόγκωση συνοδεύεται και από ήπιο έως μέτριας έντασης πόνο ο οποίος γίνεται εντονότερος όταν αυξάνεται η ενδοκοιλιακή πίεση </a:t>
          </a:r>
          <a:endParaRPr lang="en-US"/>
        </a:p>
      </dgm:t>
    </dgm:pt>
    <dgm:pt modelId="{CB0DEAA9-B40E-4325-B367-FC37D257B583}" type="parTrans" cxnId="{B6BDB71E-51D3-47C7-B668-DCFE88E43D56}">
      <dgm:prSet/>
      <dgm:spPr/>
      <dgm:t>
        <a:bodyPr/>
        <a:lstStyle/>
        <a:p>
          <a:endParaRPr lang="en-US"/>
        </a:p>
      </dgm:t>
    </dgm:pt>
    <dgm:pt modelId="{DCB711BE-5331-431F-A88B-D4940D790960}" type="sibTrans" cxnId="{B6BDB71E-51D3-47C7-B668-DCFE88E43D56}">
      <dgm:prSet/>
      <dgm:spPr/>
      <dgm:t>
        <a:bodyPr/>
        <a:lstStyle/>
        <a:p>
          <a:endParaRPr lang="en-US"/>
        </a:p>
      </dgm:t>
    </dgm:pt>
    <dgm:pt modelId="{0805FE43-913D-7846-B6FD-04E132FB80EA}" type="pres">
      <dgm:prSet presAssocID="{7618EB7B-71BB-4F91-ACDD-DDD6E0CBDD71}" presName="linear" presStyleCnt="0">
        <dgm:presLayoutVars>
          <dgm:animLvl val="lvl"/>
          <dgm:resizeHandles val="exact"/>
        </dgm:presLayoutVars>
      </dgm:prSet>
      <dgm:spPr/>
    </dgm:pt>
    <dgm:pt modelId="{B43A6F48-2B2C-DD43-8157-50FB2F3CBC35}" type="pres">
      <dgm:prSet presAssocID="{9D45276F-B73B-4451-B8DE-9A433C93534A}" presName="parentText" presStyleLbl="node1" presStyleIdx="0" presStyleCnt="2">
        <dgm:presLayoutVars>
          <dgm:chMax val="0"/>
          <dgm:bulletEnabled val="1"/>
        </dgm:presLayoutVars>
      </dgm:prSet>
      <dgm:spPr/>
    </dgm:pt>
    <dgm:pt modelId="{F1CCA7A6-EFE4-7042-8F4C-88B34FDE844E}" type="pres">
      <dgm:prSet presAssocID="{029014E9-8241-4B32-B82B-6362F8D98679}" presName="spacer" presStyleCnt="0"/>
      <dgm:spPr/>
    </dgm:pt>
    <dgm:pt modelId="{0791B200-5AFB-5147-9E62-71ED9AD23F12}" type="pres">
      <dgm:prSet presAssocID="{6FC53570-6D19-480B-8C57-8BD453702190}" presName="parentText" presStyleLbl="node1" presStyleIdx="1" presStyleCnt="2">
        <dgm:presLayoutVars>
          <dgm:chMax val="0"/>
          <dgm:bulletEnabled val="1"/>
        </dgm:presLayoutVars>
      </dgm:prSet>
      <dgm:spPr/>
    </dgm:pt>
  </dgm:ptLst>
  <dgm:cxnLst>
    <dgm:cxn modelId="{B6BDB71E-51D3-47C7-B668-DCFE88E43D56}" srcId="{7618EB7B-71BB-4F91-ACDD-DDD6E0CBDD71}" destId="{6FC53570-6D19-480B-8C57-8BD453702190}" srcOrd="1" destOrd="0" parTransId="{CB0DEAA9-B40E-4325-B367-FC37D257B583}" sibTransId="{DCB711BE-5331-431F-A88B-D4940D790960}"/>
    <dgm:cxn modelId="{AE88133B-38F7-6944-88B9-243EA002003E}" type="presOf" srcId="{9D45276F-B73B-4451-B8DE-9A433C93534A}" destId="{B43A6F48-2B2C-DD43-8157-50FB2F3CBC35}" srcOrd="0" destOrd="0" presId="urn:microsoft.com/office/officeart/2005/8/layout/vList2"/>
    <dgm:cxn modelId="{F40ED88F-32B4-2C4E-B020-DCA82002D0B7}" type="presOf" srcId="{6FC53570-6D19-480B-8C57-8BD453702190}" destId="{0791B200-5AFB-5147-9E62-71ED9AD23F12}" srcOrd="0" destOrd="0" presId="urn:microsoft.com/office/officeart/2005/8/layout/vList2"/>
    <dgm:cxn modelId="{1FAED099-D1AF-184C-AA87-DA2FA32AC2F6}" type="presOf" srcId="{7618EB7B-71BB-4F91-ACDD-DDD6E0CBDD71}" destId="{0805FE43-913D-7846-B6FD-04E132FB80EA}" srcOrd="0" destOrd="0" presId="urn:microsoft.com/office/officeart/2005/8/layout/vList2"/>
    <dgm:cxn modelId="{5BF1ADF8-3145-4456-996E-68937C784A1E}" srcId="{7618EB7B-71BB-4F91-ACDD-DDD6E0CBDD71}" destId="{9D45276F-B73B-4451-B8DE-9A433C93534A}" srcOrd="0" destOrd="0" parTransId="{0C8572FD-EB89-48F4-95A1-B712B84954E2}" sibTransId="{029014E9-8241-4B32-B82B-6362F8D98679}"/>
    <dgm:cxn modelId="{A92EC891-7BE7-DE41-8F9D-5D1F335D02CC}" type="presParOf" srcId="{0805FE43-913D-7846-B6FD-04E132FB80EA}" destId="{B43A6F48-2B2C-DD43-8157-50FB2F3CBC35}" srcOrd="0" destOrd="0" presId="urn:microsoft.com/office/officeart/2005/8/layout/vList2"/>
    <dgm:cxn modelId="{0EC8DA8B-B941-0349-B26D-31AD6C1A5E5D}" type="presParOf" srcId="{0805FE43-913D-7846-B6FD-04E132FB80EA}" destId="{F1CCA7A6-EFE4-7042-8F4C-88B34FDE844E}" srcOrd="1" destOrd="0" presId="urn:microsoft.com/office/officeart/2005/8/layout/vList2"/>
    <dgm:cxn modelId="{B6F32A97-BDDF-3D44-BFB6-D725CC2D3212}" type="presParOf" srcId="{0805FE43-913D-7846-B6FD-04E132FB80EA}" destId="{0791B200-5AFB-5147-9E62-71ED9AD23F1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C9C007-B106-4E2D-A392-4542A914424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8D20A16-5C34-4587-A4D5-457F99824E91}">
      <dgm:prSet/>
      <dgm:spPr/>
      <dgm:t>
        <a:bodyPr/>
        <a:lstStyle/>
        <a:p>
          <a:r>
            <a:rPr lang="el-GR"/>
            <a:t>Μηροκήλη</a:t>
          </a:r>
          <a:endParaRPr lang="en-US"/>
        </a:p>
      </dgm:t>
    </dgm:pt>
    <dgm:pt modelId="{C091A666-0324-4D89-AC64-93087B698392}" type="parTrans" cxnId="{E11A2B06-97DE-44EC-9F84-BD449972CC08}">
      <dgm:prSet/>
      <dgm:spPr/>
      <dgm:t>
        <a:bodyPr/>
        <a:lstStyle/>
        <a:p>
          <a:endParaRPr lang="en-US"/>
        </a:p>
      </dgm:t>
    </dgm:pt>
    <dgm:pt modelId="{4B688DF6-A2D7-4A5E-9013-47C851F79D02}" type="sibTrans" cxnId="{E11A2B06-97DE-44EC-9F84-BD449972CC08}">
      <dgm:prSet/>
      <dgm:spPr/>
      <dgm:t>
        <a:bodyPr/>
        <a:lstStyle/>
        <a:p>
          <a:endParaRPr lang="en-US"/>
        </a:p>
      </dgm:t>
    </dgm:pt>
    <dgm:pt modelId="{94C047EE-DBCE-4E74-9BF9-2FE009637188}">
      <dgm:prSet/>
      <dgm:spPr/>
      <dgm:t>
        <a:bodyPr/>
        <a:lstStyle/>
        <a:p>
          <a:r>
            <a:rPr lang="el-GR"/>
            <a:t>Λίπωμα του σπερματικού τόνου</a:t>
          </a:r>
          <a:endParaRPr lang="en-US"/>
        </a:p>
      </dgm:t>
    </dgm:pt>
    <dgm:pt modelId="{998AF62B-8ED8-447F-9E0A-AF60B6E0E15B}" type="parTrans" cxnId="{3C148187-A8CE-4734-B514-3D09062A9A08}">
      <dgm:prSet/>
      <dgm:spPr/>
      <dgm:t>
        <a:bodyPr/>
        <a:lstStyle/>
        <a:p>
          <a:endParaRPr lang="en-US"/>
        </a:p>
      </dgm:t>
    </dgm:pt>
    <dgm:pt modelId="{EA8BE515-5E7E-4902-B9B7-3437FDADBD18}" type="sibTrans" cxnId="{3C148187-A8CE-4734-B514-3D09062A9A08}">
      <dgm:prSet/>
      <dgm:spPr/>
      <dgm:t>
        <a:bodyPr/>
        <a:lstStyle/>
        <a:p>
          <a:endParaRPr lang="en-US"/>
        </a:p>
      </dgm:t>
    </dgm:pt>
    <dgm:pt modelId="{012DDBD9-1444-440E-A23F-B3719C68D90F}">
      <dgm:prSet/>
      <dgm:spPr/>
      <dgm:t>
        <a:bodyPr/>
        <a:lstStyle/>
        <a:p>
          <a:r>
            <a:rPr lang="el-GR"/>
            <a:t>Υδροκήλη</a:t>
          </a:r>
          <a:endParaRPr lang="en-US"/>
        </a:p>
      </dgm:t>
    </dgm:pt>
    <dgm:pt modelId="{DCF52351-BB02-43B5-9422-094FB6AEF64E}" type="parTrans" cxnId="{AA280F93-69D5-4962-BDAD-5EA959BEF828}">
      <dgm:prSet/>
      <dgm:spPr/>
      <dgm:t>
        <a:bodyPr/>
        <a:lstStyle/>
        <a:p>
          <a:endParaRPr lang="en-US"/>
        </a:p>
      </dgm:t>
    </dgm:pt>
    <dgm:pt modelId="{7E624919-BDC0-49D7-8502-F2854C819055}" type="sibTrans" cxnId="{AA280F93-69D5-4962-BDAD-5EA959BEF828}">
      <dgm:prSet/>
      <dgm:spPr/>
      <dgm:t>
        <a:bodyPr/>
        <a:lstStyle/>
        <a:p>
          <a:endParaRPr lang="en-US"/>
        </a:p>
      </dgm:t>
    </dgm:pt>
    <dgm:pt modelId="{DBA6A710-DDD7-4B1A-9A65-B389F92183D8}">
      <dgm:prSet/>
      <dgm:spPr/>
      <dgm:t>
        <a:bodyPr/>
        <a:lstStyle/>
        <a:p>
          <a:r>
            <a:rPr lang="el-GR"/>
            <a:t>Κιρσοκήλη</a:t>
          </a:r>
          <a:endParaRPr lang="en-US"/>
        </a:p>
      </dgm:t>
    </dgm:pt>
    <dgm:pt modelId="{6CFD23C6-A22B-46DF-8611-A70C5FD15D56}" type="parTrans" cxnId="{3CADC691-D9BC-42ED-9324-DBE252C74F1D}">
      <dgm:prSet/>
      <dgm:spPr/>
      <dgm:t>
        <a:bodyPr/>
        <a:lstStyle/>
        <a:p>
          <a:endParaRPr lang="en-US"/>
        </a:p>
      </dgm:t>
    </dgm:pt>
    <dgm:pt modelId="{5A36A908-14E7-4924-9597-0FF537AE924C}" type="sibTrans" cxnId="{3CADC691-D9BC-42ED-9324-DBE252C74F1D}">
      <dgm:prSet/>
      <dgm:spPr/>
      <dgm:t>
        <a:bodyPr/>
        <a:lstStyle/>
        <a:p>
          <a:endParaRPr lang="en-US"/>
        </a:p>
      </dgm:t>
    </dgm:pt>
    <dgm:pt modelId="{188381BA-3648-4758-BDD0-8D76B4BECDD9}">
      <dgm:prSet/>
      <dgm:spPr/>
      <dgm:t>
        <a:bodyPr/>
        <a:lstStyle/>
        <a:p>
          <a:r>
            <a:rPr lang="el-GR"/>
            <a:t>Όγκος του όρχεος</a:t>
          </a:r>
          <a:endParaRPr lang="en-US"/>
        </a:p>
      </dgm:t>
    </dgm:pt>
    <dgm:pt modelId="{AE6952EA-3513-44E3-A0AC-AF6046F46A5A}" type="parTrans" cxnId="{60E4D469-6C81-495E-88FA-05491718E5C1}">
      <dgm:prSet/>
      <dgm:spPr/>
      <dgm:t>
        <a:bodyPr/>
        <a:lstStyle/>
        <a:p>
          <a:endParaRPr lang="en-US"/>
        </a:p>
      </dgm:t>
    </dgm:pt>
    <dgm:pt modelId="{3C791E33-DF58-4A85-B83D-CEE450CF59F1}" type="sibTrans" cxnId="{60E4D469-6C81-495E-88FA-05491718E5C1}">
      <dgm:prSet/>
      <dgm:spPr/>
      <dgm:t>
        <a:bodyPr/>
        <a:lstStyle/>
        <a:p>
          <a:endParaRPr lang="en-US"/>
        </a:p>
      </dgm:t>
    </dgm:pt>
    <dgm:pt modelId="{8129F845-C31E-4A78-A24B-2ECA8608ACCE}">
      <dgm:prSet/>
      <dgm:spPr/>
      <dgm:t>
        <a:bodyPr/>
        <a:lstStyle/>
        <a:p>
          <a:r>
            <a:rPr lang="el-GR"/>
            <a:t>Λεμφαδένες</a:t>
          </a:r>
          <a:endParaRPr lang="en-US"/>
        </a:p>
      </dgm:t>
    </dgm:pt>
    <dgm:pt modelId="{D0A0A7EC-7903-4247-8F8E-CC55EE9E10EA}" type="parTrans" cxnId="{F18E0887-D180-49D6-B846-26FD510E686C}">
      <dgm:prSet/>
      <dgm:spPr/>
      <dgm:t>
        <a:bodyPr/>
        <a:lstStyle/>
        <a:p>
          <a:endParaRPr lang="en-US"/>
        </a:p>
      </dgm:t>
    </dgm:pt>
    <dgm:pt modelId="{4099C750-7E25-46C1-BE52-875D614858B0}" type="sibTrans" cxnId="{F18E0887-D180-49D6-B846-26FD510E686C}">
      <dgm:prSet/>
      <dgm:spPr/>
      <dgm:t>
        <a:bodyPr/>
        <a:lstStyle/>
        <a:p>
          <a:endParaRPr lang="en-US"/>
        </a:p>
      </dgm:t>
    </dgm:pt>
    <dgm:pt modelId="{5376F6EF-53BC-4191-9D06-DFDDBFEA5D78}">
      <dgm:prSet/>
      <dgm:spPr/>
      <dgm:t>
        <a:bodyPr/>
        <a:lstStyle/>
        <a:p>
          <a:r>
            <a:rPr lang="el-GR"/>
            <a:t>Απόστημα</a:t>
          </a:r>
          <a:endParaRPr lang="en-US"/>
        </a:p>
      </dgm:t>
    </dgm:pt>
    <dgm:pt modelId="{49FE17D1-D8A9-49D4-8C87-3DFF7E48181A}" type="parTrans" cxnId="{FC5BFE23-467D-45DB-A369-914235E5277D}">
      <dgm:prSet/>
      <dgm:spPr/>
      <dgm:t>
        <a:bodyPr/>
        <a:lstStyle/>
        <a:p>
          <a:endParaRPr lang="en-US"/>
        </a:p>
      </dgm:t>
    </dgm:pt>
    <dgm:pt modelId="{D5D54192-2532-49E8-BD83-AE2BB5649746}" type="sibTrans" cxnId="{FC5BFE23-467D-45DB-A369-914235E5277D}">
      <dgm:prSet/>
      <dgm:spPr/>
      <dgm:t>
        <a:bodyPr/>
        <a:lstStyle/>
        <a:p>
          <a:endParaRPr lang="en-US"/>
        </a:p>
      </dgm:t>
    </dgm:pt>
    <dgm:pt modelId="{62DC9671-02FC-A441-A933-4E2FF9413BEF}" type="pres">
      <dgm:prSet presAssocID="{ECC9C007-B106-4E2D-A392-4542A9144248}" presName="linear" presStyleCnt="0">
        <dgm:presLayoutVars>
          <dgm:animLvl val="lvl"/>
          <dgm:resizeHandles val="exact"/>
        </dgm:presLayoutVars>
      </dgm:prSet>
      <dgm:spPr/>
    </dgm:pt>
    <dgm:pt modelId="{052C3673-6632-554A-A839-1BCA94FD2686}" type="pres">
      <dgm:prSet presAssocID="{B8D20A16-5C34-4587-A4D5-457F99824E91}" presName="parentText" presStyleLbl="node1" presStyleIdx="0" presStyleCnt="7">
        <dgm:presLayoutVars>
          <dgm:chMax val="0"/>
          <dgm:bulletEnabled val="1"/>
        </dgm:presLayoutVars>
      </dgm:prSet>
      <dgm:spPr/>
    </dgm:pt>
    <dgm:pt modelId="{F247A051-4250-BC47-BDC5-2D7AF219061F}" type="pres">
      <dgm:prSet presAssocID="{4B688DF6-A2D7-4A5E-9013-47C851F79D02}" presName="spacer" presStyleCnt="0"/>
      <dgm:spPr/>
    </dgm:pt>
    <dgm:pt modelId="{2DF4A63C-92C1-B74A-B455-BBCD9ADE1FE4}" type="pres">
      <dgm:prSet presAssocID="{94C047EE-DBCE-4E74-9BF9-2FE009637188}" presName="parentText" presStyleLbl="node1" presStyleIdx="1" presStyleCnt="7">
        <dgm:presLayoutVars>
          <dgm:chMax val="0"/>
          <dgm:bulletEnabled val="1"/>
        </dgm:presLayoutVars>
      </dgm:prSet>
      <dgm:spPr/>
    </dgm:pt>
    <dgm:pt modelId="{DE9BD31C-37C0-4842-92C9-EDD07605545A}" type="pres">
      <dgm:prSet presAssocID="{EA8BE515-5E7E-4902-B9B7-3437FDADBD18}" presName="spacer" presStyleCnt="0"/>
      <dgm:spPr/>
    </dgm:pt>
    <dgm:pt modelId="{0C65CEB0-2007-CC4C-97D5-4B8CB803FE11}" type="pres">
      <dgm:prSet presAssocID="{012DDBD9-1444-440E-A23F-B3719C68D90F}" presName="parentText" presStyleLbl="node1" presStyleIdx="2" presStyleCnt="7">
        <dgm:presLayoutVars>
          <dgm:chMax val="0"/>
          <dgm:bulletEnabled val="1"/>
        </dgm:presLayoutVars>
      </dgm:prSet>
      <dgm:spPr/>
    </dgm:pt>
    <dgm:pt modelId="{3AEE0DA8-91FB-2641-A6CA-ABD79C495CB3}" type="pres">
      <dgm:prSet presAssocID="{7E624919-BDC0-49D7-8502-F2854C819055}" presName="spacer" presStyleCnt="0"/>
      <dgm:spPr/>
    </dgm:pt>
    <dgm:pt modelId="{18D3278A-4BB2-3C49-9916-CFB8B75C0A87}" type="pres">
      <dgm:prSet presAssocID="{DBA6A710-DDD7-4B1A-9A65-B389F92183D8}" presName="parentText" presStyleLbl="node1" presStyleIdx="3" presStyleCnt="7">
        <dgm:presLayoutVars>
          <dgm:chMax val="0"/>
          <dgm:bulletEnabled val="1"/>
        </dgm:presLayoutVars>
      </dgm:prSet>
      <dgm:spPr/>
    </dgm:pt>
    <dgm:pt modelId="{2843BD74-C438-924E-8AC7-695FCC9B21AC}" type="pres">
      <dgm:prSet presAssocID="{5A36A908-14E7-4924-9597-0FF537AE924C}" presName="spacer" presStyleCnt="0"/>
      <dgm:spPr/>
    </dgm:pt>
    <dgm:pt modelId="{70FC2B00-765F-A047-B26D-6E48AC4F1535}" type="pres">
      <dgm:prSet presAssocID="{188381BA-3648-4758-BDD0-8D76B4BECDD9}" presName="parentText" presStyleLbl="node1" presStyleIdx="4" presStyleCnt="7">
        <dgm:presLayoutVars>
          <dgm:chMax val="0"/>
          <dgm:bulletEnabled val="1"/>
        </dgm:presLayoutVars>
      </dgm:prSet>
      <dgm:spPr/>
    </dgm:pt>
    <dgm:pt modelId="{683F2B27-30C3-8A46-936A-D3C4056FB1DB}" type="pres">
      <dgm:prSet presAssocID="{3C791E33-DF58-4A85-B83D-CEE450CF59F1}" presName="spacer" presStyleCnt="0"/>
      <dgm:spPr/>
    </dgm:pt>
    <dgm:pt modelId="{73988DE5-D44C-C546-8205-E4BD3019EB9B}" type="pres">
      <dgm:prSet presAssocID="{8129F845-C31E-4A78-A24B-2ECA8608ACCE}" presName="parentText" presStyleLbl="node1" presStyleIdx="5" presStyleCnt="7">
        <dgm:presLayoutVars>
          <dgm:chMax val="0"/>
          <dgm:bulletEnabled val="1"/>
        </dgm:presLayoutVars>
      </dgm:prSet>
      <dgm:spPr/>
    </dgm:pt>
    <dgm:pt modelId="{E7738692-80F2-344A-8128-7031FE9B0E11}" type="pres">
      <dgm:prSet presAssocID="{4099C750-7E25-46C1-BE52-875D614858B0}" presName="spacer" presStyleCnt="0"/>
      <dgm:spPr/>
    </dgm:pt>
    <dgm:pt modelId="{FFC570C3-9EB3-1349-9BF0-A7063DDAEAB1}" type="pres">
      <dgm:prSet presAssocID="{5376F6EF-53BC-4191-9D06-DFDDBFEA5D78}" presName="parentText" presStyleLbl="node1" presStyleIdx="6" presStyleCnt="7">
        <dgm:presLayoutVars>
          <dgm:chMax val="0"/>
          <dgm:bulletEnabled val="1"/>
        </dgm:presLayoutVars>
      </dgm:prSet>
      <dgm:spPr/>
    </dgm:pt>
  </dgm:ptLst>
  <dgm:cxnLst>
    <dgm:cxn modelId="{E11A2B06-97DE-44EC-9F84-BD449972CC08}" srcId="{ECC9C007-B106-4E2D-A392-4542A9144248}" destId="{B8D20A16-5C34-4587-A4D5-457F99824E91}" srcOrd="0" destOrd="0" parTransId="{C091A666-0324-4D89-AC64-93087B698392}" sibTransId="{4B688DF6-A2D7-4A5E-9013-47C851F79D02}"/>
    <dgm:cxn modelId="{DAE1171D-AE3B-A943-851B-3D9C21BD9637}" type="presOf" srcId="{B8D20A16-5C34-4587-A4D5-457F99824E91}" destId="{052C3673-6632-554A-A839-1BCA94FD2686}" srcOrd="0" destOrd="0" presId="urn:microsoft.com/office/officeart/2005/8/layout/vList2"/>
    <dgm:cxn modelId="{FC5BFE23-467D-45DB-A369-914235E5277D}" srcId="{ECC9C007-B106-4E2D-A392-4542A9144248}" destId="{5376F6EF-53BC-4191-9D06-DFDDBFEA5D78}" srcOrd="6" destOrd="0" parTransId="{49FE17D1-D8A9-49D4-8C87-3DFF7E48181A}" sibTransId="{D5D54192-2532-49E8-BD83-AE2BB5649746}"/>
    <dgm:cxn modelId="{5DE2D23D-908C-A84A-BEF5-8270A9FB9C29}" type="presOf" srcId="{ECC9C007-B106-4E2D-A392-4542A9144248}" destId="{62DC9671-02FC-A441-A933-4E2FF9413BEF}" srcOrd="0" destOrd="0" presId="urn:microsoft.com/office/officeart/2005/8/layout/vList2"/>
    <dgm:cxn modelId="{60E4D469-6C81-495E-88FA-05491718E5C1}" srcId="{ECC9C007-B106-4E2D-A392-4542A9144248}" destId="{188381BA-3648-4758-BDD0-8D76B4BECDD9}" srcOrd="4" destOrd="0" parTransId="{AE6952EA-3513-44E3-A0AC-AF6046F46A5A}" sibTransId="{3C791E33-DF58-4A85-B83D-CEE450CF59F1}"/>
    <dgm:cxn modelId="{F18E0887-D180-49D6-B846-26FD510E686C}" srcId="{ECC9C007-B106-4E2D-A392-4542A9144248}" destId="{8129F845-C31E-4A78-A24B-2ECA8608ACCE}" srcOrd="5" destOrd="0" parTransId="{D0A0A7EC-7903-4247-8F8E-CC55EE9E10EA}" sibTransId="{4099C750-7E25-46C1-BE52-875D614858B0}"/>
    <dgm:cxn modelId="{3C148187-A8CE-4734-B514-3D09062A9A08}" srcId="{ECC9C007-B106-4E2D-A392-4542A9144248}" destId="{94C047EE-DBCE-4E74-9BF9-2FE009637188}" srcOrd="1" destOrd="0" parTransId="{998AF62B-8ED8-447F-9E0A-AF60B6E0E15B}" sibTransId="{EA8BE515-5E7E-4902-B9B7-3437FDADBD18}"/>
    <dgm:cxn modelId="{3CADC691-D9BC-42ED-9324-DBE252C74F1D}" srcId="{ECC9C007-B106-4E2D-A392-4542A9144248}" destId="{DBA6A710-DDD7-4B1A-9A65-B389F92183D8}" srcOrd="3" destOrd="0" parTransId="{6CFD23C6-A22B-46DF-8611-A70C5FD15D56}" sibTransId="{5A36A908-14E7-4924-9597-0FF537AE924C}"/>
    <dgm:cxn modelId="{AA280F93-69D5-4962-BDAD-5EA959BEF828}" srcId="{ECC9C007-B106-4E2D-A392-4542A9144248}" destId="{012DDBD9-1444-440E-A23F-B3719C68D90F}" srcOrd="2" destOrd="0" parTransId="{DCF52351-BB02-43B5-9422-094FB6AEF64E}" sibTransId="{7E624919-BDC0-49D7-8502-F2854C819055}"/>
    <dgm:cxn modelId="{D695EE99-C350-A547-A03D-B560D8F314A3}" type="presOf" srcId="{8129F845-C31E-4A78-A24B-2ECA8608ACCE}" destId="{73988DE5-D44C-C546-8205-E4BD3019EB9B}" srcOrd="0" destOrd="0" presId="urn:microsoft.com/office/officeart/2005/8/layout/vList2"/>
    <dgm:cxn modelId="{A34E3E9F-3B3D-834D-811C-DBB17B01F8AF}" type="presOf" srcId="{5376F6EF-53BC-4191-9D06-DFDDBFEA5D78}" destId="{FFC570C3-9EB3-1349-9BF0-A7063DDAEAB1}" srcOrd="0" destOrd="0" presId="urn:microsoft.com/office/officeart/2005/8/layout/vList2"/>
    <dgm:cxn modelId="{F3FB19C7-FFE4-F34B-A4C9-1AD9CF095335}" type="presOf" srcId="{188381BA-3648-4758-BDD0-8D76B4BECDD9}" destId="{70FC2B00-765F-A047-B26D-6E48AC4F1535}" srcOrd="0" destOrd="0" presId="urn:microsoft.com/office/officeart/2005/8/layout/vList2"/>
    <dgm:cxn modelId="{5827EDEB-5F17-8542-B643-4FF2879E49C8}" type="presOf" srcId="{012DDBD9-1444-440E-A23F-B3719C68D90F}" destId="{0C65CEB0-2007-CC4C-97D5-4B8CB803FE11}" srcOrd="0" destOrd="0" presId="urn:microsoft.com/office/officeart/2005/8/layout/vList2"/>
    <dgm:cxn modelId="{0E638BEE-7987-2647-A5B6-7290F83B8E8A}" type="presOf" srcId="{DBA6A710-DDD7-4B1A-9A65-B389F92183D8}" destId="{18D3278A-4BB2-3C49-9916-CFB8B75C0A87}" srcOrd="0" destOrd="0" presId="urn:microsoft.com/office/officeart/2005/8/layout/vList2"/>
    <dgm:cxn modelId="{2FCFD5F2-7C26-8740-A7CC-2F6ADC74B092}" type="presOf" srcId="{94C047EE-DBCE-4E74-9BF9-2FE009637188}" destId="{2DF4A63C-92C1-B74A-B455-BBCD9ADE1FE4}" srcOrd="0" destOrd="0" presId="urn:microsoft.com/office/officeart/2005/8/layout/vList2"/>
    <dgm:cxn modelId="{328E116E-419F-F645-B233-912EFB977C10}" type="presParOf" srcId="{62DC9671-02FC-A441-A933-4E2FF9413BEF}" destId="{052C3673-6632-554A-A839-1BCA94FD2686}" srcOrd="0" destOrd="0" presId="urn:microsoft.com/office/officeart/2005/8/layout/vList2"/>
    <dgm:cxn modelId="{3777960A-F772-4B4B-8C26-8C62EAE7DF35}" type="presParOf" srcId="{62DC9671-02FC-A441-A933-4E2FF9413BEF}" destId="{F247A051-4250-BC47-BDC5-2D7AF219061F}" srcOrd="1" destOrd="0" presId="urn:microsoft.com/office/officeart/2005/8/layout/vList2"/>
    <dgm:cxn modelId="{0F0A0333-36BA-304E-9DAD-C8A74D48F928}" type="presParOf" srcId="{62DC9671-02FC-A441-A933-4E2FF9413BEF}" destId="{2DF4A63C-92C1-B74A-B455-BBCD9ADE1FE4}" srcOrd="2" destOrd="0" presId="urn:microsoft.com/office/officeart/2005/8/layout/vList2"/>
    <dgm:cxn modelId="{E2829485-9940-C547-96A2-57E77192B4BE}" type="presParOf" srcId="{62DC9671-02FC-A441-A933-4E2FF9413BEF}" destId="{DE9BD31C-37C0-4842-92C9-EDD07605545A}" srcOrd="3" destOrd="0" presId="urn:microsoft.com/office/officeart/2005/8/layout/vList2"/>
    <dgm:cxn modelId="{53764C55-E08D-3845-AB89-1B57F4C82E82}" type="presParOf" srcId="{62DC9671-02FC-A441-A933-4E2FF9413BEF}" destId="{0C65CEB0-2007-CC4C-97D5-4B8CB803FE11}" srcOrd="4" destOrd="0" presId="urn:microsoft.com/office/officeart/2005/8/layout/vList2"/>
    <dgm:cxn modelId="{79A9D892-C733-9C42-8D1B-3A2447C775B7}" type="presParOf" srcId="{62DC9671-02FC-A441-A933-4E2FF9413BEF}" destId="{3AEE0DA8-91FB-2641-A6CA-ABD79C495CB3}" srcOrd="5" destOrd="0" presId="urn:microsoft.com/office/officeart/2005/8/layout/vList2"/>
    <dgm:cxn modelId="{3A1415EE-0AEA-0D43-B01B-21DA88849B2F}" type="presParOf" srcId="{62DC9671-02FC-A441-A933-4E2FF9413BEF}" destId="{18D3278A-4BB2-3C49-9916-CFB8B75C0A87}" srcOrd="6" destOrd="0" presId="urn:microsoft.com/office/officeart/2005/8/layout/vList2"/>
    <dgm:cxn modelId="{26D083E0-A145-EF4C-99D0-DBB463C0E1AD}" type="presParOf" srcId="{62DC9671-02FC-A441-A933-4E2FF9413BEF}" destId="{2843BD74-C438-924E-8AC7-695FCC9B21AC}" srcOrd="7" destOrd="0" presId="urn:microsoft.com/office/officeart/2005/8/layout/vList2"/>
    <dgm:cxn modelId="{FCCFABA7-34C5-9146-8F59-B21968DD1AA8}" type="presParOf" srcId="{62DC9671-02FC-A441-A933-4E2FF9413BEF}" destId="{70FC2B00-765F-A047-B26D-6E48AC4F1535}" srcOrd="8" destOrd="0" presId="urn:microsoft.com/office/officeart/2005/8/layout/vList2"/>
    <dgm:cxn modelId="{819199A6-7A6B-6B47-B131-FF49CBD0A6F6}" type="presParOf" srcId="{62DC9671-02FC-A441-A933-4E2FF9413BEF}" destId="{683F2B27-30C3-8A46-936A-D3C4056FB1DB}" srcOrd="9" destOrd="0" presId="urn:microsoft.com/office/officeart/2005/8/layout/vList2"/>
    <dgm:cxn modelId="{B620C90D-B1F9-B64B-97D2-9A3F390299FF}" type="presParOf" srcId="{62DC9671-02FC-A441-A933-4E2FF9413BEF}" destId="{73988DE5-D44C-C546-8205-E4BD3019EB9B}" srcOrd="10" destOrd="0" presId="urn:microsoft.com/office/officeart/2005/8/layout/vList2"/>
    <dgm:cxn modelId="{37491E07-F732-6A4C-A615-35C74D14F3C5}" type="presParOf" srcId="{62DC9671-02FC-A441-A933-4E2FF9413BEF}" destId="{E7738692-80F2-344A-8128-7031FE9B0E11}" srcOrd="11" destOrd="0" presId="urn:microsoft.com/office/officeart/2005/8/layout/vList2"/>
    <dgm:cxn modelId="{28FC3B3B-26E7-1841-AC90-DFD413F9D001}" type="presParOf" srcId="{62DC9671-02FC-A441-A933-4E2FF9413BEF}" destId="{FFC570C3-9EB3-1349-9BF0-A7063DDAEAB1}"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555B46-8F87-4981-AF7A-DE91942D8250}"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414C61E9-ECD6-4BA5-BB97-596527777837}">
      <dgm:prSet/>
      <dgm:spPr/>
      <dgm:t>
        <a:bodyPr/>
        <a:lstStyle/>
        <a:p>
          <a:r>
            <a:rPr lang="el-GR"/>
            <a:t>Η  κλινική εικόνα και η προσεκτική κλινική εξέταση θέτουν με σχετική ευκολία τη διάγνωση της βουβωνοκήλης στην πλειοψηφία των περιπτώσεων.</a:t>
          </a:r>
          <a:endParaRPr lang="en-US"/>
        </a:p>
      </dgm:t>
    </dgm:pt>
    <dgm:pt modelId="{A042C43A-D893-4D75-BAEF-7922C4037A55}" type="parTrans" cxnId="{F680823F-B78A-4E78-B3E4-576D3F469F94}">
      <dgm:prSet/>
      <dgm:spPr/>
      <dgm:t>
        <a:bodyPr/>
        <a:lstStyle/>
        <a:p>
          <a:endParaRPr lang="en-US"/>
        </a:p>
      </dgm:t>
    </dgm:pt>
    <dgm:pt modelId="{7D111981-B11E-4551-A0F9-E8AF502CD278}" type="sibTrans" cxnId="{F680823F-B78A-4E78-B3E4-576D3F469F94}">
      <dgm:prSet/>
      <dgm:spPr/>
      <dgm:t>
        <a:bodyPr/>
        <a:lstStyle/>
        <a:p>
          <a:endParaRPr lang="en-US"/>
        </a:p>
      </dgm:t>
    </dgm:pt>
    <dgm:pt modelId="{F33D776C-AB73-4678-960A-B616BA106D4B}">
      <dgm:prSet/>
      <dgm:spPr/>
      <dgm:t>
        <a:bodyPr/>
        <a:lstStyle/>
        <a:p>
          <a:r>
            <a:rPr lang="el-GR"/>
            <a:t>Βοήθεια μπορούν να προσφέρουν το υπερηχογράφημα και η αξονική τομογραφία.</a:t>
          </a:r>
          <a:endParaRPr lang="en-US"/>
        </a:p>
      </dgm:t>
    </dgm:pt>
    <dgm:pt modelId="{1747D3AB-E1FF-4982-9F1D-EFC0D887E421}" type="parTrans" cxnId="{B59E3D14-7C37-4C8C-8917-4A61D8044B3F}">
      <dgm:prSet/>
      <dgm:spPr/>
      <dgm:t>
        <a:bodyPr/>
        <a:lstStyle/>
        <a:p>
          <a:endParaRPr lang="en-US"/>
        </a:p>
      </dgm:t>
    </dgm:pt>
    <dgm:pt modelId="{69718E4C-A31A-4AE9-9B1A-34AAB587C88B}" type="sibTrans" cxnId="{B59E3D14-7C37-4C8C-8917-4A61D8044B3F}">
      <dgm:prSet/>
      <dgm:spPr/>
      <dgm:t>
        <a:bodyPr/>
        <a:lstStyle/>
        <a:p>
          <a:endParaRPr lang="en-US"/>
        </a:p>
      </dgm:t>
    </dgm:pt>
    <dgm:pt modelId="{18ECE2BB-B356-4211-A063-49F4BE40A727}">
      <dgm:prSet/>
      <dgm:spPr/>
      <dgm:t>
        <a:bodyPr/>
        <a:lstStyle/>
        <a:p>
          <a:r>
            <a:rPr lang="el-GR"/>
            <a:t>Όταν το μόνο σύμπτωμα για το οποίο παραπονιέται ο ασθενής είναι ο πόνος στην βουβωνική περιοχή, στη διαφορική διάγνωση, πέρα από τις παραπάνω παθολογικές καταστάσεις, θα πρέπει να προστεθούν και μυοσκελετικές παθήσεις.</a:t>
          </a:r>
          <a:endParaRPr lang="en-US"/>
        </a:p>
      </dgm:t>
    </dgm:pt>
    <dgm:pt modelId="{0210F122-CBE0-41A4-B169-4B638C4373CC}" type="parTrans" cxnId="{75BA4D65-7CE3-4BC5-995F-4048E84891C3}">
      <dgm:prSet/>
      <dgm:spPr/>
      <dgm:t>
        <a:bodyPr/>
        <a:lstStyle/>
        <a:p>
          <a:endParaRPr lang="en-US"/>
        </a:p>
      </dgm:t>
    </dgm:pt>
    <dgm:pt modelId="{26542CA7-6019-43C1-808F-3FF1DB9CD73D}" type="sibTrans" cxnId="{75BA4D65-7CE3-4BC5-995F-4048E84891C3}">
      <dgm:prSet/>
      <dgm:spPr/>
      <dgm:t>
        <a:bodyPr/>
        <a:lstStyle/>
        <a:p>
          <a:endParaRPr lang="en-US"/>
        </a:p>
      </dgm:t>
    </dgm:pt>
    <dgm:pt modelId="{6E67A36B-5DFE-6742-99C7-B0594E3FF249}" type="pres">
      <dgm:prSet presAssocID="{B8555B46-8F87-4981-AF7A-DE91942D8250}" presName="Name0" presStyleCnt="0">
        <dgm:presLayoutVars>
          <dgm:dir/>
          <dgm:animLvl val="lvl"/>
          <dgm:resizeHandles val="exact"/>
        </dgm:presLayoutVars>
      </dgm:prSet>
      <dgm:spPr/>
    </dgm:pt>
    <dgm:pt modelId="{F4A5D61B-B49E-EB4E-8AE1-49041EADF711}" type="pres">
      <dgm:prSet presAssocID="{18ECE2BB-B356-4211-A063-49F4BE40A727}" presName="boxAndChildren" presStyleCnt="0"/>
      <dgm:spPr/>
    </dgm:pt>
    <dgm:pt modelId="{432CFFAF-953F-0A4A-83E4-306454ED969D}" type="pres">
      <dgm:prSet presAssocID="{18ECE2BB-B356-4211-A063-49F4BE40A727}" presName="parentTextBox" presStyleLbl="node1" presStyleIdx="0" presStyleCnt="3"/>
      <dgm:spPr/>
    </dgm:pt>
    <dgm:pt modelId="{7882CC11-4380-434E-A924-4C01A1BF8B29}" type="pres">
      <dgm:prSet presAssocID="{69718E4C-A31A-4AE9-9B1A-34AAB587C88B}" presName="sp" presStyleCnt="0"/>
      <dgm:spPr/>
    </dgm:pt>
    <dgm:pt modelId="{EEE76C2B-6495-6449-980A-2DD1632E6332}" type="pres">
      <dgm:prSet presAssocID="{F33D776C-AB73-4678-960A-B616BA106D4B}" presName="arrowAndChildren" presStyleCnt="0"/>
      <dgm:spPr/>
    </dgm:pt>
    <dgm:pt modelId="{830E3C5A-321D-5444-8946-F629A2983949}" type="pres">
      <dgm:prSet presAssocID="{F33D776C-AB73-4678-960A-B616BA106D4B}" presName="parentTextArrow" presStyleLbl="node1" presStyleIdx="1" presStyleCnt="3"/>
      <dgm:spPr/>
    </dgm:pt>
    <dgm:pt modelId="{6FDCC172-AF12-3747-A25F-0ABB78011B5D}" type="pres">
      <dgm:prSet presAssocID="{7D111981-B11E-4551-A0F9-E8AF502CD278}" presName="sp" presStyleCnt="0"/>
      <dgm:spPr/>
    </dgm:pt>
    <dgm:pt modelId="{61990334-0F77-EC48-BC39-F4448DBD0486}" type="pres">
      <dgm:prSet presAssocID="{414C61E9-ECD6-4BA5-BB97-596527777837}" presName="arrowAndChildren" presStyleCnt="0"/>
      <dgm:spPr/>
    </dgm:pt>
    <dgm:pt modelId="{14C22E75-2E88-9C4B-99EC-F6F1C284F51B}" type="pres">
      <dgm:prSet presAssocID="{414C61E9-ECD6-4BA5-BB97-596527777837}" presName="parentTextArrow" presStyleLbl="node1" presStyleIdx="2" presStyleCnt="3"/>
      <dgm:spPr/>
    </dgm:pt>
  </dgm:ptLst>
  <dgm:cxnLst>
    <dgm:cxn modelId="{B59E3D14-7C37-4C8C-8917-4A61D8044B3F}" srcId="{B8555B46-8F87-4981-AF7A-DE91942D8250}" destId="{F33D776C-AB73-4678-960A-B616BA106D4B}" srcOrd="1" destOrd="0" parTransId="{1747D3AB-E1FF-4982-9F1D-EFC0D887E421}" sibTransId="{69718E4C-A31A-4AE9-9B1A-34AAB587C88B}"/>
    <dgm:cxn modelId="{9BBEAC1D-B630-2D4A-9602-B7A27916881B}" type="presOf" srcId="{18ECE2BB-B356-4211-A063-49F4BE40A727}" destId="{432CFFAF-953F-0A4A-83E4-306454ED969D}" srcOrd="0" destOrd="0" presId="urn:microsoft.com/office/officeart/2005/8/layout/process4"/>
    <dgm:cxn modelId="{F680823F-B78A-4E78-B3E4-576D3F469F94}" srcId="{B8555B46-8F87-4981-AF7A-DE91942D8250}" destId="{414C61E9-ECD6-4BA5-BB97-596527777837}" srcOrd="0" destOrd="0" parTransId="{A042C43A-D893-4D75-BAEF-7922C4037A55}" sibTransId="{7D111981-B11E-4551-A0F9-E8AF502CD278}"/>
    <dgm:cxn modelId="{7F7AAF4A-2CF3-A747-8397-54965C1B2442}" type="presOf" srcId="{B8555B46-8F87-4981-AF7A-DE91942D8250}" destId="{6E67A36B-5DFE-6742-99C7-B0594E3FF249}" srcOrd="0" destOrd="0" presId="urn:microsoft.com/office/officeart/2005/8/layout/process4"/>
    <dgm:cxn modelId="{75BA4D65-7CE3-4BC5-995F-4048E84891C3}" srcId="{B8555B46-8F87-4981-AF7A-DE91942D8250}" destId="{18ECE2BB-B356-4211-A063-49F4BE40A727}" srcOrd="2" destOrd="0" parTransId="{0210F122-CBE0-41A4-B169-4B638C4373CC}" sibTransId="{26542CA7-6019-43C1-808F-3FF1DB9CD73D}"/>
    <dgm:cxn modelId="{864534C0-8D0D-1A44-8F9E-BB444061869E}" type="presOf" srcId="{414C61E9-ECD6-4BA5-BB97-596527777837}" destId="{14C22E75-2E88-9C4B-99EC-F6F1C284F51B}" srcOrd="0" destOrd="0" presId="urn:microsoft.com/office/officeart/2005/8/layout/process4"/>
    <dgm:cxn modelId="{D9B6B7E2-C6BB-8D43-8814-9CCAAFE47A7E}" type="presOf" srcId="{F33D776C-AB73-4678-960A-B616BA106D4B}" destId="{830E3C5A-321D-5444-8946-F629A2983949}" srcOrd="0" destOrd="0" presId="urn:microsoft.com/office/officeart/2005/8/layout/process4"/>
    <dgm:cxn modelId="{A1887F12-47BA-FA48-93BF-E612CF7328CC}" type="presParOf" srcId="{6E67A36B-5DFE-6742-99C7-B0594E3FF249}" destId="{F4A5D61B-B49E-EB4E-8AE1-49041EADF711}" srcOrd="0" destOrd="0" presId="urn:microsoft.com/office/officeart/2005/8/layout/process4"/>
    <dgm:cxn modelId="{7A49BDD0-B0E1-CC4F-A3DC-0708447AD394}" type="presParOf" srcId="{F4A5D61B-B49E-EB4E-8AE1-49041EADF711}" destId="{432CFFAF-953F-0A4A-83E4-306454ED969D}" srcOrd="0" destOrd="0" presId="urn:microsoft.com/office/officeart/2005/8/layout/process4"/>
    <dgm:cxn modelId="{4CDDCCD8-A126-5349-8657-90D94160E490}" type="presParOf" srcId="{6E67A36B-5DFE-6742-99C7-B0594E3FF249}" destId="{7882CC11-4380-434E-A924-4C01A1BF8B29}" srcOrd="1" destOrd="0" presId="urn:microsoft.com/office/officeart/2005/8/layout/process4"/>
    <dgm:cxn modelId="{174AE284-93FB-1A4B-9307-71BE0AFB71C5}" type="presParOf" srcId="{6E67A36B-5DFE-6742-99C7-B0594E3FF249}" destId="{EEE76C2B-6495-6449-980A-2DD1632E6332}" srcOrd="2" destOrd="0" presId="urn:microsoft.com/office/officeart/2005/8/layout/process4"/>
    <dgm:cxn modelId="{641B0629-3A50-0844-B15D-D035F5CD10B3}" type="presParOf" srcId="{EEE76C2B-6495-6449-980A-2DD1632E6332}" destId="{830E3C5A-321D-5444-8946-F629A2983949}" srcOrd="0" destOrd="0" presId="urn:microsoft.com/office/officeart/2005/8/layout/process4"/>
    <dgm:cxn modelId="{3320E9EA-0782-1248-8D37-2E7BEFBF43E8}" type="presParOf" srcId="{6E67A36B-5DFE-6742-99C7-B0594E3FF249}" destId="{6FDCC172-AF12-3747-A25F-0ABB78011B5D}" srcOrd="3" destOrd="0" presId="urn:microsoft.com/office/officeart/2005/8/layout/process4"/>
    <dgm:cxn modelId="{0B10EA2B-1CF8-724D-AC2F-7DAED02F5594}" type="presParOf" srcId="{6E67A36B-5DFE-6742-99C7-B0594E3FF249}" destId="{61990334-0F77-EC48-BC39-F4448DBD0486}" srcOrd="4" destOrd="0" presId="urn:microsoft.com/office/officeart/2005/8/layout/process4"/>
    <dgm:cxn modelId="{95DD8C6C-19C6-814D-AA05-4F7B4CB204DE}" type="presParOf" srcId="{61990334-0F77-EC48-BC39-F4448DBD0486}" destId="{14C22E75-2E88-9C4B-99EC-F6F1C284F51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CF3016-4224-48C2-B2D4-C704068CE34A}"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557968C-EF02-4049-9338-458AA40B9A55}">
      <dgm:prSet/>
      <dgm:spPr/>
      <dgm:t>
        <a:bodyPr/>
        <a:lstStyle/>
        <a:p>
          <a:r>
            <a:rPr lang="el-GR"/>
            <a:t>Βουβωνοκήλη</a:t>
          </a:r>
          <a:endParaRPr lang="en-US"/>
        </a:p>
      </dgm:t>
    </dgm:pt>
    <dgm:pt modelId="{F4F00406-10B8-4097-BE36-5FB48DF2A320}" type="parTrans" cxnId="{6F299D2D-80F6-45A5-8168-51C3BB472ECB}">
      <dgm:prSet/>
      <dgm:spPr/>
      <dgm:t>
        <a:bodyPr/>
        <a:lstStyle/>
        <a:p>
          <a:endParaRPr lang="en-US"/>
        </a:p>
      </dgm:t>
    </dgm:pt>
    <dgm:pt modelId="{93052DA0-DBA7-45E0-BED2-6EEA5D9B612B}" type="sibTrans" cxnId="{6F299D2D-80F6-45A5-8168-51C3BB472ECB}">
      <dgm:prSet/>
      <dgm:spPr/>
      <dgm:t>
        <a:bodyPr/>
        <a:lstStyle/>
        <a:p>
          <a:endParaRPr lang="en-US"/>
        </a:p>
      </dgm:t>
    </dgm:pt>
    <dgm:pt modelId="{108DC677-3FF2-472F-A11A-46F374314E60}">
      <dgm:prSet/>
      <dgm:spPr/>
      <dgm:t>
        <a:bodyPr/>
        <a:lstStyle/>
        <a:p>
          <a:r>
            <a:rPr lang="el-GR"/>
            <a:t>Απόστημα ή λεμφαδενοπάθεια της περιοχής</a:t>
          </a:r>
          <a:endParaRPr lang="en-US"/>
        </a:p>
      </dgm:t>
    </dgm:pt>
    <dgm:pt modelId="{F4A64E71-27CD-474B-84C7-6122CD5D7A63}" type="parTrans" cxnId="{FD785F1B-850E-492B-A396-D5E8506330DF}">
      <dgm:prSet/>
      <dgm:spPr/>
      <dgm:t>
        <a:bodyPr/>
        <a:lstStyle/>
        <a:p>
          <a:endParaRPr lang="en-US"/>
        </a:p>
      </dgm:t>
    </dgm:pt>
    <dgm:pt modelId="{F69402A6-E90C-475B-9BCC-1A4DE3FA7C7F}" type="sibTrans" cxnId="{FD785F1B-850E-492B-A396-D5E8506330DF}">
      <dgm:prSet/>
      <dgm:spPr/>
      <dgm:t>
        <a:bodyPr/>
        <a:lstStyle/>
        <a:p>
          <a:endParaRPr lang="en-US"/>
        </a:p>
      </dgm:t>
    </dgm:pt>
    <dgm:pt modelId="{4F1BB746-099C-4A3D-BD68-A7A70CA22049}">
      <dgm:prSet/>
      <dgm:spPr/>
      <dgm:t>
        <a:bodyPr/>
        <a:lstStyle/>
        <a:p>
          <a:r>
            <a:rPr lang="el-GR"/>
            <a:t>Αιμάτωμα</a:t>
          </a:r>
          <a:endParaRPr lang="en-US"/>
        </a:p>
      </dgm:t>
    </dgm:pt>
    <dgm:pt modelId="{CD2E8362-632E-434D-8A4A-2F0C09A319E4}" type="parTrans" cxnId="{77C236F4-3CB3-46B3-AC98-B695601A72CC}">
      <dgm:prSet/>
      <dgm:spPr/>
      <dgm:t>
        <a:bodyPr/>
        <a:lstStyle/>
        <a:p>
          <a:endParaRPr lang="en-US"/>
        </a:p>
      </dgm:t>
    </dgm:pt>
    <dgm:pt modelId="{BBE7D07C-9523-4360-9F4F-A94159F95461}" type="sibTrans" cxnId="{77C236F4-3CB3-46B3-AC98-B695601A72CC}">
      <dgm:prSet/>
      <dgm:spPr/>
      <dgm:t>
        <a:bodyPr/>
        <a:lstStyle/>
        <a:p>
          <a:endParaRPr lang="en-US"/>
        </a:p>
      </dgm:t>
    </dgm:pt>
    <dgm:pt modelId="{18546FEA-6D19-4487-9739-7611608E5F36}">
      <dgm:prSet/>
      <dgm:spPr/>
      <dgm:t>
        <a:bodyPr/>
        <a:lstStyle/>
        <a:p>
          <a:r>
            <a:rPr lang="el-GR"/>
            <a:t>Ιδρωταδενίτιδα</a:t>
          </a:r>
          <a:endParaRPr lang="en-US"/>
        </a:p>
      </dgm:t>
    </dgm:pt>
    <dgm:pt modelId="{4DFADBC3-DB26-4357-BBA9-0AF65CE13D22}" type="parTrans" cxnId="{37B08356-33C1-4BC0-8EC4-6BD27659DB3B}">
      <dgm:prSet/>
      <dgm:spPr/>
      <dgm:t>
        <a:bodyPr/>
        <a:lstStyle/>
        <a:p>
          <a:endParaRPr lang="en-US"/>
        </a:p>
      </dgm:t>
    </dgm:pt>
    <dgm:pt modelId="{101E0E63-82B7-4833-A848-6CDEDFF93C9C}" type="sibTrans" cxnId="{37B08356-33C1-4BC0-8EC4-6BD27659DB3B}">
      <dgm:prSet/>
      <dgm:spPr/>
      <dgm:t>
        <a:bodyPr/>
        <a:lstStyle/>
        <a:p>
          <a:endParaRPr lang="en-US"/>
        </a:p>
      </dgm:t>
    </dgm:pt>
    <dgm:pt modelId="{CD274FE9-88B1-416D-ACCC-51D92B32D67F}">
      <dgm:prSet/>
      <dgm:spPr/>
      <dgm:t>
        <a:bodyPr/>
        <a:lstStyle/>
        <a:p>
          <a:r>
            <a:rPr lang="el-GR"/>
            <a:t>Έκτοπος όρχις</a:t>
          </a:r>
          <a:endParaRPr lang="en-US"/>
        </a:p>
      </dgm:t>
    </dgm:pt>
    <dgm:pt modelId="{ED5B88C7-7E9B-43C6-B04C-F8F2F332F984}" type="parTrans" cxnId="{AC517F66-F28E-468B-A06A-C0E986B3C81D}">
      <dgm:prSet/>
      <dgm:spPr/>
      <dgm:t>
        <a:bodyPr/>
        <a:lstStyle/>
        <a:p>
          <a:endParaRPr lang="en-US"/>
        </a:p>
      </dgm:t>
    </dgm:pt>
    <dgm:pt modelId="{426C05A2-69E6-4766-8ED5-3BEF555D5E01}" type="sibTrans" cxnId="{AC517F66-F28E-468B-A06A-C0E986B3C81D}">
      <dgm:prSet/>
      <dgm:spPr/>
      <dgm:t>
        <a:bodyPr/>
        <a:lstStyle/>
        <a:p>
          <a:endParaRPr lang="en-US"/>
        </a:p>
      </dgm:t>
    </dgm:pt>
    <dgm:pt modelId="{C8ED1FE0-9312-4247-9E23-3F9EFE443DC3}">
      <dgm:prSet/>
      <dgm:spPr/>
      <dgm:t>
        <a:bodyPr/>
        <a:lstStyle/>
        <a:p>
          <a:r>
            <a:rPr lang="el-GR"/>
            <a:t>Σμηγματογόνος κύστη</a:t>
          </a:r>
          <a:endParaRPr lang="en-US"/>
        </a:p>
      </dgm:t>
    </dgm:pt>
    <dgm:pt modelId="{A75654F7-B8A9-41A7-81D1-DD057EBDB1DB}" type="parTrans" cxnId="{BC55E1F5-5181-4CCF-8975-89D42F89FA04}">
      <dgm:prSet/>
      <dgm:spPr/>
      <dgm:t>
        <a:bodyPr/>
        <a:lstStyle/>
        <a:p>
          <a:endParaRPr lang="en-US"/>
        </a:p>
      </dgm:t>
    </dgm:pt>
    <dgm:pt modelId="{73B906FC-9441-44FA-B3E2-805511A36D3C}" type="sibTrans" cxnId="{BC55E1F5-5181-4CCF-8975-89D42F89FA04}">
      <dgm:prSet/>
      <dgm:spPr/>
      <dgm:t>
        <a:bodyPr/>
        <a:lstStyle/>
        <a:p>
          <a:endParaRPr lang="en-US"/>
        </a:p>
      </dgm:t>
    </dgm:pt>
    <dgm:pt modelId="{4E895CD0-E21D-4805-95B1-011A420BD88F}">
      <dgm:prSet/>
      <dgm:spPr/>
      <dgm:t>
        <a:bodyPr/>
        <a:lstStyle/>
        <a:p>
          <a:r>
            <a:rPr lang="el-GR"/>
            <a:t>Κιρσοί της σαφηνούς φλέβας</a:t>
          </a:r>
          <a:endParaRPr lang="en-US"/>
        </a:p>
      </dgm:t>
    </dgm:pt>
    <dgm:pt modelId="{9E912D22-D425-4B8A-8DF7-A85DEA09ACD7}" type="parTrans" cxnId="{A87A0E10-2566-4E2F-93D4-BEA4FC9A140C}">
      <dgm:prSet/>
      <dgm:spPr/>
      <dgm:t>
        <a:bodyPr/>
        <a:lstStyle/>
        <a:p>
          <a:endParaRPr lang="en-US"/>
        </a:p>
      </dgm:t>
    </dgm:pt>
    <dgm:pt modelId="{DBC1F258-B742-483B-A36F-B3A9387CA111}" type="sibTrans" cxnId="{A87A0E10-2566-4E2F-93D4-BEA4FC9A140C}">
      <dgm:prSet/>
      <dgm:spPr/>
      <dgm:t>
        <a:bodyPr/>
        <a:lstStyle/>
        <a:p>
          <a:endParaRPr lang="en-US"/>
        </a:p>
      </dgm:t>
    </dgm:pt>
    <dgm:pt modelId="{EF371A0F-2500-4459-83B2-BD32B98FC89D}">
      <dgm:prSet/>
      <dgm:spPr/>
      <dgm:t>
        <a:bodyPr/>
        <a:lstStyle/>
        <a:p>
          <a:r>
            <a:rPr lang="el-GR"/>
            <a:t>Ανεύρυσμα ή ψευδοανεύρυσμα της μηριαίας αρτηρίας</a:t>
          </a:r>
          <a:endParaRPr lang="en-US"/>
        </a:p>
      </dgm:t>
    </dgm:pt>
    <dgm:pt modelId="{A6EF490A-5A9F-426B-9F22-ABE63E7575BA}" type="parTrans" cxnId="{1E1A024E-9F15-4FA4-A514-BAE8856EC346}">
      <dgm:prSet/>
      <dgm:spPr/>
      <dgm:t>
        <a:bodyPr/>
        <a:lstStyle/>
        <a:p>
          <a:endParaRPr lang="en-US"/>
        </a:p>
      </dgm:t>
    </dgm:pt>
    <dgm:pt modelId="{6C6329C4-3650-4632-B61B-7498DCF60A4F}" type="sibTrans" cxnId="{1E1A024E-9F15-4FA4-A514-BAE8856EC346}">
      <dgm:prSet/>
      <dgm:spPr/>
      <dgm:t>
        <a:bodyPr/>
        <a:lstStyle/>
        <a:p>
          <a:endParaRPr lang="en-US"/>
        </a:p>
      </dgm:t>
    </dgm:pt>
    <dgm:pt modelId="{06FB2C28-0609-184C-A43B-734E1BD3611F}" type="pres">
      <dgm:prSet presAssocID="{75CF3016-4224-48C2-B2D4-C704068CE34A}" presName="linear" presStyleCnt="0">
        <dgm:presLayoutVars>
          <dgm:animLvl val="lvl"/>
          <dgm:resizeHandles val="exact"/>
        </dgm:presLayoutVars>
      </dgm:prSet>
      <dgm:spPr/>
    </dgm:pt>
    <dgm:pt modelId="{408C0DAC-F863-1240-B4B3-65898A78A7FC}" type="pres">
      <dgm:prSet presAssocID="{1557968C-EF02-4049-9338-458AA40B9A55}" presName="parentText" presStyleLbl="node1" presStyleIdx="0" presStyleCnt="8">
        <dgm:presLayoutVars>
          <dgm:chMax val="0"/>
          <dgm:bulletEnabled val="1"/>
        </dgm:presLayoutVars>
      </dgm:prSet>
      <dgm:spPr/>
    </dgm:pt>
    <dgm:pt modelId="{79683388-A596-1E4B-97A5-18F121E1D868}" type="pres">
      <dgm:prSet presAssocID="{93052DA0-DBA7-45E0-BED2-6EEA5D9B612B}" presName="spacer" presStyleCnt="0"/>
      <dgm:spPr/>
    </dgm:pt>
    <dgm:pt modelId="{86C2AC6E-BCEA-AD4F-BE33-BE7023A36EFE}" type="pres">
      <dgm:prSet presAssocID="{108DC677-3FF2-472F-A11A-46F374314E60}" presName="parentText" presStyleLbl="node1" presStyleIdx="1" presStyleCnt="8">
        <dgm:presLayoutVars>
          <dgm:chMax val="0"/>
          <dgm:bulletEnabled val="1"/>
        </dgm:presLayoutVars>
      </dgm:prSet>
      <dgm:spPr/>
    </dgm:pt>
    <dgm:pt modelId="{55A1F6C8-D731-5F45-A044-AA6F12A40F45}" type="pres">
      <dgm:prSet presAssocID="{F69402A6-E90C-475B-9BCC-1A4DE3FA7C7F}" presName="spacer" presStyleCnt="0"/>
      <dgm:spPr/>
    </dgm:pt>
    <dgm:pt modelId="{E9852512-B3B4-DE45-933F-8637E62C4E8E}" type="pres">
      <dgm:prSet presAssocID="{4F1BB746-099C-4A3D-BD68-A7A70CA22049}" presName="parentText" presStyleLbl="node1" presStyleIdx="2" presStyleCnt="8">
        <dgm:presLayoutVars>
          <dgm:chMax val="0"/>
          <dgm:bulletEnabled val="1"/>
        </dgm:presLayoutVars>
      </dgm:prSet>
      <dgm:spPr/>
    </dgm:pt>
    <dgm:pt modelId="{A221DE92-31E0-9B4F-8E94-305C907CB087}" type="pres">
      <dgm:prSet presAssocID="{BBE7D07C-9523-4360-9F4F-A94159F95461}" presName="spacer" presStyleCnt="0"/>
      <dgm:spPr/>
    </dgm:pt>
    <dgm:pt modelId="{6A3075A9-6695-1349-87B9-CB9AEF89D37E}" type="pres">
      <dgm:prSet presAssocID="{18546FEA-6D19-4487-9739-7611608E5F36}" presName="parentText" presStyleLbl="node1" presStyleIdx="3" presStyleCnt="8">
        <dgm:presLayoutVars>
          <dgm:chMax val="0"/>
          <dgm:bulletEnabled val="1"/>
        </dgm:presLayoutVars>
      </dgm:prSet>
      <dgm:spPr/>
    </dgm:pt>
    <dgm:pt modelId="{9D563D53-B676-E54A-87A9-771EB365759E}" type="pres">
      <dgm:prSet presAssocID="{101E0E63-82B7-4833-A848-6CDEDFF93C9C}" presName="spacer" presStyleCnt="0"/>
      <dgm:spPr/>
    </dgm:pt>
    <dgm:pt modelId="{BD52FFF0-7973-6D4B-85ED-5F44EC7588B8}" type="pres">
      <dgm:prSet presAssocID="{CD274FE9-88B1-416D-ACCC-51D92B32D67F}" presName="parentText" presStyleLbl="node1" presStyleIdx="4" presStyleCnt="8">
        <dgm:presLayoutVars>
          <dgm:chMax val="0"/>
          <dgm:bulletEnabled val="1"/>
        </dgm:presLayoutVars>
      </dgm:prSet>
      <dgm:spPr/>
    </dgm:pt>
    <dgm:pt modelId="{B33BF9C9-6F95-EF43-9885-47D82FE4054E}" type="pres">
      <dgm:prSet presAssocID="{426C05A2-69E6-4766-8ED5-3BEF555D5E01}" presName="spacer" presStyleCnt="0"/>
      <dgm:spPr/>
    </dgm:pt>
    <dgm:pt modelId="{DA93945B-9461-904A-927E-FC9CAFB1990E}" type="pres">
      <dgm:prSet presAssocID="{C8ED1FE0-9312-4247-9E23-3F9EFE443DC3}" presName="parentText" presStyleLbl="node1" presStyleIdx="5" presStyleCnt="8">
        <dgm:presLayoutVars>
          <dgm:chMax val="0"/>
          <dgm:bulletEnabled val="1"/>
        </dgm:presLayoutVars>
      </dgm:prSet>
      <dgm:spPr/>
    </dgm:pt>
    <dgm:pt modelId="{3E4D7F44-178C-7B4C-B14A-F3BEFD354EC9}" type="pres">
      <dgm:prSet presAssocID="{73B906FC-9441-44FA-B3E2-805511A36D3C}" presName="spacer" presStyleCnt="0"/>
      <dgm:spPr/>
    </dgm:pt>
    <dgm:pt modelId="{BC4FEC3F-F3DE-754B-9C77-26A47EC8F124}" type="pres">
      <dgm:prSet presAssocID="{4E895CD0-E21D-4805-95B1-011A420BD88F}" presName="parentText" presStyleLbl="node1" presStyleIdx="6" presStyleCnt="8">
        <dgm:presLayoutVars>
          <dgm:chMax val="0"/>
          <dgm:bulletEnabled val="1"/>
        </dgm:presLayoutVars>
      </dgm:prSet>
      <dgm:spPr/>
    </dgm:pt>
    <dgm:pt modelId="{5C964C87-3449-CA46-A8DB-CF27102E5F4A}" type="pres">
      <dgm:prSet presAssocID="{DBC1F258-B742-483B-A36F-B3A9387CA111}" presName="spacer" presStyleCnt="0"/>
      <dgm:spPr/>
    </dgm:pt>
    <dgm:pt modelId="{7A66A50D-C1E2-A94C-BB32-ECAB163E8FF2}" type="pres">
      <dgm:prSet presAssocID="{EF371A0F-2500-4459-83B2-BD32B98FC89D}" presName="parentText" presStyleLbl="node1" presStyleIdx="7" presStyleCnt="8">
        <dgm:presLayoutVars>
          <dgm:chMax val="0"/>
          <dgm:bulletEnabled val="1"/>
        </dgm:presLayoutVars>
      </dgm:prSet>
      <dgm:spPr/>
    </dgm:pt>
  </dgm:ptLst>
  <dgm:cxnLst>
    <dgm:cxn modelId="{A87A0E10-2566-4E2F-93D4-BEA4FC9A140C}" srcId="{75CF3016-4224-48C2-B2D4-C704068CE34A}" destId="{4E895CD0-E21D-4805-95B1-011A420BD88F}" srcOrd="6" destOrd="0" parTransId="{9E912D22-D425-4B8A-8DF7-A85DEA09ACD7}" sibTransId="{DBC1F258-B742-483B-A36F-B3A9387CA111}"/>
    <dgm:cxn modelId="{F0858215-76E6-A84F-AE77-490E42D9490B}" type="presOf" srcId="{C8ED1FE0-9312-4247-9E23-3F9EFE443DC3}" destId="{DA93945B-9461-904A-927E-FC9CAFB1990E}" srcOrd="0" destOrd="0" presId="urn:microsoft.com/office/officeart/2005/8/layout/vList2"/>
    <dgm:cxn modelId="{FD785F1B-850E-492B-A396-D5E8506330DF}" srcId="{75CF3016-4224-48C2-B2D4-C704068CE34A}" destId="{108DC677-3FF2-472F-A11A-46F374314E60}" srcOrd="1" destOrd="0" parTransId="{F4A64E71-27CD-474B-84C7-6122CD5D7A63}" sibTransId="{F69402A6-E90C-475B-9BCC-1A4DE3FA7C7F}"/>
    <dgm:cxn modelId="{15E33322-184F-B545-B197-F492C7498DF5}" type="presOf" srcId="{108DC677-3FF2-472F-A11A-46F374314E60}" destId="{86C2AC6E-BCEA-AD4F-BE33-BE7023A36EFE}" srcOrd="0" destOrd="0" presId="urn:microsoft.com/office/officeart/2005/8/layout/vList2"/>
    <dgm:cxn modelId="{6F299D2D-80F6-45A5-8168-51C3BB472ECB}" srcId="{75CF3016-4224-48C2-B2D4-C704068CE34A}" destId="{1557968C-EF02-4049-9338-458AA40B9A55}" srcOrd="0" destOrd="0" parTransId="{F4F00406-10B8-4097-BE36-5FB48DF2A320}" sibTransId="{93052DA0-DBA7-45E0-BED2-6EEA5D9B612B}"/>
    <dgm:cxn modelId="{3F715836-F2AA-374E-928D-CED5C3FFD3EB}" type="presOf" srcId="{18546FEA-6D19-4487-9739-7611608E5F36}" destId="{6A3075A9-6695-1349-87B9-CB9AEF89D37E}" srcOrd="0" destOrd="0" presId="urn:microsoft.com/office/officeart/2005/8/layout/vList2"/>
    <dgm:cxn modelId="{1E1A024E-9F15-4FA4-A514-BAE8856EC346}" srcId="{75CF3016-4224-48C2-B2D4-C704068CE34A}" destId="{EF371A0F-2500-4459-83B2-BD32B98FC89D}" srcOrd="7" destOrd="0" parTransId="{A6EF490A-5A9F-426B-9F22-ABE63E7575BA}" sibTransId="{6C6329C4-3650-4632-B61B-7498DCF60A4F}"/>
    <dgm:cxn modelId="{37B08356-33C1-4BC0-8EC4-6BD27659DB3B}" srcId="{75CF3016-4224-48C2-B2D4-C704068CE34A}" destId="{18546FEA-6D19-4487-9739-7611608E5F36}" srcOrd="3" destOrd="0" parTransId="{4DFADBC3-DB26-4357-BBA9-0AF65CE13D22}" sibTransId="{101E0E63-82B7-4833-A848-6CDEDFF93C9C}"/>
    <dgm:cxn modelId="{252FBA5E-EDD8-0143-99E4-7995AF063056}" type="presOf" srcId="{4F1BB746-099C-4A3D-BD68-A7A70CA22049}" destId="{E9852512-B3B4-DE45-933F-8637E62C4E8E}" srcOrd="0" destOrd="0" presId="urn:microsoft.com/office/officeart/2005/8/layout/vList2"/>
    <dgm:cxn modelId="{86BC8F63-C775-8F4E-B176-06D574D5C31B}" type="presOf" srcId="{75CF3016-4224-48C2-B2D4-C704068CE34A}" destId="{06FB2C28-0609-184C-A43B-734E1BD3611F}" srcOrd="0" destOrd="0" presId="urn:microsoft.com/office/officeart/2005/8/layout/vList2"/>
    <dgm:cxn modelId="{AC517F66-F28E-468B-A06A-C0E986B3C81D}" srcId="{75CF3016-4224-48C2-B2D4-C704068CE34A}" destId="{CD274FE9-88B1-416D-ACCC-51D92B32D67F}" srcOrd="4" destOrd="0" parTransId="{ED5B88C7-7E9B-43C6-B04C-F8F2F332F984}" sibTransId="{426C05A2-69E6-4766-8ED5-3BEF555D5E01}"/>
    <dgm:cxn modelId="{57D2EA84-BD55-494D-A56C-31EEC6391501}" type="presOf" srcId="{4E895CD0-E21D-4805-95B1-011A420BD88F}" destId="{BC4FEC3F-F3DE-754B-9C77-26A47EC8F124}" srcOrd="0" destOrd="0" presId="urn:microsoft.com/office/officeart/2005/8/layout/vList2"/>
    <dgm:cxn modelId="{C00162AF-A45B-F34D-9CC4-5B4D7C05D51B}" type="presOf" srcId="{EF371A0F-2500-4459-83B2-BD32B98FC89D}" destId="{7A66A50D-C1E2-A94C-BB32-ECAB163E8FF2}" srcOrd="0" destOrd="0" presId="urn:microsoft.com/office/officeart/2005/8/layout/vList2"/>
    <dgm:cxn modelId="{C0E47DBD-01C9-C846-BA51-00656BB66BDF}" type="presOf" srcId="{CD274FE9-88B1-416D-ACCC-51D92B32D67F}" destId="{BD52FFF0-7973-6D4B-85ED-5F44EC7588B8}" srcOrd="0" destOrd="0" presId="urn:microsoft.com/office/officeart/2005/8/layout/vList2"/>
    <dgm:cxn modelId="{77C236F4-3CB3-46B3-AC98-B695601A72CC}" srcId="{75CF3016-4224-48C2-B2D4-C704068CE34A}" destId="{4F1BB746-099C-4A3D-BD68-A7A70CA22049}" srcOrd="2" destOrd="0" parTransId="{CD2E8362-632E-434D-8A4A-2F0C09A319E4}" sibTransId="{BBE7D07C-9523-4360-9F4F-A94159F95461}"/>
    <dgm:cxn modelId="{BC55E1F5-5181-4CCF-8975-89D42F89FA04}" srcId="{75CF3016-4224-48C2-B2D4-C704068CE34A}" destId="{C8ED1FE0-9312-4247-9E23-3F9EFE443DC3}" srcOrd="5" destOrd="0" parTransId="{A75654F7-B8A9-41A7-81D1-DD057EBDB1DB}" sibTransId="{73B906FC-9441-44FA-B3E2-805511A36D3C}"/>
    <dgm:cxn modelId="{FB75DBFE-79C7-F342-9DCF-6BF72612CA72}" type="presOf" srcId="{1557968C-EF02-4049-9338-458AA40B9A55}" destId="{408C0DAC-F863-1240-B4B3-65898A78A7FC}" srcOrd="0" destOrd="0" presId="urn:microsoft.com/office/officeart/2005/8/layout/vList2"/>
    <dgm:cxn modelId="{264ABF9B-EDFD-1442-A1A4-E0919DAA26BB}" type="presParOf" srcId="{06FB2C28-0609-184C-A43B-734E1BD3611F}" destId="{408C0DAC-F863-1240-B4B3-65898A78A7FC}" srcOrd="0" destOrd="0" presId="urn:microsoft.com/office/officeart/2005/8/layout/vList2"/>
    <dgm:cxn modelId="{4ED8206F-5207-2F4E-A012-21638ACE1807}" type="presParOf" srcId="{06FB2C28-0609-184C-A43B-734E1BD3611F}" destId="{79683388-A596-1E4B-97A5-18F121E1D868}" srcOrd="1" destOrd="0" presId="urn:microsoft.com/office/officeart/2005/8/layout/vList2"/>
    <dgm:cxn modelId="{FFDF50E4-0DE9-B94D-94F4-D9F6747C86D9}" type="presParOf" srcId="{06FB2C28-0609-184C-A43B-734E1BD3611F}" destId="{86C2AC6E-BCEA-AD4F-BE33-BE7023A36EFE}" srcOrd="2" destOrd="0" presId="urn:microsoft.com/office/officeart/2005/8/layout/vList2"/>
    <dgm:cxn modelId="{8A6FA66B-E389-8845-9420-D9C508CE6515}" type="presParOf" srcId="{06FB2C28-0609-184C-A43B-734E1BD3611F}" destId="{55A1F6C8-D731-5F45-A044-AA6F12A40F45}" srcOrd="3" destOrd="0" presId="urn:microsoft.com/office/officeart/2005/8/layout/vList2"/>
    <dgm:cxn modelId="{5EC67F87-FE3E-9943-BBEB-60286517FD2B}" type="presParOf" srcId="{06FB2C28-0609-184C-A43B-734E1BD3611F}" destId="{E9852512-B3B4-DE45-933F-8637E62C4E8E}" srcOrd="4" destOrd="0" presId="urn:microsoft.com/office/officeart/2005/8/layout/vList2"/>
    <dgm:cxn modelId="{AD621489-D1A9-E44C-9B69-BBE49F95ABE2}" type="presParOf" srcId="{06FB2C28-0609-184C-A43B-734E1BD3611F}" destId="{A221DE92-31E0-9B4F-8E94-305C907CB087}" srcOrd="5" destOrd="0" presId="urn:microsoft.com/office/officeart/2005/8/layout/vList2"/>
    <dgm:cxn modelId="{FDD1793F-3F47-084F-8C89-F963780C1437}" type="presParOf" srcId="{06FB2C28-0609-184C-A43B-734E1BD3611F}" destId="{6A3075A9-6695-1349-87B9-CB9AEF89D37E}" srcOrd="6" destOrd="0" presId="urn:microsoft.com/office/officeart/2005/8/layout/vList2"/>
    <dgm:cxn modelId="{6E7586F7-54B1-CC4C-9BAF-59124790ABA0}" type="presParOf" srcId="{06FB2C28-0609-184C-A43B-734E1BD3611F}" destId="{9D563D53-B676-E54A-87A9-771EB365759E}" srcOrd="7" destOrd="0" presId="urn:microsoft.com/office/officeart/2005/8/layout/vList2"/>
    <dgm:cxn modelId="{60D7E1C5-DA65-F642-87D1-1643988B2056}" type="presParOf" srcId="{06FB2C28-0609-184C-A43B-734E1BD3611F}" destId="{BD52FFF0-7973-6D4B-85ED-5F44EC7588B8}" srcOrd="8" destOrd="0" presId="urn:microsoft.com/office/officeart/2005/8/layout/vList2"/>
    <dgm:cxn modelId="{BFAFA37E-C440-4D40-8F16-5C0D57DB6F70}" type="presParOf" srcId="{06FB2C28-0609-184C-A43B-734E1BD3611F}" destId="{B33BF9C9-6F95-EF43-9885-47D82FE4054E}" srcOrd="9" destOrd="0" presId="urn:microsoft.com/office/officeart/2005/8/layout/vList2"/>
    <dgm:cxn modelId="{C9F1EC7A-BA92-4F42-A5F6-15F5F99E74E0}" type="presParOf" srcId="{06FB2C28-0609-184C-A43B-734E1BD3611F}" destId="{DA93945B-9461-904A-927E-FC9CAFB1990E}" srcOrd="10" destOrd="0" presId="urn:microsoft.com/office/officeart/2005/8/layout/vList2"/>
    <dgm:cxn modelId="{919A3E69-2A3E-8E4B-90EE-C94185D3F638}" type="presParOf" srcId="{06FB2C28-0609-184C-A43B-734E1BD3611F}" destId="{3E4D7F44-178C-7B4C-B14A-F3BEFD354EC9}" srcOrd="11" destOrd="0" presId="urn:microsoft.com/office/officeart/2005/8/layout/vList2"/>
    <dgm:cxn modelId="{7601367F-0101-C44E-8886-6C11D9755344}" type="presParOf" srcId="{06FB2C28-0609-184C-A43B-734E1BD3611F}" destId="{BC4FEC3F-F3DE-754B-9C77-26A47EC8F124}" srcOrd="12" destOrd="0" presId="urn:microsoft.com/office/officeart/2005/8/layout/vList2"/>
    <dgm:cxn modelId="{8D406A9D-03F2-F845-AD9C-6F2EEB8C2B1A}" type="presParOf" srcId="{06FB2C28-0609-184C-A43B-734E1BD3611F}" destId="{5C964C87-3449-CA46-A8DB-CF27102E5F4A}" srcOrd="13" destOrd="0" presId="urn:microsoft.com/office/officeart/2005/8/layout/vList2"/>
    <dgm:cxn modelId="{280D8020-8FBA-7545-B19E-DE56BE348D84}" type="presParOf" srcId="{06FB2C28-0609-184C-A43B-734E1BD3611F}" destId="{7A66A50D-C1E2-A94C-BB32-ECAB163E8FF2}"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569AD2-CC87-4174-AE5C-217B1AEF932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AC79BA5-3901-4B10-A872-D38043966A94}">
      <dgm:prSet/>
      <dgm:spPr/>
      <dgm:t>
        <a:bodyPr/>
        <a:lstStyle/>
        <a:p>
          <a:r>
            <a:rPr lang="el-GR" i="1"/>
            <a:t>Οι μετεγχειρητικές κήλες αποτελούν το 15-20% των κηλών των κοιλιακών τοιχωμάτων. </a:t>
          </a:r>
          <a:endParaRPr lang="en-US"/>
        </a:p>
      </dgm:t>
    </dgm:pt>
    <dgm:pt modelId="{E793673E-2779-4119-B14F-5227351353DD}" type="parTrans" cxnId="{97A7ADEE-CF4E-4EEC-BCB3-F4F33C42492E}">
      <dgm:prSet/>
      <dgm:spPr/>
      <dgm:t>
        <a:bodyPr/>
        <a:lstStyle/>
        <a:p>
          <a:endParaRPr lang="en-US"/>
        </a:p>
      </dgm:t>
    </dgm:pt>
    <dgm:pt modelId="{334A1F6C-36C0-4D68-AADE-9E847FB3F220}" type="sibTrans" cxnId="{97A7ADEE-CF4E-4EEC-BCB3-F4F33C42492E}">
      <dgm:prSet/>
      <dgm:spPr/>
      <dgm:t>
        <a:bodyPr/>
        <a:lstStyle/>
        <a:p>
          <a:endParaRPr lang="en-US"/>
        </a:p>
      </dgm:t>
    </dgm:pt>
    <dgm:pt modelId="{2FE091CF-5F82-4108-88D9-31902845D422}">
      <dgm:prSet/>
      <dgm:spPr/>
      <dgm:t>
        <a:bodyPr/>
        <a:lstStyle/>
        <a:p>
          <a:r>
            <a:rPr lang="el-GR" i="1"/>
            <a:t>Η συχνότητα εμφάνισής τους μετά από επεμβάσεις της κοιλίας ανέρχεται στο 10-20%.</a:t>
          </a:r>
          <a:endParaRPr lang="en-US"/>
        </a:p>
      </dgm:t>
    </dgm:pt>
    <dgm:pt modelId="{AFEEC7E9-EF1B-48A0-B130-EDE9BDBDAEFA}" type="parTrans" cxnId="{46725EA7-FDF9-4C27-9E77-0ADD94348D21}">
      <dgm:prSet/>
      <dgm:spPr/>
      <dgm:t>
        <a:bodyPr/>
        <a:lstStyle/>
        <a:p>
          <a:endParaRPr lang="en-US"/>
        </a:p>
      </dgm:t>
    </dgm:pt>
    <dgm:pt modelId="{9460E07D-FA8B-441E-B0EA-FDC3C46AB45E}" type="sibTrans" cxnId="{46725EA7-FDF9-4C27-9E77-0ADD94348D21}">
      <dgm:prSet/>
      <dgm:spPr/>
      <dgm:t>
        <a:bodyPr/>
        <a:lstStyle/>
        <a:p>
          <a:endParaRPr lang="en-US"/>
        </a:p>
      </dgm:t>
    </dgm:pt>
    <dgm:pt modelId="{1BAC384D-2ECD-A849-8073-1B4E6866F818}" type="pres">
      <dgm:prSet presAssocID="{DC569AD2-CC87-4174-AE5C-217B1AEF932F}" presName="hierChild1" presStyleCnt="0">
        <dgm:presLayoutVars>
          <dgm:chPref val="1"/>
          <dgm:dir/>
          <dgm:animOne val="branch"/>
          <dgm:animLvl val="lvl"/>
          <dgm:resizeHandles/>
        </dgm:presLayoutVars>
      </dgm:prSet>
      <dgm:spPr/>
    </dgm:pt>
    <dgm:pt modelId="{D74EEA2F-D0AF-A746-93D3-C986AB6EEDF7}" type="pres">
      <dgm:prSet presAssocID="{5AC79BA5-3901-4B10-A872-D38043966A94}" presName="hierRoot1" presStyleCnt="0"/>
      <dgm:spPr/>
    </dgm:pt>
    <dgm:pt modelId="{4CDDF9F5-8D0B-EC4F-A818-DFE2FEBAAC7C}" type="pres">
      <dgm:prSet presAssocID="{5AC79BA5-3901-4B10-A872-D38043966A94}" presName="composite" presStyleCnt="0"/>
      <dgm:spPr/>
    </dgm:pt>
    <dgm:pt modelId="{CD229374-762A-2C48-B488-C9BA1B80CE62}" type="pres">
      <dgm:prSet presAssocID="{5AC79BA5-3901-4B10-A872-D38043966A94}" presName="background" presStyleLbl="node0" presStyleIdx="0" presStyleCnt="2"/>
      <dgm:spPr/>
    </dgm:pt>
    <dgm:pt modelId="{645D08E7-47A9-5647-932E-4325B5569E80}" type="pres">
      <dgm:prSet presAssocID="{5AC79BA5-3901-4B10-A872-D38043966A94}" presName="text" presStyleLbl="fgAcc0" presStyleIdx="0" presStyleCnt="2">
        <dgm:presLayoutVars>
          <dgm:chPref val="3"/>
        </dgm:presLayoutVars>
      </dgm:prSet>
      <dgm:spPr/>
    </dgm:pt>
    <dgm:pt modelId="{AE56C63E-1ACF-4F4E-B60C-DDD70CEC8F17}" type="pres">
      <dgm:prSet presAssocID="{5AC79BA5-3901-4B10-A872-D38043966A94}" presName="hierChild2" presStyleCnt="0"/>
      <dgm:spPr/>
    </dgm:pt>
    <dgm:pt modelId="{FC0EB777-2383-8E4B-92FB-9E6016263017}" type="pres">
      <dgm:prSet presAssocID="{2FE091CF-5F82-4108-88D9-31902845D422}" presName="hierRoot1" presStyleCnt="0"/>
      <dgm:spPr/>
    </dgm:pt>
    <dgm:pt modelId="{7404167C-70E2-E841-B662-7530FF66D36E}" type="pres">
      <dgm:prSet presAssocID="{2FE091CF-5F82-4108-88D9-31902845D422}" presName="composite" presStyleCnt="0"/>
      <dgm:spPr/>
    </dgm:pt>
    <dgm:pt modelId="{A308A2D4-08EE-6D41-8365-C7509E8BB82F}" type="pres">
      <dgm:prSet presAssocID="{2FE091CF-5F82-4108-88D9-31902845D422}" presName="background" presStyleLbl="node0" presStyleIdx="1" presStyleCnt="2"/>
      <dgm:spPr/>
    </dgm:pt>
    <dgm:pt modelId="{5F2EDBB7-D707-C24F-BC8B-A75DD61E4237}" type="pres">
      <dgm:prSet presAssocID="{2FE091CF-5F82-4108-88D9-31902845D422}" presName="text" presStyleLbl="fgAcc0" presStyleIdx="1" presStyleCnt="2">
        <dgm:presLayoutVars>
          <dgm:chPref val="3"/>
        </dgm:presLayoutVars>
      </dgm:prSet>
      <dgm:spPr/>
    </dgm:pt>
    <dgm:pt modelId="{3903249C-93FF-8446-8229-9BAE95EA6D42}" type="pres">
      <dgm:prSet presAssocID="{2FE091CF-5F82-4108-88D9-31902845D422}" presName="hierChild2" presStyleCnt="0"/>
      <dgm:spPr/>
    </dgm:pt>
  </dgm:ptLst>
  <dgm:cxnLst>
    <dgm:cxn modelId="{750FC917-AED5-944D-B4B8-D92184A33F5C}" type="presOf" srcId="{2FE091CF-5F82-4108-88D9-31902845D422}" destId="{5F2EDBB7-D707-C24F-BC8B-A75DD61E4237}" srcOrd="0" destOrd="0" presId="urn:microsoft.com/office/officeart/2005/8/layout/hierarchy1"/>
    <dgm:cxn modelId="{8DBEAC2D-B0D4-4E48-A833-E8348A9CDDD3}" type="presOf" srcId="{DC569AD2-CC87-4174-AE5C-217B1AEF932F}" destId="{1BAC384D-2ECD-A849-8073-1B4E6866F818}" srcOrd="0" destOrd="0" presId="urn:microsoft.com/office/officeart/2005/8/layout/hierarchy1"/>
    <dgm:cxn modelId="{34D6EB65-3849-D749-9716-D62373CA675E}" type="presOf" srcId="{5AC79BA5-3901-4B10-A872-D38043966A94}" destId="{645D08E7-47A9-5647-932E-4325B5569E80}" srcOrd="0" destOrd="0" presId="urn:microsoft.com/office/officeart/2005/8/layout/hierarchy1"/>
    <dgm:cxn modelId="{46725EA7-FDF9-4C27-9E77-0ADD94348D21}" srcId="{DC569AD2-CC87-4174-AE5C-217B1AEF932F}" destId="{2FE091CF-5F82-4108-88D9-31902845D422}" srcOrd="1" destOrd="0" parTransId="{AFEEC7E9-EF1B-48A0-B130-EDE9BDBDAEFA}" sibTransId="{9460E07D-FA8B-441E-B0EA-FDC3C46AB45E}"/>
    <dgm:cxn modelId="{97A7ADEE-CF4E-4EEC-BCB3-F4F33C42492E}" srcId="{DC569AD2-CC87-4174-AE5C-217B1AEF932F}" destId="{5AC79BA5-3901-4B10-A872-D38043966A94}" srcOrd="0" destOrd="0" parTransId="{E793673E-2779-4119-B14F-5227351353DD}" sibTransId="{334A1F6C-36C0-4D68-AADE-9E847FB3F220}"/>
    <dgm:cxn modelId="{563F20C0-DF81-654D-A5EF-8E7C4F07446C}" type="presParOf" srcId="{1BAC384D-2ECD-A849-8073-1B4E6866F818}" destId="{D74EEA2F-D0AF-A746-93D3-C986AB6EEDF7}" srcOrd="0" destOrd="0" presId="urn:microsoft.com/office/officeart/2005/8/layout/hierarchy1"/>
    <dgm:cxn modelId="{06CA8653-D105-784A-A630-02077F900BD9}" type="presParOf" srcId="{D74EEA2F-D0AF-A746-93D3-C986AB6EEDF7}" destId="{4CDDF9F5-8D0B-EC4F-A818-DFE2FEBAAC7C}" srcOrd="0" destOrd="0" presId="urn:microsoft.com/office/officeart/2005/8/layout/hierarchy1"/>
    <dgm:cxn modelId="{ADF0855D-D330-D241-A08F-2B498D585699}" type="presParOf" srcId="{4CDDF9F5-8D0B-EC4F-A818-DFE2FEBAAC7C}" destId="{CD229374-762A-2C48-B488-C9BA1B80CE62}" srcOrd="0" destOrd="0" presId="urn:microsoft.com/office/officeart/2005/8/layout/hierarchy1"/>
    <dgm:cxn modelId="{4290EE14-8533-0947-B81D-C6BDEFC3F763}" type="presParOf" srcId="{4CDDF9F5-8D0B-EC4F-A818-DFE2FEBAAC7C}" destId="{645D08E7-47A9-5647-932E-4325B5569E80}" srcOrd="1" destOrd="0" presId="urn:microsoft.com/office/officeart/2005/8/layout/hierarchy1"/>
    <dgm:cxn modelId="{A0412F66-5ACA-FE41-826F-9990D5F77FD5}" type="presParOf" srcId="{D74EEA2F-D0AF-A746-93D3-C986AB6EEDF7}" destId="{AE56C63E-1ACF-4F4E-B60C-DDD70CEC8F17}" srcOrd="1" destOrd="0" presId="urn:microsoft.com/office/officeart/2005/8/layout/hierarchy1"/>
    <dgm:cxn modelId="{153A12EB-63E6-184F-BB03-5423EF04F2E6}" type="presParOf" srcId="{1BAC384D-2ECD-A849-8073-1B4E6866F818}" destId="{FC0EB777-2383-8E4B-92FB-9E6016263017}" srcOrd="1" destOrd="0" presId="urn:microsoft.com/office/officeart/2005/8/layout/hierarchy1"/>
    <dgm:cxn modelId="{05E238BC-D3EC-164B-8F06-B454605923C2}" type="presParOf" srcId="{FC0EB777-2383-8E4B-92FB-9E6016263017}" destId="{7404167C-70E2-E841-B662-7530FF66D36E}" srcOrd="0" destOrd="0" presId="urn:microsoft.com/office/officeart/2005/8/layout/hierarchy1"/>
    <dgm:cxn modelId="{A72493E9-196D-CF40-A544-095E02950AAA}" type="presParOf" srcId="{7404167C-70E2-E841-B662-7530FF66D36E}" destId="{A308A2D4-08EE-6D41-8365-C7509E8BB82F}" srcOrd="0" destOrd="0" presId="urn:microsoft.com/office/officeart/2005/8/layout/hierarchy1"/>
    <dgm:cxn modelId="{01714CEA-8E32-594E-B4CC-05A05831CBE5}" type="presParOf" srcId="{7404167C-70E2-E841-B662-7530FF66D36E}" destId="{5F2EDBB7-D707-C24F-BC8B-A75DD61E4237}" srcOrd="1" destOrd="0" presId="urn:microsoft.com/office/officeart/2005/8/layout/hierarchy1"/>
    <dgm:cxn modelId="{F26BA5B7-F75F-4548-98C4-30ED878C197C}" type="presParOf" srcId="{FC0EB777-2383-8E4B-92FB-9E6016263017}" destId="{3903249C-93FF-8446-8229-9BAE95EA6D4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9F177D-8E5F-4F35-B78D-EA3EFA2E578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512E143-DA8F-4CC5-8091-6A0F7D4787F0}">
      <dgm:prSet/>
      <dgm:spPr/>
      <dgm:t>
        <a:bodyPr/>
        <a:lstStyle/>
        <a:p>
          <a:r>
            <a:rPr lang="el-GR"/>
            <a:t>Συνήθως μια μετεγχειρητική κήλη εκδηλώνεται ως μια διόγκωση της κοιλιακής χώρας πάνω σε μια υπάρχουσα τομή. </a:t>
          </a:r>
          <a:endParaRPr lang="en-US"/>
        </a:p>
      </dgm:t>
    </dgm:pt>
    <dgm:pt modelId="{8819F1E5-2765-4F36-A0E5-62D55EC5D3C9}" type="parTrans" cxnId="{00A7840D-2336-4A0C-B063-CBA7B7758CCF}">
      <dgm:prSet/>
      <dgm:spPr/>
      <dgm:t>
        <a:bodyPr/>
        <a:lstStyle/>
        <a:p>
          <a:endParaRPr lang="en-US"/>
        </a:p>
      </dgm:t>
    </dgm:pt>
    <dgm:pt modelId="{A275D17D-5642-4074-B2EE-794A66957A80}" type="sibTrans" cxnId="{00A7840D-2336-4A0C-B063-CBA7B7758CCF}">
      <dgm:prSet/>
      <dgm:spPr/>
      <dgm:t>
        <a:bodyPr/>
        <a:lstStyle/>
        <a:p>
          <a:endParaRPr lang="en-US"/>
        </a:p>
      </dgm:t>
    </dgm:pt>
    <dgm:pt modelId="{C4CC74A7-101F-4D5F-95EB-30BCB7544E47}">
      <dgm:prSet/>
      <dgm:spPr/>
      <dgm:t>
        <a:bodyPr/>
        <a:lstStyle/>
        <a:p>
          <a:r>
            <a:rPr lang="el-GR"/>
            <a:t>οι ασθενείς διαμαρτύρονται για χρόνιο και επίμονο κοιλιακό άλγος, είτε εντοπισμένο στην περιοχή της κήλης είτε διάχυτο, το οποίο επιδεινώνεται με την άρση βάρους και γενικότερα με οποιαδήποτε δραστηριότητα αυξάνει την πίεση μέσα στην κοιλιά.</a:t>
          </a:r>
          <a:endParaRPr lang="en-US"/>
        </a:p>
      </dgm:t>
    </dgm:pt>
    <dgm:pt modelId="{9B560090-1025-48F2-8DAF-06B0B17ED43E}" type="parTrans" cxnId="{434583DD-0AD0-4AD6-869A-E40A06AAEA3A}">
      <dgm:prSet/>
      <dgm:spPr/>
      <dgm:t>
        <a:bodyPr/>
        <a:lstStyle/>
        <a:p>
          <a:endParaRPr lang="en-US"/>
        </a:p>
      </dgm:t>
    </dgm:pt>
    <dgm:pt modelId="{7DB03FDC-1477-4565-BBC0-488B451C3F53}" type="sibTrans" cxnId="{434583DD-0AD0-4AD6-869A-E40A06AAEA3A}">
      <dgm:prSet/>
      <dgm:spPr/>
      <dgm:t>
        <a:bodyPr/>
        <a:lstStyle/>
        <a:p>
          <a:endParaRPr lang="en-US"/>
        </a:p>
      </dgm:t>
    </dgm:pt>
    <dgm:pt modelId="{C34B3403-D558-4BE9-AFC4-2116A7797206}">
      <dgm:prSet/>
      <dgm:spPr/>
      <dgm:t>
        <a:bodyPr/>
        <a:lstStyle/>
        <a:p>
          <a:r>
            <a:rPr lang="el-GR"/>
            <a:t>Όχι σπάνια, οι ασθενείς με μετεγχειρητική κήλη προσέρχονται με εικόνα οξείας κοιλίας είτε λόγω </a:t>
          </a:r>
          <a:r>
            <a:rPr lang="el-GR" b="1"/>
            <a:t>περίσφιξης</a:t>
          </a:r>
          <a:r>
            <a:rPr lang="el-GR"/>
            <a:t> της κήλης είτε λόγω </a:t>
          </a:r>
          <a:r>
            <a:rPr lang="el-GR" b="1"/>
            <a:t>αποφρακτικού ειλεού</a:t>
          </a:r>
          <a:r>
            <a:rPr lang="el-GR"/>
            <a:t>.</a:t>
          </a:r>
          <a:endParaRPr lang="en-US"/>
        </a:p>
      </dgm:t>
    </dgm:pt>
    <dgm:pt modelId="{86C21DC8-76C9-46C7-A765-E528197F3A96}" type="parTrans" cxnId="{C8FF4DB9-8438-48FF-A3CF-5A36D8D615A7}">
      <dgm:prSet/>
      <dgm:spPr/>
      <dgm:t>
        <a:bodyPr/>
        <a:lstStyle/>
        <a:p>
          <a:endParaRPr lang="en-US"/>
        </a:p>
      </dgm:t>
    </dgm:pt>
    <dgm:pt modelId="{287669E5-478C-4FBD-8CAF-3C1E567FA9EF}" type="sibTrans" cxnId="{C8FF4DB9-8438-48FF-A3CF-5A36D8D615A7}">
      <dgm:prSet/>
      <dgm:spPr/>
      <dgm:t>
        <a:bodyPr/>
        <a:lstStyle/>
        <a:p>
          <a:endParaRPr lang="en-US"/>
        </a:p>
      </dgm:t>
    </dgm:pt>
    <dgm:pt modelId="{57F82389-3BE1-E64E-9B93-07B4F2636626}" type="pres">
      <dgm:prSet presAssocID="{559F177D-8E5F-4F35-B78D-EA3EFA2E5788}" presName="linear" presStyleCnt="0">
        <dgm:presLayoutVars>
          <dgm:animLvl val="lvl"/>
          <dgm:resizeHandles val="exact"/>
        </dgm:presLayoutVars>
      </dgm:prSet>
      <dgm:spPr/>
    </dgm:pt>
    <dgm:pt modelId="{934F6A8A-B87D-AE4D-8BA8-C78426770899}" type="pres">
      <dgm:prSet presAssocID="{4512E143-DA8F-4CC5-8091-6A0F7D4787F0}" presName="parentText" presStyleLbl="node1" presStyleIdx="0" presStyleCnt="3">
        <dgm:presLayoutVars>
          <dgm:chMax val="0"/>
          <dgm:bulletEnabled val="1"/>
        </dgm:presLayoutVars>
      </dgm:prSet>
      <dgm:spPr/>
    </dgm:pt>
    <dgm:pt modelId="{4F2A88FB-3B59-E245-B81C-B111060F2718}" type="pres">
      <dgm:prSet presAssocID="{A275D17D-5642-4074-B2EE-794A66957A80}" presName="spacer" presStyleCnt="0"/>
      <dgm:spPr/>
    </dgm:pt>
    <dgm:pt modelId="{7850526E-1DB8-0C4C-9D3C-BE80D6C093C7}" type="pres">
      <dgm:prSet presAssocID="{C4CC74A7-101F-4D5F-95EB-30BCB7544E47}" presName="parentText" presStyleLbl="node1" presStyleIdx="1" presStyleCnt="3">
        <dgm:presLayoutVars>
          <dgm:chMax val="0"/>
          <dgm:bulletEnabled val="1"/>
        </dgm:presLayoutVars>
      </dgm:prSet>
      <dgm:spPr/>
    </dgm:pt>
    <dgm:pt modelId="{6F844E41-DBE8-BA46-BB08-00A46D7A5171}" type="pres">
      <dgm:prSet presAssocID="{7DB03FDC-1477-4565-BBC0-488B451C3F53}" presName="spacer" presStyleCnt="0"/>
      <dgm:spPr/>
    </dgm:pt>
    <dgm:pt modelId="{EF099F10-9FAD-3D4C-AAF4-0348319027C3}" type="pres">
      <dgm:prSet presAssocID="{C34B3403-D558-4BE9-AFC4-2116A7797206}" presName="parentText" presStyleLbl="node1" presStyleIdx="2" presStyleCnt="3">
        <dgm:presLayoutVars>
          <dgm:chMax val="0"/>
          <dgm:bulletEnabled val="1"/>
        </dgm:presLayoutVars>
      </dgm:prSet>
      <dgm:spPr/>
    </dgm:pt>
  </dgm:ptLst>
  <dgm:cxnLst>
    <dgm:cxn modelId="{8E7AC704-207B-B943-95CD-CBC2D7F20B1E}" type="presOf" srcId="{4512E143-DA8F-4CC5-8091-6A0F7D4787F0}" destId="{934F6A8A-B87D-AE4D-8BA8-C78426770899}" srcOrd="0" destOrd="0" presId="urn:microsoft.com/office/officeart/2005/8/layout/vList2"/>
    <dgm:cxn modelId="{00A7840D-2336-4A0C-B063-CBA7B7758CCF}" srcId="{559F177D-8E5F-4F35-B78D-EA3EFA2E5788}" destId="{4512E143-DA8F-4CC5-8091-6A0F7D4787F0}" srcOrd="0" destOrd="0" parTransId="{8819F1E5-2765-4F36-A0E5-62D55EC5D3C9}" sibTransId="{A275D17D-5642-4074-B2EE-794A66957A80}"/>
    <dgm:cxn modelId="{B4C6A472-608F-DF4B-92ED-B8D0F6A4BA73}" type="presOf" srcId="{C34B3403-D558-4BE9-AFC4-2116A7797206}" destId="{EF099F10-9FAD-3D4C-AAF4-0348319027C3}" srcOrd="0" destOrd="0" presId="urn:microsoft.com/office/officeart/2005/8/layout/vList2"/>
    <dgm:cxn modelId="{C8FF4DB9-8438-48FF-A3CF-5A36D8D615A7}" srcId="{559F177D-8E5F-4F35-B78D-EA3EFA2E5788}" destId="{C34B3403-D558-4BE9-AFC4-2116A7797206}" srcOrd="2" destOrd="0" parTransId="{86C21DC8-76C9-46C7-A765-E528197F3A96}" sibTransId="{287669E5-478C-4FBD-8CAF-3C1E567FA9EF}"/>
    <dgm:cxn modelId="{434583DD-0AD0-4AD6-869A-E40A06AAEA3A}" srcId="{559F177D-8E5F-4F35-B78D-EA3EFA2E5788}" destId="{C4CC74A7-101F-4D5F-95EB-30BCB7544E47}" srcOrd="1" destOrd="0" parTransId="{9B560090-1025-48F2-8DAF-06B0B17ED43E}" sibTransId="{7DB03FDC-1477-4565-BBC0-488B451C3F53}"/>
    <dgm:cxn modelId="{0161FAE9-44DF-B54C-86E0-32B2B7EE4F19}" type="presOf" srcId="{C4CC74A7-101F-4D5F-95EB-30BCB7544E47}" destId="{7850526E-1DB8-0C4C-9D3C-BE80D6C093C7}" srcOrd="0" destOrd="0" presId="urn:microsoft.com/office/officeart/2005/8/layout/vList2"/>
    <dgm:cxn modelId="{4BB391FD-EF05-0B4B-8578-D91C800428CE}" type="presOf" srcId="{559F177D-8E5F-4F35-B78D-EA3EFA2E5788}" destId="{57F82389-3BE1-E64E-9B93-07B4F2636626}" srcOrd="0" destOrd="0" presId="urn:microsoft.com/office/officeart/2005/8/layout/vList2"/>
    <dgm:cxn modelId="{FD4C3226-9137-C547-9181-1190DBD19AA2}" type="presParOf" srcId="{57F82389-3BE1-E64E-9B93-07B4F2636626}" destId="{934F6A8A-B87D-AE4D-8BA8-C78426770899}" srcOrd="0" destOrd="0" presId="urn:microsoft.com/office/officeart/2005/8/layout/vList2"/>
    <dgm:cxn modelId="{D09A3C3D-3B1E-0947-BF23-3453F51618DE}" type="presParOf" srcId="{57F82389-3BE1-E64E-9B93-07B4F2636626}" destId="{4F2A88FB-3B59-E245-B81C-B111060F2718}" srcOrd="1" destOrd="0" presId="urn:microsoft.com/office/officeart/2005/8/layout/vList2"/>
    <dgm:cxn modelId="{6E51DAB6-ADF4-3B4C-8FF1-61A1F920511B}" type="presParOf" srcId="{57F82389-3BE1-E64E-9B93-07B4F2636626}" destId="{7850526E-1DB8-0C4C-9D3C-BE80D6C093C7}" srcOrd="2" destOrd="0" presId="urn:microsoft.com/office/officeart/2005/8/layout/vList2"/>
    <dgm:cxn modelId="{B8950B80-9E95-2248-93C9-0CC7B29CC6BF}" type="presParOf" srcId="{57F82389-3BE1-E64E-9B93-07B4F2636626}" destId="{6F844E41-DBE8-BA46-BB08-00A46D7A5171}" srcOrd="3" destOrd="0" presId="urn:microsoft.com/office/officeart/2005/8/layout/vList2"/>
    <dgm:cxn modelId="{AFB4CEBC-040F-CE4A-88DA-6AAC55C82B7C}" type="presParOf" srcId="{57F82389-3BE1-E64E-9B93-07B4F2636626}" destId="{EF099F10-9FAD-3D4C-AAF4-0348319027C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603D4A-783C-4BB0-9535-C1F33383CC3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E228865-7CED-4A45-80B9-E6E832DE32F3}">
      <dgm:prSet/>
      <dgm:spPr/>
      <dgm:t>
        <a:bodyPr/>
        <a:lstStyle/>
        <a:p>
          <a:r>
            <a:rPr lang="en-US"/>
            <a:t>5-10% </a:t>
          </a:r>
          <a:r>
            <a:rPr lang="el-GR"/>
            <a:t>του πληθυσμού στην Αμερική</a:t>
          </a:r>
          <a:endParaRPr lang="en-US"/>
        </a:p>
      </dgm:t>
    </dgm:pt>
    <dgm:pt modelId="{F157FCB1-AD34-4E5E-BC11-C08E61F79654}" type="parTrans" cxnId="{40BDB6CC-D545-495C-B6FC-76E46DF5C5E9}">
      <dgm:prSet/>
      <dgm:spPr/>
      <dgm:t>
        <a:bodyPr/>
        <a:lstStyle/>
        <a:p>
          <a:endParaRPr lang="en-US"/>
        </a:p>
      </dgm:t>
    </dgm:pt>
    <dgm:pt modelId="{FCFD8018-D2FA-4F37-998C-D68288AC7CB6}" type="sibTrans" cxnId="{40BDB6CC-D545-495C-B6FC-76E46DF5C5E9}">
      <dgm:prSet/>
      <dgm:spPr/>
      <dgm:t>
        <a:bodyPr/>
        <a:lstStyle/>
        <a:p>
          <a:endParaRPr lang="en-US"/>
        </a:p>
      </dgm:t>
    </dgm:pt>
    <dgm:pt modelId="{9ADDE774-4150-48D1-8C66-6880FE6A9A50}">
      <dgm:prSet/>
      <dgm:spPr/>
      <dgm:t>
        <a:bodyPr/>
        <a:lstStyle/>
        <a:p>
          <a:r>
            <a:rPr lang="el-GR"/>
            <a:t>Περίπου το 90-95% των κηλών είναι βουβωνοκήλες</a:t>
          </a:r>
          <a:endParaRPr lang="en-US"/>
        </a:p>
      </dgm:t>
    </dgm:pt>
    <dgm:pt modelId="{56EA310F-7601-4340-BB41-93AA6E699222}" type="parTrans" cxnId="{FE64F249-AB59-450D-A380-6F6E889D2DBD}">
      <dgm:prSet/>
      <dgm:spPr/>
      <dgm:t>
        <a:bodyPr/>
        <a:lstStyle/>
        <a:p>
          <a:endParaRPr lang="en-US"/>
        </a:p>
      </dgm:t>
    </dgm:pt>
    <dgm:pt modelId="{06F48ACD-BACD-47D6-B119-CA4306CCA54F}" type="sibTrans" cxnId="{FE64F249-AB59-450D-A380-6F6E889D2DBD}">
      <dgm:prSet/>
      <dgm:spPr/>
      <dgm:t>
        <a:bodyPr/>
        <a:lstStyle/>
        <a:p>
          <a:endParaRPr lang="en-US"/>
        </a:p>
      </dgm:t>
    </dgm:pt>
    <dgm:pt modelId="{E507322B-642D-44D2-B5EC-35CE24965E3F}">
      <dgm:prSet/>
      <dgm:spPr/>
      <dgm:t>
        <a:bodyPr/>
        <a:lstStyle/>
        <a:p>
          <a:r>
            <a:rPr lang="en-US"/>
            <a:t>&lt;10%</a:t>
          </a:r>
          <a:r>
            <a:rPr lang="el-GR"/>
            <a:t> μηροκήλες (</a:t>
          </a:r>
          <a:r>
            <a:rPr lang="en-US"/>
            <a:t>α</a:t>
          </a:r>
          <a:r>
            <a:rPr lang="el-GR"/>
            <a:t>πλ</a:t>
          </a:r>
          <a:r>
            <a:rPr lang="en-US"/>
            <a:t>ά</a:t>
          </a:r>
          <a:r>
            <a:rPr lang="el-GR"/>
            <a:t> εμφανίζονται επιπλεγμένες πολύ συχνότερα)</a:t>
          </a:r>
          <a:endParaRPr lang="en-US"/>
        </a:p>
      </dgm:t>
    </dgm:pt>
    <dgm:pt modelId="{ADA97171-1D53-4001-900B-F611B9D58208}" type="parTrans" cxnId="{8C6925B4-2D18-4727-B018-4599C2BEA2D6}">
      <dgm:prSet/>
      <dgm:spPr/>
      <dgm:t>
        <a:bodyPr/>
        <a:lstStyle/>
        <a:p>
          <a:endParaRPr lang="en-US"/>
        </a:p>
      </dgm:t>
    </dgm:pt>
    <dgm:pt modelId="{7283C31D-4230-4193-8405-235C2F20DE64}" type="sibTrans" cxnId="{8C6925B4-2D18-4727-B018-4599C2BEA2D6}">
      <dgm:prSet/>
      <dgm:spPr/>
      <dgm:t>
        <a:bodyPr/>
        <a:lstStyle/>
        <a:p>
          <a:endParaRPr lang="en-US"/>
        </a:p>
      </dgm:t>
    </dgm:pt>
    <dgm:pt modelId="{5B1F49FF-BBB9-406C-A217-DF2172FECD78}">
      <dgm:prSet/>
      <dgm:spPr/>
      <dgm:t>
        <a:bodyPr/>
        <a:lstStyle/>
        <a:p>
          <a:r>
            <a:rPr lang="el-GR"/>
            <a:t>Συχνότερη στους άνδρες καυκάσιας φυλής</a:t>
          </a:r>
          <a:endParaRPr lang="en-US"/>
        </a:p>
      </dgm:t>
    </dgm:pt>
    <dgm:pt modelId="{6C2B7524-D907-44C7-920C-DB2EA3F75BF2}" type="parTrans" cxnId="{3C38D64E-3174-4783-82F4-DC5631AEA13E}">
      <dgm:prSet/>
      <dgm:spPr/>
      <dgm:t>
        <a:bodyPr/>
        <a:lstStyle/>
        <a:p>
          <a:endParaRPr lang="en-US"/>
        </a:p>
      </dgm:t>
    </dgm:pt>
    <dgm:pt modelId="{8362E381-C965-4CB2-B843-8908605BF527}" type="sibTrans" cxnId="{3C38D64E-3174-4783-82F4-DC5631AEA13E}">
      <dgm:prSet/>
      <dgm:spPr/>
      <dgm:t>
        <a:bodyPr/>
        <a:lstStyle/>
        <a:p>
          <a:endParaRPr lang="en-US"/>
        </a:p>
      </dgm:t>
    </dgm:pt>
    <dgm:pt modelId="{E4C24485-E9EE-4B61-8706-8F80409E505D}">
      <dgm:prSet/>
      <dgm:spPr/>
      <dgm:t>
        <a:bodyPr/>
        <a:lstStyle/>
        <a:p>
          <a:r>
            <a:rPr lang="el-GR"/>
            <a:t>25% περίπου των ανδρών θα αναπτύξει κήλη σε βάθος χρόνου</a:t>
          </a:r>
          <a:endParaRPr lang="en-US"/>
        </a:p>
      </dgm:t>
    </dgm:pt>
    <dgm:pt modelId="{CD3C45CA-5284-46D5-9A46-9E9C8B15492A}" type="parTrans" cxnId="{A63BF2B4-5B05-48D2-8ECA-47871B18BD1A}">
      <dgm:prSet/>
      <dgm:spPr/>
      <dgm:t>
        <a:bodyPr/>
        <a:lstStyle/>
        <a:p>
          <a:endParaRPr lang="en-US"/>
        </a:p>
      </dgm:t>
    </dgm:pt>
    <dgm:pt modelId="{1688812F-3C99-4460-B8D3-F96C54F4CF66}" type="sibTrans" cxnId="{A63BF2B4-5B05-48D2-8ECA-47871B18BD1A}">
      <dgm:prSet/>
      <dgm:spPr/>
      <dgm:t>
        <a:bodyPr/>
        <a:lstStyle/>
        <a:p>
          <a:endParaRPr lang="en-US"/>
        </a:p>
      </dgm:t>
    </dgm:pt>
    <dgm:pt modelId="{E2A769B1-C9A9-49D2-A5FD-4A9C98AF7953}">
      <dgm:prSet/>
      <dgm:spPr/>
      <dgm:t>
        <a:bodyPr/>
        <a:lstStyle/>
        <a:p>
          <a:r>
            <a:rPr lang="el-GR"/>
            <a:t>&lt;5% των γυναικών</a:t>
          </a:r>
          <a:endParaRPr lang="en-US"/>
        </a:p>
      </dgm:t>
    </dgm:pt>
    <dgm:pt modelId="{0307FC66-9E7B-4FC2-8341-7FCD2228293D}" type="parTrans" cxnId="{C399F7D2-936B-475F-B218-B5EDEC0082A9}">
      <dgm:prSet/>
      <dgm:spPr/>
      <dgm:t>
        <a:bodyPr/>
        <a:lstStyle/>
        <a:p>
          <a:endParaRPr lang="en-US"/>
        </a:p>
      </dgm:t>
    </dgm:pt>
    <dgm:pt modelId="{22BD78A8-1217-4DBA-9A53-5AC846B18F36}" type="sibTrans" cxnId="{C399F7D2-936B-475F-B218-B5EDEC0082A9}">
      <dgm:prSet/>
      <dgm:spPr/>
      <dgm:t>
        <a:bodyPr/>
        <a:lstStyle/>
        <a:p>
          <a:endParaRPr lang="en-US"/>
        </a:p>
      </dgm:t>
    </dgm:pt>
    <dgm:pt modelId="{BE6C8467-F1A0-4E5D-B5E1-334CEFF181D4}">
      <dgm:prSet/>
      <dgm:spPr/>
      <dgm:t>
        <a:bodyPr/>
        <a:lstStyle/>
        <a:p>
          <a:r>
            <a:rPr lang="el-GR"/>
            <a:t>Μέση ηλικία εμφάνισης είναι 50-70 έτη στους άνδρες και 60-80 στις γυναίκες</a:t>
          </a:r>
          <a:endParaRPr lang="en-US"/>
        </a:p>
      </dgm:t>
    </dgm:pt>
    <dgm:pt modelId="{617769B8-A4A5-440B-8A36-A8B1D55C56CF}" type="parTrans" cxnId="{6E5A64EF-F0D8-4E7E-A54F-5052FFCB73B9}">
      <dgm:prSet/>
      <dgm:spPr/>
      <dgm:t>
        <a:bodyPr/>
        <a:lstStyle/>
        <a:p>
          <a:endParaRPr lang="en-US"/>
        </a:p>
      </dgm:t>
    </dgm:pt>
    <dgm:pt modelId="{48753856-4E4F-49FE-B2B8-AE0F661DF73A}" type="sibTrans" cxnId="{6E5A64EF-F0D8-4E7E-A54F-5052FFCB73B9}">
      <dgm:prSet/>
      <dgm:spPr/>
      <dgm:t>
        <a:bodyPr/>
        <a:lstStyle/>
        <a:p>
          <a:endParaRPr lang="en-US"/>
        </a:p>
      </dgm:t>
    </dgm:pt>
    <dgm:pt modelId="{9EFB5AEC-4DAE-46F5-8190-E6020B868822}">
      <dgm:prSet/>
      <dgm:spPr/>
      <dgm:t>
        <a:bodyPr/>
        <a:lstStyle/>
        <a:p>
          <a:r>
            <a:rPr lang="el-GR"/>
            <a:t>Συχνότερος τύπος είναι η λοξή βουβωνοκήλη 55-60%</a:t>
          </a:r>
          <a:endParaRPr lang="en-US"/>
        </a:p>
      </dgm:t>
    </dgm:pt>
    <dgm:pt modelId="{4C66BC37-6D89-440B-A794-DB0894A1EA4E}" type="parTrans" cxnId="{A3D15837-590B-472D-A25F-7DD9981AEA41}">
      <dgm:prSet/>
      <dgm:spPr/>
      <dgm:t>
        <a:bodyPr/>
        <a:lstStyle/>
        <a:p>
          <a:endParaRPr lang="en-US"/>
        </a:p>
      </dgm:t>
    </dgm:pt>
    <dgm:pt modelId="{FE79F622-4908-440E-931E-8CB18E48287B}" type="sibTrans" cxnId="{A3D15837-590B-472D-A25F-7DD9981AEA41}">
      <dgm:prSet/>
      <dgm:spPr/>
      <dgm:t>
        <a:bodyPr/>
        <a:lstStyle/>
        <a:p>
          <a:endParaRPr lang="en-US"/>
        </a:p>
      </dgm:t>
    </dgm:pt>
    <dgm:pt modelId="{8EC8C6E7-E46B-9B41-AAF2-102DEF4E000F}" type="pres">
      <dgm:prSet presAssocID="{0D603D4A-783C-4BB0-9535-C1F33383CC3D}" presName="linear" presStyleCnt="0">
        <dgm:presLayoutVars>
          <dgm:animLvl val="lvl"/>
          <dgm:resizeHandles val="exact"/>
        </dgm:presLayoutVars>
      </dgm:prSet>
      <dgm:spPr/>
    </dgm:pt>
    <dgm:pt modelId="{7222034A-222F-8445-B83E-0A3BAF12ED54}" type="pres">
      <dgm:prSet presAssocID="{EE228865-7CED-4A45-80B9-E6E832DE32F3}" presName="parentText" presStyleLbl="node1" presStyleIdx="0" presStyleCnt="8">
        <dgm:presLayoutVars>
          <dgm:chMax val="0"/>
          <dgm:bulletEnabled val="1"/>
        </dgm:presLayoutVars>
      </dgm:prSet>
      <dgm:spPr/>
    </dgm:pt>
    <dgm:pt modelId="{16BE7FBB-E4EE-A74D-9C4E-64EABCD20805}" type="pres">
      <dgm:prSet presAssocID="{FCFD8018-D2FA-4F37-998C-D68288AC7CB6}" presName="spacer" presStyleCnt="0"/>
      <dgm:spPr/>
    </dgm:pt>
    <dgm:pt modelId="{47FC01E3-EA57-0C46-AC88-6C6A2F009AB9}" type="pres">
      <dgm:prSet presAssocID="{9ADDE774-4150-48D1-8C66-6880FE6A9A50}" presName="parentText" presStyleLbl="node1" presStyleIdx="1" presStyleCnt="8">
        <dgm:presLayoutVars>
          <dgm:chMax val="0"/>
          <dgm:bulletEnabled val="1"/>
        </dgm:presLayoutVars>
      </dgm:prSet>
      <dgm:spPr/>
    </dgm:pt>
    <dgm:pt modelId="{FC90C5DF-EC84-CD4E-8615-CC455D888409}" type="pres">
      <dgm:prSet presAssocID="{06F48ACD-BACD-47D6-B119-CA4306CCA54F}" presName="spacer" presStyleCnt="0"/>
      <dgm:spPr/>
    </dgm:pt>
    <dgm:pt modelId="{59788C52-FE3B-C04B-BE49-3134627DB040}" type="pres">
      <dgm:prSet presAssocID="{E507322B-642D-44D2-B5EC-35CE24965E3F}" presName="parentText" presStyleLbl="node1" presStyleIdx="2" presStyleCnt="8">
        <dgm:presLayoutVars>
          <dgm:chMax val="0"/>
          <dgm:bulletEnabled val="1"/>
        </dgm:presLayoutVars>
      </dgm:prSet>
      <dgm:spPr/>
    </dgm:pt>
    <dgm:pt modelId="{A17AAB32-E8F1-9A43-AFE8-F964EFE0EC0B}" type="pres">
      <dgm:prSet presAssocID="{7283C31D-4230-4193-8405-235C2F20DE64}" presName="spacer" presStyleCnt="0"/>
      <dgm:spPr/>
    </dgm:pt>
    <dgm:pt modelId="{DEAC674E-FA94-A24B-893B-C7DB3FA80349}" type="pres">
      <dgm:prSet presAssocID="{5B1F49FF-BBB9-406C-A217-DF2172FECD78}" presName="parentText" presStyleLbl="node1" presStyleIdx="3" presStyleCnt="8">
        <dgm:presLayoutVars>
          <dgm:chMax val="0"/>
          <dgm:bulletEnabled val="1"/>
        </dgm:presLayoutVars>
      </dgm:prSet>
      <dgm:spPr/>
    </dgm:pt>
    <dgm:pt modelId="{547518E4-6792-6E41-97A4-83D30A57FCB1}" type="pres">
      <dgm:prSet presAssocID="{8362E381-C965-4CB2-B843-8908605BF527}" presName="spacer" presStyleCnt="0"/>
      <dgm:spPr/>
    </dgm:pt>
    <dgm:pt modelId="{F0008443-862A-4542-ACAD-86182AEFAFAD}" type="pres">
      <dgm:prSet presAssocID="{E4C24485-E9EE-4B61-8706-8F80409E505D}" presName="parentText" presStyleLbl="node1" presStyleIdx="4" presStyleCnt="8">
        <dgm:presLayoutVars>
          <dgm:chMax val="0"/>
          <dgm:bulletEnabled val="1"/>
        </dgm:presLayoutVars>
      </dgm:prSet>
      <dgm:spPr/>
    </dgm:pt>
    <dgm:pt modelId="{E8090062-09EA-7E46-AC28-880DF5D9D48C}" type="pres">
      <dgm:prSet presAssocID="{1688812F-3C99-4460-B8D3-F96C54F4CF66}" presName="spacer" presStyleCnt="0"/>
      <dgm:spPr/>
    </dgm:pt>
    <dgm:pt modelId="{820EEAEE-DD61-D44E-BCD9-BC294CD6923A}" type="pres">
      <dgm:prSet presAssocID="{E2A769B1-C9A9-49D2-A5FD-4A9C98AF7953}" presName="parentText" presStyleLbl="node1" presStyleIdx="5" presStyleCnt="8">
        <dgm:presLayoutVars>
          <dgm:chMax val="0"/>
          <dgm:bulletEnabled val="1"/>
        </dgm:presLayoutVars>
      </dgm:prSet>
      <dgm:spPr/>
    </dgm:pt>
    <dgm:pt modelId="{895825E5-C822-C34A-A5DD-B66CAA9F25EF}" type="pres">
      <dgm:prSet presAssocID="{22BD78A8-1217-4DBA-9A53-5AC846B18F36}" presName="spacer" presStyleCnt="0"/>
      <dgm:spPr/>
    </dgm:pt>
    <dgm:pt modelId="{E9BF3D7B-8DA5-2B4E-A1D2-E23A7E131930}" type="pres">
      <dgm:prSet presAssocID="{BE6C8467-F1A0-4E5D-B5E1-334CEFF181D4}" presName="parentText" presStyleLbl="node1" presStyleIdx="6" presStyleCnt="8">
        <dgm:presLayoutVars>
          <dgm:chMax val="0"/>
          <dgm:bulletEnabled val="1"/>
        </dgm:presLayoutVars>
      </dgm:prSet>
      <dgm:spPr/>
    </dgm:pt>
    <dgm:pt modelId="{A8471BFA-FCA8-334E-A2E2-49C15CC77C54}" type="pres">
      <dgm:prSet presAssocID="{48753856-4E4F-49FE-B2B8-AE0F661DF73A}" presName="spacer" presStyleCnt="0"/>
      <dgm:spPr/>
    </dgm:pt>
    <dgm:pt modelId="{1CC7E8F6-D1FE-A94D-B492-FA33317D9DE1}" type="pres">
      <dgm:prSet presAssocID="{9EFB5AEC-4DAE-46F5-8190-E6020B868822}" presName="parentText" presStyleLbl="node1" presStyleIdx="7" presStyleCnt="8">
        <dgm:presLayoutVars>
          <dgm:chMax val="0"/>
          <dgm:bulletEnabled val="1"/>
        </dgm:presLayoutVars>
      </dgm:prSet>
      <dgm:spPr/>
    </dgm:pt>
  </dgm:ptLst>
  <dgm:cxnLst>
    <dgm:cxn modelId="{376D8431-3CAB-C545-8DA1-4E15F3DA8685}" type="presOf" srcId="{EE228865-7CED-4A45-80B9-E6E832DE32F3}" destId="{7222034A-222F-8445-B83E-0A3BAF12ED54}" srcOrd="0" destOrd="0" presId="urn:microsoft.com/office/officeart/2005/8/layout/vList2"/>
    <dgm:cxn modelId="{A3D15837-590B-472D-A25F-7DD9981AEA41}" srcId="{0D603D4A-783C-4BB0-9535-C1F33383CC3D}" destId="{9EFB5AEC-4DAE-46F5-8190-E6020B868822}" srcOrd="7" destOrd="0" parTransId="{4C66BC37-6D89-440B-A794-DB0894A1EA4E}" sibTransId="{FE79F622-4908-440E-931E-8CB18E48287B}"/>
    <dgm:cxn modelId="{FE64F249-AB59-450D-A380-6F6E889D2DBD}" srcId="{0D603D4A-783C-4BB0-9535-C1F33383CC3D}" destId="{9ADDE774-4150-48D1-8C66-6880FE6A9A50}" srcOrd="1" destOrd="0" parTransId="{56EA310F-7601-4340-BB41-93AA6E699222}" sibTransId="{06F48ACD-BACD-47D6-B119-CA4306CCA54F}"/>
    <dgm:cxn modelId="{3C38D64E-3174-4783-82F4-DC5631AEA13E}" srcId="{0D603D4A-783C-4BB0-9535-C1F33383CC3D}" destId="{5B1F49FF-BBB9-406C-A217-DF2172FECD78}" srcOrd="3" destOrd="0" parTransId="{6C2B7524-D907-44C7-920C-DB2EA3F75BF2}" sibTransId="{8362E381-C965-4CB2-B843-8908605BF527}"/>
    <dgm:cxn modelId="{84639952-DB43-EC43-83BF-CFAE42BCB7C2}" type="presOf" srcId="{9EFB5AEC-4DAE-46F5-8190-E6020B868822}" destId="{1CC7E8F6-D1FE-A94D-B492-FA33317D9DE1}" srcOrd="0" destOrd="0" presId="urn:microsoft.com/office/officeart/2005/8/layout/vList2"/>
    <dgm:cxn modelId="{67DD6F77-0EAA-234F-AE65-9736F92ECDF4}" type="presOf" srcId="{9ADDE774-4150-48D1-8C66-6880FE6A9A50}" destId="{47FC01E3-EA57-0C46-AC88-6C6A2F009AB9}" srcOrd="0" destOrd="0" presId="urn:microsoft.com/office/officeart/2005/8/layout/vList2"/>
    <dgm:cxn modelId="{79BACE78-6A33-2E4D-954D-789E4612004B}" type="presOf" srcId="{E4C24485-E9EE-4B61-8706-8F80409E505D}" destId="{F0008443-862A-4542-ACAD-86182AEFAFAD}" srcOrd="0" destOrd="0" presId="urn:microsoft.com/office/officeart/2005/8/layout/vList2"/>
    <dgm:cxn modelId="{06FF158C-1639-F94E-A32D-288B9DEB6F39}" type="presOf" srcId="{E507322B-642D-44D2-B5EC-35CE24965E3F}" destId="{59788C52-FE3B-C04B-BE49-3134627DB040}" srcOrd="0" destOrd="0" presId="urn:microsoft.com/office/officeart/2005/8/layout/vList2"/>
    <dgm:cxn modelId="{6419D0A6-14D2-D940-8005-BB36736EA515}" type="presOf" srcId="{5B1F49FF-BBB9-406C-A217-DF2172FECD78}" destId="{DEAC674E-FA94-A24B-893B-C7DB3FA80349}" srcOrd="0" destOrd="0" presId="urn:microsoft.com/office/officeart/2005/8/layout/vList2"/>
    <dgm:cxn modelId="{8C6925B4-2D18-4727-B018-4599C2BEA2D6}" srcId="{0D603D4A-783C-4BB0-9535-C1F33383CC3D}" destId="{E507322B-642D-44D2-B5EC-35CE24965E3F}" srcOrd="2" destOrd="0" parTransId="{ADA97171-1D53-4001-900B-F611B9D58208}" sibTransId="{7283C31D-4230-4193-8405-235C2F20DE64}"/>
    <dgm:cxn modelId="{A63BF2B4-5B05-48D2-8ECA-47871B18BD1A}" srcId="{0D603D4A-783C-4BB0-9535-C1F33383CC3D}" destId="{E4C24485-E9EE-4B61-8706-8F80409E505D}" srcOrd="4" destOrd="0" parTransId="{CD3C45CA-5284-46D5-9A46-9E9C8B15492A}" sibTransId="{1688812F-3C99-4460-B8D3-F96C54F4CF66}"/>
    <dgm:cxn modelId="{9C6229C6-0EC3-3849-A9C4-47DB9E791924}" type="presOf" srcId="{E2A769B1-C9A9-49D2-A5FD-4A9C98AF7953}" destId="{820EEAEE-DD61-D44E-BCD9-BC294CD6923A}" srcOrd="0" destOrd="0" presId="urn:microsoft.com/office/officeart/2005/8/layout/vList2"/>
    <dgm:cxn modelId="{69B84FC6-4BEE-C14F-82AA-0A2D5EDC1390}" type="presOf" srcId="{0D603D4A-783C-4BB0-9535-C1F33383CC3D}" destId="{8EC8C6E7-E46B-9B41-AAF2-102DEF4E000F}" srcOrd="0" destOrd="0" presId="urn:microsoft.com/office/officeart/2005/8/layout/vList2"/>
    <dgm:cxn modelId="{40BDB6CC-D545-495C-B6FC-76E46DF5C5E9}" srcId="{0D603D4A-783C-4BB0-9535-C1F33383CC3D}" destId="{EE228865-7CED-4A45-80B9-E6E832DE32F3}" srcOrd="0" destOrd="0" parTransId="{F157FCB1-AD34-4E5E-BC11-C08E61F79654}" sibTransId="{FCFD8018-D2FA-4F37-998C-D68288AC7CB6}"/>
    <dgm:cxn modelId="{C399F7D2-936B-475F-B218-B5EDEC0082A9}" srcId="{0D603D4A-783C-4BB0-9535-C1F33383CC3D}" destId="{E2A769B1-C9A9-49D2-A5FD-4A9C98AF7953}" srcOrd="5" destOrd="0" parTransId="{0307FC66-9E7B-4FC2-8341-7FCD2228293D}" sibTransId="{22BD78A8-1217-4DBA-9A53-5AC846B18F36}"/>
    <dgm:cxn modelId="{8AE9C9D5-AC46-8F47-8E02-F7785A7AF8E1}" type="presOf" srcId="{BE6C8467-F1A0-4E5D-B5E1-334CEFF181D4}" destId="{E9BF3D7B-8DA5-2B4E-A1D2-E23A7E131930}" srcOrd="0" destOrd="0" presId="urn:microsoft.com/office/officeart/2005/8/layout/vList2"/>
    <dgm:cxn modelId="{6E5A64EF-F0D8-4E7E-A54F-5052FFCB73B9}" srcId="{0D603D4A-783C-4BB0-9535-C1F33383CC3D}" destId="{BE6C8467-F1A0-4E5D-B5E1-334CEFF181D4}" srcOrd="6" destOrd="0" parTransId="{617769B8-A4A5-440B-8A36-A8B1D55C56CF}" sibTransId="{48753856-4E4F-49FE-B2B8-AE0F661DF73A}"/>
    <dgm:cxn modelId="{F96FE0F5-9700-2948-8FF6-13B908C7BF0D}" type="presParOf" srcId="{8EC8C6E7-E46B-9B41-AAF2-102DEF4E000F}" destId="{7222034A-222F-8445-B83E-0A3BAF12ED54}" srcOrd="0" destOrd="0" presId="urn:microsoft.com/office/officeart/2005/8/layout/vList2"/>
    <dgm:cxn modelId="{FD63721D-A7A5-5946-9BA4-1D820DDA4F93}" type="presParOf" srcId="{8EC8C6E7-E46B-9B41-AAF2-102DEF4E000F}" destId="{16BE7FBB-E4EE-A74D-9C4E-64EABCD20805}" srcOrd="1" destOrd="0" presId="urn:microsoft.com/office/officeart/2005/8/layout/vList2"/>
    <dgm:cxn modelId="{7FE4A277-7753-534D-9553-DAC1D089AF8A}" type="presParOf" srcId="{8EC8C6E7-E46B-9B41-AAF2-102DEF4E000F}" destId="{47FC01E3-EA57-0C46-AC88-6C6A2F009AB9}" srcOrd="2" destOrd="0" presId="urn:microsoft.com/office/officeart/2005/8/layout/vList2"/>
    <dgm:cxn modelId="{1C043837-D3CC-1B42-8EF3-CA6535334822}" type="presParOf" srcId="{8EC8C6E7-E46B-9B41-AAF2-102DEF4E000F}" destId="{FC90C5DF-EC84-CD4E-8615-CC455D888409}" srcOrd="3" destOrd="0" presId="urn:microsoft.com/office/officeart/2005/8/layout/vList2"/>
    <dgm:cxn modelId="{D6ABEC78-B6AF-C64F-AFF5-176B4BDE348E}" type="presParOf" srcId="{8EC8C6E7-E46B-9B41-AAF2-102DEF4E000F}" destId="{59788C52-FE3B-C04B-BE49-3134627DB040}" srcOrd="4" destOrd="0" presId="urn:microsoft.com/office/officeart/2005/8/layout/vList2"/>
    <dgm:cxn modelId="{F25C6A31-D803-B747-8D5C-7355E9533DCA}" type="presParOf" srcId="{8EC8C6E7-E46B-9B41-AAF2-102DEF4E000F}" destId="{A17AAB32-E8F1-9A43-AFE8-F964EFE0EC0B}" srcOrd="5" destOrd="0" presId="urn:microsoft.com/office/officeart/2005/8/layout/vList2"/>
    <dgm:cxn modelId="{FF12472F-0221-5C43-86C8-C1B953E5BB21}" type="presParOf" srcId="{8EC8C6E7-E46B-9B41-AAF2-102DEF4E000F}" destId="{DEAC674E-FA94-A24B-893B-C7DB3FA80349}" srcOrd="6" destOrd="0" presId="urn:microsoft.com/office/officeart/2005/8/layout/vList2"/>
    <dgm:cxn modelId="{AC37A516-0F8D-BE4E-8AC8-DE4401A1459B}" type="presParOf" srcId="{8EC8C6E7-E46B-9B41-AAF2-102DEF4E000F}" destId="{547518E4-6792-6E41-97A4-83D30A57FCB1}" srcOrd="7" destOrd="0" presId="urn:microsoft.com/office/officeart/2005/8/layout/vList2"/>
    <dgm:cxn modelId="{0FD42CD7-5325-4D41-AC10-6F6CEBA764B7}" type="presParOf" srcId="{8EC8C6E7-E46B-9B41-AAF2-102DEF4E000F}" destId="{F0008443-862A-4542-ACAD-86182AEFAFAD}" srcOrd="8" destOrd="0" presId="urn:microsoft.com/office/officeart/2005/8/layout/vList2"/>
    <dgm:cxn modelId="{ECF4023E-ADF8-164F-9C25-6105A38C9EA6}" type="presParOf" srcId="{8EC8C6E7-E46B-9B41-AAF2-102DEF4E000F}" destId="{E8090062-09EA-7E46-AC28-880DF5D9D48C}" srcOrd="9" destOrd="0" presId="urn:microsoft.com/office/officeart/2005/8/layout/vList2"/>
    <dgm:cxn modelId="{CBF13662-676E-ED4A-8B06-0EAAEB6F075F}" type="presParOf" srcId="{8EC8C6E7-E46B-9B41-AAF2-102DEF4E000F}" destId="{820EEAEE-DD61-D44E-BCD9-BC294CD6923A}" srcOrd="10" destOrd="0" presId="urn:microsoft.com/office/officeart/2005/8/layout/vList2"/>
    <dgm:cxn modelId="{3C3C4579-1A6B-6349-82B2-A1350CD84AE3}" type="presParOf" srcId="{8EC8C6E7-E46B-9B41-AAF2-102DEF4E000F}" destId="{895825E5-C822-C34A-A5DD-B66CAA9F25EF}" srcOrd="11" destOrd="0" presId="urn:microsoft.com/office/officeart/2005/8/layout/vList2"/>
    <dgm:cxn modelId="{6C1ED067-BC50-C742-9BE9-E315E8E56401}" type="presParOf" srcId="{8EC8C6E7-E46B-9B41-AAF2-102DEF4E000F}" destId="{E9BF3D7B-8DA5-2B4E-A1D2-E23A7E131930}" srcOrd="12" destOrd="0" presId="urn:microsoft.com/office/officeart/2005/8/layout/vList2"/>
    <dgm:cxn modelId="{AFEACC2E-45F8-F04C-8FC2-AC501C2A57DA}" type="presParOf" srcId="{8EC8C6E7-E46B-9B41-AAF2-102DEF4E000F}" destId="{A8471BFA-FCA8-334E-A2E2-49C15CC77C54}" srcOrd="13" destOrd="0" presId="urn:microsoft.com/office/officeart/2005/8/layout/vList2"/>
    <dgm:cxn modelId="{EB226063-3D8F-3B4F-A30A-AAADBD9123AD}" type="presParOf" srcId="{8EC8C6E7-E46B-9B41-AAF2-102DEF4E000F}" destId="{1CC7E8F6-D1FE-A94D-B492-FA33317D9DE1}"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A6F48-2B2C-DD43-8157-50FB2F3CBC35}">
      <dsp:nvSpPr>
        <dsp:cNvPr id="0" name=""/>
        <dsp:cNvSpPr/>
      </dsp:nvSpPr>
      <dsp:spPr>
        <a:xfrm>
          <a:off x="0" y="370900"/>
          <a:ext cx="8195871" cy="169094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kern="1200"/>
            <a:t>τοπική διόγκωση στην βουβωνική χώρα, η οποία μπορεί να επεκτείνεται στο όσχεο για τους άνδρες και στα μεγάλα χείλη του αιδοίου για τις γυναίκες.</a:t>
          </a:r>
          <a:endParaRPr lang="en-US" sz="2400" kern="1200"/>
        </a:p>
      </dsp:txBody>
      <dsp:txXfrm>
        <a:off x="82545" y="453445"/>
        <a:ext cx="8030781" cy="1525852"/>
      </dsp:txXfrm>
    </dsp:sp>
    <dsp:sp modelId="{0791B200-5AFB-5147-9E62-71ED9AD23F12}">
      <dsp:nvSpPr>
        <dsp:cNvPr id="0" name=""/>
        <dsp:cNvSpPr/>
      </dsp:nvSpPr>
      <dsp:spPr>
        <a:xfrm>
          <a:off x="0" y="2130962"/>
          <a:ext cx="8195871" cy="1690942"/>
        </a:xfrm>
        <a:prstGeom prst="round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kern="1200"/>
            <a:t>Τις πιο πολλές φορές η διόγκωση αυτή εξαφανίζεται όταν είμαστε ξαπλωμένοι. Αρκετά συχνά η διόγκωση συνοδεύεται και από ήπιο έως μέτριας έντασης πόνο ο οποίος γίνεται εντονότερος όταν αυξάνεται η ενδοκοιλιακή πίεση </a:t>
          </a:r>
          <a:endParaRPr lang="en-US" sz="2400" kern="1200"/>
        </a:p>
      </dsp:txBody>
      <dsp:txXfrm>
        <a:off x="82545" y="2213507"/>
        <a:ext cx="8030781" cy="152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C3673-6632-554A-A839-1BCA94FD2686}">
      <dsp:nvSpPr>
        <dsp:cNvPr id="0" name=""/>
        <dsp:cNvSpPr/>
      </dsp:nvSpPr>
      <dsp:spPr>
        <a:xfrm>
          <a:off x="0" y="59477"/>
          <a:ext cx="8195871" cy="5276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Μηροκήλη</a:t>
          </a:r>
          <a:endParaRPr lang="en-US" sz="2200" kern="1200"/>
        </a:p>
      </dsp:txBody>
      <dsp:txXfrm>
        <a:off x="25759" y="85236"/>
        <a:ext cx="8144353" cy="476152"/>
      </dsp:txXfrm>
    </dsp:sp>
    <dsp:sp modelId="{2DF4A63C-92C1-B74A-B455-BBCD9ADE1FE4}">
      <dsp:nvSpPr>
        <dsp:cNvPr id="0" name=""/>
        <dsp:cNvSpPr/>
      </dsp:nvSpPr>
      <dsp:spPr>
        <a:xfrm>
          <a:off x="0" y="650507"/>
          <a:ext cx="8195871" cy="527670"/>
        </a:xfrm>
        <a:prstGeom prst="roundRect">
          <a:avLst/>
        </a:prstGeom>
        <a:solidFill>
          <a:schemeClr val="accent2">
            <a:hueOff val="780253"/>
            <a:satOff val="-973"/>
            <a:lumOff val="2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Λίπωμα του σπερματικού τόνου</a:t>
          </a:r>
          <a:endParaRPr lang="en-US" sz="2200" kern="1200"/>
        </a:p>
      </dsp:txBody>
      <dsp:txXfrm>
        <a:off x="25759" y="676266"/>
        <a:ext cx="8144353" cy="476152"/>
      </dsp:txXfrm>
    </dsp:sp>
    <dsp:sp modelId="{0C65CEB0-2007-CC4C-97D5-4B8CB803FE11}">
      <dsp:nvSpPr>
        <dsp:cNvPr id="0" name=""/>
        <dsp:cNvSpPr/>
      </dsp:nvSpPr>
      <dsp:spPr>
        <a:xfrm>
          <a:off x="0" y="1241537"/>
          <a:ext cx="8195871" cy="527670"/>
        </a:xfrm>
        <a:prstGeom prst="roundRect">
          <a:avLst/>
        </a:prstGeom>
        <a:solidFill>
          <a:schemeClr val="accent2">
            <a:hueOff val="1560507"/>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Υδροκήλη</a:t>
          </a:r>
          <a:endParaRPr lang="en-US" sz="2200" kern="1200"/>
        </a:p>
      </dsp:txBody>
      <dsp:txXfrm>
        <a:off x="25759" y="1267296"/>
        <a:ext cx="8144353" cy="476152"/>
      </dsp:txXfrm>
    </dsp:sp>
    <dsp:sp modelId="{18D3278A-4BB2-3C49-9916-CFB8B75C0A87}">
      <dsp:nvSpPr>
        <dsp:cNvPr id="0" name=""/>
        <dsp:cNvSpPr/>
      </dsp:nvSpPr>
      <dsp:spPr>
        <a:xfrm>
          <a:off x="0" y="1832567"/>
          <a:ext cx="8195871" cy="527670"/>
        </a:xfrm>
        <a:prstGeom prst="roundRect">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Κιρσοκήλη</a:t>
          </a:r>
          <a:endParaRPr lang="en-US" sz="2200" kern="1200"/>
        </a:p>
      </dsp:txBody>
      <dsp:txXfrm>
        <a:off x="25759" y="1858326"/>
        <a:ext cx="8144353" cy="476152"/>
      </dsp:txXfrm>
    </dsp:sp>
    <dsp:sp modelId="{70FC2B00-765F-A047-B26D-6E48AC4F1535}">
      <dsp:nvSpPr>
        <dsp:cNvPr id="0" name=""/>
        <dsp:cNvSpPr/>
      </dsp:nvSpPr>
      <dsp:spPr>
        <a:xfrm>
          <a:off x="0" y="2423597"/>
          <a:ext cx="8195871" cy="52767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Όγκος του όρχεος</a:t>
          </a:r>
          <a:endParaRPr lang="en-US" sz="2200" kern="1200"/>
        </a:p>
      </dsp:txBody>
      <dsp:txXfrm>
        <a:off x="25759" y="2449356"/>
        <a:ext cx="8144353" cy="476152"/>
      </dsp:txXfrm>
    </dsp:sp>
    <dsp:sp modelId="{73988DE5-D44C-C546-8205-E4BD3019EB9B}">
      <dsp:nvSpPr>
        <dsp:cNvPr id="0" name=""/>
        <dsp:cNvSpPr/>
      </dsp:nvSpPr>
      <dsp:spPr>
        <a:xfrm>
          <a:off x="0" y="3014627"/>
          <a:ext cx="8195871" cy="527670"/>
        </a:xfrm>
        <a:prstGeom prst="roundRect">
          <a:avLst/>
        </a:prstGeom>
        <a:solidFill>
          <a:schemeClr val="accent2">
            <a:hueOff val="3901266"/>
            <a:satOff val="-4866"/>
            <a:lumOff val="1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Λεμφαδένες</a:t>
          </a:r>
          <a:endParaRPr lang="en-US" sz="2200" kern="1200"/>
        </a:p>
      </dsp:txBody>
      <dsp:txXfrm>
        <a:off x="25759" y="3040386"/>
        <a:ext cx="8144353" cy="476152"/>
      </dsp:txXfrm>
    </dsp:sp>
    <dsp:sp modelId="{FFC570C3-9EB3-1349-9BF0-A7063DDAEAB1}">
      <dsp:nvSpPr>
        <dsp:cNvPr id="0" name=""/>
        <dsp:cNvSpPr/>
      </dsp:nvSpPr>
      <dsp:spPr>
        <a:xfrm>
          <a:off x="0" y="3605657"/>
          <a:ext cx="8195871" cy="527670"/>
        </a:xfrm>
        <a:prstGeom prst="round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Απόστημα</a:t>
          </a:r>
          <a:endParaRPr lang="en-US" sz="2200" kern="1200"/>
        </a:p>
      </dsp:txBody>
      <dsp:txXfrm>
        <a:off x="25759" y="3631416"/>
        <a:ext cx="8144353"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CFFAF-953F-0A4A-83E4-306454ED969D}">
      <dsp:nvSpPr>
        <dsp:cNvPr id="0" name=""/>
        <dsp:cNvSpPr/>
      </dsp:nvSpPr>
      <dsp:spPr>
        <a:xfrm>
          <a:off x="0" y="3156146"/>
          <a:ext cx="8195871" cy="103591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a:t>Όταν το μόνο σύμπτωμα για το οποίο παραπονιέται ο ασθενής είναι ο πόνος στην βουβωνική περιοχή, στη διαφορική διάγνωση, πέρα από τις παραπάνω παθολογικές καταστάσεις, θα πρέπει να προστεθούν και μυοσκελετικές παθήσεις.</a:t>
          </a:r>
          <a:endParaRPr lang="en-US" sz="1800" kern="1200"/>
        </a:p>
      </dsp:txBody>
      <dsp:txXfrm>
        <a:off x="0" y="3156146"/>
        <a:ext cx="8195871" cy="1035917"/>
      </dsp:txXfrm>
    </dsp:sp>
    <dsp:sp modelId="{830E3C5A-321D-5444-8946-F629A2983949}">
      <dsp:nvSpPr>
        <dsp:cNvPr id="0" name=""/>
        <dsp:cNvSpPr/>
      </dsp:nvSpPr>
      <dsp:spPr>
        <a:xfrm rot="10800000">
          <a:off x="0" y="1578443"/>
          <a:ext cx="8195871" cy="1593241"/>
        </a:xfrm>
        <a:prstGeom prst="upArrowCallout">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a:t>Βοήθεια μπορούν να προσφέρουν το υπερηχογράφημα και η αξονική τομογραφία.</a:t>
          </a:r>
          <a:endParaRPr lang="en-US" sz="1800" kern="1200"/>
        </a:p>
      </dsp:txBody>
      <dsp:txXfrm rot="10800000">
        <a:off x="0" y="1578443"/>
        <a:ext cx="8195871" cy="1035240"/>
      </dsp:txXfrm>
    </dsp:sp>
    <dsp:sp modelId="{14C22E75-2E88-9C4B-99EC-F6F1C284F51B}">
      <dsp:nvSpPr>
        <dsp:cNvPr id="0" name=""/>
        <dsp:cNvSpPr/>
      </dsp:nvSpPr>
      <dsp:spPr>
        <a:xfrm rot="10800000">
          <a:off x="0" y="741"/>
          <a:ext cx="8195871" cy="1593241"/>
        </a:xfrm>
        <a:prstGeom prst="upArrowCallou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a:t>Η  κλινική εικόνα και η προσεκτική κλινική εξέταση θέτουν με σχετική ευκολία τη διάγνωση της βουβωνοκήλης στην πλειοψηφία των περιπτώσεων.</a:t>
          </a:r>
          <a:endParaRPr lang="en-US" sz="1800" kern="1200"/>
        </a:p>
      </dsp:txBody>
      <dsp:txXfrm rot="10800000">
        <a:off x="0" y="741"/>
        <a:ext cx="8195871" cy="1035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C0DAC-F863-1240-B4B3-65898A78A7FC}">
      <dsp:nvSpPr>
        <dsp:cNvPr id="0" name=""/>
        <dsp:cNvSpPr/>
      </dsp:nvSpPr>
      <dsp:spPr>
        <a:xfrm>
          <a:off x="0" y="135419"/>
          <a:ext cx="4358346" cy="63560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Βουβωνοκήλη</a:t>
          </a:r>
          <a:endParaRPr lang="en-US" sz="1600" kern="1200"/>
        </a:p>
      </dsp:txBody>
      <dsp:txXfrm>
        <a:off x="31028" y="166447"/>
        <a:ext cx="4296290" cy="573546"/>
      </dsp:txXfrm>
    </dsp:sp>
    <dsp:sp modelId="{86C2AC6E-BCEA-AD4F-BE33-BE7023A36EFE}">
      <dsp:nvSpPr>
        <dsp:cNvPr id="0" name=""/>
        <dsp:cNvSpPr/>
      </dsp:nvSpPr>
      <dsp:spPr>
        <a:xfrm>
          <a:off x="0" y="817101"/>
          <a:ext cx="4358346" cy="63560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Απόστημα ή λεμφαδενοπάθεια της περιοχής</a:t>
          </a:r>
          <a:endParaRPr lang="en-US" sz="1600" kern="1200"/>
        </a:p>
      </dsp:txBody>
      <dsp:txXfrm>
        <a:off x="31028" y="848129"/>
        <a:ext cx="4296290" cy="573546"/>
      </dsp:txXfrm>
    </dsp:sp>
    <dsp:sp modelId="{E9852512-B3B4-DE45-933F-8637E62C4E8E}">
      <dsp:nvSpPr>
        <dsp:cNvPr id="0" name=""/>
        <dsp:cNvSpPr/>
      </dsp:nvSpPr>
      <dsp:spPr>
        <a:xfrm>
          <a:off x="0" y="1498784"/>
          <a:ext cx="4358346" cy="63560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Αιμάτωμα</a:t>
          </a:r>
          <a:endParaRPr lang="en-US" sz="1600" kern="1200"/>
        </a:p>
      </dsp:txBody>
      <dsp:txXfrm>
        <a:off x="31028" y="1529812"/>
        <a:ext cx="4296290" cy="573546"/>
      </dsp:txXfrm>
    </dsp:sp>
    <dsp:sp modelId="{6A3075A9-6695-1349-87B9-CB9AEF89D37E}">
      <dsp:nvSpPr>
        <dsp:cNvPr id="0" name=""/>
        <dsp:cNvSpPr/>
      </dsp:nvSpPr>
      <dsp:spPr>
        <a:xfrm>
          <a:off x="0" y="2180467"/>
          <a:ext cx="4358346" cy="63560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Ιδρωταδενίτιδα</a:t>
          </a:r>
          <a:endParaRPr lang="en-US" sz="1600" kern="1200"/>
        </a:p>
      </dsp:txBody>
      <dsp:txXfrm>
        <a:off x="31028" y="2211495"/>
        <a:ext cx="4296290" cy="573546"/>
      </dsp:txXfrm>
    </dsp:sp>
    <dsp:sp modelId="{BD52FFF0-7973-6D4B-85ED-5F44EC7588B8}">
      <dsp:nvSpPr>
        <dsp:cNvPr id="0" name=""/>
        <dsp:cNvSpPr/>
      </dsp:nvSpPr>
      <dsp:spPr>
        <a:xfrm>
          <a:off x="0" y="2862149"/>
          <a:ext cx="4358346" cy="63560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Έκτοπος όρχις</a:t>
          </a:r>
          <a:endParaRPr lang="en-US" sz="1600" kern="1200"/>
        </a:p>
      </dsp:txBody>
      <dsp:txXfrm>
        <a:off x="31028" y="2893177"/>
        <a:ext cx="4296290" cy="573546"/>
      </dsp:txXfrm>
    </dsp:sp>
    <dsp:sp modelId="{DA93945B-9461-904A-927E-FC9CAFB1990E}">
      <dsp:nvSpPr>
        <dsp:cNvPr id="0" name=""/>
        <dsp:cNvSpPr/>
      </dsp:nvSpPr>
      <dsp:spPr>
        <a:xfrm>
          <a:off x="0" y="3543832"/>
          <a:ext cx="4358346" cy="63560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Σμηγματογόνος κύστη</a:t>
          </a:r>
          <a:endParaRPr lang="en-US" sz="1600" kern="1200"/>
        </a:p>
      </dsp:txBody>
      <dsp:txXfrm>
        <a:off x="31028" y="3574860"/>
        <a:ext cx="4296290" cy="573546"/>
      </dsp:txXfrm>
    </dsp:sp>
    <dsp:sp modelId="{BC4FEC3F-F3DE-754B-9C77-26A47EC8F124}">
      <dsp:nvSpPr>
        <dsp:cNvPr id="0" name=""/>
        <dsp:cNvSpPr/>
      </dsp:nvSpPr>
      <dsp:spPr>
        <a:xfrm>
          <a:off x="0" y="4225514"/>
          <a:ext cx="4358346" cy="63560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Κιρσοί της σαφηνούς φλέβας</a:t>
          </a:r>
          <a:endParaRPr lang="en-US" sz="1600" kern="1200"/>
        </a:p>
      </dsp:txBody>
      <dsp:txXfrm>
        <a:off x="31028" y="4256542"/>
        <a:ext cx="4296290" cy="573546"/>
      </dsp:txXfrm>
    </dsp:sp>
    <dsp:sp modelId="{7A66A50D-C1E2-A94C-BB32-ECAB163E8FF2}">
      <dsp:nvSpPr>
        <dsp:cNvPr id="0" name=""/>
        <dsp:cNvSpPr/>
      </dsp:nvSpPr>
      <dsp:spPr>
        <a:xfrm>
          <a:off x="0" y="4907197"/>
          <a:ext cx="4358346" cy="63560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a:t>Ανεύρυσμα ή ψευδοανεύρυσμα της μηριαίας αρτηρίας</a:t>
          </a:r>
          <a:endParaRPr lang="en-US" sz="1600" kern="1200"/>
        </a:p>
      </dsp:txBody>
      <dsp:txXfrm>
        <a:off x="31028" y="4938225"/>
        <a:ext cx="4296290" cy="573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29374-762A-2C48-B488-C9BA1B80CE62}">
      <dsp:nvSpPr>
        <dsp:cNvPr id="0" name=""/>
        <dsp:cNvSpPr/>
      </dsp:nvSpPr>
      <dsp:spPr>
        <a:xfrm>
          <a:off x="1004" y="957341"/>
          <a:ext cx="3526110" cy="2239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5D08E7-47A9-5647-932E-4325B5569E80}">
      <dsp:nvSpPr>
        <dsp:cNvPr id="0" name=""/>
        <dsp:cNvSpPr/>
      </dsp:nvSpPr>
      <dsp:spPr>
        <a:xfrm>
          <a:off x="392794" y="1329541"/>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l-GR" sz="2700" i="1" kern="1200"/>
            <a:t>Οι μετεγχειρητικές κήλες αποτελούν το 15-20% των κηλών των κοιλιακών τοιχωμάτων. </a:t>
          </a:r>
          <a:endParaRPr lang="en-US" sz="2700" kern="1200"/>
        </a:p>
      </dsp:txBody>
      <dsp:txXfrm>
        <a:off x="458374" y="1395121"/>
        <a:ext cx="3394950" cy="2107920"/>
      </dsp:txXfrm>
    </dsp:sp>
    <dsp:sp modelId="{A308A2D4-08EE-6D41-8365-C7509E8BB82F}">
      <dsp:nvSpPr>
        <dsp:cNvPr id="0" name=""/>
        <dsp:cNvSpPr/>
      </dsp:nvSpPr>
      <dsp:spPr>
        <a:xfrm>
          <a:off x="4310695" y="957341"/>
          <a:ext cx="3526110" cy="2239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2EDBB7-D707-C24F-BC8B-A75DD61E4237}">
      <dsp:nvSpPr>
        <dsp:cNvPr id="0" name=""/>
        <dsp:cNvSpPr/>
      </dsp:nvSpPr>
      <dsp:spPr>
        <a:xfrm>
          <a:off x="4702485" y="1329541"/>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l-GR" sz="2700" i="1" kern="1200"/>
            <a:t>Η συχνότητα εμφάνισής τους μετά από επεμβάσεις της κοιλίας ανέρχεται στο 10-20%.</a:t>
          </a:r>
          <a:endParaRPr lang="en-US" sz="2700" kern="1200"/>
        </a:p>
      </dsp:txBody>
      <dsp:txXfrm>
        <a:off x="4768065" y="1395121"/>
        <a:ext cx="3394950" cy="21079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F6A8A-B87D-AE4D-8BA8-C78426770899}">
      <dsp:nvSpPr>
        <dsp:cNvPr id="0" name=""/>
        <dsp:cNvSpPr/>
      </dsp:nvSpPr>
      <dsp:spPr>
        <a:xfrm>
          <a:off x="0" y="89902"/>
          <a:ext cx="8229600" cy="1558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Συνήθως μια μετεγχειρητική κήλη εκδηλώνεται ως μια διόγκωση της κοιλιακής χώρας πάνω σε μια υπάρχουσα τομή. </a:t>
          </a:r>
          <a:endParaRPr lang="en-US" sz="2200" kern="1200"/>
        </a:p>
      </dsp:txBody>
      <dsp:txXfrm>
        <a:off x="76098" y="166000"/>
        <a:ext cx="8077404" cy="1406682"/>
      </dsp:txXfrm>
    </dsp:sp>
    <dsp:sp modelId="{7850526E-1DB8-0C4C-9D3C-BE80D6C093C7}">
      <dsp:nvSpPr>
        <dsp:cNvPr id="0" name=""/>
        <dsp:cNvSpPr/>
      </dsp:nvSpPr>
      <dsp:spPr>
        <a:xfrm>
          <a:off x="0" y="1712141"/>
          <a:ext cx="8229600" cy="1558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οι ασθενείς διαμαρτύρονται για χρόνιο και επίμονο κοιλιακό άλγος, είτε εντοπισμένο στην περιοχή της κήλης είτε διάχυτο, το οποίο επιδεινώνεται με την άρση βάρους και γενικότερα με οποιαδήποτε δραστηριότητα αυξάνει την πίεση μέσα στην κοιλιά.</a:t>
          </a:r>
          <a:endParaRPr lang="en-US" sz="2200" kern="1200"/>
        </a:p>
      </dsp:txBody>
      <dsp:txXfrm>
        <a:off x="76098" y="1788239"/>
        <a:ext cx="8077404" cy="1406682"/>
      </dsp:txXfrm>
    </dsp:sp>
    <dsp:sp modelId="{EF099F10-9FAD-3D4C-AAF4-0348319027C3}">
      <dsp:nvSpPr>
        <dsp:cNvPr id="0" name=""/>
        <dsp:cNvSpPr/>
      </dsp:nvSpPr>
      <dsp:spPr>
        <a:xfrm>
          <a:off x="0" y="3334380"/>
          <a:ext cx="8229600" cy="1558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Όχι σπάνια, οι ασθενείς με μετεγχειρητική κήλη προσέρχονται με εικόνα οξείας κοιλίας είτε λόγω </a:t>
          </a:r>
          <a:r>
            <a:rPr lang="el-GR" sz="2200" b="1" kern="1200"/>
            <a:t>περίσφιξης</a:t>
          </a:r>
          <a:r>
            <a:rPr lang="el-GR" sz="2200" kern="1200"/>
            <a:t> της κήλης είτε λόγω </a:t>
          </a:r>
          <a:r>
            <a:rPr lang="el-GR" sz="2200" b="1" kern="1200"/>
            <a:t>αποφρακτικού ειλεού</a:t>
          </a:r>
          <a:r>
            <a:rPr lang="el-GR" sz="2200" kern="1200"/>
            <a:t>.</a:t>
          </a:r>
          <a:endParaRPr lang="en-US" sz="2200" kern="1200"/>
        </a:p>
      </dsp:txBody>
      <dsp:txXfrm>
        <a:off x="76098" y="3410478"/>
        <a:ext cx="8077404" cy="14066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2034A-222F-8445-B83E-0A3BAF12ED54}">
      <dsp:nvSpPr>
        <dsp:cNvPr id="0" name=""/>
        <dsp:cNvSpPr/>
      </dsp:nvSpPr>
      <dsp:spPr>
        <a:xfrm>
          <a:off x="0" y="685920"/>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5-10% </a:t>
          </a:r>
          <a:r>
            <a:rPr lang="el-GR" sz="1900" kern="1200"/>
            <a:t>του πληθυσμού στην Αμερική</a:t>
          </a:r>
          <a:endParaRPr lang="en-US" sz="1900" kern="1200"/>
        </a:p>
      </dsp:txBody>
      <dsp:txXfrm>
        <a:off x="22246" y="708166"/>
        <a:ext cx="8185108" cy="411223"/>
      </dsp:txXfrm>
    </dsp:sp>
    <dsp:sp modelId="{47FC01E3-EA57-0C46-AC88-6C6A2F009AB9}">
      <dsp:nvSpPr>
        <dsp:cNvPr id="0" name=""/>
        <dsp:cNvSpPr/>
      </dsp:nvSpPr>
      <dsp:spPr>
        <a:xfrm>
          <a:off x="0" y="1196355"/>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Περίπου το 90-95% των κηλών είναι βουβωνοκήλες</a:t>
          </a:r>
          <a:endParaRPr lang="en-US" sz="1900" kern="1200"/>
        </a:p>
      </dsp:txBody>
      <dsp:txXfrm>
        <a:off x="22246" y="1218601"/>
        <a:ext cx="8185108" cy="411223"/>
      </dsp:txXfrm>
    </dsp:sp>
    <dsp:sp modelId="{59788C52-FE3B-C04B-BE49-3134627DB040}">
      <dsp:nvSpPr>
        <dsp:cNvPr id="0" name=""/>
        <dsp:cNvSpPr/>
      </dsp:nvSpPr>
      <dsp:spPr>
        <a:xfrm>
          <a:off x="0" y="1706790"/>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&lt;10%</a:t>
          </a:r>
          <a:r>
            <a:rPr lang="el-GR" sz="1900" kern="1200"/>
            <a:t> μηροκήλες (</a:t>
          </a:r>
          <a:r>
            <a:rPr lang="en-US" sz="1900" kern="1200"/>
            <a:t>α</a:t>
          </a:r>
          <a:r>
            <a:rPr lang="el-GR" sz="1900" kern="1200"/>
            <a:t>πλ</a:t>
          </a:r>
          <a:r>
            <a:rPr lang="en-US" sz="1900" kern="1200"/>
            <a:t>ά</a:t>
          </a:r>
          <a:r>
            <a:rPr lang="el-GR" sz="1900" kern="1200"/>
            <a:t> εμφανίζονται επιπλεγμένες πολύ συχνότερα)</a:t>
          </a:r>
          <a:endParaRPr lang="en-US" sz="1900" kern="1200"/>
        </a:p>
      </dsp:txBody>
      <dsp:txXfrm>
        <a:off x="22246" y="1729036"/>
        <a:ext cx="8185108" cy="411223"/>
      </dsp:txXfrm>
    </dsp:sp>
    <dsp:sp modelId="{DEAC674E-FA94-A24B-893B-C7DB3FA80349}">
      <dsp:nvSpPr>
        <dsp:cNvPr id="0" name=""/>
        <dsp:cNvSpPr/>
      </dsp:nvSpPr>
      <dsp:spPr>
        <a:xfrm>
          <a:off x="0" y="2217225"/>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Συχνότερη στους άνδρες καυκάσιας φυλής</a:t>
          </a:r>
          <a:endParaRPr lang="en-US" sz="1900" kern="1200"/>
        </a:p>
      </dsp:txBody>
      <dsp:txXfrm>
        <a:off x="22246" y="2239471"/>
        <a:ext cx="8185108" cy="411223"/>
      </dsp:txXfrm>
    </dsp:sp>
    <dsp:sp modelId="{F0008443-862A-4542-ACAD-86182AEFAFAD}">
      <dsp:nvSpPr>
        <dsp:cNvPr id="0" name=""/>
        <dsp:cNvSpPr/>
      </dsp:nvSpPr>
      <dsp:spPr>
        <a:xfrm>
          <a:off x="0" y="2727660"/>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25% περίπου των ανδρών θα αναπτύξει κήλη σε βάθος χρόνου</a:t>
          </a:r>
          <a:endParaRPr lang="en-US" sz="1900" kern="1200"/>
        </a:p>
      </dsp:txBody>
      <dsp:txXfrm>
        <a:off x="22246" y="2749906"/>
        <a:ext cx="8185108" cy="411223"/>
      </dsp:txXfrm>
    </dsp:sp>
    <dsp:sp modelId="{820EEAEE-DD61-D44E-BCD9-BC294CD6923A}">
      <dsp:nvSpPr>
        <dsp:cNvPr id="0" name=""/>
        <dsp:cNvSpPr/>
      </dsp:nvSpPr>
      <dsp:spPr>
        <a:xfrm>
          <a:off x="0" y="3238095"/>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&lt;5% των γυναικών</a:t>
          </a:r>
          <a:endParaRPr lang="en-US" sz="1900" kern="1200"/>
        </a:p>
      </dsp:txBody>
      <dsp:txXfrm>
        <a:off x="22246" y="3260341"/>
        <a:ext cx="8185108" cy="411223"/>
      </dsp:txXfrm>
    </dsp:sp>
    <dsp:sp modelId="{E9BF3D7B-8DA5-2B4E-A1D2-E23A7E131930}">
      <dsp:nvSpPr>
        <dsp:cNvPr id="0" name=""/>
        <dsp:cNvSpPr/>
      </dsp:nvSpPr>
      <dsp:spPr>
        <a:xfrm>
          <a:off x="0" y="3748530"/>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Μέση ηλικία εμφάνισης είναι 50-70 έτη στους άνδρες και 60-80 στις γυναίκες</a:t>
          </a:r>
          <a:endParaRPr lang="en-US" sz="1900" kern="1200"/>
        </a:p>
      </dsp:txBody>
      <dsp:txXfrm>
        <a:off x="22246" y="3770776"/>
        <a:ext cx="8185108" cy="411223"/>
      </dsp:txXfrm>
    </dsp:sp>
    <dsp:sp modelId="{1CC7E8F6-D1FE-A94D-B492-FA33317D9DE1}">
      <dsp:nvSpPr>
        <dsp:cNvPr id="0" name=""/>
        <dsp:cNvSpPr/>
      </dsp:nvSpPr>
      <dsp:spPr>
        <a:xfrm>
          <a:off x="0" y="4258965"/>
          <a:ext cx="8229600"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Συχνότερος τύπος είναι η λοξή βουβωνοκήλη 55-60%</a:t>
          </a:r>
          <a:endParaRPr lang="en-US" sz="1900" kern="1200"/>
        </a:p>
      </dsp:txBody>
      <dsp:txXfrm>
        <a:off x="22246" y="4281211"/>
        <a:ext cx="8185108"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549B851E-F0B2-4A0B-B3D7-3DED6F893695}" type="datetimeFigureOut">
              <a:rPr lang="el-GR" smtClean="0"/>
              <a:pPr/>
              <a:t>28/5/24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549B851E-F0B2-4A0B-B3D7-3DED6F893695}" type="datetimeFigureOut">
              <a:rPr lang="el-GR" smtClean="0"/>
              <a:pPr/>
              <a:t>28/5/24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549B851E-F0B2-4A0B-B3D7-3DED6F893695}" type="datetimeFigureOut">
              <a:rPr lang="el-GR" smtClean="0"/>
              <a:pPr/>
              <a:t>28/5/24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549B851E-F0B2-4A0B-B3D7-3DED6F893695}" type="datetimeFigureOut">
              <a:rPr lang="el-GR" smtClean="0"/>
              <a:pPr/>
              <a:t>28/5/24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9B851E-F0B2-4A0B-B3D7-3DED6F893695}" type="datetimeFigureOut">
              <a:rPr lang="el-GR" smtClean="0"/>
              <a:pPr/>
              <a:t>28/5/24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549B851E-F0B2-4A0B-B3D7-3DED6F893695}" type="datetimeFigureOut">
              <a:rPr lang="el-GR" smtClean="0"/>
              <a:pPr/>
              <a:t>28/5/24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549B851E-F0B2-4A0B-B3D7-3DED6F893695}" type="datetimeFigureOut">
              <a:rPr lang="el-GR" smtClean="0"/>
              <a:pPr/>
              <a:t>28/5/24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549B851E-F0B2-4A0B-B3D7-3DED6F893695}" type="datetimeFigureOut">
              <a:rPr lang="el-GR" smtClean="0"/>
              <a:pPr/>
              <a:t>28/5/24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B851E-F0B2-4A0B-B3D7-3DED6F893695}" type="datetimeFigureOut">
              <a:rPr lang="el-GR" smtClean="0"/>
              <a:pPr/>
              <a:t>28/5/24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9B851E-F0B2-4A0B-B3D7-3DED6F893695}" type="datetimeFigureOut">
              <a:rPr lang="el-GR" smtClean="0"/>
              <a:pPr/>
              <a:t>28/5/24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9B851E-F0B2-4A0B-B3D7-3DED6F893695}" type="datetimeFigureOut">
              <a:rPr lang="el-GR" smtClean="0"/>
              <a:pPr/>
              <a:t>28/5/24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F279058-70FF-4994-B7B7-C9D3548B277E}"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B851E-F0B2-4A0B-B3D7-3DED6F893695}" type="datetimeFigureOut">
              <a:rPr lang="el-GR" smtClean="0"/>
              <a:pPr/>
              <a:t>28/5/24</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79058-70FF-4994-B7B7-C9D3548B277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xeirourgos-thessaloniki.gr/eidi-plegmatwn/"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700808"/>
            <a:ext cx="7920880" cy="1584176"/>
          </a:xfrm>
        </p:spPr>
        <p:txBody>
          <a:bodyPr/>
          <a:lstStyle/>
          <a:p>
            <a:r>
              <a:rPr lang="el-GR" dirty="0"/>
              <a:t>Κήλες</a:t>
            </a:r>
            <a:r>
              <a:rPr lang="en-US" dirty="0"/>
              <a:t>,</a:t>
            </a:r>
            <a:r>
              <a:rPr lang="el-GR" dirty="0"/>
              <a:t> επιδημιολογία και διαχείριση.</a:t>
            </a:r>
          </a:p>
        </p:txBody>
      </p:sp>
      <p:sp>
        <p:nvSpPr>
          <p:cNvPr id="3" name="Subtitle 2"/>
          <p:cNvSpPr>
            <a:spLocks noGrp="1"/>
          </p:cNvSpPr>
          <p:nvPr>
            <p:ph type="subTitle" idx="1"/>
          </p:nvPr>
        </p:nvSpPr>
        <p:spPr>
          <a:xfrm>
            <a:off x="539552" y="5013176"/>
            <a:ext cx="8132440" cy="1656184"/>
          </a:xfrm>
        </p:spPr>
        <p:txBody>
          <a:bodyPr>
            <a:normAutofit/>
          </a:bodyPr>
          <a:lstStyle/>
          <a:p>
            <a:r>
              <a:rPr lang="el-GR" sz="1600" b="1" dirty="0">
                <a:solidFill>
                  <a:schemeClr val="tx1"/>
                </a:solidFill>
                <a:latin typeface="Times New Roman" pitchFamily="18" charset="0"/>
                <a:cs typeface="Times New Roman" pitchFamily="18" charset="0"/>
              </a:rPr>
              <a:t>ΧΑΜΖΙΝ ΑΛΕΞΑΝΔΡΟΣ</a:t>
            </a:r>
            <a:r>
              <a:rPr lang="el-GR" sz="1600" dirty="0">
                <a:solidFill>
                  <a:schemeClr val="tx1"/>
                </a:solidFill>
                <a:latin typeface="Times New Roman" pitchFamily="18" charset="0"/>
                <a:cs typeface="Times New Roman" pitchFamily="18" charset="0"/>
              </a:rPr>
              <a:t>  </a:t>
            </a:r>
            <a:endParaRPr lang="en-US" sz="1600" dirty="0">
              <a:solidFill>
                <a:schemeClr val="tx1"/>
              </a:solidFill>
              <a:latin typeface="Times New Roman" pitchFamily="18" charset="0"/>
              <a:cs typeface="Times New Roman" pitchFamily="18" charset="0"/>
            </a:endParaRPr>
          </a:p>
          <a:p>
            <a:r>
              <a:rPr lang="en-US" sz="1600" dirty="0">
                <a:solidFill>
                  <a:schemeClr val="tx1"/>
                </a:solidFill>
                <a:latin typeface="Times New Roman" pitchFamily="18" charset="0"/>
                <a:cs typeface="Times New Roman" pitchFamily="18" charset="0"/>
              </a:rPr>
              <a:t>MD, MSc,</a:t>
            </a:r>
            <a:r>
              <a:rPr lang="el-GR" sz="1600" dirty="0">
                <a:solidFill>
                  <a:schemeClr val="tx1"/>
                </a:solidFill>
                <a:latin typeface="Times New Roman" pitchFamily="18" charset="0"/>
                <a:cs typeface="Times New Roman" pitchFamily="18" charset="0"/>
              </a:rPr>
              <a:t> </a:t>
            </a:r>
            <a:r>
              <a:rPr lang="en-US" sz="1600" dirty="0">
                <a:solidFill>
                  <a:schemeClr val="tx1"/>
                </a:solidFill>
                <a:latin typeface="Times New Roman" pitchFamily="18" charset="0"/>
                <a:cs typeface="Times New Roman" pitchFamily="18" charset="0"/>
              </a:rPr>
              <a:t>FEBS/MIS, FEBS/AWR</a:t>
            </a:r>
            <a:endParaRPr lang="el-GR" sz="1600" dirty="0">
              <a:solidFill>
                <a:schemeClr val="tx1"/>
              </a:solidFill>
              <a:latin typeface="Times New Roman" pitchFamily="18" charset="0"/>
              <a:cs typeface="Times New Roman" pitchFamily="18" charset="0"/>
            </a:endParaRPr>
          </a:p>
          <a:p>
            <a:endParaRPr lang="en-US" dirty="0">
              <a:solidFill>
                <a:schemeClr val="tx1"/>
              </a:solidFill>
            </a:endParaRPr>
          </a:p>
          <a:p>
            <a:r>
              <a:rPr lang="el-GR" sz="1400" dirty="0">
                <a:solidFill>
                  <a:schemeClr val="tx1"/>
                </a:solidFill>
              </a:rPr>
              <a:t>Ά Προπαιδευτική Χειρουργική Κλινική,</a:t>
            </a:r>
            <a:r>
              <a:rPr lang="en-US" sz="1400" dirty="0">
                <a:solidFill>
                  <a:schemeClr val="tx1"/>
                </a:solidFill>
              </a:rPr>
              <a:t> </a:t>
            </a:r>
            <a:r>
              <a:rPr lang="el-GR" sz="1400" dirty="0">
                <a:solidFill>
                  <a:schemeClr val="tx1"/>
                </a:solidFill>
              </a:rPr>
              <a:t>Γ.Ν.Α. Ιπποκράτειο</a:t>
            </a:r>
            <a:endParaRPr lang="el-GR" sz="1800" dirty="0">
              <a:solidFill>
                <a:schemeClr val="tx1"/>
              </a:solidFill>
            </a:endParaRPr>
          </a:p>
          <a:p>
            <a:pPr algn="just"/>
            <a:endParaRPr lang="el-GR" dirty="0"/>
          </a:p>
        </p:txBody>
      </p:sp>
      <p:sp>
        <p:nvSpPr>
          <p:cNvPr id="4" name="Rectangle 3"/>
          <p:cNvSpPr/>
          <p:nvPr/>
        </p:nvSpPr>
        <p:spPr>
          <a:xfrm>
            <a:off x="0" y="3717032"/>
            <a:ext cx="9144000" cy="369332"/>
          </a:xfrm>
          <a:prstGeom prst="rect">
            <a:avLst/>
          </a:prstGeom>
        </p:spPr>
        <p:txBody>
          <a:bodyPr wrap="square">
            <a:spAutoFit/>
          </a:bodyPr>
          <a:lstStyle/>
          <a:p>
            <a:pPr algn="ctr"/>
            <a:r>
              <a:rPr lang="el-GR" dirty="0"/>
              <a:t>ΧΕΙΡΟΥΡΓΙΚΗ </a:t>
            </a:r>
            <a:r>
              <a:rPr lang="el-GR"/>
              <a:t>ΠΑΘΟΛΟΓΙΑ </a:t>
            </a:r>
            <a:endParaRPr lang="el-GR" sz="2400" dirty="0"/>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37889" name="Picture 1"/>
          <p:cNvPicPr>
            <a:picLocks noChangeAspect="1" noChangeArrowheads="1"/>
          </p:cNvPicPr>
          <p:nvPr/>
        </p:nvPicPr>
        <p:blipFill>
          <a:blip r:embed="rId2" cstate="print"/>
          <a:srcRect/>
          <a:stretch>
            <a:fillRect/>
          </a:stretch>
        </p:blipFill>
        <p:spPr bwMode="auto">
          <a:xfrm>
            <a:off x="683568" y="476672"/>
            <a:ext cx="2990850" cy="857250"/>
          </a:xfrm>
          <a:prstGeom prst="rect">
            <a:avLst/>
          </a:prstGeom>
          <a:noFill/>
        </p:spPr>
      </p:pic>
      <p:sp>
        <p:nvSpPr>
          <p:cNvPr id="37891" name="Rectangle 3"/>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36838" algn="ctr"/>
                <a:tab pos="5273675" algn="r"/>
              </a:tabLst>
            </a:pPr>
            <a:endParaRPr kumimoji="0" lang="el-GR"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2B3D4-F864-6185-8EAE-F07B7318A9A9}"/>
              </a:ext>
            </a:extLst>
          </p:cNvPr>
          <p:cNvSpPr>
            <a:spLocks noGrp="1"/>
          </p:cNvSpPr>
          <p:nvPr>
            <p:ph type="title"/>
          </p:nvPr>
        </p:nvSpPr>
        <p:spPr>
          <a:xfrm>
            <a:off x="4813299" y="490537"/>
            <a:ext cx="3968748" cy="1628775"/>
          </a:xfrm>
        </p:spPr>
        <p:txBody>
          <a:bodyPr vert="horz" lIns="91440" tIns="45720" rIns="91440" bIns="45720" rtlCol="0" anchor="b">
            <a:normAutofit/>
          </a:bodyPr>
          <a:lstStyle/>
          <a:p>
            <a:pPr algn="l">
              <a:lnSpc>
                <a:spcPct val="90000"/>
              </a:lnSpc>
            </a:pPr>
            <a:r>
              <a:rPr lang="en-US" sz="3500"/>
              <a:t>Κατάταξη</a:t>
            </a:r>
          </a:p>
        </p:txBody>
      </p:sp>
      <p:pic>
        <p:nvPicPr>
          <p:cNvPr id="7170" name="Picture 2" descr="Diagrammatic illustration shows various types of internal hernias: A =... |  Download Scientific Diagram">
            <a:extLst>
              <a:ext uri="{FF2B5EF4-FFF2-40B4-BE49-F238E27FC236}">
                <a16:creationId xmlns:a16="http://schemas.microsoft.com/office/drawing/2014/main" id="{AB469232-8A30-90E1-A2A3-F05789ED1E9F}"/>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4458" r="5132" b="1"/>
          <a:stretch/>
        </p:blipFill>
        <p:spPr bwMode="auto">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7E4F18A-6913-252F-6FCB-8693E721180C}"/>
              </a:ext>
            </a:extLst>
          </p:cNvPr>
          <p:cNvSpPr>
            <a:spLocks noGrp="1"/>
          </p:cNvSpPr>
          <p:nvPr>
            <p:ph sz="half" idx="2"/>
          </p:nvPr>
        </p:nvSpPr>
        <p:spPr>
          <a:xfrm>
            <a:off x="4813300" y="2614612"/>
            <a:ext cx="3968747" cy="3752849"/>
          </a:xfrm>
        </p:spPr>
        <p:txBody>
          <a:bodyPr vert="horz" lIns="91440" tIns="45720" rIns="91440" bIns="45720" rtlCol="0">
            <a:normAutofit/>
          </a:bodyPr>
          <a:lstStyle/>
          <a:p>
            <a:pPr indent="-228600">
              <a:lnSpc>
                <a:spcPct val="90000"/>
              </a:lnSpc>
            </a:pPr>
            <a:r>
              <a:rPr lang="en-US" sz="1500"/>
              <a:t>Εσωτερικές κήλες</a:t>
            </a:r>
          </a:p>
          <a:p>
            <a:pPr indent="-228600">
              <a:lnSpc>
                <a:spcPct val="90000"/>
              </a:lnSpc>
            </a:pPr>
            <a:endParaRPr lang="en-US" sz="1500"/>
          </a:p>
          <a:p>
            <a:pPr indent="-228600">
              <a:lnSpc>
                <a:spcPct val="90000"/>
              </a:lnSpc>
            </a:pPr>
            <a:r>
              <a:rPr lang="en-US" sz="1500"/>
              <a:t>Η συχνότητά τους δεν ξεπερνάει το 1%, εντούτοις είναι ενδιαφέρον το γεγονός ότι ευθύνονται για το 5% περίπου των περιπτώσεων απόφραξης λεπτού εντέρου. </a:t>
            </a:r>
          </a:p>
          <a:p>
            <a:pPr marL="0" indent="-228600">
              <a:lnSpc>
                <a:spcPct val="90000"/>
              </a:lnSpc>
            </a:pPr>
            <a:endParaRPr lang="en-US" sz="1500"/>
          </a:p>
          <a:p>
            <a:pPr indent="-228600">
              <a:lnSpc>
                <a:spcPct val="90000"/>
              </a:lnSpc>
            </a:pPr>
            <a:r>
              <a:rPr lang="en-US" sz="1500"/>
              <a:t>παραδωδεκαδακτυλικές</a:t>
            </a:r>
          </a:p>
          <a:p>
            <a:pPr indent="-228600">
              <a:lnSpc>
                <a:spcPct val="90000"/>
              </a:lnSpc>
            </a:pPr>
            <a:r>
              <a:rPr lang="en-US" sz="1500"/>
              <a:t>περιτυφλικές</a:t>
            </a:r>
          </a:p>
          <a:p>
            <a:pPr indent="-228600">
              <a:lnSpc>
                <a:spcPct val="90000"/>
              </a:lnSpc>
            </a:pPr>
            <a:r>
              <a:rPr lang="en-US" sz="1500"/>
              <a:t>κήλες του τρήματος του Winslow</a:t>
            </a:r>
          </a:p>
          <a:p>
            <a:pPr indent="-228600">
              <a:lnSpc>
                <a:spcPct val="90000"/>
              </a:lnSpc>
            </a:pPr>
            <a:r>
              <a:rPr lang="en-US" sz="1500"/>
              <a:t>διαμεσεντερικές-διαμεσοκολικές</a:t>
            </a:r>
          </a:p>
          <a:p>
            <a:pPr indent="-228600">
              <a:lnSpc>
                <a:spcPct val="90000"/>
              </a:lnSpc>
            </a:pPr>
            <a:r>
              <a:rPr lang="en-US" sz="1500"/>
              <a:t>μεσοσιγμοειδικές</a:t>
            </a:r>
          </a:p>
          <a:p>
            <a:pPr indent="-228600">
              <a:lnSpc>
                <a:spcPct val="90000"/>
              </a:lnSpc>
            </a:pPr>
            <a:r>
              <a:rPr lang="en-US" sz="1500"/>
              <a:t>διεπιπλοικές</a:t>
            </a:r>
          </a:p>
          <a:p>
            <a:pPr indent="-228600">
              <a:lnSpc>
                <a:spcPct val="90000"/>
              </a:lnSpc>
            </a:pPr>
            <a:r>
              <a:rPr lang="en-US" sz="1500"/>
              <a:t>οπισθοαναστομωτικές</a:t>
            </a:r>
          </a:p>
          <a:p>
            <a:pPr indent="-228600">
              <a:lnSpc>
                <a:spcPct val="90000"/>
              </a:lnSpc>
            </a:pPr>
            <a:r>
              <a:rPr lang="en-US" sz="1500"/>
              <a:t>περικυστικές</a:t>
            </a:r>
          </a:p>
          <a:p>
            <a:pPr indent="-228600">
              <a:lnSpc>
                <a:spcPct val="90000"/>
              </a:lnSpc>
            </a:pPr>
            <a:endParaRPr lang="en-US" sz="1500"/>
          </a:p>
        </p:txBody>
      </p:sp>
    </p:spTree>
    <p:extLst>
      <p:ext uri="{BB962C8B-B14F-4D97-AF65-F5344CB8AC3E}">
        <p14:creationId xmlns:p14="http://schemas.microsoft.com/office/powerpoint/2010/main" val="4186098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00580"/>
            <a:ext cx="7372350" cy="1089529"/>
          </a:xfrm>
        </p:spPr>
        <p:txBody>
          <a:bodyPr>
            <a:normAutofit/>
          </a:bodyPr>
          <a:lstStyle/>
          <a:p>
            <a:r>
              <a:rPr lang="el-GR" sz="3100">
                <a:solidFill>
                  <a:srgbClr val="FFFFFF"/>
                </a:solidFill>
              </a:rPr>
              <a:t>Ανατομία βουβωνικής περιοχής</a:t>
            </a:r>
          </a:p>
        </p:txBody>
      </p:sp>
      <p:sp>
        <p:nvSpPr>
          <p:cNvPr id="2057"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7911" y="591829"/>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2059"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6996" y="821124"/>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2061"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6256" y="1336268"/>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pic>
        <p:nvPicPr>
          <p:cNvPr id="2050" name="Picture 2" descr="C:\Users\user\Desktop\r015.jpg"/>
          <p:cNvPicPr>
            <a:picLocks noGrp="1" noChangeAspect="1" noChangeArrowheads="1"/>
          </p:cNvPicPr>
          <p:nvPr>
            <p:ph idx="1"/>
          </p:nvPr>
        </p:nvPicPr>
        <p:blipFill>
          <a:blip r:embed="rId2" cstate="print"/>
          <a:srcRect/>
          <a:stretch>
            <a:fillRect/>
          </a:stretch>
        </p:blipFill>
        <p:spPr bwMode="auto">
          <a:xfrm>
            <a:off x="4923462" y="2237802"/>
            <a:ext cx="3591888" cy="3912592"/>
          </a:xfrm>
          <a:prstGeom prst="rect">
            <a:avLst/>
          </a:prstGeom>
          <a:noFill/>
        </p:spPr>
      </p:pic>
      <p:sp>
        <p:nvSpPr>
          <p:cNvPr id="5" name="Rectangle 4"/>
          <p:cNvSpPr/>
          <p:nvPr/>
        </p:nvSpPr>
        <p:spPr>
          <a:xfrm>
            <a:off x="5062004" y="4731564"/>
            <a:ext cx="831254" cy="969796"/>
          </a:xfrm>
          <a:prstGeom prst="rect">
            <a:avLst/>
          </a:prstGeom>
          <a:noFill/>
          <a:ln w="57150"/>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a:p>
        </p:txBody>
      </p:sp>
      <p:sp>
        <p:nvSpPr>
          <p:cNvPr id="6" name="Rectangle 5"/>
          <p:cNvSpPr/>
          <p:nvPr/>
        </p:nvSpPr>
        <p:spPr>
          <a:xfrm>
            <a:off x="7625037" y="4731564"/>
            <a:ext cx="831254" cy="969796"/>
          </a:xfrm>
          <a:prstGeom prst="rect">
            <a:avLst/>
          </a:prstGeom>
          <a:noFill/>
          <a:ln w="57150"/>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a:p>
        </p:txBody>
      </p:sp>
      <p:sp>
        <p:nvSpPr>
          <p:cNvPr id="9" name="TextBox 8"/>
          <p:cNvSpPr txBox="1"/>
          <p:nvPr/>
        </p:nvSpPr>
        <p:spPr>
          <a:xfrm>
            <a:off x="628650" y="2445615"/>
            <a:ext cx="4156270" cy="1687649"/>
          </a:xfrm>
          <a:prstGeom prst="rect">
            <a:avLst/>
          </a:prstGeom>
          <a:noFill/>
        </p:spPr>
        <p:txBody>
          <a:bodyPr wrap="square" rtlCol="0">
            <a:spAutoFit/>
          </a:bodyPr>
          <a:lstStyle/>
          <a:p>
            <a:pPr defTabSz="877824">
              <a:spcAft>
                <a:spcPts val="600"/>
              </a:spcAft>
            </a:pPr>
            <a:r>
              <a:rPr lang="el-GR" sz="1728" kern="1200">
                <a:solidFill>
                  <a:schemeClr val="tx1"/>
                </a:solidFill>
                <a:latin typeface="+mn-lt"/>
                <a:ea typeface="+mn-ea"/>
                <a:cs typeface="+mn-cs"/>
              </a:rPr>
              <a:t>Η βουβωνική χώρα βρίσκεται στο κατώτερο και πλάγιο τμήμα του πρόσθιου κοιλιακού τοιχώματος και αποτελεί  το συχνότερο σημείο εμφάνισης κήλης. Αφορίζεται από την πρόσθια επιφάνεια του μηρού μέσω του βουβωνικού συνδέσμου.</a:t>
            </a:r>
            <a:endParaRPr lang="el-G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a:bodyPr>
          <a:lstStyle/>
          <a:p>
            <a:r>
              <a:rPr lang="el-GR" sz="3200" dirty="0"/>
              <a:t>Βουβωνικός σύνδεσμος</a:t>
            </a:r>
          </a:p>
        </p:txBody>
      </p:sp>
      <p:sp>
        <p:nvSpPr>
          <p:cNvPr id="3075" name="Rectangle 3"/>
          <p:cNvSpPr>
            <a:spLocks noChangeArrowheads="1"/>
          </p:cNvSpPr>
          <p:nvPr/>
        </p:nvSpPr>
        <p:spPr bwMode="auto">
          <a:xfrm>
            <a:off x="323528" y="1992035"/>
            <a:ext cx="3851920"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Στην βουβωνική χώρα, το κατώτερο τμήμα της απονεύρωσης του έξω λοξού κοιλιακού μυός, </a:t>
            </a:r>
            <a:r>
              <a:rPr kumimoji="0" lang="el-GR"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καταφύεται</a:t>
            </a:r>
            <a:r>
              <a:rPr kumimoji="0" lang="el-GR"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στην πρόσθια άνω λαγόνια </a:t>
            </a:r>
            <a:r>
              <a:rPr kumimoji="0" lang="el-GR"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άκρολοφία</a:t>
            </a:r>
            <a:r>
              <a:rPr kumimoji="0" lang="el-GR"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και αναδιπλούμενη συνεχίζει προς την μέση γραμμή, καταλήγοντας στο ηβικό φύμα, σχηματίζοντας έτσι τον βουβωνικό σύνδεσμο (σύνδεσμος του </a:t>
            </a:r>
            <a:r>
              <a:rPr kumimoji="0" lang="en-US"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Poupart</a:t>
            </a:r>
            <a:r>
              <a:rPr kumimoji="0" lang="el-GR"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3076" name="Picture 4" descr="C:\Users\user\Desktop\Gray321.png"/>
          <p:cNvPicPr>
            <a:picLocks noGrp="1" noChangeAspect="1" noChangeArrowheads="1"/>
          </p:cNvPicPr>
          <p:nvPr>
            <p:ph idx="1"/>
          </p:nvPr>
        </p:nvPicPr>
        <p:blipFill>
          <a:blip r:embed="rId2" cstate="print"/>
          <a:srcRect/>
          <a:stretch>
            <a:fillRect/>
          </a:stretch>
        </p:blipFill>
        <p:spPr bwMode="auto">
          <a:xfrm>
            <a:off x="4427984" y="1700808"/>
            <a:ext cx="4536504" cy="4104456"/>
          </a:xfrm>
          <a:prstGeom prst="rect">
            <a:avLst/>
          </a:prstGeom>
          <a:noFill/>
        </p:spPr>
      </p:pic>
      <p:cxnSp>
        <p:nvCxnSpPr>
          <p:cNvPr id="9" name="Straight Connector 8"/>
          <p:cNvCxnSpPr/>
          <p:nvPr/>
        </p:nvCxnSpPr>
        <p:spPr>
          <a:xfrm>
            <a:off x="6660232" y="2060848"/>
            <a:ext cx="100811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92080" y="3140968"/>
            <a:ext cx="86409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rot="19387817">
            <a:off x="6605903" y="2470333"/>
            <a:ext cx="1136879" cy="3207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194" name="Picture 2" descr="Groin pain in athletes | The BMJ">
            <a:extLst>
              <a:ext uri="{FF2B5EF4-FFF2-40B4-BE49-F238E27FC236}">
                <a16:creationId xmlns:a16="http://schemas.microsoft.com/office/drawing/2014/main" id="{83B33683-1D0C-A276-F81D-C77D50543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816" y="4572000"/>
            <a:ext cx="186690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9" name="Rectangle 2048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1" name="Rectangle 2049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3" name="Rectangle 2049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l-GR" sz="3500">
                <a:solidFill>
                  <a:srgbClr val="FFFFFF"/>
                </a:solidFill>
                <a:latin typeface="Times New Roman" pitchFamily="18" charset="0"/>
                <a:cs typeface="Times New Roman" pitchFamily="18" charset="0"/>
              </a:rPr>
              <a:t>Βουβωνικός πόρος</a:t>
            </a:r>
            <a:endParaRPr lang="el-GR" sz="3500">
              <a:solidFill>
                <a:srgbClr val="FFFFFF"/>
              </a:solidFill>
            </a:endParaRPr>
          </a:p>
        </p:txBody>
      </p:sp>
      <p:pic>
        <p:nvPicPr>
          <p:cNvPr id="20482" name="Picture 2" descr="C:\Users\user\Desktop\kenhub.jpg"/>
          <p:cNvPicPr>
            <a:picLocks noGrp="1" noChangeAspect="1" noChangeArrowheads="1"/>
          </p:cNvPicPr>
          <p:nvPr>
            <p:ph idx="1"/>
          </p:nvPr>
        </p:nvPicPr>
        <p:blipFill>
          <a:blip r:embed="rId2" cstate="print"/>
          <a:srcRect/>
          <a:stretch>
            <a:fillRect/>
          </a:stretch>
        </p:blipFill>
        <p:spPr bwMode="auto">
          <a:xfrm>
            <a:off x="5391722" y="2241880"/>
            <a:ext cx="2966358" cy="4063504"/>
          </a:xfrm>
          <a:prstGeom prst="rect">
            <a:avLst/>
          </a:prstGeom>
          <a:noFill/>
        </p:spPr>
      </p:pic>
      <p:sp>
        <p:nvSpPr>
          <p:cNvPr id="5" name="Left Brace 4"/>
          <p:cNvSpPr/>
          <p:nvPr/>
        </p:nvSpPr>
        <p:spPr>
          <a:xfrm rot="8473206">
            <a:off x="7268277" y="3689663"/>
            <a:ext cx="581853" cy="928517"/>
          </a:xfrm>
          <a:prstGeom prst="lef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Rectangle 6"/>
          <p:cNvSpPr/>
          <p:nvPr/>
        </p:nvSpPr>
        <p:spPr>
          <a:xfrm>
            <a:off x="7460531" y="3534885"/>
            <a:ext cx="899872" cy="421013"/>
          </a:xfrm>
          <a:prstGeom prst="rect">
            <a:avLst/>
          </a:prstGeom>
        </p:spPr>
        <p:txBody>
          <a:bodyPr wrap="square">
            <a:spAutoFit/>
          </a:bodyPr>
          <a:lstStyle/>
          <a:p>
            <a:pPr defTabSz="813816">
              <a:spcAft>
                <a:spcPts val="600"/>
              </a:spcAft>
            </a:pPr>
            <a:r>
              <a:rPr lang="el-GR" sz="1068" kern="1200">
                <a:solidFill>
                  <a:schemeClr val="tx1"/>
                </a:solidFill>
                <a:latin typeface="Times New Roman" pitchFamily="18" charset="0"/>
                <a:ea typeface="+mn-ea"/>
                <a:cs typeface="Times New Roman" pitchFamily="18" charset="0"/>
              </a:rPr>
              <a:t>βουβωνικός πόρος</a:t>
            </a:r>
            <a:endParaRPr lang="el-GR" sz="1200"/>
          </a:p>
        </p:txBody>
      </p:sp>
      <p:sp>
        <p:nvSpPr>
          <p:cNvPr id="8" name="Rectangle 7"/>
          <p:cNvSpPr/>
          <p:nvPr/>
        </p:nvSpPr>
        <p:spPr>
          <a:xfrm>
            <a:off x="801551" y="2112579"/>
            <a:ext cx="4104838" cy="4344779"/>
          </a:xfrm>
          <a:prstGeom prst="rect">
            <a:avLst/>
          </a:prstGeom>
        </p:spPr>
        <p:txBody>
          <a:bodyPr>
            <a:spAutoFit/>
          </a:bodyPr>
          <a:lstStyle/>
          <a:p>
            <a:pPr defTabSz="813816">
              <a:spcAft>
                <a:spcPts val="600"/>
              </a:spcAft>
            </a:pPr>
            <a:r>
              <a:rPr lang="el-GR" sz="1602" kern="1200">
                <a:solidFill>
                  <a:schemeClr val="tx1"/>
                </a:solidFill>
                <a:latin typeface="+mn-lt"/>
                <a:ea typeface="+mn-ea"/>
                <a:cs typeface="+mn-cs"/>
              </a:rPr>
              <a:t>Ο βουβωνικός πόρος, είναι ένας σωληνώδης ανατομικός σχηματισμός, μήκους 4 </a:t>
            </a:r>
            <a:r>
              <a:rPr lang="en-US" sz="1602" kern="1200">
                <a:solidFill>
                  <a:schemeClr val="tx1"/>
                </a:solidFill>
                <a:latin typeface="+mn-lt"/>
                <a:ea typeface="+mn-ea"/>
                <a:cs typeface="+mn-cs"/>
              </a:rPr>
              <a:t>cm </a:t>
            </a:r>
            <a:r>
              <a:rPr lang="el-GR" sz="1602" kern="1200">
                <a:solidFill>
                  <a:schemeClr val="tx1"/>
                </a:solidFill>
                <a:latin typeface="+mn-lt"/>
                <a:ea typeface="+mn-ea"/>
                <a:cs typeface="+mn-cs"/>
              </a:rPr>
              <a:t> και διαμέτρου 2 </a:t>
            </a:r>
            <a:r>
              <a:rPr lang="en-US" sz="1602" kern="1200">
                <a:solidFill>
                  <a:schemeClr val="tx1"/>
                </a:solidFill>
                <a:latin typeface="+mn-lt"/>
                <a:ea typeface="+mn-ea"/>
                <a:cs typeface="+mn-cs"/>
              </a:rPr>
              <a:t>cm</a:t>
            </a:r>
            <a:r>
              <a:rPr lang="el-GR" sz="1602" kern="1200">
                <a:solidFill>
                  <a:schemeClr val="tx1"/>
                </a:solidFill>
                <a:latin typeface="+mn-lt"/>
                <a:ea typeface="+mn-ea"/>
                <a:cs typeface="+mn-cs"/>
              </a:rPr>
              <a:t>.</a:t>
            </a:r>
          </a:p>
          <a:p>
            <a:pPr defTabSz="813816">
              <a:spcAft>
                <a:spcPts val="600"/>
              </a:spcAft>
            </a:pPr>
            <a:endParaRPr lang="el-GR" sz="1602" kern="1200">
              <a:solidFill>
                <a:schemeClr val="tx1"/>
              </a:solidFill>
              <a:latin typeface="+mn-lt"/>
              <a:ea typeface="+mn-ea"/>
              <a:cs typeface="+mn-cs"/>
            </a:endParaRPr>
          </a:p>
          <a:p>
            <a:pPr defTabSz="813816">
              <a:spcAft>
                <a:spcPts val="600"/>
              </a:spcAft>
            </a:pPr>
            <a:r>
              <a:rPr lang="el-GR" sz="1602" kern="1200">
                <a:solidFill>
                  <a:schemeClr val="tx1"/>
                </a:solidFill>
                <a:latin typeface="+mn-lt"/>
                <a:ea typeface="+mn-ea"/>
                <a:cs typeface="+mn-cs"/>
              </a:rPr>
              <a:t>Διαμέσου αυτού, πορεύονται, επί ανδρός, ο σπερματικός τόνος, ο </a:t>
            </a:r>
            <a:r>
              <a:rPr lang="el-GR" sz="1602" kern="1200" err="1">
                <a:solidFill>
                  <a:schemeClr val="tx1"/>
                </a:solidFill>
                <a:latin typeface="+mn-lt"/>
                <a:ea typeface="+mn-ea"/>
                <a:cs typeface="+mn-cs"/>
              </a:rPr>
              <a:t>αιδοιϊκός</a:t>
            </a:r>
            <a:r>
              <a:rPr lang="el-GR" sz="1602" kern="1200">
                <a:solidFill>
                  <a:schemeClr val="tx1"/>
                </a:solidFill>
                <a:latin typeface="+mn-lt"/>
                <a:ea typeface="+mn-ea"/>
                <a:cs typeface="+mn-cs"/>
              </a:rPr>
              <a:t> κλάδος του </a:t>
            </a:r>
            <a:r>
              <a:rPr lang="el-GR" sz="1602" kern="1200" err="1">
                <a:solidFill>
                  <a:schemeClr val="tx1"/>
                </a:solidFill>
                <a:latin typeface="+mn-lt"/>
                <a:ea typeface="+mn-ea"/>
                <a:cs typeface="+mn-cs"/>
              </a:rPr>
              <a:t>αιδοιομηρικού</a:t>
            </a:r>
            <a:r>
              <a:rPr lang="el-GR" sz="1602" kern="1200">
                <a:solidFill>
                  <a:schemeClr val="tx1"/>
                </a:solidFill>
                <a:latin typeface="+mn-lt"/>
                <a:ea typeface="+mn-ea"/>
                <a:cs typeface="+mn-cs"/>
              </a:rPr>
              <a:t> νεύρου, το </a:t>
            </a:r>
            <a:r>
              <a:rPr lang="el-GR" sz="1602" kern="1200" err="1">
                <a:solidFill>
                  <a:schemeClr val="tx1"/>
                </a:solidFill>
                <a:latin typeface="+mn-lt"/>
                <a:ea typeface="+mn-ea"/>
                <a:cs typeface="+mn-cs"/>
              </a:rPr>
              <a:t>λαγονοβουβωνικό</a:t>
            </a:r>
            <a:r>
              <a:rPr lang="el-GR" sz="1602" kern="1200">
                <a:solidFill>
                  <a:schemeClr val="tx1"/>
                </a:solidFill>
                <a:latin typeface="+mn-lt"/>
                <a:ea typeface="+mn-ea"/>
                <a:cs typeface="+mn-cs"/>
              </a:rPr>
              <a:t> νεύρο, ίνες του συμπαθητικού από το υπογάστριο πλέγμα και 3 στιβάδες </a:t>
            </a:r>
            <a:r>
              <a:rPr lang="el-GR" sz="1602" kern="1200" err="1">
                <a:solidFill>
                  <a:schemeClr val="tx1"/>
                </a:solidFill>
                <a:latin typeface="+mn-lt"/>
                <a:ea typeface="+mn-ea"/>
                <a:cs typeface="+mn-cs"/>
              </a:rPr>
              <a:t>περιτονίας</a:t>
            </a:r>
            <a:r>
              <a:rPr lang="el-GR" sz="1602" kern="1200">
                <a:solidFill>
                  <a:schemeClr val="tx1"/>
                </a:solidFill>
                <a:latin typeface="+mn-lt"/>
                <a:ea typeface="+mn-ea"/>
                <a:cs typeface="+mn-cs"/>
              </a:rPr>
              <a:t> ενώ επί γυναικός, ο </a:t>
            </a:r>
            <a:r>
              <a:rPr lang="el-GR" sz="1602" kern="1200" err="1">
                <a:solidFill>
                  <a:schemeClr val="tx1"/>
                </a:solidFill>
                <a:latin typeface="+mn-lt"/>
                <a:ea typeface="+mn-ea"/>
                <a:cs typeface="+mn-cs"/>
              </a:rPr>
              <a:t>στρογγύλος</a:t>
            </a:r>
            <a:r>
              <a:rPr lang="el-GR" sz="1602" kern="1200">
                <a:solidFill>
                  <a:schemeClr val="tx1"/>
                </a:solidFill>
                <a:latin typeface="+mn-lt"/>
                <a:ea typeface="+mn-ea"/>
                <a:cs typeface="+mn-cs"/>
              </a:rPr>
              <a:t> σύνδεσμος της μήτρας, ο </a:t>
            </a:r>
            <a:r>
              <a:rPr lang="el-GR" sz="1602" kern="1200" err="1">
                <a:solidFill>
                  <a:schemeClr val="tx1"/>
                </a:solidFill>
                <a:latin typeface="+mn-lt"/>
                <a:ea typeface="+mn-ea"/>
                <a:cs typeface="+mn-cs"/>
              </a:rPr>
              <a:t>αιδοιϊκός</a:t>
            </a:r>
            <a:r>
              <a:rPr lang="el-GR" sz="1602" kern="1200">
                <a:solidFill>
                  <a:schemeClr val="tx1"/>
                </a:solidFill>
                <a:latin typeface="+mn-lt"/>
                <a:ea typeface="+mn-ea"/>
                <a:cs typeface="+mn-cs"/>
              </a:rPr>
              <a:t> κλάδος του </a:t>
            </a:r>
            <a:r>
              <a:rPr lang="el-GR" sz="1602" kern="1200" err="1">
                <a:solidFill>
                  <a:schemeClr val="tx1"/>
                </a:solidFill>
                <a:latin typeface="+mn-lt"/>
                <a:ea typeface="+mn-ea"/>
                <a:cs typeface="+mn-cs"/>
              </a:rPr>
              <a:t>αιδοιομηρικού</a:t>
            </a:r>
            <a:r>
              <a:rPr lang="el-GR" sz="1602" kern="1200">
                <a:solidFill>
                  <a:schemeClr val="tx1"/>
                </a:solidFill>
                <a:latin typeface="+mn-lt"/>
                <a:ea typeface="+mn-ea"/>
                <a:cs typeface="+mn-cs"/>
              </a:rPr>
              <a:t> νεύρου, το </a:t>
            </a:r>
            <a:r>
              <a:rPr lang="el-GR" sz="1602" kern="1200" err="1">
                <a:solidFill>
                  <a:schemeClr val="tx1"/>
                </a:solidFill>
                <a:latin typeface="+mn-lt"/>
                <a:ea typeface="+mn-ea"/>
                <a:cs typeface="+mn-cs"/>
              </a:rPr>
              <a:t>λαγονοβουβωνικό</a:t>
            </a:r>
            <a:r>
              <a:rPr lang="el-GR" sz="1602" kern="1200">
                <a:solidFill>
                  <a:schemeClr val="tx1"/>
                </a:solidFill>
                <a:latin typeface="+mn-lt"/>
                <a:ea typeface="+mn-ea"/>
                <a:cs typeface="+mn-cs"/>
              </a:rPr>
              <a:t> νεύρο και τα  3 περιβλήματα.</a:t>
            </a:r>
          </a:p>
          <a:p>
            <a:pPr defTabSz="813816">
              <a:spcAft>
                <a:spcPts val="600"/>
              </a:spcAft>
            </a:pPr>
            <a:endParaRPr lang="el-GR" sz="1602" kern="1200">
              <a:solidFill>
                <a:schemeClr val="tx1"/>
              </a:solidFill>
              <a:latin typeface="+mn-lt"/>
              <a:ea typeface="+mn-ea"/>
              <a:cs typeface="+mn-cs"/>
            </a:endParaRPr>
          </a:p>
          <a:p>
            <a:pPr defTabSz="813816">
              <a:spcAft>
                <a:spcPts val="600"/>
              </a:spcAft>
            </a:pPr>
            <a:r>
              <a:rPr lang="el-GR" sz="1602" kern="1200">
                <a:solidFill>
                  <a:schemeClr val="tx1"/>
                </a:solidFill>
                <a:latin typeface="+mn-lt"/>
                <a:ea typeface="+mn-ea"/>
                <a:cs typeface="+mn-cs"/>
              </a:rPr>
              <a:t>Διαμέσου του βουβωνικού πόρου </a:t>
            </a:r>
            <a:r>
              <a:rPr lang="el-GR" sz="1602" kern="1200" err="1">
                <a:solidFill>
                  <a:schemeClr val="tx1"/>
                </a:solidFill>
                <a:latin typeface="+mn-lt"/>
                <a:ea typeface="+mn-ea"/>
                <a:cs typeface="+mn-cs"/>
              </a:rPr>
              <a:t>προπίπτει</a:t>
            </a:r>
            <a:r>
              <a:rPr lang="el-GR" sz="1602" kern="1200">
                <a:solidFill>
                  <a:schemeClr val="tx1"/>
                </a:solidFill>
                <a:latin typeface="+mn-lt"/>
                <a:ea typeface="+mn-ea"/>
                <a:cs typeface="+mn-cs"/>
              </a:rPr>
              <a:t> και πορεύεται η λοξή βουβωνοκήλη.</a:t>
            </a:r>
            <a:endParaRPr lang="el-G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err="1"/>
              <a:t>Επιπολής</a:t>
            </a:r>
            <a:r>
              <a:rPr lang="el-GR" dirty="0"/>
              <a:t> ή </a:t>
            </a:r>
            <a:r>
              <a:rPr lang="el-GR" dirty="0" err="1"/>
              <a:t>υποδερμάτιο</a:t>
            </a:r>
            <a:r>
              <a:rPr lang="el-GR" dirty="0"/>
              <a:t> βουβωνικό στόμιο</a:t>
            </a:r>
          </a:p>
        </p:txBody>
      </p:sp>
      <p:sp>
        <p:nvSpPr>
          <p:cNvPr id="6" name="Rectangle 5"/>
          <p:cNvSpPr/>
          <p:nvPr/>
        </p:nvSpPr>
        <p:spPr>
          <a:xfrm>
            <a:off x="323528" y="2348880"/>
            <a:ext cx="3744416" cy="3139321"/>
          </a:xfrm>
          <a:prstGeom prst="rect">
            <a:avLst/>
          </a:prstGeom>
        </p:spPr>
        <p:txBody>
          <a:bodyPr wrap="square">
            <a:spAutoFit/>
          </a:bodyPr>
          <a:lstStyle/>
          <a:p>
            <a:r>
              <a:rPr lang="el-GR" dirty="0"/>
              <a:t>Βρίσκεται περίπου πάνω από το ηβικό φύμα.</a:t>
            </a:r>
          </a:p>
          <a:p>
            <a:endParaRPr lang="el-GR" dirty="0"/>
          </a:p>
          <a:p>
            <a:r>
              <a:rPr lang="el-GR" dirty="0"/>
              <a:t>Αποτελεί μια τριγωνική οπή της</a:t>
            </a:r>
          </a:p>
          <a:p>
            <a:r>
              <a:rPr lang="el-GR" dirty="0"/>
              <a:t>απονεύρωσης του έξω λοξού μυός, και χαρακτηρίζεται από 2 σκέλη, το έσω και το έξω.</a:t>
            </a:r>
          </a:p>
          <a:p>
            <a:endParaRPr lang="el-GR" dirty="0"/>
          </a:p>
          <a:p>
            <a:r>
              <a:rPr lang="el-GR" dirty="0"/>
              <a:t>Τα σκέλη αυτά </a:t>
            </a:r>
            <a:r>
              <a:rPr lang="el-GR" dirty="0" err="1"/>
              <a:t>προσφύονται</a:t>
            </a:r>
            <a:r>
              <a:rPr lang="el-GR" dirty="0"/>
              <a:t> στην ηβική ακρολοφία η οποία και αποτελεί την βάση του τριγώνου. </a:t>
            </a:r>
          </a:p>
        </p:txBody>
      </p:sp>
      <p:pic>
        <p:nvPicPr>
          <p:cNvPr id="17413" name="Picture 5" descr="C:\Users\user\Desktop\DA1C1FF3.jpg"/>
          <p:cNvPicPr>
            <a:picLocks noGrp="1" noChangeAspect="1" noChangeArrowheads="1"/>
          </p:cNvPicPr>
          <p:nvPr>
            <p:ph idx="1"/>
          </p:nvPr>
        </p:nvPicPr>
        <p:blipFill>
          <a:blip r:embed="rId2" cstate="print"/>
          <a:srcRect/>
          <a:stretch>
            <a:fillRect/>
          </a:stretch>
        </p:blipFill>
        <p:spPr bwMode="auto">
          <a:xfrm>
            <a:off x="4427984" y="2420888"/>
            <a:ext cx="4068147" cy="3417243"/>
          </a:xfrm>
          <a:prstGeom prst="rect">
            <a:avLst/>
          </a:prstGeom>
          <a:noFill/>
        </p:spPr>
      </p:pic>
      <p:sp>
        <p:nvSpPr>
          <p:cNvPr id="13" name="Rounded Rectangle 12"/>
          <p:cNvSpPr/>
          <p:nvPr/>
        </p:nvSpPr>
        <p:spPr>
          <a:xfrm>
            <a:off x="7812360" y="4293096"/>
            <a:ext cx="792088" cy="5760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5" name="Straight Connector 14"/>
          <p:cNvCxnSpPr/>
          <p:nvPr/>
        </p:nvCxnSpPr>
        <p:spPr>
          <a:xfrm>
            <a:off x="7956376" y="5661248"/>
            <a:ext cx="50405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956376" y="4221088"/>
            <a:ext cx="50405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Έσω ή εν τω </a:t>
            </a:r>
            <a:r>
              <a:rPr lang="el-GR" dirty="0" err="1"/>
              <a:t>βάθει</a:t>
            </a:r>
            <a:r>
              <a:rPr lang="el-GR" dirty="0"/>
              <a:t> βουβωνικό στόμιο</a:t>
            </a:r>
          </a:p>
        </p:txBody>
      </p:sp>
      <p:pic>
        <p:nvPicPr>
          <p:cNvPr id="18434" name="Picture 2" descr="C:\Users\user\Desktop\1234.jpg"/>
          <p:cNvPicPr>
            <a:picLocks noGrp="1" noChangeAspect="1" noChangeArrowheads="1"/>
          </p:cNvPicPr>
          <p:nvPr>
            <p:ph idx="1"/>
          </p:nvPr>
        </p:nvPicPr>
        <p:blipFill>
          <a:blip r:embed="rId2" cstate="print"/>
          <a:srcRect/>
          <a:stretch>
            <a:fillRect/>
          </a:stretch>
        </p:blipFill>
        <p:spPr bwMode="auto">
          <a:xfrm>
            <a:off x="4644008" y="2420888"/>
            <a:ext cx="4320480" cy="1877678"/>
          </a:xfrm>
          <a:prstGeom prst="rect">
            <a:avLst/>
          </a:prstGeom>
          <a:noFill/>
        </p:spPr>
      </p:pic>
      <p:sp>
        <p:nvSpPr>
          <p:cNvPr id="5" name="Rectangle 4"/>
          <p:cNvSpPr/>
          <p:nvPr/>
        </p:nvSpPr>
        <p:spPr>
          <a:xfrm>
            <a:off x="7164288" y="1772816"/>
            <a:ext cx="720080"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435" name="Rectangle 3"/>
          <p:cNvSpPr>
            <a:spLocks noChangeArrowheads="1"/>
          </p:cNvSpPr>
          <p:nvPr/>
        </p:nvSpPr>
        <p:spPr bwMode="auto">
          <a:xfrm>
            <a:off x="179512" y="2123565"/>
            <a:ext cx="424847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600" dirty="0">
                <a:latin typeface="Times New Roman" pitchFamily="18" charset="0"/>
                <a:ea typeface="Calibri" pitchFamily="34" charset="0"/>
                <a:cs typeface="Times New Roman" pitchFamily="18" charset="0"/>
              </a:rPr>
              <a:t>T</a:t>
            </a:r>
            <a:r>
              <a:rPr kumimoji="0" lang="el-GR"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ο έσω στόμιο, είναι ένα άνοιγμα της εγκάρσιας </a:t>
            </a:r>
            <a:r>
              <a:rPr kumimoji="0" lang="el-GR" sz="1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περιτονίας</a:t>
            </a:r>
            <a:r>
              <a:rPr kumimoji="0" lang="el-GR"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και αντιστοιχεί στο μέσο περίπου του βουβωνικού συνδέσμου τοπογραφικά.</a:t>
            </a:r>
            <a:endParaRPr kumimoji="0" lang="en-US" sz="1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600" dirty="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l-GR" sz="1600" dirty="0">
                <a:latin typeface="Times New Roman" pitchFamily="18" charset="0"/>
                <a:cs typeface="Times New Roman" pitchFamily="18" charset="0"/>
              </a:rPr>
              <a:t>Αποτελεί την είσοδο στον βουβωνικό πόρο.</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chemeClr val="tx1"/>
              </a:solidFill>
              <a:effectLst/>
              <a:latin typeface="Times New Roman" pitchFamily="18" charset="0"/>
              <a:cs typeface="Times New Roman" pitchFamily="18" charset="0"/>
            </a:endParaRPr>
          </a:p>
          <a:p>
            <a:pPr lvl="0" algn="just" fontAlgn="base">
              <a:spcBef>
                <a:spcPct val="0"/>
              </a:spcBef>
              <a:spcAft>
                <a:spcPct val="0"/>
              </a:spcAft>
            </a:pPr>
            <a:r>
              <a:rPr lang="el-GR" sz="1600" dirty="0">
                <a:latin typeface="Times New Roman" pitchFamily="18" charset="0"/>
                <a:cs typeface="Times New Roman" pitchFamily="18" charset="0"/>
              </a:rPr>
              <a:t>Βρίσκεται σε άμεση σχεδόν επαφή με τα εν τω </a:t>
            </a:r>
            <a:r>
              <a:rPr lang="el-GR" sz="1600" dirty="0" err="1">
                <a:latin typeface="Times New Roman" pitchFamily="18" charset="0"/>
                <a:cs typeface="Times New Roman" pitchFamily="18" charset="0"/>
              </a:rPr>
              <a:t>βάθει</a:t>
            </a:r>
            <a:r>
              <a:rPr lang="el-GR" sz="1600" dirty="0">
                <a:latin typeface="Times New Roman" pitchFamily="18" charset="0"/>
                <a:cs typeface="Times New Roman" pitchFamily="18" charset="0"/>
              </a:rPr>
              <a:t> κάτω </a:t>
            </a:r>
            <a:r>
              <a:rPr lang="el-GR" sz="1600" dirty="0" err="1">
                <a:latin typeface="Times New Roman" pitchFamily="18" charset="0"/>
                <a:cs typeface="Times New Roman" pitchFamily="18" charset="0"/>
              </a:rPr>
              <a:t>επιγάστρια</a:t>
            </a:r>
            <a:r>
              <a:rPr lang="el-GR" sz="1600" dirty="0">
                <a:latin typeface="Times New Roman" pitchFamily="18" charset="0"/>
                <a:cs typeface="Times New Roman" pitchFamily="18" charset="0"/>
              </a:rPr>
              <a:t> αγγεία, επί τα εντός.</a:t>
            </a:r>
            <a:endParaRPr kumimoji="0" lang="el-GR" sz="2400" b="0" i="0" u="none" strike="noStrike" cap="none" normalizeH="0" baseline="0" dirty="0">
              <a:ln>
                <a:noFill/>
              </a:ln>
              <a:solidFill>
                <a:schemeClr val="tx1"/>
              </a:solidFill>
              <a:effectLst/>
              <a:latin typeface="Times New Roman" pitchFamily="18" charset="0"/>
              <a:cs typeface="Times New Roman" pitchFamily="18" charset="0"/>
            </a:endParaRPr>
          </a:p>
        </p:txBody>
      </p:sp>
      <p:cxnSp>
        <p:nvCxnSpPr>
          <p:cNvPr id="14" name="Straight Connector 13"/>
          <p:cNvCxnSpPr/>
          <p:nvPr/>
        </p:nvCxnSpPr>
        <p:spPr>
          <a:xfrm flipV="1">
            <a:off x="6948264" y="2924944"/>
            <a:ext cx="360040" cy="576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020272" y="2924944"/>
            <a:ext cx="360040" cy="57606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76256" y="2924944"/>
            <a:ext cx="360040" cy="57606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020272" y="2348880"/>
            <a:ext cx="0" cy="72008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588224" y="1844824"/>
            <a:ext cx="1512168" cy="400110"/>
          </a:xfrm>
          <a:prstGeom prst="rect">
            <a:avLst/>
          </a:prstGeom>
          <a:noFill/>
        </p:spPr>
        <p:txBody>
          <a:bodyPr wrap="square" rtlCol="0">
            <a:spAutoFit/>
          </a:bodyPr>
          <a:lstStyle/>
          <a:p>
            <a:r>
              <a:rPr lang="el-GR" sz="1000" dirty="0">
                <a:latin typeface="Times New Roman" pitchFamily="18" charset="0"/>
                <a:cs typeface="Times New Roman" pitchFamily="18" charset="0"/>
              </a:rPr>
              <a:t>Εν τω </a:t>
            </a:r>
            <a:r>
              <a:rPr lang="el-GR" sz="1000" dirty="0" err="1">
                <a:latin typeface="Times New Roman" pitchFamily="18" charset="0"/>
                <a:cs typeface="Times New Roman" pitchFamily="18" charset="0"/>
              </a:rPr>
              <a:t>βάθει</a:t>
            </a:r>
            <a:r>
              <a:rPr lang="el-GR" sz="1000" dirty="0">
                <a:latin typeface="Times New Roman" pitchFamily="18" charset="0"/>
                <a:cs typeface="Times New Roman" pitchFamily="18" charset="0"/>
              </a:rPr>
              <a:t> </a:t>
            </a:r>
            <a:r>
              <a:rPr lang="el-GR" sz="1000" dirty="0" err="1">
                <a:latin typeface="Times New Roman" pitchFamily="18" charset="0"/>
                <a:cs typeface="Times New Roman" pitchFamily="18" charset="0"/>
              </a:rPr>
              <a:t>άτω</a:t>
            </a:r>
            <a:r>
              <a:rPr lang="el-GR" sz="1000" dirty="0">
                <a:latin typeface="Times New Roman" pitchFamily="18" charset="0"/>
                <a:cs typeface="Times New Roman" pitchFamily="18" charset="0"/>
              </a:rPr>
              <a:t> </a:t>
            </a:r>
            <a:r>
              <a:rPr lang="el-GR" sz="1000" dirty="0" err="1">
                <a:latin typeface="Times New Roman" pitchFamily="18" charset="0"/>
                <a:cs typeface="Times New Roman" pitchFamily="18" charset="0"/>
              </a:rPr>
              <a:t>επιγάστρια</a:t>
            </a:r>
            <a:r>
              <a:rPr lang="el-GR" sz="1000" dirty="0">
                <a:latin typeface="Times New Roman" pitchFamily="18" charset="0"/>
                <a:cs typeface="Times New Roman" pitchFamily="18" charset="0"/>
              </a:rPr>
              <a:t> αγγεία</a:t>
            </a:r>
          </a:p>
        </p:txBody>
      </p:sp>
      <p:cxnSp>
        <p:nvCxnSpPr>
          <p:cNvPr id="24" name="Straight Arrow Connector 23"/>
          <p:cNvCxnSpPr/>
          <p:nvPr/>
        </p:nvCxnSpPr>
        <p:spPr>
          <a:xfrm>
            <a:off x="5796136" y="3356992"/>
            <a:ext cx="1008112"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572000" y="3212976"/>
            <a:ext cx="1152128" cy="400110"/>
          </a:xfrm>
          <a:prstGeom prst="rect">
            <a:avLst/>
          </a:prstGeom>
        </p:spPr>
        <p:txBody>
          <a:bodyPr wrap="square">
            <a:spAutoFit/>
          </a:bodyPr>
          <a:lstStyle/>
          <a:p>
            <a:r>
              <a:rPr lang="el-GR" sz="1000" dirty="0">
                <a:latin typeface="Times New Roman" pitchFamily="18" charset="0"/>
                <a:cs typeface="Times New Roman" pitchFamily="18" charset="0"/>
              </a:rPr>
              <a:t>εν τω </a:t>
            </a:r>
            <a:r>
              <a:rPr lang="el-GR" sz="1000" dirty="0" err="1">
                <a:latin typeface="Times New Roman" pitchFamily="18" charset="0"/>
                <a:cs typeface="Times New Roman" pitchFamily="18" charset="0"/>
              </a:rPr>
              <a:t>βάθει</a:t>
            </a:r>
            <a:r>
              <a:rPr lang="el-GR" sz="1000" dirty="0">
                <a:latin typeface="Times New Roman" pitchFamily="18" charset="0"/>
                <a:cs typeface="Times New Roman" pitchFamily="18" charset="0"/>
              </a:rPr>
              <a:t> βουβωνικό στόμιο</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Τοιχώματα βουβωνικού πόρου</a:t>
            </a:r>
          </a:p>
        </p:txBody>
      </p:sp>
      <p:pic>
        <p:nvPicPr>
          <p:cNvPr id="21506" name="Picture 2"/>
          <p:cNvPicPr>
            <a:picLocks noGrp="1" noChangeAspect="1" noChangeArrowheads="1"/>
          </p:cNvPicPr>
          <p:nvPr>
            <p:ph idx="1"/>
          </p:nvPr>
        </p:nvPicPr>
        <p:blipFill>
          <a:blip r:embed="rId2" cstate="print"/>
          <a:srcRect/>
          <a:stretch>
            <a:fillRect/>
          </a:stretch>
        </p:blipFill>
        <p:spPr bwMode="auto">
          <a:xfrm>
            <a:off x="5652120" y="1628800"/>
            <a:ext cx="3254245" cy="4525963"/>
          </a:xfrm>
          <a:prstGeom prst="rect">
            <a:avLst/>
          </a:prstGeom>
          <a:noFill/>
          <a:ln w="9525">
            <a:noFill/>
            <a:miter lim="800000"/>
            <a:headEnd/>
            <a:tailEnd/>
          </a:ln>
        </p:spPr>
      </p:pic>
      <p:sp>
        <p:nvSpPr>
          <p:cNvPr id="5" name="Rectangle 4"/>
          <p:cNvSpPr/>
          <p:nvPr/>
        </p:nvSpPr>
        <p:spPr>
          <a:xfrm>
            <a:off x="251520" y="1484784"/>
            <a:ext cx="4572000" cy="5078313"/>
          </a:xfrm>
          <a:prstGeom prst="rect">
            <a:avLst/>
          </a:prstGeom>
        </p:spPr>
        <p:txBody>
          <a:bodyPr>
            <a:spAutoFit/>
          </a:bodyPr>
          <a:lstStyle/>
          <a:p>
            <a:r>
              <a:rPr lang="el-GR" sz="1600" dirty="0">
                <a:latin typeface="Times New Roman" pitchFamily="18" charset="0"/>
                <a:cs typeface="Times New Roman" pitchFamily="18" charset="0"/>
              </a:rPr>
              <a:t>Το </a:t>
            </a:r>
            <a:r>
              <a:rPr lang="el-GR" sz="1600" b="1" u="sng" dirty="0">
                <a:solidFill>
                  <a:schemeClr val="accent1"/>
                </a:solidFill>
                <a:latin typeface="Times New Roman" pitchFamily="18" charset="0"/>
                <a:cs typeface="Times New Roman" pitchFamily="18" charset="0"/>
              </a:rPr>
              <a:t>πρόσθιο τοίχωμα </a:t>
            </a:r>
            <a:r>
              <a:rPr lang="el-GR" sz="1600" dirty="0">
                <a:latin typeface="Times New Roman" pitchFamily="18" charset="0"/>
                <a:cs typeface="Times New Roman" pitchFamily="18" charset="0"/>
              </a:rPr>
              <a:t>του βουβωνικού πόρου, σχηματίζεται από την απονεύρωση του έξω λοξού, με την συμμετοχή του έσω λοξού προς τα πλάγια.</a:t>
            </a:r>
          </a:p>
          <a:p>
            <a:endParaRPr lang="el-GR" sz="1600" dirty="0">
              <a:latin typeface="Times New Roman" pitchFamily="18" charset="0"/>
              <a:cs typeface="Times New Roman" pitchFamily="18" charset="0"/>
            </a:endParaRPr>
          </a:p>
          <a:p>
            <a:r>
              <a:rPr lang="el-GR" sz="1600" dirty="0">
                <a:latin typeface="Times New Roman" pitchFamily="18" charset="0"/>
                <a:cs typeface="Times New Roman" pitchFamily="18" charset="0"/>
              </a:rPr>
              <a:t>Το </a:t>
            </a:r>
            <a:r>
              <a:rPr lang="el-GR" sz="1600" b="1" u="sng" dirty="0">
                <a:solidFill>
                  <a:srgbClr val="FF0000"/>
                </a:solidFill>
                <a:latin typeface="Times New Roman" pitchFamily="18" charset="0"/>
                <a:cs typeface="Times New Roman" pitchFamily="18" charset="0"/>
              </a:rPr>
              <a:t>άνω τοίχωμα</a:t>
            </a:r>
            <a:r>
              <a:rPr lang="el-GR" sz="1600" dirty="0">
                <a:latin typeface="Times New Roman" pitchFamily="18" charset="0"/>
                <a:cs typeface="Times New Roman" pitchFamily="18" charset="0"/>
              </a:rPr>
              <a:t>, σχηματίζεται από τον έσω λοξό, τον εγκάρσιο κοιλιακό και από τις αντίστοιχες απονευρώσεις.</a:t>
            </a:r>
          </a:p>
          <a:p>
            <a:endParaRPr lang="el-GR" sz="1600" dirty="0">
              <a:latin typeface="Times New Roman" pitchFamily="18" charset="0"/>
              <a:cs typeface="Times New Roman" pitchFamily="18" charset="0"/>
            </a:endParaRPr>
          </a:p>
          <a:p>
            <a:r>
              <a:rPr lang="el-GR" sz="1600" dirty="0">
                <a:latin typeface="Times New Roman" pitchFamily="18" charset="0"/>
                <a:cs typeface="Times New Roman" pitchFamily="18" charset="0"/>
              </a:rPr>
              <a:t>Το </a:t>
            </a:r>
            <a:r>
              <a:rPr lang="el-GR" sz="1600" b="1" u="sng" dirty="0">
                <a:solidFill>
                  <a:srgbClr val="00B050"/>
                </a:solidFill>
                <a:latin typeface="Times New Roman" pitchFamily="18" charset="0"/>
                <a:cs typeface="Times New Roman" pitchFamily="18" charset="0"/>
              </a:rPr>
              <a:t>κάτω τοίχωμα</a:t>
            </a:r>
            <a:r>
              <a:rPr lang="el-GR" sz="1600" dirty="0">
                <a:latin typeface="Times New Roman" pitchFamily="18" charset="0"/>
                <a:cs typeface="Times New Roman" pitchFamily="18" charset="0"/>
              </a:rPr>
              <a:t>, σχηματίζεται από τον βουβωνικό και τον </a:t>
            </a:r>
            <a:r>
              <a:rPr lang="el-GR" sz="1600" dirty="0" err="1">
                <a:latin typeface="Times New Roman" pitchFamily="18" charset="0"/>
                <a:cs typeface="Times New Roman" pitchFamily="18" charset="0"/>
              </a:rPr>
              <a:t>βοθριαίο</a:t>
            </a:r>
            <a:r>
              <a:rPr lang="el-GR" sz="1600" dirty="0">
                <a:latin typeface="Times New Roman" pitchFamily="18" charset="0"/>
                <a:cs typeface="Times New Roman" pitchFamily="18" charset="0"/>
              </a:rPr>
              <a:t> σύνδεσμο.</a:t>
            </a:r>
          </a:p>
          <a:p>
            <a:endParaRPr lang="el-GR" sz="1600" dirty="0">
              <a:latin typeface="Times New Roman" pitchFamily="18" charset="0"/>
              <a:cs typeface="Times New Roman" pitchFamily="18" charset="0"/>
            </a:endParaRPr>
          </a:p>
          <a:p>
            <a:r>
              <a:rPr lang="el-GR" sz="1600" dirty="0">
                <a:latin typeface="Times New Roman" pitchFamily="18" charset="0"/>
                <a:cs typeface="Times New Roman" pitchFamily="18" charset="0"/>
              </a:rPr>
              <a:t>Το </a:t>
            </a:r>
            <a:r>
              <a:rPr lang="el-GR" sz="1600" b="1" u="sng" dirty="0">
                <a:solidFill>
                  <a:srgbClr val="7030A0"/>
                </a:solidFill>
                <a:latin typeface="Times New Roman" pitchFamily="18" charset="0"/>
                <a:cs typeface="Times New Roman" pitchFamily="18" charset="0"/>
              </a:rPr>
              <a:t>οπίσθιο τοίχωμα</a:t>
            </a:r>
            <a:r>
              <a:rPr lang="el-GR" sz="1600" dirty="0">
                <a:latin typeface="Times New Roman" pitchFamily="18" charset="0"/>
                <a:cs typeface="Times New Roman" pitchFamily="18" charset="0"/>
              </a:rPr>
              <a:t>, αποτελείται από την </a:t>
            </a:r>
            <a:r>
              <a:rPr lang="el-GR" sz="1600" dirty="0" err="1">
                <a:latin typeface="Times New Roman" pitchFamily="18" charset="0"/>
                <a:cs typeface="Times New Roman" pitchFamily="18" charset="0"/>
              </a:rPr>
              <a:t>εγκαρσία</a:t>
            </a:r>
            <a:r>
              <a:rPr lang="el-GR" sz="1600" dirty="0">
                <a:latin typeface="Times New Roman" pitchFamily="18" charset="0"/>
                <a:cs typeface="Times New Roman" pitchFamily="18" charset="0"/>
              </a:rPr>
              <a:t> </a:t>
            </a:r>
            <a:r>
              <a:rPr lang="el-GR" sz="1600" dirty="0" err="1">
                <a:latin typeface="Times New Roman" pitchFamily="18" charset="0"/>
                <a:cs typeface="Times New Roman" pitchFamily="18" charset="0"/>
              </a:rPr>
              <a:t>περιτονία</a:t>
            </a:r>
            <a:r>
              <a:rPr lang="el-GR" sz="1600" dirty="0">
                <a:latin typeface="Times New Roman" pitchFamily="18" charset="0"/>
                <a:cs typeface="Times New Roman" pitchFamily="18" charset="0"/>
              </a:rPr>
              <a:t> και ενισχύεται επί τα εντός με τον κοινό </a:t>
            </a:r>
            <a:r>
              <a:rPr lang="el-GR" sz="1600" dirty="0" err="1">
                <a:latin typeface="Times New Roman" pitchFamily="18" charset="0"/>
                <a:cs typeface="Times New Roman" pitchFamily="18" charset="0"/>
              </a:rPr>
              <a:t>καταφυτικό</a:t>
            </a:r>
            <a:r>
              <a:rPr lang="en-US" sz="1600" dirty="0">
                <a:latin typeface="Times New Roman" pitchFamily="18" charset="0"/>
                <a:cs typeface="Times New Roman" pitchFamily="18" charset="0"/>
              </a:rPr>
              <a:t> </a:t>
            </a:r>
            <a:r>
              <a:rPr lang="el-GR" sz="1600" dirty="0">
                <a:latin typeface="Times New Roman" pitchFamily="18" charset="0"/>
                <a:cs typeface="Times New Roman" pitchFamily="18" charset="0"/>
              </a:rPr>
              <a:t>και τον ανεστραμμένο σύνδεσμο του </a:t>
            </a:r>
            <a:r>
              <a:rPr lang="en-US" sz="1600" dirty="0" err="1">
                <a:latin typeface="Times New Roman" pitchFamily="18" charset="0"/>
                <a:cs typeface="Times New Roman" pitchFamily="18" charset="0"/>
              </a:rPr>
              <a:t>Colles</a:t>
            </a:r>
            <a:r>
              <a:rPr lang="el-GR" sz="1600" dirty="0">
                <a:latin typeface="Times New Roman" pitchFamily="18" charset="0"/>
                <a:cs typeface="Times New Roman" pitchFamily="18" charset="0"/>
              </a:rPr>
              <a:t>.</a:t>
            </a:r>
            <a:endParaRPr lang="en-US" sz="1600" dirty="0">
              <a:latin typeface="Times New Roman" pitchFamily="18" charset="0"/>
              <a:cs typeface="Times New Roman" pitchFamily="18" charset="0"/>
            </a:endParaRPr>
          </a:p>
          <a:p>
            <a:endParaRPr lang="en-US" dirty="0"/>
          </a:p>
          <a:p>
            <a:r>
              <a:rPr lang="el-GR" sz="1600" dirty="0">
                <a:latin typeface="Times New Roman" pitchFamily="18" charset="0"/>
                <a:cs typeface="Times New Roman" pitchFamily="18" charset="0"/>
              </a:rPr>
              <a:t>Ο κοινός </a:t>
            </a:r>
            <a:r>
              <a:rPr lang="el-GR" sz="1600" dirty="0" err="1">
                <a:latin typeface="Times New Roman" pitchFamily="18" charset="0"/>
                <a:cs typeface="Times New Roman" pitchFamily="18" charset="0"/>
              </a:rPr>
              <a:t>καταφυτικός</a:t>
            </a:r>
            <a:r>
              <a:rPr lang="el-GR" sz="1600" dirty="0">
                <a:latin typeface="Times New Roman" pitchFamily="18" charset="0"/>
                <a:cs typeface="Times New Roman" pitchFamily="18" charset="0"/>
              </a:rPr>
              <a:t> σχηματίζεται από την ένωση ινών του έσω λοξού και εγκάρσιου κοιλιακού μυός, αμέσως πριν την κατάφυση τους στο φύμα.</a:t>
            </a:r>
            <a:endParaRPr lang="en-US" sz="1600" dirty="0">
              <a:latin typeface="Times New Roman" pitchFamily="18" charset="0"/>
              <a:cs typeface="Times New Roman" pitchFamily="18" charset="0"/>
            </a:endParaRPr>
          </a:p>
          <a:p>
            <a:endParaRPr lang="el-GR" dirty="0"/>
          </a:p>
        </p:txBody>
      </p:sp>
      <p:sp>
        <p:nvSpPr>
          <p:cNvPr id="6" name="Rounded Rectangle 5"/>
          <p:cNvSpPr/>
          <p:nvPr/>
        </p:nvSpPr>
        <p:spPr>
          <a:xfrm>
            <a:off x="5724128" y="1700808"/>
            <a:ext cx="792088" cy="21602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ounded Rectangle 6"/>
          <p:cNvSpPr/>
          <p:nvPr/>
        </p:nvSpPr>
        <p:spPr>
          <a:xfrm>
            <a:off x="5796136" y="2852936"/>
            <a:ext cx="792088"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ounded Rectangle 7"/>
          <p:cNvSpPr/>
          <p:nvPr/>
        </p:nvSpPr>
        <p:spPr>
          <a:xfrm>
            <a:off x="5508104" y="3933056"/>
            <a:ext cx="1008112"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 name="Straight Connector 9"/>
          <p:cNvCxnSpPr/>
          <p:nvPr/>
        </p:nvCxnSpPr>
        <p:spPr>
          <a:xfrm>
            <a:off x="5796136" y="3284984"/>
            <a:ext cx="6480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724128" y="4869160"/>
            <a:ext cx="792088" cy="216024"/>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ounded Rectangle 13"/>
          <p:cNvSpPr/>
          <p:nvPr/>
        </p:nvSpPr>
        <p:spPr>
          <a:xfrm>
            <a:off x="8028384" y="4221088"/>
            <a:ext cx="792088" cy="216024"/>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Picture 2"/>
          <p:cNvPicPr>
            <a:picLocks noChangeAspect="1" noChangeArrowheads="1"/>
          </p:cNvPicPr>
          <p:nvPr/>
        </p:nvPicPr>
        <p:blipFill>
          <a:blip r:embed="rId3" cstate="print"/>
          <a:srcRect/>
          <a:stretch>
            <a:fillRect/>
          </a:stretch>
        </p:blipFill>
        <p:spPr bwMode="auto">
          <a:xfrm>
            <a:off x="4902515" y="1556792"/>
            <a:ext cx="4061973" cy="468052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248D-24D6-3F10-387D-CDFF8F203380}"/>
              </a:ext>
            </a:extLst>
          </p:cNvPr>
          <p:cNvSpPr>
            <a:spLocks noGrp="1"/>
          </p:cNvSpPr>
          <p:nvPr>
            <p:ph type="title"/>
          </p:nvPr>
        </p:nvSpPr>
        <p:spPr>
          <a:xfrm>
            <a:off x="486918" y="629266"/>
            <a:ext cx="3826763" cy="1676603"/>
          </a:xfrm>
        </p:spPr>
        <p:txBody>
          <a:bodyPr>
            <a:normAutofit/>
          </a:bodyPr>
          <a:lstStyle/>
          <a:p>
            <a:r>
              <a:rPr lang="el-GR"/>
              <a:t>Βουβωνοκήλη</a:t>
            </a:r>
            <a:endParaRPr lang="en-US" dirty="0"/>
          </a:p>
        </p:txBody>
      </p:sp>
      <p:sp>
        <p:nvSpPr>
          <p:cNvPr id="3" name="Content Placeholder 2">
            <a:extLst>
              <a:ext uri="{FF2B5EF4-FFF2-40B4-BE49-F238E27FC236}">
                <a16:creationId xmlns:a16="http://schemas.microsoft.com/office/drawing/2014/main" id="{C7B2D3F5-C804-BB1F-C5D5-2411821229AD}"/>
              </a:ext>
            </a:extLst>
          </p:cNvPr>
          <p:cNvSpPr>
            <a:spLocks noGrp="1"/>
          </p:cNvSpPr>
          <p:nvPr>
            <p:ph idx="1"/>
          </p:nvPr>
        </p:nvSpPr>
        <p:spPr>
          <a:xfrm>
            <a:off x="486918" y="2438400"/>
            <a:ext cx="3826763" cy="3785419"/>
          </a:xfrm>
        </p:spPr>
        <p:txBody>
          <a:bodyPr>
            <a:normAutofit/>
          </a:bodyPr>
          <a:lstStyle/>
          <a:p>
            <a:r>
              <a:rPr lang="el-GR" sz="1700" i="1" dirty="0"/>
              <a:t>Οι βουβωνοκήλες αποτελούν τις συχνότερες κήλες των κοιλιακών τοιχωμάτων (70-75% αυτών) και εμφανίζονται συχνότερα στους άνδρες. Μπορούν να εμφανισθούν τόσο στη νεογνική, βρεφική και παιδική ηλικία (συγγενείς βουβωνοκήλες), όσο και σε μεγαλύτερες ηλικίες (επίκτητες ή συγγενείς βουβωνοκήλες).</a:t>
            </a:r>
          </a:p>
          <a:p>
            <a:r>
              <a:rPr lang="el-GR" sz="1700" i="1" dirty="0"/>
              <a:t>Τύποι αποτελούν η ευθεία και η λοξή </a:t>
            </a:r>
            <a:r>
              <a:rPr lang="el-GR" sz="1700" i="1" dirty="0" err="1"/>
              <a:t>βουβωνικήλη</a:t>
            </a:r>
            <a:endParaRPr lang="en-US" sz="1700" dirty="0"/>
          </a:p>
        </p:txBody>
      </p:sp>
      <p:sp>
        <p:nvSpPr>
          <p:cNvPr id="17" name="Rectangle 11">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2584" y="0"/>
            <a:ext cx="4471416" cy="6858000"/>
          </a:xfrm>
          <a:prstGeom prst="rect">
            <a:avLst/>
          </a:prstGeom>
          <a:solidFill>
            <a:srgbClr val="7D6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488" y="484633"/>
            <a:ext cx="363474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 rectangle&#10;&#10;Description automatically generated with medium confidence">
            <a:extLst>
              <a:ext uri="{FF2B5EF4-FFF2-40B4-BE49-F238E27FC236}">
                <a16:creationId xmlns:a16="http://schemas.microsoft.com/office/drawing/2014/main" id="{77B7CA39-94B6-1274-85BE-9AC49CECC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395" y="694945"/>
            <a:ext cx="2020641" cy="2322576"/>
          </a:xfrm>
          <a:prstGeom prst="rect">
            <a:avLst/>
          </a:prstGeom>
        </p:spPr>
      </p:pic>
      <p:sp>
        <p:nvSpPr>
          <p:cNvPr id="16"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488" y="3511296"/>
            <a:ext cx="363474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B11543-5FB3-EBFE-C429-4326EAFEB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070" y="3721608"/>
            <a:ext cx="2639291" cy="2322576"/>
          </a:xfrm>
          <a:prstGeom prst="rect">
            <a:avLst/>
          </a:prstGeom>
          <a:effectLst/>
        </p:spPr>
      </p:pic>
    </p:spTree>
    <p:extLst>
      <p:ext uri="{BB962C8B-B14F-4D97-AF65-F5344CB8AC3E}">
        <p14:creationId xmlns:p14="http://schemas.microsoft.com/office/powerpoint/2010/main" val="174464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92A908-E69D-97D0-6587-B2DF7A5BF443}"/>
              </a:ext>
            </a:extLst>
          </p:cNvPr>
          <p:cNvSpPr>
            <a:spLocks noGrp="1"/>
          </p:cNvSpPr>
          <p:nvPr>
            <p:ph type="title"/>
          </p:nvPr>
        </p:nvSpPr>
        <p:spPr>
          <a:xfrm>
            <a:off x="1028697" y="348865"/>
            <a:ext cx="7533018" cy="877729"/>
          </a:xfrm>
        </p:spPr>
        <p:txBody>
          <a:bodyPr anchor="ctr">
            <a:normAutofit/>
          </a:bodyPr>
          <a:lstStyle/>
          <a:p>
            <a:r>
              <a:rPr lang="el-GR" sz="3500" b="1">
                <a:solidFill>
                  <a:srgbClr val="FFFFFF"/>
                </a:solidFill>
              </a:rPr>
              <a:t>Συμπτώματα της βουβωνοκήλης</a:t>
            </a:r>
            <a:endParaRPr lang="en-US" sz="3500">
              <a:solidFill>
                <a:srgbClr val="FFFFFF"/>
              </a:solidFill>
            </a:endParaRPr>
          </a:p>
        </p:txBody>
      </p:sp>
      <p:graphicFrame>
        <p:nvGraphicFramePr>
          <p:cNvPr id="5" name="Content Placeholder 2">
            <a:extLst>
              <a:ext uri="{FF2B5EF4-FFF2-40B4-BE49-F238E27FC236}">
                <a16:creationId xmlns:a16="http://schemas.microsoft.com/office/drawing/2014/main" id="{42EE06D2-9B95-A319-D547-AF3D6CCED3BB}"/>
              </a:ext>
            </a:extLst>
          </p:cNvPr>
          <p:cNvGraphicFramePr>
            <a:graphicFrameLocks noGrp="1"/>
          </p:cNvGraphicFramePr>
          <p:nvPr>
            <p:ph idx="1"/>
            <p:extLst>
              <p:ext uri="{D42A27DB-BD31-4B8C-83A1-F6EECF244321}">
                <p14:modId xmlns:p14="http://schemas.microsoft.com/office/powerpoint/2010/main" val="2800000878"/>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7550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1E7547-6A18-B0B5-8187-FD323BFDA210}"/>
              </a:ext>
            </a:extLst>
          </p:cNvPr>
          <p:cNvSpPr>
            <a:spLocks noGrp="1"/>
          </p:cNvSpPr>
          <p:nvPr>
            <p:ph type="title"/>
          </p:nvPr>
        </p:nvSpPr>
        <p:spPr>
          <a:xfrm>
            <a:off x="1028697" y="348865"/>
            <a:ext cx="7533018" cy="877729"/>
          </a:xfrm>
        </p:spPr>
        <p:txBody>
          <a:bodyPr anchor="ctr">
            <a:normAutofit/>
          </a:bodyPr>
          <a:lstStyle/>
          <a:p>
            <a:r>
              <a:rPr lang="el-GR" sz="3500" b="1">
                <a:solidFill>
                  <a:srgbClr val="FFFFFF"/>
                </a:solidFill>
              </a:rPr>
              <a:t>Διαφορική διάγνωση </a:t>
            </a:r>
            <a:endParaRPr lang="en-US" sz="3500">
              <a:solidFill>
                <a:srgbClr val="FFFFFF"/>
              </a:solidFill>
            </a:endParaRPr>
          </a:p>
        </p:txBody>
      </p:sp>
      <p:graphicFrame>
        <p:nvGraphicFramePr>
          <p:cNvPr id="5" name="Content Placeholder 2">
            <a:extLst>
              <a:ext uri="{FF2B5EF4-FFF2-40B4-BE49-F238E27FC236}">
                <a16:creationId xmlns:a16="http://schemas.microsoft.com/office/drawing/2014/main" id="{1CA092BC-3CBE-52A5-F13B-B815310A08C3}"/>
              </a:ext>
            </a:extLst>
          </p:cNvPr>
          <p:cNvGraphicFramePr>
            <a:graphicFrameLocks noGrp="1"/>
          </p:cNvGraphicFramePr>
          <p:nvPr>
            <p:ph idx="1"/>
            <p:extLst>
              <p:ext uri="{D42A27DB-BD31-4B8C-83A1-F6EECF244321}">
                <p14:modId xmlns:p14="http://schemas.microsoft.com/office/powerpoint/2010/main" val="1326861667"/>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6486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262C2D-0C3C-A596-84F1-14EF940388F3}"/>
              </a:ext>
            </a:extLst>
          </p:cNvPr>
          <p:cNvSpPr>
            <a:spLocks noGrp="1"/>
          </p:cNvSpPr>
          <p:nvPr>
            <p:ph type="title"/>
          </p:nvPr>
        </p:nvSpPr>
        <p:spPr>
          <a:xfrm>
            <a:off x="5054346" y="638089"/>
            <a:ext cx="3614166" cy="1476801"/>
          </a:xfrm>
        </p:spPr>
        <p:txBody>
          <a:bodyPr anchor="b">
            <a:normAutofit/>
          </a:bodyPr>
          <a:lstStyle/>
          <a:p>
            <a:r>
              <a:rPr lang="el-GR" sz="4700"/>
              <a:t>Ορισμός</a:t>
            </a:r>
            <a:endParaRPr lang="en-US" sz="4700"/>
          </a:p>
        </p:txBody>
      </p:sp>
      <p:pic>
        <p:nvPicPr>
          <p:cNvPr id="5" name="Content Placeholder 4" descr="Diagram&#10;&#10;Description automatically generated">
            <a:extLst>
              <a:ext uri="{FF2B5EF4-FFF2-40B4-BE49-F238E27FC236}">
                <a16:creationId xmlns:a16="http://schemas.microsoft.com/office/drawing/2014/main" id="{EE2B47B6-EDCE-0A27-0107-B2EA1D67E53A}"/>
              </a:ext>
            </a:extLst>
          </p:cNvPr>
          <p:cNvPicPr>
            <a:picLocks noChangeAspect="1"/>
          </p:cNvPicPr>
          <p:nvPr/>
        </p:nvPicPr>
        <p:blipFill rotWithShape="1">
          <a:blip r:embed="rId2">
            <a:extLst>
              <a:ext uri="{28A0092B-C50C-407E-A947-70E740481C1C}">
                <a14:useLocalDpi xmlns:a14="http://schemas.microsoft.com/office/drawing/2010/main" val="0"/>
              </a:ext>
            </a:extLst>
          </a:blip>
          <a:srcRect l="18490" r="12446" b="-2"/>
          <a:stretch/>
        </p:blipFill>
        <p:spPr>
          <a:xfrm>
            <a:off x="1106474" y="640080"/>
            <a:ext cx="2827681" cy="5577840"/>
          </a:xfrm>
          <a:prstGeom prst="rect">
            <a:avLst/>
          </a:prstGeom>
        </p:spPr>
      </p:pic>
      <p:sp>
        <p:nvSpPr>
          <p:cNvPr id="19"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0CD2FA03-68B7-7F7D-B2E9-5354B53656AC}"/>
              </a:ext>
            </a:extLst>
          </p:cNvPr>
          <p:cNvSpPr>
            <a:spLocks noGrp="1"/>
          </p:cNvSpPr>
          <p:nvPr>
            <p:ph idx="1"/>
          </p:nvPr>
        </p:nvSpPr>
        <p:spPr>
          <a:xfrm>
            <a:off x="5054346" y="2664886"/>
            <a:ext cx="3614166" cy="3550789"/>
          </a:xfrm>
        </p:spPr>
        <p:txBody>
          <a:bodyPr anchor="t">
            <a:normAutofit/>
          </a:bodyPr>
          <a:lstStyle/>
          <a:p>
            <a:r>
              <a:rPr lang="el-GR" sz="1900" b="1"/>
              <a:t>πρόπτωση ενός σπλάχνου ή τμήματος αυτού, μέσα από ένα ευένδοτο σημείο</a:t>
            </a:r>
          </a:p>
          <a:p>
            <a:pPr marL="0" indent="0">
              <a:buNone/>
            </a:pPr>
            <a:endParaRPr lang="en-US" sz="1900"/>
          </a:p>
        </p:txBody>
      </p:sp>
    </p:spTree>
    <p:extLst>
      <p:ext uri="{BB962C8B-B14F-4D97-AF65-F5344CB8AC3E}">
        <p14:creationId xmlns:p14="http://schemas.microsoft.com/office/powerpoint/2010/main" val="1289536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E266EC-A1F0-FD6F-EFB3-C2FD66744B5A}"/>
              </a:ext>
            </a:extLst>
          </p:cNvPr>
          <p:cNvSpPr>
            <a:spLocks noGrp="1"/>
          </p:cNvSpPr>
          <p:nvPr>
            <p:ph type="title"/>
          </p:nvPr>
        </p:nvSpPr>
        <p:spPr>
          <a:xfrm>
            <a:off x="1028697" y="348865"/>
            <a:ext cx="7533018" cy="877729"/>
          </a:xfrm>
        </p:spPr>
        <p:txBody>
          <a:bodyPr anchor="ctr">
            <a:normAutofit/>
          </a:bodyPr>
          <a:lstStyle/>
          <a:p>
            <a:r>
              <a:rPr lang="el-GR" sz="3500" b="1">
                <a:solidFill>
                  <a:srgbClr val="FFFFFF"/>
                </a:solidFill>
              </a:rPr>
              <a:t>Διάγνωση</a:t>
            </a:r>
            <a:endParaRPr lang="en-US" sz="3500">
              <a:solidFill>
                <a:srgbClr val="FFFFFF"/>
              </a:solidFill>
            </a:endParaRPr>
          </a:p>
        </p:txBody>
      </p:sp>
      <p:graphicFrame>
        <p:nvGraphicFramePr>
          <p:cNvPr id="21" name="Content Placeholder 2">
            <a:extLst>
              <a:ext uri="{FF2B5EF4-FFF2-40B4-BE49-F238E27FC236}">
                <a16:creationId xmlns:a16="http://schemas.microsoft.com/office/drawing/2014/main" id="{31AAA78D-150D-060F-830B-0340C93EDAAF}"/>
              </a:ext>
            </a:extLst>
          </p:cNvPr>
          <p:cNvGraphicFramePr>
            <a:graphicFrameLocks noGrp="1"/>
          </p:cNvGraphicFramePr>
          <p:nvPr>
            <p:ph idx="1"/>
            <p:extLst>
              <p:ext uri="{D42A27DB-BD31-4B8C-83A1-F6EECF244321}">
                <p14:modId xmlns:p14="http://schemas.microsoft.com/office/powerpoint/2010/main" val="2067313095"/>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9303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45794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108E2-4835-B172-05C2-B7D4E4480A20}"/>
              </a:ext>
            </a:extLst>
          </p:cNvPr>
          <p:cNvSpPr>
            <a:spLocks noGrp="1"/>
          </p:cNvSpPr>
          <p:nvPr>
            <p:ph type="title"/>
          </p:nvPr>
        </p:nvSpPr>
        <p:spPr>
          <a:xfrm>
            <a:off x="852775" y="609600"/>
            <a:ext cx="4584165" cy="1330839"/>
          </a:xfrm>
        </p:spPr>
        <p:txBody>
          <a:bodyPr>
            <a:normAutofit/>
          </a:bodyPr>
          <a:lstStyle/>
          <a:p>
            <a:pPr>
              <a:lnSpc>
                <a:spcPct val="90000"/>
              </a:lnSpc>
            </a:pPr>
            <a:r>
              <a:rPr lang="el-GR" b="1">
                <a:solidFill>
                  <a:schemeClr val="tx1">
                    <a:lumMod val="85000"/>
                    <a:lumOff val="15000"/>
                  </a:schemeClr>
                </a:solidFill>
              </a:rPr>
              <a:t>Θεραπεία</a:t>
            </a:r>
            <a:br>
              <a:rPr lang="el-GR" b="1">
                <a:solidFill>
                  <a:schemeClr val="tx1">
                    <a:lumMod val="85000"/>
                    <a:lumOff val="15000"/>
                  </a:schemeClr>
                </a:solidFill>
              </a:rPr>
            </a:br>
            <a:endParaRPr lang="en-US">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2A7C681E-2DD6-2870-1B7B-C5CEF2C0645F}"/>
              </a:ext>
            </a:extLst>
          </p:cNvPr>
          <p:cNvSpPr>
            <a:spLocks noGrp="1"/>
          </p:cNvSpPr>
          <p:nvPr>
            <p:ph idx="1"/>
          </p:nvPr>
        </p:nvSpPr>
        <p:spPr>
          <a:xfrm>
            <a:off x="852774" y="2194101"/>
            <a:ext cx="4427886" cy="4054298"/>
          </a:xfrm>
        </p:spPr>
        <p:txBody>
          <a:bodyPr>
            <a:normAutofit/>
          </a:bodyPr>
          <a:lstStyle/>
          <a:p>
            <a:pPr>
              <a:lnSpc>
                <a:spcPct val="90000"/>
              </a:lnSpc>
            </a:pPr>
            <a:r>
              <a:rPr lang="el-GR" sz="1600">
                <a:solidFill>
                  <a:schemeClr val="tx1">
                    <a:lumMod val="85000"/>
                    <a:lumOff val="15000"/>
                  </a:schemeClr>
                </a:solidFill>
              </a:rPr>
              <a:t>Η θεραπεία της συμπτωματικής βουβωνοκήλης είναι </a:t>
            </a:r>
            <a:r>
              <a:rPr lang="el-GR" sz="1600" b="1">
                <a:solidFill>
                  <a:schemeClr val="tx1">
                    <a:lumMod val="85000"/>
                    <a:lumOff val="15000"/>
                  </a:schemeClr>
                </a:solidFill>
              </a:rPr>
              <a:t>πάντα χειρουργική</a:t>
            </a:r>
          </a:p>
          <a:p>
            <a:pPr>
              <a:lnSpc>
                <a:spcPct val="90000"/>
              </a:lnSpc>
            </a:pPr>
            <a:endParaRPr lang="el-GR" sz="1600" b="1">
              <a:solidFill>
                <a:schemeClr val="tx1">
                  <a:lumMod val="85000"/>
                  <a:lumOff val="15000"/>
                </a:schemeClr>
              </a:solidFill>
            </a:endParaRPr>
          </a:p>
          <a:p>
            <a:pPr>
              <a:lnSpc>
                <a:spcPct val="90000"/>
              </a:lnSpc>
            </a:pPr>
            <a:r>
              <a:rPr lang="el-GR" sz="1600">
                <a:solidFill>
                  <a:schemeClr val="tx1">
                    <a:lumMod val="85000"/>
                    <a:lumOff val="15000"/>
                  </a:schemeClr>
                </a:solidFill>
              </a:rPr>
              <a:t>υπάρχει και η εναλλακτική της συντηρητικής αντιμετώπισης-παρακολούθησης, ιδίως σε άτομα μεγάλης ηλικίας ή με σοβαρά συνοδά προβλήματα υγείας. Θα πρέπει όμως να επισημανθεί ότι σε περίπτωση εμφάνισης κάποιας επιπλοκής της κήλης, όπως περίσφιξη ή αποφρακτικός ειλεός, απαιτείται συνήθως επείγουσα χειρουργική αντιμετώπιση.</a:t>
            </a:r>
          </a:p>
          <a:p>
            <a:pPr>
              <a:lnSpc>
                <a:spcPct val="90000"/>
              </a:lnSpc>
            </a:pPr>
            <a:endParaRPr lang="el-GR" sz="1600">
              <a:solidFill>
                <a:schemeClr val="tx1">
                  <a:lumMod val="85000"/>
                  <a:lumOff val="15000"/>
                </a:schemeClr>
              </a:solidFill>
            </a:endParaRPr>
          </a:p>
          <a:p>
            <a:pPr>
              <a:lnSpc>
                <a:spcPct val="90000"/>
              </a:lnSpc>
            </a:pPr>
            <a:r>
              <a:rPr lang="el-GR" sz="1600">
                <a:solidFill>
                  <a:schemeClr val="tx1">
                    <a:lumMod val="85000"/>
                    <a:lumOff val="15000"/>
                  </a:schemeClr>
                </a:solidFill>
              </a:rPr>
              <a:t>Μέθοδος εκλογής, τη σημερινή εποχή, για την αντιμετώπιση κάθε βουβωνοκήλης θεωρείται η πλαστική αποκατάσταση με την </a:t>
            </a:r>
            <a:r>
              <a:rPr lang="el-GR" sz="1600" u="sng">
                <a:solidFill>
                  <a:schemeClr val="tx1">
                    <a:lumMod val="85000"/>
                    <a:lumOff val="15000"/>
                  </a:schemeClr>
                </a:solidFill>
                <a:hlinkClick r:id="rId2">
                  <a:extLst>
                    <a:ext uri="{A12FA001-AC4F-418D-AE19-62706E023703}">
                      <ahyp:hlinkClr xmlns:ahyp="http://schemas.microsoft.com/office/drawing/2018/hyperlinkcolor" val="tx"/>
                    </a:ext>
                  </a:extLst>
                </a:hlinkClick>
              </a:rPr>
              <a:t>τοποθέτηση πλέγματος</a:t>
            </a:r>
            <a:r>
              <a:rPr lang="el-GR" sz="1600">
                <a:solidFill>
                  <a:schemeClr val="tx1">
                    <a:lumMod val="85000"/>
                    <a:lumOff val="15000"/>
                  </a:schemeClr>
                </a:solidFill>
              </a:rPr>
              <a:t> χωρίς τάση</a:t>
            </a:r>
            <a:endParaRPr lang="en-US" sz="1600">
              <a:solidFill>
                <a:schemeClr val="tx1">
                  <a:lumMod val="85000"/>
                  <a:lumOff val="15000"/>
                </a:schemeClr>
              </a:solidFill>
            </a:endParaRPr>
          </a:p>
        </p:txBody>
      </p:sp>
      <p:pic>
        <p:nvPicPr>
          <p:cNvPr id="5" name="Picture 4" descr="A picture containing table&#10;&#10;Description automatically generated">
            <a:extLst>
              <a:ext uri="{FF2B5EF4-FFF2-40B4-BE49-F238E27FC236}">
                <a16:creationId xmlns:a16="http://schemas.microsoft.com/office/drawing/2014/main" id="{D71EA965-C9C5-4A54-5752-737A513FFE9B}"/>
              </a:ext>
            </a:extLst>
          </p:cNvPr>
          <p:cNvPicPr>
            <a:picLocks noChangeAspect="1"/>
          </p:cNvPicPr>
          <p:nvPr/>
        </p:nvPicPr>
        <p:blipFill rotWithShape="1">
          <a:blip r:embed="rId3">
            <a:extLst>
              <a:ext uri="{28A0092B-C50C-407E-A947-70E740481C1C}">
                <a14:useLocalDpi xmlns:a14="http://schemas.microsoft.com/office/drawing/2010/main" val="0"/>
              </a:ext>
            </a:extLst>
          </a:blip>
          <a:srcRect r="3986" b="6"/>
          <a:stretch/>
        </p:blipFill>
        <p:spPr>
          <a:xfrm>
            <a:off x="5851473" y="3429000"/>
            <a:ext cx="3292527"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7" name="Picture 6" descr="A close-up of a snake&#10;&#10;Description automatically generated with low confidence">
            <a:extLst>
              <a:ext uri="{FF2B5EF4-FFF2-40B4-BE49-F238E27FC236}">
                <a16:creationId xmlns:a16="http://schemas.microsoft.com/office/drawing/2014/main" id="{9C5E04CA-27D3-47F8-523A-AFA77AD04968}"/>
              </a:ext>
            </a:extLst>
          </p:cNvPr>
          <p:cNvPicPr>
            <a:picLocks noChangeAspect="1"/>
          </p:cNvPicPr>
          <p:nvPr/>
        </p:nvPicPr>
        <p:blipFill rotWithShape="1">
          <a:blip r:embed="rId4">
            <a:extLst>
              <a:ext uri="{28A0092B-C50C-407E-A947-70E740481C1C}">
                <a14:useLocalDpi xmlns:a14="http://schemas.microsoft.com/office/drawing/2010/main" val="0"/>
              </a:ext>
            </a:extLst>
          </a:blip>
          <a:srcRect r="15418" b="-4"/>
          <a:stretch/>
        </p:blipFill>
        <p:spPr>
          <a:xfrm>
            <a:off x="5882199" y="-17"/>
            <a:ext cx="3261801"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3096085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D7C76-D551-6926-84A5-98D64275E71E}"/>
              </a:ext>
            </a:extLst>
          </p:cNvPr>
          <p:cNvSpPr>
            <a:spLocks noGrp="1"/>
          </p:cNvSpPr>
          <p:nvPr>
            <p:ph type="title"/>
          </p:nvPr>
        </p:nvSpPr>
        <p:spPr>
          <a:xfrm>
            <a:off x="852774" y="670559"/>
            <a:ext cx="3512491" cy="2148841"/>
          </a:xfrm>
        </p:spPr>
        <p:txBody>
          <a:bodyPr anchor="t">
            <a:normAutofit/>
          </a:bodyPr>
          <a:lstStyle/>
          <a:p>
            <a:r>
              <a:rPr lang="el-GR" cap="all" dirty="0"/>
              <a:t>ΜΗΡΟΚΉΛΗ</a:t>
            </a:r>
            <a:endParaRPr lang="en-US" dirty="0"/>
          </a:p>
        </p:txBody>
      </p:sp>
      <p:pic>
        <p:nvPicPr>
          <p:cNvPr id="9218" name="Picture 2" descr="Femoral hernia - Knowledge @ AMBOSS">
            <a:extLst>
              <a:ext uri="{FF2B5EF4-FFF2-40B4-BE49-F238E27FC236}">
                <a16:creationId xmlns:a16="http://schemas.microsoft.com/office/drawing/2014/main" id="{5BD8D2BF-3C4F-8A35-B452-82214DE64A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51" r="14693" b="-2"/>
          <a:stretch/>
        </p:blipFill>
        <p:spPr bwMode="auto">
          <a:xfrm>
            <a:off x="20" y="2416233"/>
            <a:ext cx="5724108" cy="4441768"/>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101BA1E-19AF-3386-3645-E6DC2B1DBDF4}"/>
              </a:ext>
            </a:extLst>
          </p:cNvPr>
          <p:cNvSpPr>
            <a:spLocks noGrp="1"/>
          </p:cNvSpPr>
          <p:nvPr>
            <p:ph idx="1"/>
          </p:nvPr>
        </p:nvSpPr>
        <p:spPr>
          <a:xfrm>
            <a:off x="5097753" y="670559"/>
            <a:ext cx="3416836" cy="5445076"/>
          </a:xfrm>
        </p:spPr>
        <p:txBody>
          <a:bodyPr anchor="t">
            <a:normAutofit/>
          </a:bodyPr>
          <a:lstStyle/>
          <a:p>
            <a:r>
              <a:rPr lang="el-GR" sz="1700" i="1"/>
              <a:t>Μηροκήλη καλείται η κήλη της μηροβουβωνικής περιοχής, στην οποία ο κηλικός σάκος και το περιεχόμενο αυτού προβάλλουν  διαμέσου του μηριαίου δακτυλίου</a:t>
            </a:r>
            <a:endParaRPr lang="en-US" sz="1700"/>
          </a:p>
        </p:txBody>
      </p:sp>
    </p:spTree>
    <p:extLst>
      <p:ext uri="{BB962C8B-B14F-4D97-AF65-F5344CB8AC3E}">
        <p14:creationId xmlns:p14="http://schemas.microsoft.com/office/powerpoint/2010/main" val="660484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9" name="Rectangle 2867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vert="horz" lIns="91440" tIns="45720" rIns="91440" bIns="45720" rtlCol="0" anchor="ctr">
            <a:normAutofit/>
          </a:bodyPr>
          <a:lstStyle/>
          <a:p>
            <a:pPr algn="l">
              <a:lnSpc>
                <a:spcPct val="90000"/>
              </a:lnSpc>
            </a:pPr>
            <a:r>
              <a:rPr lang="en-US" sz="3900"/>
              <a:t>O μηριαίος δακτύλιος</a:t>
            </a:r>
          </a:p>
        </p:txBody>
      </p:sp>
      <p:pic>
        <p:nvPicPr>
          <p:cNvPr id="28674" name="Picture 2" descr="C:\Users\user\Desktop\Borders-of-the-Femoral-Canal.jpg"/>
          <p:cNvPicPr>
            <a:picLocks noGrp="1" noChangeAspect="1" noChangeArrowheads="1"/>
          </p:cNvPicPr>
          <p:nvPr>
            <p:ph idx="1"/>
          </p:nvPr>
        </p:nvPicPr>
        <p:blipFill rotWithShape="1">
          <a:blip r:embed="rId2" cstate="print"/>
          <a:srcRect b="3201"/>
          <a:stretch/>
        </p:blipFill>
        <p:spPr bwMode="auto">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p:spPr>
      </p:pic>
      <p:sp>
        <p:nvSpPr>
          <p:cNvPr id="2868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90720" y="4777739"/>
            <a:ext cx="5173220"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300"/>
              <a:t>Σημαντική ανατομική δομή, διαμέσου του οποίου προκύπτουν οι μηροκήλες. Ο μηριαίος δακτύλιος βρίσκεται κάτω από τον βουβωνικό σύνδεσμο, ο οποίος αποτελεί την οροφή του. Το έσω τοίχωμα, αποτελείται από τον βοθριαίο σύνδεσμο, την βάση, αποτελεί ο κτενιαίος σύνδεσμος και το επί τα εκτός όριο, αποτελεί το τοίχωμα της μηριαίας φλέβας.</a:t>
            </a:r>
          </a:p>
          <a:p>
            <a:pPr indent="-228600">
              <a:lnSpc>
                <a:spcPct val="90000"/>
              </a:lnSpc>
              <a:spcAft>
                <a:spcPts val="600"/>
              </a:spcAft>
              <a:buFont typeface="Arial" panose="020B0604020202020204" pitchFamily="34" charset="0"/>
              <a:buChar char="•"/>
            </a:pPr>
            <a:endParaRPr lang="en-US" sz="13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5D56E-B788-32D2-C8CF-F27914EE38EE}"/>
              </a:ext>
            </a:extLst>
          </p:cNvPr>
          <p:cNvSpPr>
            <a:spLocks noGrp="1"/>
          </p:cNvSpPr>
          <p:nvPr>
            <p:ph type="title"/>
          </p:nvPr>
        </p:nvSpPr>
        <p:spPr>
          <a:xfrm>
            <a:off x="732559" y="3703975"/>
            <a:ext cx="3253394" cy="2398713"/>
          </a:xfrm>
        </p:spPr>
        <p:txBody>
          <a:bodyPr>
            <a:normAutofit/>
          </a:bodyPr>
          <a:lstStyle/>
          <a:p>
            <a:r>
              <a:rPr lang="el-GR" sz="3500" cap="all"/>
              <a:t>ΜΗΡΟΚΉΛΗ</a:t>
            </a:r>
            <a:endParaRPr lang="en-US" sz="3500"/>
          </a:p>
        </p:txBody>
      </p:sp>
      <p:pic>
        <p:nvPicPr>
          <p:cNvPr id="5" name="Picture 4" descr="A picture containing indoor&#10;&#10;Description automatically generated">
            <a:extLst>
              <a:ext uri="{FF2B5EF4-FFF2-40B4-BE49-F238E27FC236}">
                <a16:creationId xmlns:a16="http://schemas.microsoft.com/office/drawing/2014/main" id="{9465ACB7-B2D1-3EFD-6205-5EE1A4D97CC8}"/>
              </a:ext>
            </a:extLst>
          </p:cNvPr>
          <p:cNvPicPr>
            <a:picLocks noChangeAspect="1"/>
          </p:cNvPicPr>
          <p:nvPr/>
        </p:nvPicPr>
        <p:blipFill rotWithShape="1">
          <a:blip r:embed="rId2">
            <a:extLst>
              <a:ext uri="{28A0092B-C50C-407E-A947-70E740481C1C}">
                <a14:useLocalDpi xmlns:a14="http://schemas.microsoft.com/office/drawing/2010/main" val="0"/>
              </a:ext>
            </a:extLst>
          </a:blip>
          <a:srcRect t="19584" b="21454"/>
          <a:stretch/>
        </p:blipFill>
        <p:spPr>
          <a:xfrm>
            <a:off x="1" y="10"/>
            <a:ext cx="9143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3" name="Content Placeholder 2">
            <a:extLst>
              <a:ext uri="{FF2B5EF4-FFF2-40B4-BE49-F238E27FC236}">
                <a16:creationId xmlns:a16="http://schemas.microsoft.com/office/drawing/2014/main" id="{5DA58411-8247-A9EE-B304-40CC5F72268D}"/>
              </a:ext>
            </a:extLst>
          </p:cNvPr>
          <p:cNvSpPr>
            <a:spLocks noGrp="1"/>
          </p:cNvSpPr>
          <p:nvPr>
            <p:ph idx="1"/>
          </p:nvPr>
        </p:nvSpPr>
        <p:spPr>
          <a:xfrm>
            <a:off x="4572000" y="3703975"/>
            <a:ext cx="3943350" cy="2398713"/>
          </a:xfrm>
        </p:spPr>
        <p:txBody>
          <a:bodyPr anchor="ctr">
            <a:normAutofit/>
          </a:bodyPr>
          <a:lstStyle/>
          <a:p>
            <a:r>
              <a:rPr lang="el-GR" sz="1700" i="1"/>
              <a:t>Εμφανίζεται σπανιότερα από την βουβωνοκήλη (5% των κηλών των κοιλιακών τοιχωμάτων)</a:t>
            </a:r>
          </a:p>
          <a:p>
            <a:r>
              <a:rPr lang="el-GR" sz="1700" i="1"/>
              <a:t>Είναι συχνότερη στις γυναίκες από ότι στους άνδρες</a:t>
            </a:r>
          </a:p>
          <a:p>
            <a:r>
              <a:rPr lang="el-GR" sz="1700" i="1"/>
              <a:t>Εμφανίζεται κυρίως σε γυναίκες μεγάλης ηλικίας και πολύτοκες. </a:t>
            </a:r>
            <a:endParaRPr lang="en-US" sz="1700"/>
          </a:p>
        </p:txBody>
      </p:sp>
    </p:spTree>
    <p:extLst>
      <p:ext uri="{BB962C8B-B14F-4D97-AF65-F5344CB8AC3E}">
        <p14:creationId xmlns:p14="http://schemas.microsoft.com/office/powerpoint/2010/main" val="3640832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AA05AC45-A4FF-A5BB-920D-F84B25649E16}"/>
              </a:ext>
            </a:extLst>
          </p:cNvPr>
          <p:cNvSpPr>
            <a:spLocks noGrp="1"/>
          </p:cNvSpPr>
          <p:nvPr>
            <p:ph type="title"/>
          </p:nvPr>
        </p:nvSpPr>
        <p:spPr>
          <a:xfrm>
            <a:off x="630934" y="673770"/>
            <a:ext cx="2733367" cy="2414488"/>
          </a:xfrm>
        </p:spPr>
        <p:txBody>
          <a:bodyPr anchor="t">
            <a:normAutofit/>
          </a:bodyPr>
          <a:lstStyle/>
          <a:p>
            <a:pPr>
              <a:lnSpc>
                <a:spcPct val="90000"/>
              </a:lnSpc>
            </a:pPr>
            <a:r>
              <a:rPr lang="el-GR" sz="3600" b="1">
                <a:solidFill>
                  <a:srgbClr val="FFFFFF"/>
                </a:solidFill>
              </a:rPr>
              <a:t>Συμπτώματα της μηροκήλης</a:t>
            </a:r>
            <a:br>
              <a:rPr lang="el-GR" sz="3600">
                <a:solidFill>
                  <a:srgbClr val="FFFFFF"/>
                </a:solidFill>
              </a:rPr>
            </a:br>
            <a:endParaRPr lang="en-US" sz="3600">
              <a:solidFill>
                <a:srgbClr val="FFFFFF"/>
              </a:solidFill>
            </a:endParaRPr>
          </a:p>
        </p:txBody>
      </p:sp>
      <p:sp>
        <p:nvSpPr>
          <p:cNvPr id="3" name="Content Placeholder 2">
            <a:extLst>
              <a:ext uri="{FF2B5EF4-FFF2-40B4-BE49-F238E27FC236}">
                <a16:creationId xmlns:a16="http://schemas.microsoft.com/office/drawing/2014/main" id="{0C96E508-E7AC-2659-4F90-3A46056B5910}"/>
              </a:ext>
            </a:extLst>
          </p:cNvPr>
          <p:cNvSpPr>
            <a:spLocks noGrp="1"/>
          </p:cNvSpPr>
          <p:nvPr>
            <p:ph idx="1"/>
          </p:nvPr>
        </p:nvSpPr>
        <p:spPr>
          <a:xfrm>
            <a:off x="4571999" y="882315"/>
            <a:ext cx="3941065" cy="5294647"/>
          </a:xfrm>
        </p:spPr>
        <p:txBody>
          <a:bodyPr>
            <a:normAutofit/>
          </a:bodyPr>
          <a:lstStyle/>
          <a:p>
            <a:r>
              <a:rPr lang="el-GR" sz="1800"/>
              <a:t>Συνήθως η μηροκήλη εκδηλώνεται με τοπική διόγκωση στην  περιοχή του ριζομηρίου (λίγο πιο κάτω από τη βουβωνική χώρα)</a:t>
            </a:r>
          </a:p>
          <a:p>
            <a:endParaRPr lang="el-GR" sz="1800"/>
          </a:p>
          <a:p>
            <a:r>
              <a:rPr lang="el-GR" sz="1800"/>
              <a:t>Μπορεί να συνοδεύεται από  ήπιο ή μέτριας έντασης πόνο.</a:t>
            </a:r>
          </a:p>
          <a:p>
            <a:pPr marL="0" indent="0">
              <a:buNone/>
            </a:pPr>
            <a:endParaRPr lang="el-GR" sz="1800"/>
          </a:p>
          <a:p>
            <a:r>
              <a:rPr lang="el-GR" sz="1800"/>
              <a:t>Λόγω της μικρής διαμέτρου του μηριαίου δακτυλίου, συνήθως δεν ανατάσσεται εύκολα.</a:t>
            </a:r>
          </a:p>
          <a:p>
            <a:endParaRPr lang="el-GR" sz="1800"/>
          </a:p>
          <a:p>
            <a:r>
              <a:rPr lang="el-GR" sz="1800"/>
              <a:t>Η μηροκήλη εκδηλώνεται με περίσφιξη συχνότερα  από τη βουβωνοκήλη λόγω της μικρής διαμέτρου του μηριαίου δακτυλίου και της ανελαστικότητάς του.</a:t>
            </a:r>
            <a:endParaRPr lang="en-US" sz="1800"/>
          </a:p>
        </p:txBody>
      </p:sp>
    </p:spTree>
    <p:extLst>
      <p:ext uri="{BB962C8B-B14F-4D97-AF65-F5344CB8AC3E}">
        <p14:creationId xmlns:p14="http://schemas.microsoft.com/office/powerpoint/2010/main" val="3819833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912768"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1A171A-6DC3-F0D1-0C1E-6F7918796B65}"/>
              </a:ext>
            </a:extLst>
          </p:cNvPr>
          <p:cNvSpPr>
            <a:spLocks noGrp="1"/>
          </p:cNvSpPr>
          <p:nvPr>
            <p:ph type="title"/>
          </p:nvPr>
        </p:nvSpPr>
        <p:spPr>
          <a:xfrm>
            <a:off x="628650" y="673770"/>
            <a:ext cx="2415246" cy="2027227"/>
          </a:xfrm>
        </p:spPr>
        <p:txBody>
          <a:bodyPr anchor="t">
            <a:normAutofit/>
          </a:bodyPr>
          <a:lstStyle/>
          <a:p>
            <a:pPr>
              <a:lnSpc>
                <a:spcPct val="90000"/>
              </a:lnSpc>
            </a:pPr>
            <a:r>
              <a:rPr lang="el-GR" sz="3600" b="1">
                <a:solidFill>
                  <a:srgbClr val="FFFFFF"/>
                </a:solidFill>
              </a:rPr>
              <a:t>Διαφορική διάγνωση </a:t>
            </a:r>
            <a:endParaRPr lang="en-US" sz="3600">
              <a:solidFill>
                <a:srgbClr val="FFFFFF"/>
              </a:solidFill>
            </a:endParaRPr>
          </a:p>
        </p:txBody>
      </p:sp>
      <p:graphicFrame>
        <p:nvGraphicFramePr>
          <p:cNvPr id="5" name="Content Placeholder 2">
            <a:extLst>
              <a:ext uri="{FF2B5EF4-FFF2-40B4-BE49-F238E27FC236}">
                <a16:creationId xmlns:a16="http://schemas.microsoft.com/office/drawing/2014/main" id="{72915B9C-E368-ABCC-D476-E6156218D074}"/>
              </a:ext>
            </a:extLst>
          </p:cNvPr>
          <p:cNvGraphicFramePr>
            <a:graphicFrameLocks noGrp="1"/>
          </p:cNvGraphicFramePr>
          <p:nvPr>
            <p:ph idx="1"/>
            <p:extLst>
              <p:ext uri="{D42A27DB-BD31-4B8C-83A1-F6EECF244321}">
                <p14:modId xmlns:p14="http://schemas.microsoft.com/office/powerpoint/2010/main" val="2817622852"/>
              </p:ext>
            </p:extLst>
          </p:nvPr>
        </p:nvGraphicFramePr>
        <p:xfrm>
          <a:off x="4157004" y="541606"/>
          <a:ext cx="4358346"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0208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10;&#10;Description automatically generated">
            <a:extLst>
              <a:ext uri="{FF2B5EF4-FFF2-40B4-BE49-F238E27FC236}">
                <a16:creationId xmlns:a16="http://schemas.microsoft.com/office/drawing/2014/main" id="{EC26F2AB-DA04-6401-D1E5-0DC85808754E}"/>
              </a:ext>
            </a:extLst>
          </p:cNvPr>
          <p:cNvPicPr>
            <a:picLocks noChangeAspect="1"/>
          </p:cNvPicPr>
          <p:nvPr/>
        </p:nvPicPr>
        <p:blipFill rotWithShape="1">
          <a:blip r:embed="rId2">
            <a:extLst>
              <a:ext uri="{28A0092B-C50C-407E-A947-70E740481C1C}">
                <a14:useLocalDpi xmlns:a14="http://schemas.microsoft.com/office/drawing/2010/main" val="0"/>
              </a:ext>
            </a:extLst>
          </a:blip>
          <a:srcRect t="377"/>
          <a:stretch/>
        </p:blipFill>
        <p:spPr>
          <a:xfrm rot="5400000">
            <a:off x="-497764" y="497770"/>
            <a:ext cx="3937609" cy="2942081"/>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66B78D61-4437-EBC5-58A4-838E82497923}"/>
              </a:ext>
            </a:extLst>
          </p:cNvPr>
          <p:cNvPicPr>
            <a:picLocks noChangeAspect="1"/>
          </p:cNvPicPr>
          <p:nvPr/>
        </p:nvPicPr>
        <p:blipFill rotWithShape="1">
          <a:blip r:embed="rId3">
            <a:extLst>
              <a:ext uri="{28A0092B-C50C-407E-A947-70E740481C1C}">
                <a14:useLocalDpi xmlns:a14="http://schemas.microsoft.com/office/drawing/2010/main" val="0"/>
              </a:ext>
            </a:extLst>
          </a:blip>
          <a:srcRect t="377"/>
          <a:stretch/>
        </p:blipFill>
        <p:spPr>
          <a:xfrm rot="5400000">
            <a:off x="2600960" y="497763"/>
            <a:ext cx="3937609" cy="2942082"/>
          </a:xfrm>
          <a:prstGeom prst="rect">
            <a:avLst/>
          </a:prstGeom>
        </p:spPr>
      </p:pic>
      <p:sp useBgFill="1">
        <p:nvSpPr>
          <p:cNvPr id="27" name="Rectangle 26">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38" y="4215384"/>
            <a:ext cx="5606359"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8EE6F7-C856-9727-D018-529EFB4D62FF}"/>
              </a:ext>
            </a:extLst>
          </p:cNvPr>
          <p:cNvSpPr>
            <a:spLocks noGrp="1"/>
          </p:cNvSpPr>
          <p:nvPr>
            <p:ph type="title"/>
          </p:nvPr>
        </p:nvSpPr>
        <p:spPr>
          <a:xfrm>
            <a:off x="648993" y="4462819"/>
            <a:ext cx="2152263" cy="1608383"/>
          </a:xfrm>
        </p:spPr>
        <p:txBody>
          <a:bodyPr>
            <a:normAutofit/>
          </a:bodyPr>
          <a:lstStyle/>
          <a:p>
            <a:r>
              <a:rPr lang="el-GR" sz="2100" b="1"/>
              <a:t>Διάγνωση και αντιμετωπιση</a:t>
            </a:r>
            <a:endParaRPr lang="en-US" sz="2100"/>
          </a:p>
        </p:txBody>
      </p:sp>
      <p:sp>
        <p:nvSpPr>
          <p:cNvPr id="29" name="Rectangle 28">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11332" y="525551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C155F8E-D6CA-C287-8787-949D73BF92FD}"/>
              </a:ext>
            </a:extLst>
          </p:cNvPr>
          <p:cNvSpPr>
            <a:spLocks noGrp="1"/>
          </p:cNvSpPr>
          <p:nvPr>
            <p:ph idx="1"/>
          </p:nvPr>
        </p:nvSpPr>
        <p:spPr>
          <a:xfrm>
            <a:off x="3098724" y="4464872"/>
            <a:ext cx="2784348" cy="1608383"/>
          </a:xfrm>
        </p:spPr>
        <p:txBody>
          <a:bodyPr anchor="ctr">
            <a:normAutofit/>
          </a:bodyPr>
          <a:lstStyle/>
          <a:p>
            <a:pPr>
              <a:lnSpc>
                <a:spcPct val="90000"/>
              </a:lnSpc>
            </a:pPr>
            <a:r>
              <a:rPr lang="el-GR" sz="1100"/>
              <a:t>Η  κλινική εικόνα και η προσεκτική κλινική εξέταση θέτουν τη διάγνωση</a:t>
            </a:r>
          </a:p>
          <a:p>
            <a:pPr>
              <a:lnSpc>
                <a:spcPct val="90000"/>
              </a:lnSpc>
            </a:pPr>
            <a:endParaRPr lang="el-GR" sz="1100"/>
          </a:p>
          <a:p>
            <a:pPr>
              <a:lnSpc>
                <a:spcPct val="90000"/>
              </a:lnSpc>
            </a:pPr>
            <a:r>
              <a:rPr lang="el-GR" sz="1100"/>
              <a:t>Βοήθεια μπορούν να προσφέρουν το υπερηχογράφημα και η αξονική τομογραφία</a:t>
            </a:r>
          </a:p>
          <a:p>
            <a:pPr>
              <a:lnSpc>
                <a:spcPct val="90000"/>
              </a:lnSpc>
            </a:pPr>
            <a:endParaRPr lang="el-GR" sz="1100"/>
          </a:p>
          <a:p>
            <a:pPr>
              <a:lnSpc>
                <a:spcPct val="90000"/>
              </a:lnSpc>
            </a:pPr>
            <a:r>
              <a:rPr lang="el-GR" sz="1100"/>
              <a:t>Η θεραπεία της μηροκήλης είναι </a:t>
            </a:r>
            <a:r>
              <a:rPr lang="el-GR" sz="1100" b="1" u="sng"/>
              <a:t>πάντα χειρουργική</a:t>
            </a:r>
            <a:r>
              <a:rPr lang="el-GR" sz="1100" b="1"/>
              <a:t>.</a:t>
            </a:r>
          </a:p>
          <a:p>
            <a:pPr>
              <a:lnSpc>
                <a:spcPct val="90000"/>
              </a:lnSpc>
            </a:pPr>
            <a:endParaRPr lang="en-US" sz="1100"/>
          </a:p>
        </p:txBody>
      </p:sp>
      <p:pic>
        <p:nvPicPr>
          <p:cNvPr id="5" name="Picture 4" descr="A dentist examining a patient's teeth&#10;&#10;Description automatically generated with low confidence">
            <a:extLst>
              <a:ext uri="{FF2B5EF4-FFF2-40B4-BE49-F238E27FC236}">
                <a16:creationId xmlns:a16="http://schemas.microsoft.com/office/drawing/2014/main" id="{FD85D842-E3B3-0682-1D8A-C383437E7E3E}"/>
              </a:ext>
            </a:extLst>
          </p:cNvPr>
          <p:cNvPicPr>
            <a:picLocks noChangeAspect="1"/>
          </p:cNvPicPr>
          <p:nvPr/>
        </p:nvPicPr>
        <p:blipFill rotWithShape="1">
          <a:blip r:embed="rId4">
            <a:extLst>
              <a:ext uri="{28A0092B-C50C-407E-A947-70E740481C1C}">
                <a14:useLocalDpi xmlns:a14="http://schemas.microsoft.com/office/drawing/2010/main" val="0"/>
              </a:ext>
            </a:extLst>
          </a:blip>
          <a:srcRect t="19825" r="-3" b="17999"/>
          <a:stretch/>
        </p:blipFill>
        <p:spPr>
          <a:xfrm rot="5400000">
            <a:off x="4518279" y="1683633"/>
            <a:ext cx="6309360" cy="2942082"/>
          </a:xfrm>
          <a:prstGeom prst="rect">
            <a:avLst/>
          </a:prstGeom>
        </p:spPr>
      </p:pic>
    </p:spTree>
    <p:extLst>
      <p:ext uri="{BB962C8B-B14F-4D97-AF65-F5344CB8AC3E}">
        <p14:creationId xmlns:p14="http://schemas.microsoft.com/office/powerpoint/2010/main" val="406596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87D360-C546-BEE6-3FAD-7760184CE1D2}"/>
              </a:ext>
            </a:extLst>
          </p:cNvPr>
          <p:cNvSpPr>
            <a:spLocks noGrp="1"/>
          </p:cNvSpPr>
          <p:nvPr>
            <p:ph type="title"/>
          </p:nvPr>
        </p:nvSpPr>
        <p:spPr>
          <a:xfrm>
            <a:off x="103310" y="1052736"/>
            <a:ext cx="2734444" cy="2795160"/>
          </a:xfrm>
        </p:spPr>
        <p:txBody>
          <a:bodyPr vert="horz" lIns="91440" tIns="45720" rIns="91440" bIns="45720" rtlCol="0" anchor="b">
            <a:normAutofit/>
          </a:bodyPr>
          <a:lstStyle/>
          <a:p>
            <a:pPr>
              <a:lnSpc>
                <a:spcPct val="90000"/>
              </a:lnSpc>
            </a:pPr>
            <a:r>
              <a:rPr lang="en-US" sz="2900" kern="1200" cap="all" dirty="0">
                <a:solidFill>
                  <a:schemeClr val="tx1"/>
                </a:solidFill>
                <a:latin typeface="+mj-lt"/>
                <a:ea typeface="+mj-ea"/>
                <a:cs typeface="+mj-cs"/>
              </a:rPr>
              <a:t>ΟΜΦΑΛΟΚΉΛΗ</a:t>
            </a:r>
            <a:endParaRPr lang="en-US" sz="2900" kern="1200" dirty="0">
              <a:solidFill>
                <a:schemeClr val="tx1"/>
              </a:solidFill>
              <a:latin typeface="+mj-lt"/>
              <a:ea typeface="+mj-ea"/>
              <a:cs typeface="+mj-cs"/>
            </a:endParaRPr>
          </a:p>
        </p:txBody>
      </p:sp>
      <p:pic>
        <p:nvPicPr>
          <p:cNvPr id="5" name="Content Placeholder 4" descr="Diagram&#10;&#10;Description automatically generated">
            <a:extLst>
              <a:ext uri="{FF2B5EF4-FFF2-40B4-BE49-F238E27FC236}">
                <a16:creationId xmlns:a16="http://schemas.microsoft.com/office/drawing/2014/main" id="{9324B850-09C5-DEA7-A6A7-5C7A3B5F1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7754" y="578738"/>
            <a:ext cx="5851259" cy="6148662"/>
          </a:xfrm>
          <a:prstGeom prst="rect">
            <a:avLst/>
          </a:prstGeom>
        </p:spPr>
      </p:pic>
    </p:spTree>
    <p:extLst>
      <p:ext uri="{BB962C8B-B14F-4D97-AF65-F5344CB8AC3E}">
        <p14:creationId xmlns:p14="http://schemas.microsoft.com/office/powerpoint/2010/main" val="2979869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980CB0-2296-B23A-EA31-4F1127A38E03}"/>
              </a:ext>
            </a:extLst>
          </p:cNvPr>
          <p:cNvSpPr>
            <a:spLocks noGrp="1"/>
          </p:cNvSpPr>
          <p:nvPr>
            <p:ph type="title"/>
          </p:nvPr>
        </p:nvSpPr>
        <p:spPr>
          <a:xfrm>
            <a:off x="628650" y="365125"/>
            <a:ext cx="3938487" cy="1807305"/>
          </a:xfrm>
        </p:spPr>
        <p:txBody>
          <a:bodyPr>
            <a:normAutofit/>
          </a:bodyPr>
          <a:lstStyle/>
          <a:p>
            <a:r>
              <a:rPr lang="el-GR" cap="all"/>
              <a:t>ΟΜΦΑΛΟΚΉΛΗ</a:t>
            </a:r>
            <a:endParaRPr lang="en-US"/>
          </a:p>
        </p:txBody>
      </p:sp>
      <p:sp>
        <p:nvSpPr>
          <p:cNvPr id="3" name="Content Placeholder 2">
            <a:extLst>
              <a:ext uri="{FF2B5EF4-FFF2-40B4-BE49-F238E27FC236}">
                <a16:creationId xmlns:a16="http://schemas.microsoft.com/office/drawing/2014/main" id="{90BD674F-4E0F-AB76-8EAA-0851F6ADFF65}"/>
              </a:ext>
            </a:extLst>
          </p:cNvPr>
          <p:cNvSpPr>
            <a:spLocks noGrp="1"/>
          </p:cNvSpPr>
          <p:nvPr>
            <p:ph idx="1"/>
          </p:nvPr>
        </p:nvSpPr>
        <p:spPr>
          <a:xfrm>
            <a:off x="628650" y="2333297"/>
            <a:ext cx="3464715" cy="3843666"/>
          </a:xfrm>
        </p:spPr>
        <p:txBody>
          <a:bodyPr>
            <a:normAutofit/>
          </a:bodyPr>
          <a:lstStyle/>
          <a:p>
            <a:pPr>
              <a:lnSpc>
                <a:spcPct val="90000"/>
              </a:lnSpc>
            </a:pPr>
            <a:r>
              <a:rPr lang="el-GR" sz="1400" i="1"/>
              <a:t>Πρόκειται για σχετικά συχνή πάθηση (10% περίπου όλων των κηλών των κοιλιακών τοιχωμάτων) </a:t>
            </a:r>
          </a:p>
          <a:p>
            <a:pPr>
              <a:lnSpc>
                <a:spcPct val="90000"/>
              </a:lnSpc>
            </a:pPr>
            <a:endParaRPr lang="el-GR" sz="1400" i="1"/>
          </a:p>
          <a:p>
            <a:pPr>
              <a:lnSpc>
                <a:spcPct val="90000"/>
              </a:lnSpc>
            </a:pPr>
            <a:r>
              <a:rPr lang="el-GR" sz="1400" i="1"/>
              <a:t>Εμφανίζεται συχνότερα στις γυναίκες και στους προδιαθεσικούς παράγοντες εμφάνισής της συγκαταλλέγονται όλες εκείνες οι καταστάσεις που αυξάνουν, σε χρόνια βάση, την ενδοκοιλιακή πίεση (π.χ. παχυσαρκία, χρόνιος βήχας, συστηματική άρση μεγάλου βάρους, πολλαπλές εγκυμοσύνες, ασκίτης).</a:t>
            </a:r>
          </a:p>
          <a:p>
            <a:pPr>
              <a:lnSpc>
                <a:spcPct val="90000"/>
              </a:lnSpc>
            </a:pPr>
            <a:endParaRPr lang="el-GR" sz="1400" i="1"/>
          </a:p>
          <a:p>
            <a:pPr>
              <a:lnSpc>
                <a:spcPct val="90000"/>
              </a:lnSpc>
            </a:pPr>
            <a:r>
              <a:rPr lang="el-GR" sz="1400"/>
              <a:t>Το περιεχόμενό της συνήθως είναι λίπος (επίπλουν ή προπεριτοναικό)</a:t>
            </a:r>
            <a:endParaRPr lang="en-US" sz="1400"/>
          </a:p>
        </p:txBody>
      </p:sp>
      <p:pic>
        <p:nvPicPr>
          <p:cNvPr id="5" name="Picture 4" descr="A close-up of a person's chest&#10;&#10;Description automatically generated with low confidence">
            <a:extLst>
              <a:ext uri="{FF2B5EF4-FFF2-40B4-BE49-F238E27FC236}">
                <a16:creationId xmlns:a16="http://schemas.microsoft.com/office/drawing/2014/main" id="{0D5FB085-DD5C-1FB6-0194-76CBBEE45737}"/>
              </a:ext>
            </a:extLst>
          </p:cNvPr>
          <p:cNvPicPr>
            <a:picLocks noChangeAspect="1"/>
          </p:cNvPicPr>
          <p:nvPr/>
        </p:nvPicPr>
        <p:blipFill rotWithShape="1">
          <a:blip r:embed="rId2">
            <a:extLst>
              <a:ext uri="{28A0092B-C50C-407E-A947-70E740481C1C}">
                <a14:useLocalDpi xmlns:a14="http://schemas.microsoft.com/office/drawing/2010/main" val="0"/>
              </a:ext>
            </a:extLst>
          </a:blip>
          <a:srcRect l="24328" r="12256"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33598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B7AF8-B9E0-0A76-7997-F52C5F5FABA9}"/>
              </a:ext>
            </a:extLst>
          </p:cNvPr>
          <p:cNvSpPr>
            <a:spLocks noGrp="1"/>
          </p:cNvSpPr>
          <p:nvPr>
            <p:ph type="title"/>
          </p:nvPr>
        </p:nvSpPr>
        <p:spPr>
          <a:xfrm>
            <a:off x="429369" y="238539"/>
            <a:ext cx="8263890" cy="1434415"/>
          </a:xfrm>
        </p:spPr>
        <p:txBody>
          <a:bodyPr anchor="b">
            <a:normAutofit/>
          </a:bodyPr>
          <a:lstStyle/>
          <a:p>
            <a:pPr>
              <a:lnSpc>
                <a:spcPct val="90000"/>
              </a:lnSpc>
            </a:pPr>
            <a:r>
              <a:rPr lang="el-GR" sz="4700"/>
              <a:t>ΑΝΑΤΟΜΙΑ</a:t>
            </a:r>
            <a:br>
              <a:rPr lang="el-GR" sz="4700"/>
            </a:br>
            <a:endParaRPr lang="en-US" sz="470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689D00-3E00-4A9F-69B6-E2753B2F704E}"/>
              </a:ext>
            </a:extLst>
          </p:cNvPr>
          <p:cNvSpPr>
            <a:spLocks noGrp="1"/>
          </p:cNvSpPr>
          <p:nvPr>
            <p:ph idx="1"/>
          </p:nvPr>
        </p:nvSpPr>
        <p:spPr>
          <a:xfrm>
            <a:off x="429369" y="2071316"/>
            <a:ext cx="5035164" cy="4493280"/>
          </a:xfrm>
        </p:spPr>
        <p:txBody>
          <a:bodyPr anchor="t">
            <a:normAutofit/>
          </a:bodyPr>
          <a:lstStyle/>
          <a:p>
            <a:pPr>
              <a:lnSpc>
                <a:spcPct val="90000"/>
              </a:lnSpc>
            </a:pPr>
            <a:r>
              <a:rPr lang="el-GR" sz="1800" dirty="0"/>
              <a:t>Σε κάθε κήλη αναγνωρίζονται :</a:t>
            </a:r>
          </a:p>
          <a:p>
            <a:pPr>
              <a:lnSpc>
                <a:spcPct val="90000"/>
              </a:lnSpc>
            </a:pPr>
            <a:r>
              <a:rPr lang="el-GR" sz="1800" i="1" u="sng" dirty="0" err="1"/>
              <a:t>Κηλικός</a:t>
            </a:r>
            <a:r>
              <a:rPr lang="el-GR" sz="1800" i="1" u="sng" dirty="0"/>
              <a:t> σάκος</a:t>
            </a:r>
            <a:r>
              <a:rPr lang="el-GR" sz="1800" i="1" dirty="0"/>
              <a:t>.</a:t>
            </a:r>
            <a:r>
              <a:rPr lang="el-GR" sz="1800" dirty="0"/>
              <a:t> Αποτελεί μια </a:t>
            </a:r>
            <a:r>
              <a:rPr lang="el-GR" sz="1800" dirty="0" err="1"/>
              <a:t>προσεκβολή</a:t>
            </a:r>
            <a:r>
              <a:rPr lang="el-GR" sz="1800" dirty="0"/>
              <a:t> του περιτοναίου η οποία περιβάλλει το </a:t>
            </a:r>
            <a:r>
              <a:rPr lang="el-GR" sz="1800" dirty="0" err="1"/>
              <a:t>προπίπτον</a:t>
            </a:r>
            <a:r>
              <a:rPr lang="el-GR" sz="1800" dirty="0"/>
              <a:t> σπλάχνο. Ο σάκος αποτελείται από τον αυχένα, το σώμα και τον πυθμένα.</a:t>
            </a:r>
            <a:r>
              <a:rPr lang="en-GB" sz="1800" dirty="0"/>
              <a:t> </a:t>
            </a:r>
            <a:endParaRPr lang="el-GR" sz="1800" dirty="0"/>
          </a:p>
          <a:p>
            <a:pPr>
              <a:lnSpc>
                <a:spcPct val="90000"/>
              </a:lnSpc>
            </a:pPr>
            <a:endParaRPr lang="el-GR" sz="1800" dirty="0"/>
          </a:p>
          <a:p>
            <a:pPr>
              <a:lnSpc>
                <a:spcPct val="90000"/>
              </a:lnSpc>
            </a:pPr>
            <a:r>
              <a:rPr lang="el-GR" sz="1800" i="1" u="sng" dirty="0"/>
              <a:t>Περιεχόμενο.</a:t>
            </a:r>
            <a:r>
              <a:rPr lang="el-GR" sz="1800" dirty="0"/>
              <a:t> Δηλαδή το </a:t>
            </a:r>
            <a:r>
              <a:rPr lang="el-GR" sz="1800" dirty="0" err="1"/>
              <a:t>προπίπτον</a:t>
            </a:r>
            <a:r>
              <a:rPr lang="el-GR" sz="1800" dirty="0"/>
              <a:t> σπλάχνο. Σχεδόν όλα τα κινητά όργανα της περιτοναϊκής κοιλότητας μπορούν να αποτελέσουν το περιεχόμενο μιας κήλης (</a:t>
            </a:r>
            <a:r>
              <a:rPr lang="el-GR" sz="1800" dirty="0" err="1"/>
              <a:t>επίπλουν</a:t>
            </a:r>
            <a:r>
              <a:rPr lang="el-GR" sz="1800" dirty="0"/>
              <a:t>, σκωληκοειδής, ωοθήκη, ουροδόχος κύστη) κυρίως, όμως το λεπτό έντερο.</a:t>
            </a:r>
          </a:p>
          <a:p>
            <a:pPr marL="0" indent="0">
              <a:lnSpc>
                <a:spcPct val="90000"/>
              </a:lnSpc>
              <a:buNone/>
            </a:pPr>
            <a:endParaRPr lang="el-GR" sz="1800" dirty="0"/>
          </a:p>
          <a:p>
            <a:pPr>
              <a:lnSpc>
                <a:spcPct val="90000"/>
              </a:lnSpc>
            </a:pPr>
            <a:r>
              <a:rPr lang="el-GR" sz="1800" i="1" u="sng" dirty="0" err="1"/>
              <a:t>Κηλικό</a:t>
            </a:r>
            <a:r>
              <a:rPr lang="el-GR" sz="1800" i="1" u="sng" dirty="0"/>
              <a:t> στόμιο.</a:t>
            </a:r>
            <a:r>
              <a:rPr lang="el-GR" sz="1800" dirty="0"/>
              <a:t> Το χάσμα του κοιλιακού τοιχώματος μέσα από το οποίο προβάλλει ο σάκος με το περιεχόμενο.</a:t>
            </a:r>
          </a:p>
          <a:p>
            <a:pPr>
              <a:lnSpc>
                <a:spcPct val="90000"/>
              </a:lnSpc>
            </a:pPr>
            <a:endParaRPr lang="el-GR" sz="1800" dirty="0"/>
          </a:p>
          <a:p>
            <a:pPr>
              <a:lnSpc>
                <a:spcPct val="90000"/>
              </a:lnSpc>
            </a:pPr>
            <a:endParaRPr lang="el-GR" sz="1800" dirty="0"/>
          </a:p>
          <a:p>
            <a:pPr>
              <a:lnSpc>
                <a:spcPct val="90000"/>
              </a:lnSpc>
            </a:pPr>
            <a:endParaRPr lang="el-GR" sz="1800" dirty="0"/>
          </a:p>
          <a:p>
            <a:pPr marL="514350" indent="-514350">
              <a:lnSpc>
                <a:spcPct val="90000"/>
              </a:lnSpc>
              <a:buFont typeface="+mj-lt"/>
              <a:buAutoNum type="arabicPeriod"/>
            </a:pPr>
            <a:endParaRPr lang="el-GR" sz="1800" b="1" dirty="0"/>
          </a:p>
          <a:p>
            <a:pPr marL="514350" indent="-514350">
              <a:lnSpc>
                <a:spcPct val="90000"/>
              </a:lnSpc>
              <a:buFont typeface="+mj-lt"/>
              <a:buAutoNum type="arabicPeriod"/>
            </a:pPr>
            <a:endParaRPr lang="en-US" sz="1800" dirty="0"/>
          </a:p>
        </p:txBody>
      </p:sp>
      <p:pic>
        <p:nvPicPr>
          <p:cNvPr id="5" name="Picture 4" descr="A picture containing diagram&#10;&#10;Description automatically generated">
            <a:extLst>
              <a:ext uri="{FF2B5EF4-FFF2-40B4-BE49-F238E27FC236}">
                <a16:creationId xmlns:a16="http://schemas.microsoft.com/office/drawing/2014/main" id="{E55CB733-82B3-A4FC-9412-1302A074503C}"/>
              </a:ext>
            </a:extLst>
          </p:cNvPr>
          <p:cNvPicPr>
            <a:picLocks noChangeAspect="1"/>
          </p:cNvPicPr>
          <p:nvPr/>
        </p:nvPicPr>
        <p:blipFill rotWithShape="1">
          <a:blip r:embed="rId2">
            <a:extLst>
              <a:ext uri="{28A0092B-C50C-407E-A947-70E740481C1C}">
                <a14:useLocalDpi xmlns:a14="http://schemas.microsoft.com/office/drawing/2010/main" val="0"/>
              </a:ext>
            </a:extLst>
          </a:blip>
          <a:srcRect l="11230" r="12212" b="-3"/>
          <a:stretch/>
        </p:blipFill>
        <p:spPr>
          <a:xfrm>
            <a:off x="5756743" y="2093976"/>
            <a:ext cx="2955798" cy="4096512"/>
          </a:xfrm>
          <a:prstGeom prst="rect">
            <a:avLst/>
          </a:prstGeom>
        </p:spPr>
      </p:pic>
    </p:spTree>
    <p:extLst>
      <p:ext uri="{BB962C8B-B14F-4D97-AF65-F5344CB8AC3E}">
        <p14:creationId xmlns:p14="http://schemas.microsoft.com/office/powerpoint/2010/main" val="3156724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Shape 1034">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61161"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C980CB0-2296-B23A-EA31-4F1127A38E03}"/>
              </a:ext>
            </a:extLst>
          </p:cNvPr>
          <p:cNvSpPr>
            <a:spLocks noGrp="1"/>
          </p:cNvSpPr>
          <p:nvPr>
            <p:ph type="title"/>
          </p:nvPr>
        </p:nvSpPr>
        <p:spPr>
          <a:xfrm>
            <a:off x="852775" y="609600"/>
            <a:ext cx="5160770" cy="1322887"/>
          </a:xfrm>
        </p:spPr>
        <p:txBody>
          <a:bodyPr>
            <a:normAutofit/>
          </a:bodyPr>
          <a:lstStyle/>
          <a:p>
            <a:r>
              <a:rPr lang="el-GR" cap="all"/>
              <a:t>ΟΜΦΑΛΟΚΉΛΗ</a:t>
            </a:r>
            <a:endParaRPr lang="en-US"/>
          </a:p>
        </p:txBody>
      </p:sp>
      <p:sp>
        <p:nvSpPr>
          <p:cNvPr id="3" name="Content Placeholder 2">
            <a:extLst>
              <a:ext uri="{FF2B5EF4-FFF2-40B4-BE49-F238E27FC236}">
                <a16:creationId xmlns:a16="http://schemas.microsoft.com/office/drawing/2014/main" id="{90BD674F-4E0F-AB76-8EAA-0851F6ADFF65}"/>
              </a:ext>
            </a:extLst>
          </p:cNvPr>
          <p:cNvSpPr>
            <a:spLocks noGrp="1"/>
          </p:cNvSpPr>
          <p:nvPr>
            <p:ph idx="1"/>
          </p:nvPr>
        </p:nvSpPr>
        <p:spPr>
          <a:xfrm>
            <a:off x="852775" y="2194102"/>
            <a:ext cx="4930463" cy="3908585"/>
          </a:xfrm>
        </p:spPr>
        <p:txBody>
          <a:bodyPr>
            <a:normAutofit/>
          </a:bodyPr>
          <a:lstStyle/>
          <a:p>
            <a:r>
              <a:rPr lang="el-GR" sz="1700"/>
              <a:t>Σε αντίθεση με την ομφαλοκήλη που παρουσιάζουν τα νεογνά-βρέφη και τα μικρά παιδιά, η ομφαλοκήλη των ενηλίκων όχι μόνο δεν μπορεί να υποχωρήσει αυτόματα, αλλά με την πάροδο των ετών συνήθως μεγαλώνει, με παράλληλη αύξηση και του κινδύνου εμφάνισης επιπλοκών.  </a:t>
            </a:r>
          </a:p>
          <a:p>
            <a:endParaRPr lang="el-GR" sz="1700"/>
          </a:p>
          <a:p>
            <a:r>
              <a:rPr lang="el-GR" sz="1700"/>
              <a:t>θεραπεία εκλογής της ομφαλοκήλης των ενηλίκων είναι η χειρουργική αντιμετώπιση, η οποία περιλαμβάνει την ανάταξη του περιεχομένου της κήλης και την ισχυροποίηση του χαλαρού κοιλιακού τοιχώματος.</a:t>
            </a:r>
            <a:endParaRPr lang="en-US" sz="1700"/>
          </a:p>
        </p:txBody>
      </p:sp>
      <p:pic>
        <p:nvPicPr>
          <p:cNvPr id="1026" name="Picture 2">
            <a:extLst>
              <a:ext uri="{FF2B5EF4-FFF2-40B4-BE49-F238E27FC236}">
                <a16:creationId xmlns:a16="http://schemas.microsoft.com/office/drawing/2014/main" id="{248BCC49-0BE4-5E83-0614-257AB1F5A3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847" b="2"/>
          <a:stretch/>
        </p:blipFill>
        <p:spPr bwMode="auto">
          <a:xfrm>
            <a:off x="6596985" y="1932907"/>
            <a:ext cx="2180230" cy="3021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436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61161"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111130-3D5A-BF47-F9E4-BCFFCD76EA86}"/>
              </a:ext>
            </a:extLst>
          </p:cNvPr>
          <p:cNvSpPr>
            <a:spLocks noGrp="1"/>
          </p:cNvSpPr>
          <p:nvPr>
            <p:ph type="title"/>
          </p:nvPr>
        </p:nvSpPr>
        <p:spPr>
          <a:xfrm>
            <a:off x="852775" y="609600"/>
            <a:ext cx="5160770" cy="1322887"/>
          </a:xfrm>
        </p:spPr>
        <p:txBody>
          <a:bodyPr>
            <a:normAutofit/>
          </a:bodyPr>
          <a:lstStyle/>
          <a:p>
            <a:pPr>
              <a:lnSpc>
                <a:spcPct val="90000"/>
              </a:lnSpc>
            </a:pPr>
            <a:r>
              <a:rPr lang="el-GR" cap="all"/>
              <a:t>ΕΠΙΓΑΣΤΡΙΚΉ ΚΉΛΗ (ΛΕΥΚΉΣ ΓΡΑΜΜΉΣ)</a:t>
            </a:r>
            <a:endParaRPr lang="en-US"/>
          </a:p>
        </p:txBody>
      </p:sp>
      <p:sp>
        <p:nvSpPr>
          <p:cNvPr id="3" name="Content Placeholder 2">
            <a:extLst>
              <a:ext uri="{FF2B5EF4-FFF2-40B4-BE49-F238E27FC236}">
                <a16:creationId xmlns:a16="http://schemas.microsoft.com/office/drawing/2014/main" id="{A58595A0-2254-DAC1-BCA0-FB6FFD4FA61C}"/>
              </a:ext>
            </a:extLst>
          </p:cNvPr>
          <p:cNvSpPr>
            <a:spLocks noGrp="1"/>
          </p:cNvSpPr>
          <p:nvPr>
            <p:ph idx="1"/>
          </p:nvPr>
        </p:nvSpPr>
        <p:spPr>
          <a:xfrm>
            <a:off x="852775" y="2194102"/>
            <a:ext cx="4930463" cy="3908585"/>
          </a:xfrm>
        </p:spPr>
        <p:txBody>
          <a:bodyPr>
            <a:normAutofit/>
          </a:bodyPr>
          <a:lstStyle/>
          <a:p>
            <a:r>
              <a:rPr lang="el-GR" sz="1700" i="1"/>
              <a:t>Επιγαστρική κήλη ή κήλη της λευκής γραμμής ονομάζεται κάθε κήλη που εμφανίζεται κατά μήκος της μέσης (λευκής) γραμμής του πρόσθιου κοιλιακού τοιχώματος,  στην περιοχή του επιγαστρίου</a:t>
            </a:r>
            <a:r>
              <a:rPr lang="en-US" sz="1700" i="1"/>
              <a:t>.</a:t>
            </a:r>
          </a:p>
          <a:p>
            <a:endParaRPr lang="en-US" sz="1700" i="1"/>
          </a:p>
          <a:p>
            <a:r>
              <a:rPr lang="el-GR" sz="1700"/>
              <a:t>Εμφανίζεται συχνότερα στους άνδρες και συνήθως το περιεχόμενό της είναι  λίπος (προπεριτοναικό ή επίπλουν)</a:t>
            </a:r>
            <a:endParaRPr lang="en-US" sz="1700"/>
          </a:p>
          <a:p>
            <a:endParaRPr lang="en-US" sz="1700"/>
          </a:p>
          <a:p>
            <a:r>
              <a:rPr lang="el-GR" sz="1700"/>
              <a:t>Εκδηλώνεται συνήθως ως ένα μικρό ογκίδιο πάνω από τον ομφαλό</a:t>
            </a:r>
            <a:endParaRPr lang="en-US" sz="1700"/>
          </a:p>
        </p:txBody>
      </p:sp>
      <p:pic>
        <p:nvPicPr>
          <p:cNvPr id="5" name="Picture 4" descr="A close-up of a baby&#10;&#10;Description automatically generated with low confidence">
            <a:extLst>
              <a:ext uri="{FF2B5EF4-FFF2-40B4-BE49-F238E27FC236}">
                <a16:creationId xmlns:a16="http://schemas.microsoft.com/office/drawing/2014/main" id="{69481211-D2BC-402A-67A1-D31511B9477E}"/>
              </a:ext>
            </a:extLst>
          </p:cNvPr>
          <p:cNvPicPr>
            <a:picLocks noChangeAspect="1"/>
          </p:cNvPicPr>
          <p:nvPr/>
        </p:nvPicPr>
        <p:blipFill rotWithShape="1">
          <a:blip r:embed="rId2">
            <a:extLst>
              <a:ext uri="{28A0092B-C50C-407E-A947-70E740481C1C}">
                <a14:useLocalDpi xmlns:a14="http://schemas.microsoft.com/office/drawing/2010/main" val="0"/>
              </a:ext>
            </a:extLst>
          </a:blip>
          <a:srcRect l="17292" r="26066" b="-2"/>
          <a:stretch/>
        </p:blipFill>
        <p:spPr>
          <a:xfrm>
            <a:off x="6596985" y="1932899"/>
            <a:ext cx="2180230" cy="3021632"/>
          </a:xfrm>
          <a:prstGeom prst="rect">
            <a:avLst/>
          </a:prstGeom>
        </p:spPr>
      </p:pic>
    </p:spTree>
    <p:extLst>
      <p:ext uri="{BB962C8B-B14F-4D97-AF65-F5344CB8AC3E}">
        <p14:creationId xmlns:p14="http://schemas.microsoft.com/office/powerpoint/2010/main" val="2102500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AE0D-73E7-DD50-BDF6-BB20AAD2CBF0}"/>
              </a:ext>
            </a:extLst>
          </p:cNvPr>
          <p:cNvSpPr>
            <a:spLocks noGrp="1"/>
          </p:cNvSpPr>
          <p:nvPr>
            <p:ph type="title"/>
          </p:nvPr>
        </p:nvSpPr>
        <p:spPr/>
        <p:txBody>
          <a:bodyPr>
            <a:normAutofit/>
          </a:bodyPr>
          <a:lstStyle/>
          <a:p>
            <a:r>
              <a:rPr lang="el-GR" cap="all" dirty="0"/>
              <a:t>ΜΕΤΕΓΧΕΙΡΗΤΙΚΉ ΚΟΙΛΙΟΚΉΛΗ</a:t>
            </a:r>
            <a:endParaRPr lang="en-US" dirty="0"/>
          </a:p>
        </p:txBody>
      </p:sp>
      <p:graphicFrame>
        <p:nvGraphicFramePr>
          <p:cNvPr id="5" name="Content Placeholder 2">
            <a:extLst>
              <a:ext uri="{FF2B5EF4-FFF2-40B4-BE49-F238E27FC236}">
                <a16:creationId xmlns:a16="http://schemas.microsoft.com/office/drawing/2014/main" id="{EA243B88-7503-3901-C652-EFC248E89498}"/>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5608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A031AD-DA76-D8FB-09CE-71626FA3B524}"/>
              </a:ext>
            </a:extLst>
          </p:cNvPr>
          <p:cNvSpPr>
            <a:spLocks noGrp="1"/>
          </p:cNvSpPr>
          <p:nvPr>
            <p:ph type="title"/>
          </p:nvPr>
        </p:nvSpPr>
        <p:spPr>
          <a:xfrm>
            <a:off x="628650" y="365760"/>
            <a:ext cx="7886700" cy="1325563"/>
          </a:xfrm>
        </p:spPr>
        <p:txBody>
          <a:bodyPr>
            <a:normAutofit/>
          </a:bodyPr>
          <a:lstStyle/>
          <a:p>
            <a:r>
              <a:rPr lang="el-GR" cap="all"/>
              <a:t>ΜΕΤΕΓΧΕΙΡΗΤΙΚΉ ΚΟΙΛΙΟΚΉΛΗ</a:t>
            </a:r>
            <a:endParaRPr lang="en-US"/>
          </a:p>
        </p:txBody>
      </p:sp>
      <p:sp>
        <p:nvSpPr>
          <p:cNvPr id="3" name="Content Placeholder 2">
            <a:extLst>
              <a:ext uri="{FF2B5EF4-FFF2-40B4-BE49-F238E27FC236}">
                <a16:creationId xmlns:a16="http://schemas.microsoft.com/office/drawing/2014/main" id="{A6544FF5-95BB-30EE-B602-F9CA509921A8}"/>
              </a:ext>
            </a:extLst>
          </p:cNvPr>
          <p:cNvSpPr>
            <a:spLocks noGrp="1"/>
          </p:cNvSpPr>
          <p:nvPr>
            <p:ph idx="1"/>
          </p:nvPr>
        </p:nvSpPr>
        <p:spPr>
          <a:xfrm>
            <a:off x="628650" y="2013625"/>
            <a:ext cx="3829050" cy="4163337"/>
          </a:xfrm>
        </p:spPr>
        <p:txBody>
          <a:bodyPr>
            <a:normAutofit/>
          </a:bodyPr>
          <a:lstStyle/>
          <a:p>
            <a:pPr>
              <a:lnSpc>
                <a:spcPct val="90000"/>
              </a:lnSpc>
            </a:pPr>
            <a:r>
              <a:rPr lang="el-GR" sz="1200"/>
              <a:t>Στους προδιαθεσικούς παράγοντες για την πρόκληση μετεγχειρητικής κήλης συγκαταλλέγονται, μεταξύ άλλων:</a:t>
            </a:r>
            <a:endParaRPr lang="en-US" sz="1200"/>
          </a:p>
          <a:p>
            <a:pPr>
              <a:lnSpc>
                <a:spcPct val="90000"/>
              </a:lnSpc>
            </a:pPr>
            <a:endParaRPr lang="el-GR" sz="1200"/>
          </a:p>
          <a:p>
            <a:pPr>
              <a:lnSpc>
                <a:spcPct val="90000"/>
              </a:lnSpc>
            </a:pPr>
            <a:r>
              <a:rPr lang="el-GR" sz="1200"/>
              <a:t>ο σακχαρώδης διαβήτης</a:t>
            </a:r>
          </a:p>
          <a:p>
            <a:pPr>
              <a:lnSpc>
                <a:spcPct val="90000"/>
              </a:lnSpc>
            </a:pPr>
            <a:r>
              <a:rPr lang="el-GR" sz="1200"/>
              <a:t>το κάπνισμα</a:t>
            </a:r>
          </a:p>
          <a:p>
            <a:pPr>
              <a:lnSpc>
                <a:spcPct val="90000"/>
              </a:lnSpc>
            </a:pPr>
            <a:r>
              <a:rPr lang="el-GR" sz="1200"/>
              <a:t>η μεγάλη ηλικία</a:t>
            </a:r>
          </a:p>
          <a:p>
            <a:pPr>
              <a:lnSpc>
                <a:spcPct val="90000"/>
              </a:lnSpc>
            </a:pPr>
            <a:r>
              <a:rPr lang="el-GR" sz="1200"/>
              <a:t>η λοίμωξη του χειρουργικού τραύματος</a:t>
            </a:r>
          </a:p>
          <a:p>
            <a:pPr>
              <a:lnSpc>
                <a:spcPct val="90000"/>
              </a:lnSpc>
            </a:pPr>
            <a:r>
              <a:rPr lang="el-GR" sz="1200"/>
              <a:t>η χρήση κορτικοστεροειδών και λοιπών ανοσοκατασταλτικών φαρμάκων</a:t>
            </a:r>
          </a:p>
          <a:p>
            <a:pPr>
              <a:lnSpc>
                <a:spcPct val="90000"/>
              </a:lnSpc>
            </a:pPr>
            <a:r>
              <a:rPr lang="el-GR" sz="1200"/>
              <a:t>η κακή θρέψη-υπολευκωματιναιμία</a:t>
            </a:r>
          </a:p>
          <a:p>
            <a:pPr>
              <a:lnSpc>
                <a:spcPct val="90000"/>
              </a:lnSpc>
            </a:pPr>
            <a:r>
              <a:rPr lang="el-GR" sz="1200"/>
              <a:t>νοσήματα του συνδετικού ιστού</a:t>
            </a:r>
          </a:p>
          <a:p>
            <a:pPr>
              <a:lnSpc>
                <a:spcPct val="90000"/>
              </a:lnSpc>
            </a:pPr>
            <a:r>
              <a:rPr lang="el-GR" sz="1200"/>
              <a:t>καταστάσεις που προκαλούν χρόνια αύξηση της ενδοκοιλιακής πίεσης, όπως:</a:t>
            </a:r>
          </a:p>
          <a:p>
            <a:pPr>
              <a:lnSpc>
                <a:spcPct val="90000"/>
              </a:lnSpc>
            </a:pPr>
            <a:r>
              <a:rPr lang="el-GR" sz="1200"/>
              <a:t>παχυσαρκία,</a:t>
            </a:r>
          </a:p>
          <a:p>
            <a:pPr>
              <a:lnSpc>
                <a:spcPct val="90000"/>
              </a:lnSpc>
            </a:pPr>
            <a:r>
              <a:rPr lang="el-GR" sz="1200"/>
              <a:t>χρόνιος βήχας</a:t>
            </a:r>
          </a:p>
          <a:p>
            <a:pPr>
              <a:lnSpc>
                <a:spcPct val="90000"/>
              </a:lnSpc>
            </a:pPr>
            <a:r>
              <a:rPr lang="el-GR" sz="1200"/>
              <a:t>καλοήθης υπερτροφία του προστάτη με δυσκολία στην ούρηση</a:t>
            </a:r>
          </a:p>
          <a:p>
            <a:pPr>
              <a:lnSpc>
                <a:spcPct val="90000"/>
              </a:lnSpc>
            </a:pPr>
            <a:r>
              <a:rPr lang="el-GR" sz="1200"/>
              <a:t>χρόνιες παθήσεις των πνευμόνων</a:t>
            </a:r>
          </a:p>
          <a:p>
            <a:pPr>
              <a:lnSpc>
                <a:spcPct val="90000"/>
              </a:lnSpc>
            </a:pPr>
            <a:r>
              <a:rPr lang="el-GR" sz="1200"/>
              <a:t>ασκίτης</a:t>
            </a:r>
          </a:p>
          <a:p>
            <a:pPr>
              <a:lnSpc>
                <a:spcPct val="90000"/>
              </a:lnSpc>
            </a:pPr>
            <a:r>
              <a:rPr lang="el-GR" sz="1200"/>
              <a:t>εγκυμοσύνη</a:t>
            </a:r>
          </a:p>
          <a:p>
            <a:pPr>
              <a:lnSpc>
                <a:spcPct val="90000"/>
              </a:lnSpc>
            </a:pPr>
            <a:endParaRPr lang="en-US" sz="1200"/>
          </a:p>
        </p:txBody>
      </p:sp>
      <p:pic>
        <p:nvPicPr>
          <p:cNvPr id="5" name="Picture 4" descr="A close-up of a person's head&#10;&#10;Description automatically generated with medium confidence">
            <a:extLst>
              <a:ext uri="{FF2B5EF4-FFF2-40B4-BE49-F238E27FC236}">
                <a16:creationId xmlns:a16="http://schemas.microsoft.com/office/drawing/2014/main" id="{BAF0028E-3FF9-D899-3932-64D4D550A3BB}"/>
              </a:ext>
            </a:extLst>
          </p:cNvPr>
          <p:cNvPicPr>
            <a:picLocks noChangeAspect="1"/>
          </p:cNvPicPr>
          <p:nvPr/>
        </p:nvPicPr>
        <p:blipFill rotWithShape="1">
          <a:blip r:embed="rId2">
            <a:extLst>
              <a:ext uri="{28A0092B-C50C-407E-A947-70E740481C1C}">
                <a14:useLocalDpi xmlns:a14="http://schemas.microsoft.com/office/drawing/2010/main" val="0"/>
              </a:ext>
            </a:extLst>
          </a:blip>
          <a:srcRect r="5724" b="3"/>
          <a:stretch/>
        </p:blipFill>
        <p:spPr>
          <a:xfrm>
            <a:off x="5582653" y="3063601"/>
            <a:ext cx="2081463" cy="2158098"/>
          </a:xfrm>
          <a:prstGeom prst="rect">
            <a:avLst/>
          </a:prstGeom>
        </p:spPr>
      </p:pic>
    </p:spTree>
    <p:extLst>
      <p:ext uri="{BB962C8B-B14F-4D97-AF65-F5344CB8AC3E}">
        <p14:creationId xmlns:p14="http://schemas.microsoft.com/office/powerpoint/2010/main" val="3595286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8BC5-C7E3-73AF-BD9F-B662FBB8258D}"/>
              </a:ext>
            </a:extLst>
          </p:cNvPr>
          <p:cNvSpPr>
            <a:spLocks noGrp="1"/>
          </p:cNvSpPr>
          <p:nvPr>
            <p:ph type="title"/>
          </p:nvPr>
        </p:nvSpPr>
        <p:spPr/>
        <p:txBody>
          <a:bodyPr/>
          <a:lstStyle/>
          <a:p>
            <a:r>
              <a:rPr lang="el-GR" dirty="0"/>
              <a:t>ΔΙΑΓΝΩΣΗ</a:t>
            </a:r>
            <a:endParaRPr lang="en-US" dirty="0"/>
          </a:p>
        </p:txBody>
      </p:sp>
      <p:graphicFrame>
        <p:nvGraphicFramePr>
          <p:cNvPr id="5" name="Content Placeholder 2">
            <a:extLst>
              <a:ext uri="{FF2B5EF4-FFF2-40B4-BE49-F238E27FC236}">
                <a16:creationId xmlns:a16="http://schemas.microsoft.com/office/drawing/2014/main" id="{92B2B590-06E8-BAAD-D204-6B694B9FDF63}"/>
              </a:ext>
            </a:extLst>
          </p:cNvPr>
          <p:cNvGraphicFramePr>
            <a:graphicFrameLocks noGrp="1"/>
          </p:cNvGraphicFramePr>
          <p:nvPr>
            <p:ph idx="1"/>
          </p:nvPr>
        </p:nvGraphicFramePr>
        <p:xfrm>
          <a:off x="457200" y="1600200"/>
          <a:ext cx="8229600" cy="4983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4861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6F0219-0B98-76BB-CC5D-F21EADD5812B}"/>
              </a:ext>
            </a:extLst>
          </p:cNvPr>
          <p:cNvSpPr>
            <a:spLocks noGrp="1"/>
          </p:cNvSpPr>
          <p:nvPr>
            <p:ph type="title"/>
          </p:nvPr>
        </p:nvSpPr>
        <p:spPr>
          <a:xfrm>
            <a:off x="441756" y="502400"/>
            <a:ext cx="2525379" cy="1818064"/>
          </a:xfrm>
        </p:spPr>
        <p:txBody>
          <a:bodyPr>
            <a:normAutofit/>
          </a:bodyPr>
          <a:lstStyle/>
          <a:p>
            <a:r>
              <a:rPr lang="el-GR" sz="2400" cap="all"/>
              <a:t>ΚΉΛΗ </a:t>
            </a:r>
            <a:r>
              <a:rPr lang="en-GB" sz="2400" cap="all"/>
              <a:t>SPIEGEL</a:t>
            </a:r>
            <a:endParaRPr lang="en-US" sz="2400"/>
          </a:p>
        </p:txBody>
      </p:sp>
      <p:pic>
        <p:nvPicPr>
          <p:cNvPr id="6146" name="Picture 2" descr="Spigelian hernia: current approaches to surgical treatment—a review |  SpringerLink">
            <a:extLst>
              <a:ext uri="{FF2B5EF4-FFF2-40B4-BE49-F238E27FC236}">
                <a16:creationId xmlns:a16="http://schemas.microsoft.com/office/drawing/2014/main" id="{2632479C-6540-3AC6-91CB-A8A67580BE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4" r="-2" b="10695"/>
          <a:stretch/>
        </p:blipFill>
        <p:spPr bwMode="auto">
          <a:xfrm>
            <a:off x="3416427" y="6"/>
            <a:ext cx="5727572" cy="2762724"/>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2050" name="Picture 2">
            <a:extLst>
              <a:ext uri="{FF2B5EF4-FFF2-40B4-BE49-F238E27FC236}">
                <a16:creationId xmlns:a16="http://schemas.microsoft.com/office/drawing/2014/main" id="{BF920FFF-A3F8-E856-01DA-53460CF592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01" r="32813" b="-1"/>
          <a:stretch/>
        </p:blipFill>
        <p:spPr bwMode="auto">
          <a:xfrm>
            <a:off x="20" y="2826737"/>
            <a:ext cx="3424313" cy="40312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6E0FD9-1F64-F052-23F6-5DFDE9F9580A}"/>
              </a:ext>
            </a:extLst>
          </p:cNvPr>
          <p:cNvSpPr>
            <a:spLocks noGrp="1"/>
          </p:cNvSpPr>
          <p:nvPr>
            <p:ph idx="1"/>
          </p:nvPr>
        </p:nvSpPr>
        <p:spPr>
          <a:xfrm>
            <a:off x="4087224" y="3455208"/>
            <a:ext cx="4306824" cy="2344708"/>
          </a:xfrm>
        </p:spPr>
        <p:txBody>
          <a:bodyPr anchor="ctr">
            <a:normAutofit/>
          </a:bodyPr>
          <a:lstStyle/>
          <a:p>
            <a:pPr>
              <a:lnSpc>
                <a:spcPct val="90000"/>
              </a:lnSpc>
            </a:pPr>
            <a:r>
              <a:rPr lang="el-GR" sz="1100" i="1"/>
              <a:t>Πρόκειται για μια από τις σπανιότερες κήλες (&lt;1%) των κοιλιακών τοιχωμάτων, η οποία εμφανίζεται κατά μήκος της ημισεληνοειδής γραμμή του </a:t>
            </a:r>
            <a:r>
              <a:rPr lang="en-GB" sz="1100" i="1"/>
              <a:t>Spiegel</a:t>
            </a:r>
            <a:r>
              <a:rPr lang="el-GR" sz="1100" i="1"/>
              <a:t>.</a:t>
            </a:r>
          </a:p>
          <a:p>
            <a:pPr>
              <a:lnSpc>
                <a:spcPct val="90000"/>
              </a:lnSpc>
            </a:pPr>
            <a:endParaRPr lang="el-GR" sz="1100" i="1"/>
          </a:p>
          <a:p>
            <a:pPr>
              <a:lnSpc>
                <a:spcPct val="90000"/>
              </a:lnSpc>
            </a:pPr>
            <a:r>
              <a:rPr lang="el-GR" sz="1100"/>
              <a:t>Επειδή το χάσμα της κήλης είναι συνήθως μικρό (μικρότερο των 2 εκατοστών), ο κίνδυνος περίσφιξης είναι ιδιαίτερα αυξημένος.</a:t>
            </a:r>
          </a:p>
          <a:p>
            <a:pPr>
              <a:lnSpc>
                <a:spcPct val="90000"/>
              </a:lnSpc>
            </a:pPr>
            <a:endParaRPr lang="el-GR" sz="1100"/>
          </a:p>
          <a:p>
            <a:pPr>
              <a:lnSpc>
                <a:spcPct val="90000"/>
              </a:lnSpc>
            </a:pPr>
            <a:r>
              <a:rPr lang="el-GR" sz="1100"/>
              <a:t>ο κύριο σύμπτωμα είναι εντοπισμένος πόνος στο σημείο της κήλης, το οποίο επιδεινώνεται με την αύξηση της ενδοκοιλιακής πίεσης.</a:t>
            </a:r>
          </a:p>
          <a:p>
            <a:pPr>
              <a:lnSpc>
                <a:spcPct val="90000"/>
              </a:lnSpc>
            </a:pPr>
            <a:endParaRPr lang="el-GR" sz="1100"/>
          </a:p>
          <a:p>
            <a:pPr>
              <a:lnSpc>
                <a:spcPct val="90000"/>
              </a:lnSpc>
            </a:pPr>
            <a:r>
              <a:rPr lang="el-GR" sz="1100"/>
              <a:t>Η θεραπεία  είναι πάντα </a:t>
            </a:r>
            <a:r>
              <a:rPr lang="el-GR" sz="1100" b="1"/>
              <a:t>χειρουργική.</a:t>
            </a:r>
            <a:endParaRPr lang="en-US" sz="1100"/>
          </a:p>
        </p:txBody>
      </p:sp>
      <p:sp>
        <p:nvSpPr>
          <p:cNvPr id="6155" name="Rectangle 6154">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595171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35ADAF7-9BEB-4FA3-AE9F-4CF47620E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46F0219-0B98-76BB-CC5D-F21EADD5812B}"/>
              </a:ext>
            </a:extLst>
          </p:cNvPr>
          <p:cNvSpPr>
            <a:spLocks noGrp="1"/>
          </p:cNvSpPr>
          <p:nvPr>
            <p:ph type="title"/>
          </p:nvPr>
        </p:nvSpPr>
        <p:spPr>
          <a:xfrm>
            <a:off x="374735" y="431212"/>
            <a:ext cx="2565229" cy="1906317"/>
          </a:xfrm>
        </p:spPr>
        <p:txBody>
          <a:bodyPr>
            <a:normAutofit/>
          </a:bodyPr>
          <a:lstStyle/>
          <a:p>
            <a:r>
              <a:rPr lang="el-GR" sz="2400" cap="all"/>
              <a:t>ΚΉΛΗ</a:t>
            </a:r>
            <a:r>
              <a:rPr lang="en-US" sz="2400" cap="all"/>
              <a:t> LITTRE </a:t>
            </a:r>
            <a:endParaRPr lang="en-US" sz="2400"/>
          </a:p>
        </p:txBody>
      </p:sp>
      <p:sp>
        <p:nvSpPr>
          <p:cNvPr id="1033" name="Rectangle 1032">
            <a:extLst>
              <a:ext uri="{FF2B5EF4-FFF2-40B4-BE49-F238E27FC236}">
                <a16:creationId xmlns:a16="http://schemas.microsoft.com/office/drawing/2014/main" id="{57BB0BA7-0383-4937-8874-B01AAA08E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3232716" cy="408925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egends Of Surgery on Twitter: &quot;Alexis Littré (1654-1726), a French  physician and anatomist, described a hernia containing a Meckel's  diverticulum (Littré's hernia). He also described the mucous urethral  glands of the male">
            <a:extLst>
              <a:ext uri="{FF2B5EF4-FFF2-40B4-BE49-F238E27FC236}">
                <a16:creationId xmlns:a16="http://schemas.microsoft.com/office/drawing/2014/main" id="{68E54656-2AD3-2EBF-A289-49E3C5CCC0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30" y="3068960"/>
            <a:ext cx="3200113"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6E0FD9-1F64-F052-23F6-5DFDE9F9580A}"/>
              </a:ext>
            </a:extLst>
          </p:cNvPr>
          <p:cNvSpPr>
            <a:spLocks noGrp="1"/>
          </p:cNvSpPr>
          <p:nvPr>
            <p:ph idx="1"/>
          </p:nvPr>
        </p:nvSpPr>
        <p:spPr>
          <a:xfrm>
            <a:off x="4020132" y="678955"/>
            <a:ext cx="4189836" cy="5409743"/>
          </a:xfrm>
        </p:spPr>
        <p:txBody>
          <a:bodyPr anchor="ctr">
            <a:normAutofit/>
          </a:bodyPr>
          <a:lstStyle/>
          <a:p>
            <a:r>
              <a:rPr lang="el-GR" sz="1700"/>
              <a:t>Η κήλη </a:t>
            </a:r>
            <a:r>
              <a:rPr lang="en-US" sz="1700"/>
              <a:t>Littre </a:t>
            </a:r>
            <a:r>
              <a:rPr lang="el-GR" sz="1700"/>
              <a:t>είναι η </a:t>
            </a:r>
            <a:r>
              <a:rPr lang="en-US" sz="1700"/>
              <a:t>π</a:t>
            </a:r>
            <a:r>
              <a:rPr lang="el-GR" sz="1700"/>
              <a:t>ροβολ</a:t>
            </a:r>
            <a:r>
              <a:rPr lang="en-US" sz="1700"/>
              <a:t>ή</a:t>
            </a:r>
            <a:r>
              <a:rPr lang="el-GR" sz="1700"/>
              <a:t> του εκκολπώματος </a:t>
            </a:r>
            <a:r>
              <a:rPr lang="en-US" sz="1700"/>
              <a:t>Meckel </a:t>
            </a:r>
            <a:r>
              <a:rPr lang="el-GR" sz="1700"/>
              <a:t>μέσω μίας ευένδοτης περιοχής </a:t>
            </a:r>
            <a:endParaRPr lang="en-US" sz="1700"/>
          </a:p>
          <a:p>
            <a:r>
              <a:rPr lang="el-GR" sz="1700"/>
              <a:t>Τα συνήθη σημεία που προβάλει η κήλη </a:t>
            </a:r>
            <a:r>
              <a:rPr lang="en-US" sz="1700"/>
              <a:t>Littre </a:t>
            </a:r>
            <a:r>
              <a:rPr lang="el-GR" sz="1700"/>
              <a:t>είναι: στην βουβωνική (50%), ομφαλική (20%) και μηριαία χώρα (20%). </a:t>
            </a:r>
            <a:endParaRPr lang="en-US" sz="1700"/>
          </a:p>
          <a:p>
            <a:r>
              <a:rPr lang="el-GR" sz="1700"/>
              <a:t>Σπάνια, μπορεί να υποστεί απόφραξη, στραγγαλισμό, νέκρωση και διάτρηση. </a:t>
            </a:r>
            <a:endParaRPr lang="en-US" sz="1700"/>
          </a:p>
          <a:p>
            <a:r>
              <a:rPr lang="el-GR" sz="1700"/>
              <a:t>Στα παιδιά, εντοπίζεται κυρίως σε ομφαλοκήλες και το εκκόλπωμα είναι πιο επιρρεπές να προσκολληθεί στον σάκο. </a:t>
            </a:r>
            <a:endParaRPr lang="en-US" sz="1700"/>
          </a:p>
          <a:p>
            <a:r>
              <a:rPr lang="el-GR" sz="1700"/>
              <a:t>Η αποκατάσταση της κήλης </a:t>
            </a:r>
            <a:r>
              <a:rPr lang="en-US" sz="1700"/>
              <a:t>Littre </a:t>
            </a:r>
            <a:r>
              <a:rPr lang="el-GR" sz="1700"/>
              <a:t>αποτελείται από εκτομή του εκκολπώματος και αποκατάσταση του ευένδοτου τοιχώματος</a:t>
            </a:r>
            <a:endParaRPr lang="en-US" sz="1700"/>
          </a:p>
        </p:txBody>
      </p:sp>
      <p:sp>
        <p:nvSpPr>
          <p:cNvPr id="1035" name="Rectangle 1034">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9945"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585024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A042C51-0ACE-419E-A039-04AD72522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308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2849"/>
            <a:ext cx="548639" cy="673460"/>
            <a:chOff x="3940602" y="308034"/>
            <a:chExt cx="2116791" cy="3428999"/>
          </a:xfrm>
          <a:solidFill>
            <a:schemeClr val="accent4"/>
          </a:solidFill>
        </p:grpSpPr>
        <p:sp>
          <p:nvSpPr>
            <p:cNvPr id="3082" name="Rectangle 308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08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6" name="Rectangle 308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656150"/>
            <a:ext cx="4193090"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6F0219-0B98-76BB-CC5D-F21EADD5812B}"/>
              </a:ext>
            </a:extLst>
          </p:cNvPr>
          <p:cNvSpPr>
            <a:spLocks noGrp="1"/>
          </p:cNvSpPr>
          <p:nvPr>
            <p:ph type="title"/>
          </p:nvPr>
        </p:nvSpPr>
        <p:spPr>
          <a:xfrm>
            <a:off x="782723" y="873940"/>
            <a:ext cx="3696218" cy="1035781"/>
          </a:xfrm>
        </p:spPr>
        <p:txBody>
          <a:bodyPr anchor="ctr">
            <a:normAutofit/>
          </a:bodyPr>
          <a:lstStyle/>
          <a:p>
            <a:r>
              <a:rPr lang="el-GR" sz="3100" cap="all"/>
              <a:t>ΚΉΛΗ</a:t>
            </a:r>
            <a:r>
              <a:rPr lang="en-US" sz="3100" cap="all"/>
              <a:t> richter </a:t>
            </a:r>
            <a:endParaRPr lang="en-US" sz="3100"/>
          </a:p>
        </p:txBody>
      </p:sp>
      <p:sp>
        <p:nvSpPr>
          <p:cNvPr id="3" name="Content Placeholder 2">
            <a:extLst>
              <a:ext uri="{FF2B5EF4-FFF2-40B4-BE49-F238E27FC236}">
                <a16:creationId xmlns:a16="http://schemas.microsoft.com/office/drawing/2014/main" id="{D46E0FD9-1F64-F052-23F6-5DFDE9F9580A}"/>
              </a:ext>
            </a:extLst>
          </p:cNvPr>
          <p:cNvSpPr>
            <a:spLocks noGrp="1"/>
          </p:cNvSpPr>
          <p:nvPr>
            <p:ph idx="1"/>
          </p:nvPr>
        </p:nvSpPr>
        <p:spPr>
          <a:xfrm>
            <a:off x="783771" y="2524721"/>
            <a:ext cx="3743722" cy="3677123"/>
          </a:xfrm>
        </p:spPr>
        <p:txBody>
          <a:bodyPr anchor="ctr">
            <a:normAutofit/>
          </a:bodyPr>
          <a:lstStyle/>
          <a:p>
            <a:pPr>
              <a:lnSpc>
                <a:spcPct val="90000"/>
              </a:lnSpc>
            </a:pPr>
            <a:r>
              <a:rPr lang="el-GR" sz="1200"/>
              <a:t>Η κήλη </a:t>
            </a:r>
            <a:r>
              <a:rPr lang="en-GB" sz="1200"/>
              <a:t>Richter (</a:t>
            </a:r>
            <a:r>
              <a:rPr lang="el-GR" sz="1200"/>
              <a:t>μερική εντεροκήλη) είναι η προβολή  και στραγγαλισμός μέρους μόνο της περιφέρειας του αντιμεσεντερικού ορίου του εντέρου μέσω ενός άκαμπτου μικρού ελαττώματος του κοιλιακού τοιχώματος.</a:t>
            </a:r>
          </a:p>
          <a:p>
            <a:pPr>
              <a:lnSpc>
                <a:spcPct val="90000"/>
              </a:lnSpc>
            </a:pPr>
            <a:r>
              <a:rPr lang="el-GR" sz="1200"/>
              <a:t> Το πρώτο κρούσμα αναφέρθηκε το 1606 από τον </a:t>
            </a:r>
            <a:r>
              <a:rPr lang="en-GB" sz="1200"/>
              <a:t>Fabricius Hildanus. </a:t>
            </a:r>
            <a:r>
              <a:rPr lang="el-GR" sz="1200"/>
              <a:t>Ο πρώτος ορισμός της μερικής εντεροκήλης δόθηκε από τον </a:t>
            </a:r>
            <a:r>
              <a:rPr lang="en-GB" sz="1200"/>
              <a:t>August Gottlieb Richter </a:t>
            </a:r>
            <a:r>
              <a:rPr lang="el-GR" sz="1200"/>
              <a:t>το 1785. </a:t>
            </a:r>
          </a:p>
          <a:p>
            <a:pPr>
              <a:lnSpc>
                <a:spcPct val="90000"/>
              </a:lnSpc>
            </a:pPr>
            <a:r>
              <a:rPr lang="el-GR" sz="1200"/>
              <a:t>Πιο συχνά αυτές οι κήλες διαγιγνώσκονται στην έκτη και έβδομη δεκαετία της ζωής. Αποτελούν το 10 τοις εκατό των στραγγαλισμένων κηλών. </a:t>
            </a:r>
          </a:p>
          <a:p>
            <a:pPr>
              <a:lnSpc>
                <a:spcPct val="90000"/>
              </a:lnSpc>
            </a:pPr>
            <a:r>
              <a:rPr lang="el-GR" sz="1200"/>
              <a:t>Οι κοινές θέσεις τους είναι ο μηριαίος δακτύλιος, ο βουβωνικός δακτύλιος και το τραύμα της τομής. </a:t>
            </a:r>
          </a:p>
          <a:p>
            <a:pPr>
              <a:lnSpc>
                <a:spcPct val="90000"/>
              </a:lnSpc>
            </a:pPr>
            <a:r>
              <a:rPr lang="el-GR" sz="1200"/>
              <a:t>Αυτές οι κήλες εξελίσσονται πιο γρήγορα σε γάγγραινα και η απόφραξη είναι λιγότερο συχνή. </a:t>
            </a:r>
            <a:endParaRPr lang="en-US" sz="1200"/>
          </a:p>
        </p:txBody>
      </p:sp>
      <p:pic>
        <p:nvPicPr>
          <p:cNvPr id="3074" name="Picture 2" descr="Abdominal Hernia - Epigastric - Spigelian - Obturator - TeachMeSurgery">
            <a:extLst>
              <a:ext uri="{FF2B5EF4-FFF2-40B4-BE49-F238E27FC236}">
                <a16:creationId xmlns:a16="http://schemas.microsoft.com/office/drawing/2014/main" id="{17F0948B-1150-AC27-7B39-C322BFABD9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84" r="26835"/>
          <a:stretch/>
        </p:blipFill>
        <p:spPr bwMode="auto">
          <a:xfrm>
            <a:off x="5091288" y="613148"/>
            <a:ext cx="1659636" cy="21300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flesh, medical, medical equipment, indoor&#10;&#10;Description automatically generated">
            <a:extLst>
              <a:ext uri="{FF2B5EF4-FFF2-40B4-BE49-F238E27FC236}">
                <a16:creationId xmlns:a16="http://schemas.microsoft.com/office/drawing/2014/main" id="{95DDC625-58B7-7757-0F18-130682AD6178}"/>
              </a:ext>
            </a:extLst>
          </p:cNvPr>
          <p:cNvPicPr>
            <a:picLocks noChangeAspect="1"/>
          </p:cNvPicPr>
          <p:nvPr/>
        </p:nvPicPr>
        <p:blipFill rotWithShape="1">
          <a:blip r:embed="rId3">
            <a:extLst>
              <a:ext uri="{28A0092B-C50C-407E-A947-70E740481C1C}">
                <a14:useLocalDpi xmlns:a14="http://schemas.microsoft.com/office/drawing/2010/main" val="0"/>
              </a:ext>
            </a:extLst>
          </a:blip>
          <a:srcRect r="3740" b="-2"/>
          <a:stretch/>
        </p:blipFill>
        <p:spPr>
          <a:xfrm rot="5400000">
            <a:off x="6620506" y="848355"/>
            <a:ext cx="2130052" cy="1659636"/>
          </a:xfrm>
          <a:prstGeom prst="rect">
            <a:avLst/>
          </a:prstGeom>
        </p:spPr>
      </p:pic>
      <p:pic>
        <p:nvPicPr>
          <p:cNvPr id="7" name="Picture 6" descr="A picture containing person, medical, healthcare, medical procedure&#10;&#10;Description automatically generated">
            <a:extLst>
              <a:ext uri="{FF2B5EF4-FFF2-40B4-BE49-F238E27FC236}">
                <a16:creationId xmlns:a16="http://schemas.microsoft.com/office/drawing/2014/main" id="{6F17932D-0244-D083-6790-9A1058BCBCD6}"/>
              </a:ext>
            </a:extLst>
          </p:cNvPr>
          <p:cNvPicPr>
            <a:picLocks noChangeAspect="1"/>
          </p:cNvPicPr>
          <p:nvPr/>
        </p:nvPicPr>
        <p:blipFill rotWithShape="1">
          <a:blip r:embed="rId4">
            <a:extLst>
              <a:ext uri="{28A0092B-C50C-407E-A947-70E740481C1C}">
                <a14:useLocalDpi xmlns:a14="http://schemas.microsoft.com/office/drawing/2010/main" val="0"/>
              </a:ext>
            </a:extLst>
          </a:blip>
          <a:srcRect l="1448" r="25759" b="4"/>
          <a:stretch/>
        </p:blipFill>
        <p:spPr>
          <a:xfrm rot="5400000">
            <a:off x="5141603" y="2834199"/>
            <a:ext cx="3323430" cy="3424063"/>
          </a:xfrm>
          <a:prstGeom prst="rect">
            <a:avLst/>
          </a:prstGeom>
        </p:spPr>
      </p:pic>
      <p:cxnSp>
        <p:nvCxnSpPr>
          <p:cNvPr id="3088" name="Straight Connector 308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9224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869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39D85F1B-3302-4DB9-81B1-038ADCE4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3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6F0219-0B98-76BB-CC5D-F21EADD5812B}"/>
              </a:ext>
            </a:extLst>
          </p:cNvPr>
          <p:cNvSpPr>
            <a:spLocks noGrp="1"/>
          </p:cNvSpPr>
          <p:nvPr>
            <p:ph type="title"/>
          </p:nvPr>
        </p:nvSpPr>
        <p:spPr>
          <a:xfrm>
            <a:off x="586436" y="3874590"/>
            <a:ext cx="3292939" cy="2094640"/>
          </a:xfrm>
        </p:spPr>
        <p:txBody>
          <a:bodyPr>
            <a:normAutofit/>
          </a:bodyPr>
          <a:lstStyle/>
          <a:p>
            <a:pPr>
              <a:lnSpc>
                <a:spcPct val="90000"/>
              </a:lnSpc>
            </a:pPr>
            <a:r>
              <a:rPr lang="el-GR" sz="3700" cap="all">
                <a:solidFill>
                  <a:schemeClr val="tx1">
                    <a:lumMod val="85000"/>
                    <a:lumOff val="15000"/>
                  </a:schemeClr>
                </a:solidFill>
              </a:rPr>
              <a:t>ΚΉΛΗ</a:t>
            </a:r>
            <a:r>
              <a:rPr lang="en-US" sz="3700" cap="all">
                <a:solidFill>
                  <a:schemeClr val="tx1">
                    <a:lumMod val="85000"/>
                    <a:lumOff val="15000"/>
                  </a:schemeClr>
                </a:solidFill>
              </a:rPr>
              <a:t> amyand κ</a:t>
            </a:r>
            <a:r>
              <a:rPr lang="el-GR" sz="3700" cap="all">
                <a:solidFill>
                  <a:schemeClr val="tx1">
                    <a:lumMod val="85000"/>
                    <a:lumOff val="15000"/>
                  </a:schemeClr>
                </a:solidFill>
              </a:rPr>
              <a:t>αι </a:t>
            </a:r>
            <a:r>
              <a:rPr lang="en-US" sz="3700" cap="all">
                <a:solidFill>
                  <a:schemeClr val="tx1">
                    <a:lumMod val="85000"/>
                    <a:lumOff val="15000"/>
                  </a:schemeClr>
                </a:solidFill>
              </a:rPr>
              <a:t>de garengeot </a:t>
            </a:r>
            <a:endParaRPr lang="en-US" sz="3700">
              <a:solidFill>
                <a:schemeClr val="tx1">
                  <a:lumMod val="85000"/>
                  <a:lumOff val="15000"/>
                </a:schemeClr>
              </a:solidFill>
            </a:endParaRPr>
          </a:p>
        </p:txBody>
      </p:sp>
      <p:pic>
        <p:nvPicPr>
          <p:cNvPr id="5122" name="Picture 2" descr="AMYAND'S HERNIA: OUR EPERIENCE AND REVIEW OF LITERATURE – ScienceOpen">
            <a:extLst>
              <a:ext uri="{FF2B5EF4-FFF2-40B4-BE49-F238E27FC236}">
                <a16:creationId xmlns:a16="http://schemas.microsoft.com/office/drawing/2014/main" id="{B9014DF1-100F-670B-F625-7B32B3EB0C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45" r="10070" b="-1"/>
          <a:stretch/>
        </p:blipFill>
        <p:spPr bwMode="auto">
          <a:xfrm>
            <a:off x="20" y="10"/>
            <a:ext cx="4571980" cy="3175906"/>
          </a:xfrm>
          <a:custGeom>
            <a:avLst/>
            <a:gdLst/>
            <a:ahLst/>
            <a:cxnLst/>
            <a:rect l="l" t="t" r="r" b="b"/>
            <a:pathLst>
              <a:path w="6096000" h="3175916">
                <a:moveTo>
                  <a:pt x="0" y="0"/>
                </a:moveTo>
                <a:lnTo>
                  <a:pt x="6096000" y="0"/>
                </a:lnTo>
                <a:lnTo>
                  <a:pt x="6096000" y="3175916"/>
                </a:lnTo>
                <a:lnTo>
                  <a:pt x="6074953" y="3168556"/>
                </a:lnTo>
                <a:cubicBezTo>
                  <a:pt x="6065180" y="3165138"/>
                  <a:pt x="6054705" y="3162334"/>
                  <a:pt x="6041425" y="3161984"/>
                </a:cubicBezTo>
                <a:lnTo>
                  <a:pt x="5978335" y="3173176"/>
                </a:lnTo>
                <a:cubicBezTo>
                  <a:pt x="5953369" y="3176890"/>
                  <a:pt x="5845857" y="3169112"/>
                  <a:pt x="5827638" y="3169738"/>
                </a:cubicBezTo>
                <a:cubicBezTo>
                  <a:pt x="5821882" y="3178743"/>
                  <a:pt x="5799256" y="3174685"/>
                  <a:pt x="5761310" y="3170760"/>
                </a:cubicBezTo>
                <a:cubicBezTo>
                  <a:pt x="5731057" y="3170684"/>
                  <a:pt x="5713719" y="3171961"/>
                  <a:pt x="5696588" y="3173023"/>
                </a:cubicBezTo>
                <a:lnTo>
                  <a:pt x="5682596" y="3173661"/>
                </a:lnTo>
                <a:lnTo>
                  <a:pt x="5575844" y="3148218"/>
                </a:lnTo>
                <a:cubicBezTo>
                  <a:pt x="5455823" y="3136706"/>
                  <a:pt x="5377668" y="3144388"/>
                  <a:pt x="5287401" y="3135195"/>
                </a:cubicBezTo>
                <a:cubicBezTo>
                  <a:pt x="5197135" y="3126002"/>
                  <a:pt x="5202548" y="3115782"/>
                  <a:pt x="5034243" y="3093057"/>
                </a:cubicBezTo>
                <a:cubicBezTo>
                  <a:pt x="4879585" y="3031690"/>
                  <a:pt x="4724928" y="3048859"/>
                  <a:pt x="4570270" y="3026761"/>
                </a:cubicBezTo>
                <a:cubicBezTo>
                  <a:pt x="4488718" y="3050631"/>
                  <a:pt x="4344263" y="2990436"/>
                  <a:pt x="4232462" y="2981221"/>
                </a:cubicBezTo>
                <a:cubicBezTo>
                  <a:pt x="4120662" y="2972005"/>
                  <a:pt x="3986179" y="2970108"/>
                  <a:pt x="3899469" y="2971466"/>
                </a:cubicBezTo>
                <a:cubicBezTo>
                  <a:pt x="3892272" y="2982518"/>
                  <a:pt x="3768985" y="2995342"/>
                  <a:pt x="3710933" y="2958642"/>
                </a:cubicBezTo>
                <a:cubicBezTo>
                  <a:pt x="3583105" y="2956402"/>
                  <a:pt x="3623640" y="2964712"/>
                  <a:pt x="3495164" y="2941478"/>
                </a:cubicBezTo>
                <a:cubicBezTo>
                  <a:pt x="3419432" y="2942273"/>
                  <a:pt x="3339383" y="2952386"/>
                  <a:pt x="3282944" y="2951628"/>
                </a:cubicBezTo>
                <a:cubicBezTo>
                  <a:pt x="3281769" y="2953455"/>
                  <a:pt x="3129759" y="2929645"/>
                  <a:pt x="3085959" y="2922940"/>
                </a:cubicBezTo>
                <a:cubicBezTo>
                  <a:pt x="3042159" y="2916235"/>
                  <a:pt x="3054740" y="2920103"/>
                  <a:pt x="3020146" y="2911397"/>
                </a:cubicBezTo>
                <a:cubicBezTo>
                  <a:pt x="2871334" y="2883584"/>
                  <a:pt x="2762563" y="2883465"/>
                  <a:pt x="2653542" y="2876899"/>
                </a:cubicBezTo>
                <a:cubicBezTo>
                  <a:pt x="2533423" y="2872448"/>
                  <a:pt x="2683271" y="2915174"/>
                  <a:pt x="2510424" y="2888407"/>
                </a:cubicBezTo>
                <a:cubicBezTo>
                  <a:pt x="2506340" y="2898923"/>
                  <a:pt x="2449170" y="2888049"/>
                  <a:pt x="2412523" y="2882673"/>
                </a:cubicBezTo>
                <a:cubicBezTo>
                  <a:pt x="2355021" y="2881306"/>
                  <a:pt x="2382991" y="2891314"/>
                  <a:pt x="2308292" y="2874695"/>
                </a:cubicBezTo>
                <a:lnTo>
                  <a:pt x="2233764" y="2908195"/>
                </a:lnTo>
                <a:cubicBezTo>
                  <a:pt x="2234416" y="2903929"/>
                  <a:pt x="2112578" y="2949704"/>
                  <a:pt x="2089169" y="2948983"/>
                </a:cubicBezTo>
                <a:lnTo>
                  <a:pt x="1901626" y="2945454"/>
                </a:lnTo>
                <a:cubicBezTo>
                  <a:pt x="1851336" y="2959106"/>
                  <a:pt x="1870664" y="2971169"/>
                  <a:pt x="1825089" y="2978820"/>
                </a:cubicBezTo>
                <a:cubicBezTo>
                  <a:pt x="1779514" y="2986471"/>
                  <a:pt x="1746268" y="2976574"/>
                  <a:pt x="1628175" y="2991359"/>
                </a:cubicBezTo>
                <a:cubicBezTo>
                  <a:pt x="1580792" y="3002760"/>
                  <a:pt x="1459893" y="2977867"/>
                  <a:pt x="1367439" y="2991184"/>
                </a:cubicBezTo>
                <a:cubicBezTo>
                  <a:pt x="1369407" y="3003218"/>
                  <a:pt x="1303810" y="3002393"/>
                  <a:pt x="1260431" y="2993313"/>
                </a:cubicBezTo>
                <a:lnTo>
                  <a:pt x="1131986" y="3017812"/>
                </a:lnTo>
                <a:cubicBezTo>
                  <a:pt x="1134074" y="3034431"/>
                  <a:pt x="1115111" y="3023292"/>
                  <a:pt x="1062297" y="3034267"/>
                </a:cubicBezTo>
                <a:cubicBezTo>
                  <a:pt x="1046148" y="3044857"/>
                  <a:pt x="1019464" y="3043729"/>
                  <a:pt x="979009" y="3052795"/>
                </a:cubicBezTo>
                <a:cubicBezTo>
                  <a:pt x="963885" y="3062784"/>
                  <a:pt x="844270" y="3032960"/>
                  <a:pt x="809514" y="3039765"/>
                </a:cubicBezTo>
                <a:cubicBezTo>
                  <a:pt x="773761" y="3042869"/>
                  <a:pt x="775984" y="3025792"/>
                  <a:pt x="686053" y="3027101"/>
                </a:cubicBezTo>
                <a:cubicBezTo>
                  <a:pt x="600190" y="3024844"/>
                  <a:pt x="595882" y="3019147"/>
                  <a:pt x="504370" y="3015625"/>
                </a:cubicBezTo>
                <a:cubicBezTo>
                  <a:pt x="442615" y="3013617"/>
                  <a:pt x="455531" y="3005845"/>
                  <a:pt x="421644" y="3004997"/>
                </a:cubicBezTo>
                <a:cubicBezTo>
                  <a:pt x="377193" y="3017912"/>
                  <a:pt x="307611" y="2981496"/>
                  <a:pt x="274973" y="2996304"/>
                </a:cubicBezTo>
                <a:lnTo>
                  <a:pt x="116340" y="2982098"/>
                </a:lnTo>
                <a:lnTo>
                  <a:pt x="35300" y="2993836"/>
                </a:lnTo>
                <a:cubicBezTo>
                  <a:pt x="29001" y="2994370"/>
                  <a:pt x="18688" y="2993580"/>
                  <a:pt x="6479" y="2992085"/>
                </a:cubicBezTo>
                <a:lnTo>
                  <a:pt x="0" y="2991123"/>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Cureus | Amyand's Hernia With Concurrent Appendicitis: A Case Report and  Review of the Literature | Article">
            <a:extLst>
              <a:ext uri="{FF2B5EF4-FFF2-40B4-BE49-F238E27FC236}">
                <a16:creationId xmlns:a16="http://schemas.microsoft.com/office/drawing/2014/main" id="{A72DA112-2E52-D621-79A7-811F97ABB7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97" r="-1" b="6212"/>
          <a:stretch/>
        </p:blipFill>
        <p:spPr bwMode="auto">
          <a:xfrm>
            <a:off x="4572000" y="10"/>
            <a:ext cx="4572000" cy="3182262"/>
          </a:xfrm>
          <a:custGeom>
            <a:avLst/>
            <a:gdLst/>
            <a:ahLst/>
            <a:cxnLst/>
            <a:rect l="l" t="t" r="r" b="b"/>
            <a:pathLst>
              <a:path w="6096000" h="3182272">
                <a:moveTo>
                  <a:pt x="0" y="0"/>
                </a:moveTo>
                <a:lnTo>
                  <a:pt x="6096000" y="0"/>
                </a:lnTo>
                <a:lnTo>
                  <a:pt x="6096000" y="2977881"/>
                </a:lnTo>
                <a:lnTo>
                  <a:pt x="6089100" y="2979305"/>
                </a:lnTo>
                <a:cubicBezTo>
                  <a:pt x="6033641" y="2989882"/>
                  <a:pt x="5988719" y="2996128"/>
                  <a:pt x="5963104" y="2993636"/>
                </a:cubicBezTo>
                <a:cubicBezTo>
                  <a:pt x="5792949" y="3029182"/>
                  <a:pt x="5730547" y="3002240"/>
                  <a:pt x="5622676" y="2993454"/>
                </a:cubicBezTo>
                <a:cubicBezTo>
                  <a:pt x="5358705" y="2975083"/>
                  <a:pt x="5242862" y="2994654"/>
                  <a:pt x="5115732" y="2989671"/>
                </a:cubicBezTo>
                <a:cubicBezTo>
                  <a:pt x="4988602" y="2984687"/>
                  <a:pt x="5029567" y="2975639"/>
                  <a:pt x="4859897" y="2963549"/>
                </a:cubicBezTo>
                <a:lnTo>
                  <a:pt x="4391870" y="2926580"/>
                </a:lnTo>
                <a:cubicBezTo>
                  <a:pt x="4327296" y="2956949"/>
                  <a:pt x="4071930" y="2902434"/>
                  <a:pt x="4051327" y="2902384"/>
                </a:cubicBezTo>
                <a:cubicBezTo>
                  <a:pt x="3968352" y="2908170"/>
                  <a:pt x="3882315" y="2886803"/>
                  <a:pt x="3767876" y="2899218"/>
                </a:cubicBezTo>
                <a:cubicBezTo>
                  <a:pt x="3761563" y="2910695"/>
                  <a:pt x="3759706" y="2886579"/>
                  <a:pt x="3607318" y="2887826"/>
                </a:cubicBezTo>
                <a:cubicBezTo>
                  <a:pt x="3517854" y="2911862"/>
                  <a:pt x="3239059" y="2908898"/>
                  <a:pt x="3200813" y="2916134"/>
                </a:cubicBezTo>
                <a:cubicBezTo>
                  <a:pt x="3125330" y="2921689"/>
                  <a:pt x="3104585" y="2900825"/>
                  <a:pt x="3048226" y="2903616"/>
                </a:cubicBezTo>
                <a:cubicBezTo>
                  <a:pt x="3047198" y="2905512"/>
                  <a:pt x="2972947" y="2922104"/>
                  <a:pt x="2930185" y="2925795"/>
                </a:cubicBezTo>
                <a:cubicBezTo>
                  <a:pt x="2887423" y="2929486"/>
                  <a:pt x="2826842" y="2932273"/>
                  <a:pt x="2791651" y="2925762"/>
                </a:cubicBezTo>
                <a:cubicBezTo>
                  <a:pt x="2641026" y="2907373"/>
                  <a:pt x="2577392" y="2897262"/>
                  <a:pt x="2468125" y="2897565"/>
                </a:cubicBezTo>
                <a:cubicBezTo>
                  <a:pt x="2347953" y="2900676"/>
                  <a:pt x="2483169" y="2941985"/>
                  <a:pt x="2308652" y="2926146"/>
                </a:cubicBezTo>
                <a:cubicBezTo>
                  <a:pt x="2305401" y="2936895"/>
                  <a:pt x="2265130" y="2921533"/>
                  <a:pt x="2228153" y="2918475"/>
                </a:cubicBezTo>
                <a:cubicBezTo>
                  <a:pt x="2170686" y="2920724"/>
                  <a:pt x="2206286" y="2945386"/>
                  <a:pt x="2130469" y="2933502"/>
                </a:cubicBezTo>
                <a:lnTo>
                  <a:pt x="2051835" y="2955169"/>
                </a:lnTo>
                <a:cubicBezTo>
                  <a:pt x="2052153" y="2950872"/>
                  <a:pt x="1934201" y="3004193"/>
                  <a:pt x="1910793" y="3004946"/>
                </a:cubicBezTo>
                <a:lnTo>
                  <a:pt x="1758332" y="3027886"/>
                </a:lnTo>
                <a:cubicBezTo>
                  <a:pt x="1709235" y="3044665"/>
                  <a:pt x="1700383" y="3043257"/>
                  <a:pt x="1649704" y="3051307"/>
                </a:cubicBezTo>
                <a:cubicBezTo>
                  <a:pt x="1599024" y="3059359"/>
                  <a:pt x="1520412" y="3098900"/>
                  <a:pt x="1454257" y="3076192"/>
                </a:cubicBezTo>
                <a:cubicBezTo>
                  <a:pt x="1407884" y="3090545"/>
                  <a:pt x="1414359" y="3062092"/>
                  <a:pt x="1323176" y="3081187"/>
                </a:cubicBezTo>
                <a:cubicBezTo>
                  <a:pt x="1269270" y="3084300"/>
                  <a:pt x="1246499" y="3082073"/>
                  <a:pt x="1231798" y="3083652"/>
                </a:cubicBezTo>
                <a:lnTo>
                  <a:pt x="1128386" y="3096270"/>
                </a:lnTo>
                <a:lnTo>
                  <a:pt x="1087572" y="3101257"/>
                </a:lnTo>
                <a:lnTo>
                  <a:pt x="1075937" y="3104255"/>
                </a:lnTo>
                <a:lnTo>
                  <a:pt x="992872" y="3105385"/>
                </a:lnTo>
                <a:cubicBezTo>
                  <a:pt x="955021" y="3105296"/>
                  <a:pt x="904630" y="3125038"/>
                  <a:pt x="891882" y="3122691"/>
                </a:cubicBezTo>
                <a:cubicBezTo>
                  <a:pt x="784087" y="3112356"/>
                  <a:pt x="829281" y="3133000"/>
                  <a:pt x="715888" y="3127380"/>
                </a:cubicBezTo>
                <a:cubicBezTo>
                  <a:pt x="637116" y="3116268"/>
                  <a:pt x="537472" y="3131012"/>
                  <a:pt x="399964" y="3152096"/>
                </a:cubicBezTo>
                <a:lnTo>
                  <a:pt x="310170" y="3146040"/>
                </a:lnTo>
                <a:lnTo>
                  <a:pt x="251771" y="3165636"/>
                </a:lnTo>
                <a:cubicBezTo>
                  <a:pt x="208442" y="3181313"/>
                  <a:pt x="136178" y="3149360"/>
                  <a:pt x="104780" y="3166182"/>
                </a:cubicBezTo>
                <a:cubicBezTo>
                  <a:pt x="55782" y="3185117"/>
                  <a:pt x="29223" y="3184417"/>
                  <a:pt x="8274" y="3178809"/>
                </a:cubicBezTo>
                <a:lnTo>
                  <a:pt x="0" y="3175916"/>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6E0FD9-1F64-F052-23F6-5DFDE9F9580A}"/>
              </a:ext>
            </a:extLst>
          </p:cNvPr>
          <p:cNvSpPr>
            <a:spLocks noGrp="1"/>
          </p:cNvSpPr>
          <p:nvPr>
            <p:ph idx="1"/>
          </p:nvPr>
        </p:nvSpPr>
        <p:spPr>
          <a:xfrm>
            <a:off x="4309280" y="3493827"/>
            <a:ext cx="4360461" cy="2856166"/>
          </a:xfrm>
        </p:spPr>
        <p:txBody>
          <a:bodyPr anchor="ctr">
            <a:normAutofit/>
          </a:bodyPr>
          <a:lstStyle/>
          <a:p>
            <a:pPr>
              <a:lnSpc>
                <a:spcPct val="90000"/>
              </a:lnSpc>
            </a:pPr>
            <a:r>
              <a:rPr lang="el-GR" sz="1700">
                <a:solidFill>
                  <a:schemeClr val="tx1">
                    <a:lumMod val="85000"/>
                    <a:lumOff val="15000"/>
                  </a:schemeClr>
                </a:solidFill>
              </a:rPr>
              <a:t>Η προβολή της σκωληκοειδούς απόφυσης στο έσω βουβωνικό στόμιο περιγράφηκε για πρώτη φορά από τον </a:t>
            </a:r>
            <a:r>
              <a:rPr lang="en-US" sz="1700">
                <a:solidFill>
                  <a:schemeClr val="tx1">
                    <a:lumMod val="85000"/>
                    <a:lumOff val="15000"/>
                  </a:schemeClr>
                </a:solidFill>
              </a:rPr>
              <a:t>Claudius Amyand</a:t>
            </a:r>
          </a:p>
          <a:p>
            <a:pPr>
              <a:lnSpc>
                <a:spcPct val="90000"/>
              </a:lnSpc>
            </a:pPr>
            <a:r>
              <a:rPr lang="el-GR" sz="1700">
                <a:solidFill>
                  <a:schemeClr val="tx1">
                    <a:lumMod val="85000"/>
                    <a:lumOff val="15000"/>
                  </a:schemeClr>
                </a:solidFill>
              </a:rPr>
              <a:t>ενώ η προβολή της σκωληκοειδούς απόφυσης εντός του μηριαίου δακτυλίου είναι μια κατάσταση γνωστή ως κήλη </a:t>
            </a:r>
            <a:r>
              <a:rPr lang="en-US" sz="1700">
                <a:solidFill>
                  <a:schemeClr val="tx1">
                    <a:lumMod val="85000"/>
                    <a:lumOff val="15000"/>
                  </a:schemeClr>
                </a:solidFill>
              </a:rPr>
              <a:t>De Garengeot. </a:t>
            </a:r>
          </a:p>
          <a:p>
            <a:pPr>
              <a:lnSpc>
                <a:spcPct val="90000"/>
              </a:lnSpc>
            </a:pPr>
            <a:r>
              <a:rPr lang="el-GR" sz="1700">
                <a:solidFill>
                  <a:schemeClr val="tx1">
                    <a:lumMod val="85000"/>
                    <a:lumOff val="15000"/>
                  </a:schemeClr>
                </a:solidFill>
              </a:rPr>
              <a:t>Η συχνότητα εμφάνισης ενός τέτοιου συμβάντος είναι πολύ χαμηλή και η χειρουργική θεραπεία πραγματοποιείται συνήθως μέσω </a:t>
            </a:r>
            <a:r>
              <a:rPr lang="en-US" sz="1700">
                <a:solidFill>
                  <a:schemeClr val="tx1">
                    <a:lumMod val="85000"/>
                    <a:lumOff val="15000"/>
                  </a:schemeClr>
                </a:solidFill>
              </a:rPr>
              <a:t>α</a:t>
            </a:r>
            <a:r>
              <a:rPr lang="el-GR" sz="1700">
                <a:solidFill>
                  <a:schemeClr val="tx1">
                    <a:lumMod val="85000"/>
                    <a:lumOff val="15000"/>
                  </a:schemeClr>
                </a:solidFill>
              </a:rPr>
              <a:t>νοιχτ</a:t>
            </a:r>
            <a:r>
              <a:rPr lang="en-US" sz="1700">
                <a:solidFill>
                  <a:schemeClr val="tx1">
                    <a:lumMod val="85000"/>
                    <a:lumOff val="15000"/>
                  </a:schemeClr>
                </a:solidFill>
              </a:rPr>
              <a:t>ή</a:t>
            </a:r>
            <a:r>
              <a:rPr lang="el-GR" sz="1700">
                <a:solidFill>
                  <a:schemeClr val="tx1">
                    <a:lumMod val="85000"/>
                    <a:lumOff val="15000"/>
                  </a:schemeClr>
                </a:solidFill>
              </a:rPr>
              <a:t>ς προσέγγισης.</a:t>
            </a:r>
            <a:endParaRPr lang="en-US" sz="1700">
              <a:solidFill>
                <a:schemeClr val="tx1">
                  <a:lumMod val="85000"/>
                  <a:lumOff val="15000"/>
                </a:schemeClr>
              </a:solidFill>
            </a:endParaRPr>
          </a:p>
        </p:txBody>
      </p:sp>
    </p:spTree>
    <p:extLst>
      <p:ext uri="{BB962C8B-B14F-4D97-AF65-F5344CB8AC3E}">
        <p14:creationId xmlns:p14="http://schemas.microsoft.com/office/powerpoint/2010/main" val="4005752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l-GR" sz="3600" b="1" dirty="0">
                <a:latin typeface="Times New Roman" pitchFamily="18" charset="0"/>
                <a:cs typeface="Times New Roman" pitchFamily="18" charset="0"/>
              </a:rPr>
              <a:t>Επιδημιολογία κηλών</a:t>
            </a:r>
            <a:endParaRPr lang="el-GR" sz="3600" dirty="0">
              <a:latin typeface="Times New Roman" pitchFamily="18" charset="0"/>
              <a:cs typeface="Times New Roman" pitchFamily="18" charset="0"/>
            </a:endParaRPr>
          </a:p>
        </p:txBody>
      </p:sp>
      <p:graphicFrame>
        <p:nvGraphicFramePr>
          <p:cNvPr id="5" name="Content Placeholder 2">
            <a:extLst>
              <a:ext uri="{FF2B5EF4-FFF2-40B4-BE49-F238E27FC236}">
                <a16:creationId xmlns:a16="http://schemas.microsoft.com/office/drawing/2014/main" id="{A8F86224-A838-5A3F-CBD6-0A413400768D}"/>
              </a:ext>
            </a:extLst>
          </p:cNvPr>
          <p:cNvGraphicFramePr>
            <a:graphicFrameLocks noGrp="1"/>
          </p:cNvGraphicFramePr>
          <p:nvPr>
            <p:ph idx="1"/>
          </p:nvPr>
        </p:nvGraphicFramePr>
        <p:xfrm>
          <a:off x="457200" y="1196752"/>
          <a:ext cx="822960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D3851-35FB-0DBE-A7B3-68702A1AA05D}"/>
              </a:ext>
            </a:extLst>
          </p:cNvPr>
          <p:cNvSpPr>
            <a:spLocks noGrp="1"/>
          </p:cNvSpPr>
          <p:nvPr>
            <p:ph type="title"/>
          </p:nvPr>
        </p:nvSpPr>
        <p:spPr>
          <a:xfrm>
            <a:off x="515125" y="1153572"/>
            <a:ext cx="2400300" cy="4461163"/>
          </a:xfrm>
        </p:spPr>
        <p:txBody>
          <a:bodyPr>
            <a:normAutofit/>
          </a:bodyPr>
          <a:lstStyle/>
          <a:p>
            <a:r>
              <a:rPr lang="el-GR" sz="3700">
                <a:solidFill>
                  <a:srgbClr val="FFFFFF"/>
                </a:solidFill>
              </a:rPr>
              <a:t>ΑΙΤΙΟΛΟΓΙΑ</a:t>
            </a:r>
            <a:br>
              <a:rPr lang="el-GR" sz="3700">
                <a:solidFill>
                  <a:srgbClr val="FFFFFF"/>
                </a:solidFill>
              </a:rPr>
            </a:b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CCB7758-552A-DE64-D695-2C6A3F3CDD84}"/>
              </a:ext>
            </a:extLst>
          </p:cNvPr>
          <p:cNvSpPr>
            <a:spLocks noGrp="1"/>
          </p:cNvSpPr>
          <p:nvPr>
            <p:ph idx="1"/>
          </p:nvPr>
        </p:nvSpPr>
        <p:spPr>
          <a:xfrm>
            <a:off x="3335481" y="591344"/>
            <a:ext cx="5179868" cy="5585619"/>
          </a:xfrm>
        </p:spPr>
        <p:txBody>
          <a:bodyPr anchor="ctr">
            <a:normAutofit/>
          </a:bodyPr>
          <a:lstStyle/>
          <a:p>
            <a:pPr>
              <a:lnSpc>
                <a:spcPct val="90000"/>
              </a:lnSpc>
            </a:pPr>
            <a:r>
              <a:rPr lang="el-GR" sz="1800"/>
              <a:t>Τα αίτια που οδηγούν στην δημιουργία κήλης μπορούν να ταξινομηθούν σε δυο κατηγορίες</a:t>
            </a:r>
          </a:p>
          <a:p>
            <a:pPr marL="0" indent="0">
              <a:lnSpc>
                <a:spcPct val="90000"/>
              </a:lnSpc>
              <a:buNone/>
            </a:pPr>
            <a:endParaRPr lang="el-GR" sz="1800"/>
          </a:p>
          <a:p>
            <a:pPr>
              <a:lnSpc>
                <a:spcPct val="90000"/>
              </a:lnSpc>
            </a:pPr>
            <a:r>
              <a:rPr lang="el-GR" sz="1800" b="1"/>
              <a:t>Συγγενή: </a:t>
            </a:r>
          </a:p>
          <a:p>
            <a:pPr marL="0" indent="0">
              <a:lnSpc>
                <a:spcPct val="90000"/>
              </a:lnSpc>
              <a:buNone/>
            </a:pPr>
            <a:endParaRPr lang="el-GR" sz="1800" b="1"/>
          </a:p>
          <a:p>
            <a:pPr>
              <a:lnSpc>
                <a:spcPct val="90000"/>
              </a:lnSpc>
            </a:pPr>
            <a:r>
              <a:rPr lang="el-GR" sz="1800"/>
              <a:t>Η </a:t>
            </a:r>
            <a:r>
              <a:rPr lang="el-GR" sz="1800" b="1"/>
              <a:t>μη σύγκλειση του </a:t>
            </a:r>
            <a:r>
              <a:rPr lang="el-GR" sz="1800" err="1"/>
              <a:t>ελυτροπεριτοναϊκού</a:t>
            </a:r>
            <a:r>
              <a:rPr lang="el-GR" sz="1800" b="1"/>
              <a:t> πόρου</a:t>
            </a:r>
            <a:r>
              <a:rPr lang="el-GR" sz="1800"/>
              <a:t> και η παραμονή του ανοιχτού μετά την ολοκλήρωση της καθόδου του </a:t>
            </a:r>
            <a:r>
              <a:rPr lang="el-GR" sz="1800" err="1"/>
              <a:t>όρχι</a:t>
            </a:r>
            <a:r>
              <a:rPr lang="el-GR" sz="1800"/>
              <a:t> στο όσχεο θεωρείται μια από τις κύριες αιτίες εμφάνισης λοξής βουβωνοκήλης.</a:t>
            </a:r>
          </a:p>
          <a:p>
            <a:pPr marL="0" indent="0">
              <a:lnSpc>
                <a:spcPct val="90000"/>
              </a:lnSpc>
              <a:buNone/>
            </a:pPr>
            <a:endParaRPr lang="el-GR" sz="1800"/>
          </a:p>
          <a:p>
            <a:pPr>
              <a:lnSpc>
                <a:spcPct val="90000"/>
              </a:lnSpc>
            </a:pPr>
            <a:r>
              <a:rPr lang="el-GR" sz="1800"/>
              <a:t>Οι </a:t>
            </a:r>
            <a:r>
              <a:rPr lang="el-GR" sz="1800" err="1"/>
              <a:t>ομφαλοκήλες</a:t>
            </a:r>
            <a:r>
              <a:rPr lang="el-GR" sz="1800"/>
              <a:t> κατά ένα ποσοστό οφείλονται σε παραμονή ελλείμματος στον ομφαλικό δακτύλιο, που φυσιολογικά παρατηρείται κατά τη γέννηση, αλλά αποφράσσεται συνήθως στη παιδική ηλικία.</a:t>
            </a:r>
          </a:p>
          <a:p>
            <a:pPr marL="0" indent="0">
              <a:lnSpc>
                <a:spcPct val="90000"/>
              </a:lnSpc>
              <a:buNone/>
            </a:pPr>
            <a:br>
              <a:rPr lang="el-GR" sz="1800"/>
            </a:br>
            <a:endParaRPr lang="el-GR" sz="1800"/>
          </a:p>
          <a:p>
            <a:pPr>
              <a:lnSpc>
                <a:spcPct val="90000"/>
              </a:lnSpc>
            </a:pPr>
            <a:endParaRPr lang="en-US" sz="1800"/>
          </a:p>
        </p:txBody>
      </p:sp>
    </p:spTree>
    <p:extLst>
      <p:ext uri="{BB962C8B-B14F-4D97-AF65-F5344CB8AC3E}">
        <p14:creationId xmlns:p14="http://schemas.microsoft.com/office/powerpoint/2010/main" val="476827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B781B-1EC5-F8C5-4C90-962AF668E676}"/>
              </a:ext>
            </a:extLst>
          </p:cNvPr>
          <p:cNvSpPr>
            <a:spLocks noGrp="1"/>
          </p:cNvSpPr>
          <p:nvPr>
            <p:ph type="title"/>
          </p:nvPr>
        </p:nvSpPr>
        <p:spPr>
          <a:xfrm>
            <a:off x="515125" y="1153572"/>
            <a:ext cx="2400300" cy="4461163"/>
          </a:xfrm>
        </p:spPr>
        <p:txBody>
          <a:bodyPr>
            <a:normAutofit/>
          </a:bodyPr>
          <a:lstStyle/>
          <a:p>
            <a:r>
              <a:rPr lang="el-GR" sz="3700">
                <a:solidFill>
                  <a:srgbClr val="FFFFFF"/>
                </a:solidFill>
              </a:rPr>
              <a:t>ΑΙΤΙΟΛΟΓΙΑ</a:t>
            </a:r>
            <a:br>
              <a:rPr lang="el-GR" sz="3700">
                <a:solidFill>
                  <a:srgbClr val="FFFFFF"/>
                </a:solidFill>
              </a:rPr>
            </a:br>
            <a:endParaRPr lang="en-US"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11E3519-3E54-0818-AC7A-E3AE3B3D0C19}"/>
              </a:ext>
            </a:extLst>
          </p:cNvPr>
          <p:cNvSpPr>
            <a:spLocks noGrp="1"/>
          </p:cNvSpPr>
          <p:nvPr>
            <p:ph idx="1"/>
          </p:nvPr>
        </p:nvSpPr>
        <p:spPr>
          <a:xfrm>
            <a:off x="3335481" y="591344"/>
            <a:ext cx="5179868" cy="5585619"/>
          </a:xfrm>
        </p:spPr>
        <p:txBody>
          <a:bodyPr anchor="ctr">
            <a:normAutofit/>
          </a:bodyPr>
          <a:lstStyle/>
          <a:p>
            <a:pPr>
              <a:lnSpc>
                <a:spcPct val="90000"/>
              </a:lnSpc>
            </a:pPr>
            <a:r>
              <a:rPr lang="el-GR" sz="2200" b="1"/>
              <a:t>Επίκτητα</a:t>
            </a:r>
          </a:p>
          <a:p>
            <a:pPr>
              <a:lnSpc>
                <a:spcPct val="90000"/>
              </a:lnSpc>
            </a:pPr>
            <a:r>
              <a:rPr lang="el-GR" sz="2200"/>
              <a:t>Καταστάσεις που προκαλούν χρόνια αύξηση της </a:t>
            </a:r>
            <a:r>
              <a:rPr lang="el-GR" sz="2200" err="1"/>
              <a:t>ενδοκοιλιακής</a:t>
            </a:r>
            <a:r>
              <a:rPr lang="el-GR" sz="2200"/>
              <a:t> πίεσης, καθώς και εξασθένηση των κοιλιακών τοιχωμάτων συμβάλουν στο σχηματισμό κήλης. </a:t>
            </a:r>
          </a:p>
          <a:p>
            <a:pPr>
              <a:lnSpc>
                <a:spcPct val="90000"/>
              </a:lnSpc>
            </a:pPr>
            <a:r>
              <a:rPr lang="el-GR" sz="2200"/>
              <a:t>Χρόνιος βήχας.</a:t>
            </a:r>
          </a:p>
          <a:p>
            <a:pPr>
              <a:lnSpc>
                <a:spcPct val="90000"/>
              </a:lnSpc>
            </a:pPr>
            <a:r>
              <a:rPr lang="el-GR" sz="2200"/>
              <a:t>Δυσκοιλιότητα.</a:t>
            </a:r>
          </a:p>
          <a:p>
            <a:pPr>
              <a:lnSpc>
                <a:spcPct val="90000"/>
              </a:lnSpc>
            </a:pPr>
            <a:r>
              <a:rPr lang="el-GR" sz="2200" u="sng"/>
              <a:t>Κάπνισμα</a:t>
            </a:r>
            <a:r>
              <a:rPr lang="el-GR" sz="2200"/>
              <a:t>.</a:t>
            </a:r>
          </a:p>
          <a:p>
            <a:pPr>
              <a:lnSpc>
                <a:spcPct val="90000"/>
              </a:lnSpc>
            </a:pPr>
            <a:r>
              <a:rPr lang="el-GR" sz="2200"/>
              <a:t>Παχυσαρκία.</a:t>
            </a:r>
          </a:p>
          <a:p>
            <a:pPr>
              <a:lnSpc>
                <a:spcPct val="90000"/>
              </a:lnSpc>
            </a:pPr>
            <a:r>
              <a:rPr lang="el-GR" sz="2200"/>
              <a:t>Ηλικία.</a:t>
            </a:r>
          </a:p>
          <a:p>
            <a:pPr>
              <a:lnSpc>
                <a:spcPct val="90000"/>
              </a:lnSpc>
            </a:pPr>
            <a:r>
              <a:rPr lang="el-GR" sz="2200" u="sng"/>
              <a:t>Τραυματισμός ή χειρουργική επέμβαση.</a:t>
            </a:r>
          </a:p>
          <a:p>
            <a:pPr>
              <a:lnSpc>
                <a:spcPct val="90000"/>
              </a:lnSpc>
            </a:pPr>
            <a:r>
              <a:rPr lang="el-GR" sz="2200" u="sng"/>
              <a:t>Κύηση</a:t>
            </a:r>
            <a:r>
              <a:rPr lang="el-GR" sz="2200"/>
              <a:t>.</a:t>
            </a:r>
          </a:p>
          <a:p>
            <a:pPr>
              <a:lnSpc>
                <a:spcPct val="90000"/>
              </a:lnSpc>
            </a:pPr>
            <a:r>
              <a:rPr lang="el-GR" sz="2200" err="1"/>
              <a:t>Ασκίτης</a:t>
            </a:r>
            <a:r>
              <a:rPr lang="el-GR" sz="2200"/>
              <a:t>.</a:t>
            </a:r>
          </a:p>
          <a:p>
            <a:pPr>
              <a:lnSpc>
                <a:spcPct val="90000"/>
              </a:lnSpc>
            </a:pPr>
            <a:r>
              <a:rPr lang="el-GR" sz="2200" err="1"/>
              <a:t>Κολλαγονοπάθειες</a:t>
            </a:r>
            <a:r>
              <a:rPr lang="el-GR" sz="2200"/>
              <a:t>.</a:t>
            </a:r>
          </a:p>
          <a:p>
            <a:pPr>
              <a:lnSpc>
                <a:spcPct val="90000"/>
              </a:lnSpc>
            </a:pPr>
            <a:endParaRPr lang="en-US" sz="2200"/>
          </a:p>
        </p:txBody>
      </p:sp>
    </p:spTree>
    <p:extLst>
      <p:ext uri="{BB962C8B-B14F-4D97-AF65-F5344CB8AC3E}">
        <p14:creationId xmlns:p14="http://schemas.microsoft.com/office/powerpoint/2010/main" val="4211338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D79F-FC25-37E4-CA08-A2627E8239B5}"/>
              </a:ext>
            </a:extLst>
          </p:cNvPr>
          <p:cNvSpPr>
            <a:spLocks noGrp="1"/>
          </p:cNvSpPr>
          <p:nvPr>
            <p:ph type="title"/>
          </p:nvPr>
        </p:nvSpPr>
        <p:spPr/>
        <p:txBody>
          <a:bodyPr>
            <a:normAutofit fontScale="90000"/>
          </a:bodyPr>
          <a:lstStyle/>
          <a:p>
            <a:pPr fontAlgn="base"/>
            <a:r>
              <a:rPr lang="el-GR" dirty="0"/>
              <a:t>Μια κήλη μπορεί να είναι:</a:t>
            </a:r>
            <a:br>
              <a:rPr lang="el-GR" dirty="0"/>
            </a:br>
            <a:endParaRPr lang="en-US" dirty="0"/>
          </a:p>
        </p:txBody>
      </p:sp>
      <p:pic>
        <p:nvPicPr>
          <p:cNvPr id="5" name="Content Placeholder 4" descr="Table&#10;&#10;Description automatically generated">
            <a:extLst>
              <a:ext uri="{FF2B5EF4-FFF2-40B4-BE49-F238E27FC236}">
                <a16:creationId xmlns:a16="http://schemas.microsoft.com/office/drawing/2014/main" id="{B7261D0B-912A-8AE4-C36C-16B5CA5136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00808"/>
            <a:ext cx="8229600" cy="4392488"/>
          </a:xfrm>
        </p:spPr>
      </p:pic>
    </p:spTree>
    <p:extLst>
      <p:ext uri="{BB962C8B-B14F-4D97-AF65-F5344CB8AC3E}">
        <p14:creationId xmlns:p14="http://schemas.microsoft.com/office/powerpoint/2010/main" val="3860267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72990A51-5642-C5B3-33C6-C61A7BC563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4902" y="643467"/>
            <a:ext cx="6554195"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052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2AF7972C-44D6-AB12-12E3-1C1CB518C37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7354" y="1052736"/>
            <a:ext cx="3302630" cy="4667889"/>
          </a:xfrm>
          <a:prstGeom prst="rect">
            <a:avLst/>
          </a:prstGeom>
        </p:spPr>
      </p:pic>
      <p:sp>
        <p:nvSpPr>
          <p:cNvPr id="19" name="Freeform: Shape 18">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4A08431-300F-513A-0325-28AC7F0BFF4C}"/>
              </a:ext>
            </a:extLst>
          </p:cNvPr>
          <p:cNvSpPr>
            <a:spLocks noGrp="1"/>
          </p:cNvSpPr>
          <p:nvPr>
            <p:ph type="title"/>
          </p:nvPr>
        </p:nvSpPr>
        <p:spPr>
          <a:xfrm>
            <a:off x="4296644" y="82593"/>
            <a:ext cx="4002953" cy="1835911"/>
          </a:xfrm>
        </p:spPr>
        <p:txBody>
          <a:bodyPr vert="horz" lIns="91440" tIns="45720" rIns="91440" bIns="45720" rtlCol="0" anchor="b">
            <a:normAutofit/>
          </a:bodyPr>
          <a:lstStyle/>
          <a:p>
            <a:pPr algn="l">
              <a:lnSpc>
                <a:spcPct val="90000"/>
              </a:lnSpc>
            </a:pPr>
            <a:r>
              <a:rPr lang="en-US" sz="3600" kern="1200" dirty="0" err="1">
                <a:solidFill>
                  <a:srgbClr val="FFFFFF"/>
                </a:solidFill>
                <a:latin typeface="+mj-lt"/>
                <a:ea typeface="+mj-ea"/>
                <a:cs typeface="+mj-cs"/>
              </a:rPr>
              <a:t>Κ</a:t>
            </a:r>
            <a:r>
              <a:rPr lang="en-US" sz="3600" kern="1200" dirty="0">
                <a:solidFill>
                  <a:srgbClr val="FFFFFF"/>
                </a:solidFill>
                <a:latin typeface="+mj-lt"/>
                <a:ea typeface="+mj-ea"/>
                <a:cs typeface="+mj-cs"/>
              </a:rPr>
              <a:t>α</a:t>
            </a:r>
            <a:r>
              <a:rPr lang="en-US" sz="3600" kern="1200" dirty="0" err="1">
                <a:solidFill>
                  <a:srgbClr val="FFFFFF"/>
                </a:solidFill>
                <a:latin typeface="+mj-lt"/>
                <a:ea typeface="+mj-ea"/>
                <a:cs typeface="+mj-cs"/>
              </a:rPr>
              <a:t>τάτ</a:t>
            </a:r>
            <a:r>
              <a:rPr lang="en-US" sz="3600" kern="1200" dirty="0">
                <a:solidFill>
                  <a:srgbClr val="FFFFFF"/>
                </a:solidFill>
                <a:latin typeface="+mj-lt"/>
                <a:ea typeface="+mj-ea"/>
                <a:cs typeface="+mj-cs"/>
              </a:rPr>
              <a:t>α</a:t>
            </a:r>
            <a:r>
              <a:rPr lang="en-US" sz="3600" kern="1200" dirty="0" err="1">
                <a:solidFill>
                  <a:srgbClr val="FFFFFF"/>
                </a:solidFill>
                <a:latin typeface="+mj-lt"/>
                <a:ea typeface="+mj-ea"/>
                <a:cs typeface="+mj-cs"/>
              </a:rPr>
              <a:t>ξη</a:t>
            </a:r>
            <a:endParaRPr lang="en-US" sz="3600" kern="1200" dirty="0">
              <a:solidFill>
                <a:srgbClr val="FFFFFF"/>
              </a:solidFill>
              <a:latin typeface="+mj-lt"/>
              <a:ea typeface="+mj-ea"/>
              <a:cs typeface="+mj-cs"/>
            </a:endParaRPr>
          </a:p>
        </p:txBody>
      </p:sp>
      <p:sp>
        <p:nvSpPr>
          <p:cNvPr id="21"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2560829"/>
            <a:ext cx="3771900" cy="18288"/>
          </a:xfrm>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 name="connsiteX0" fmla="*/ 0 w 3771900"/>
              <a:gd name="connsiteY0" fmla="*/ 0 h 18288"/>
              <a:gd name="connsiteX1" fmla="*/ 590931 w 3771900"/>
              <a:gd name="connsiteY1" fmla="*/ 0 h 18288"/>
              <a:gd name="connsiteX2" fmla="*/ 1106424 w 3771900"/>
              <a:gd name="connsiteY2" fmla="*/ 0 h 18288"/>
              <a:gd name="connsiteX3" fmla="*/ 1810512 w 3771900"/>
              <a:gd name="connsiteY3" fmla="*/ 0 h 18288"/>
              <a:gd name="connsiteX4" fmla="*/ 2401443 w 3771900"/>
              <a:gd name="connsiteY4" fmla="*/ 0 h 18288"/>
              <a:gd name="connsiteX5" fmla="*/ 2992374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1999107 w 3771900"/>
              <a:gd name="connsiteY10" fmla="*/ 18288 h 18288"/>
              <a:gd name="connsiteX11" fmla="*/ 1370457 w 3771900"/>
              <a:gd name="connsiteY11" fmla="*/ 18288 h 18288"/>
              <a:gd name="connsiteX12" fmla="*/ 779526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609" y="9035"/>
                  <a:pt x="3771801" y="15148"/>
                  <a:pt x="3771900" y="18288"/>
                </a:cubicBezTo>
                <a:cubicBezTo>
                  <a:pt x="3457794" y="19957"/>
                  <a:pt x="3415448" y="-15179"/>
                  <a:pt x="3143250" y="18288"/>
                </a:cubicBezTo>
                <a:cubicBezTo>
                  <a:pt x="2866953" y="44091"/>
                  <a:pt x="2852564" y="22861"/>
                  <a:pt x="2627757" y="18288"/>
                </a:cubicBezTo>
                <a:cubicBezTo>
                  <a:pt x="2412632" y="15061"/>
                  <a:pt x="2228768" y="-1260"/>
                  <a:pt x="2112264" y="18288"/>
                </a:cubicBezTo>
                <a:cubicBezTo>
                  <a:pt x="1975640" y="66897"/>
                  <a:pt x="1635725" y="-13484"/>
                  <a:pt x="1445895" y="18288"/>
                </a:cubicBezTo>
                <a:cubicBezTo>
                  <a:pt x="1247266" y="8685"/>
                  <a:pt x="1124650" y="19647"/>
                  <a:pt x="892683" y="18288"/>
                </a:cubicBezTo>
                <a:cubicBezTo>
                  <a:pt x="637653" y="4646"/>
                  <a:pt x="185278" y="-30427"/>
                  <a:pt x="0" y="18288"/>
                </a:cubicBezTo>
                <a:cubicBezTo>
                  <a:pt x="-470" y="12661"/>
                  <a:pt x="773" y="6041"/>
                  <a:pt x="0" y="0"/>
                </a:cubicBezTo>
                <a:close/>
              </a:path>
              <a:path w="3771900" h="18288"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420" y="6734"/>
                  <a:pt x="3771655" y="13051"/>
                  <a:pt x="3771900" y="18288"/>
                </a:cubicBezTo>
                <a:cubicBezTo>
                  <a:pt x="3462953" y="18781"/>
                  <a:pt x="3361132" y="1005"/>
                  <a:pt x="3143250" y="18288"/>
                </a:cubicBezTo>
                <a:cubicBezTo>
                  <a:pt x="2921481" y="34309"/>
                  <a:pt x="2854045" y="33328"/>
                  <a:pt x="2627757" y="18288"/>
                </a:cubicBezTo>
                <a:cubicBezTo>
                  <a:pt x="2409270" y="9750"/>
                  <a:pt x="2187246" y="-7226"/>
                  <a:pt x="1999107" y="18288"/>
                </a:cubicBezTo>
                <a:cubicBezTo>
                  <a:pt x="1815666" y="58826"/>
                  <a:pt x="1527808" y="-26152"/>
                  <a:pt x="1370457" y="18288"/>
                </a:cubicBezTo>
                <a:cubicBezTo>
                  <a:pt x="1214923" y="5764"/>
                  <a:pt x="1016212" y="-1456"/>
                  <a:pt x="779526" y="18288"/>
                </a:cubicBezTo>
                <a:cubicBezTo>
                  <a:pt x="536663" y="13268"/>
                  <a:pt x="178663" y="4126"/>
                  <a:pt x="0" y="18288"/>
                </a:cubicBezTo>
                <a:cubicBezTo>
                  <a:pt x="675" y="10011"/>
                  <a:pt x="125" y="8388"/>
                  <a:pt x="0" y="0"/>
                </a:cubicBezTo>
                <a:close/>
              </a:path>
              <a:path w="3771900" h="18288"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328" y="8167"/>
                  <a:pt x="3771537" y="15177"/>
                  <a:pt x="3771900" y="18288"/>
                </a:cubicBezTo>
                <a:cubicBezTo>
                  <a:pt x="3464839" y="21068"/>
                  <a:pt x="3426011" y="-5801"/>
                  <a:pt x="3143250" y="18288"/>
                </a:cubicBezTo>
                <a:cubicBezTo>
                  <a:pt x="2863841" y="43255"/>
                  <a:pt x="2853465" y="28308"/>
                  <a:pt x="2627757" y="18288"/>
                </a:cubicBezTo>
                <a:cubicBezTo>
                  <a:pt x="2409491" y="18900"/>
                  <a:pt x="2243209" y="25448"/>
                  <a:pt x="2112264" y="18288"/>
                </a:cubicBezTo>
                <a:cubicBezTo>
                  <a:pt x="1997644" y="61180"/>
                  <a:pt x="1680001" y="64423"/>
                  <a:pt x="1445895" y="18288"/>
                </a:cubicBezTo>
                <a:cubicBezTo>
                  <a:pt x="1252635" y="3548"/>
                  <a:pt x="1127940" y="-648"/>
                  <a:pt x="892683" y="18288"/>
                </a:cubicBezTo>
                <a:cubicBezTo>
                  <a:pt x="631867" y="19114"/>
                  <a:pt x="176899" y="-29012"/>
                  <a:pt x="0" y="18288"/>
                </a:cubicBezTo>
                <a:cubicBezTo>
                  <a:pt x="-201" y="11951"/>
                  <a:pt x="215" y="487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400" y="8855"/>
                          <a:pt x="3772009" y="14521"/>
                          <a:pt x="3771900" y="18288"/>
                        </a:cubicBezTo>
                        <a:cubicBezTo>
                          <a:pt x="3458898" y="17742"/>
                          <a:pt x="3421743" y="-6827"/>
                          <a:pt x="3143250" y="18288"/>
                        </a:cubicBezTo>
                        <a:cubicBezTo>
                          <a:pt x="2864757" y="43403"/>
                          <a:pt x="2852800" y="27764"/>
                          <a:pt x="2627757" y="18288"/>
                        </a:cubicBezTo>
                        <a:cubicBezTo>
                          <a:pt x="2402714" y="8812"/>
                          <a:pt x="2240384" y="-3809"/>
                          <a:pt x="2112264" y="18288"/>
                        </a:cubicBezTo>
                        <a:cubicBezTo>
                          <a:pt x="1984144" y="40385"/>
                          <a:pt x="1648028" y="25259"/>
                          <a:pt x="1445895" y="18288"/>
                        </a:cubicBezTo>
                        <a:cubicBezTo>
                          <a:pt x="1243762" y="11317"/>
                          <a:pt x="1123026" y="22466"/>
                          <a:pt x="892683" y="18288"/>
                        </a:cubicBezTo>
                        <a:cubicBezTo>
                          <a:pt x="662340" y="14110"/>
                          <a:pt x="180978" y="-26198"/>
                          <a:pt x="0" y="18288"/>
                        </a:cubicBezTo>
                        <a:cubicBezTo>
                          <a:pt x="683" y="12014"/>
                          <a:pt x="724" y="5908"/>
                          <a:pt x="0" y="0"/>
                        </a:cubicBezTo>
                        <a:close/>
                      </a:path>
                      <a:path w="3771900" h="18288"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002" y="7180"/>
                          <a:pt x="3772069" y="13790"/>
                          <a:pt x="3771900" y="18288"/>
                        </a:cubicBezTo>
                        <a:cubicBezTo>
                          <a:pt x="3466427" y="17166"/>
                          <a:pt x="3360902" y="-2444"/>
                          <a:pt x="3143250" y="18288"/>
                        </a:cubicBezTo>
                        <a:cubicBezTo>
                          <a:pt x="2925598" y="39020"/>
                          <a:pt x="2852709" y="34774"/>
                          <a:pt x="2627757" y="18288"/>
                        </a:cubicBezTo>
                        <a:cubicBezTo>
                          <a:pt x="2402805" y="1802"/>
                          <a:pt x="2156087" y="-12568"/>
                          <a:pt x="1999107" y="18288"/>
                        </a:cubicBezTo>
                        <a:cubicBezTo>
                          <a:pt x="1842127" y="49144"/>
                          <a:pt x="1528676" y="3672"/>
                          <a:pt x="1370457" y="18288"/>
                        </a:cubicBezTo>
                        <a:cubicBezTo>
                          <a:pt x="1212238" y="32905"/>
                          <a:pt x="1007440" y="24475"/>
                          <a:pt x="779526" y="18288"/>
                        </a:cubicBezTo>
                        <a:cubicBezTo>
                          <a:pt x="551612" y="12101"/>
                          <a:pt x="175765" y="8638"/>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9EC7473-E07C-E735-94A1-7DDF1AF53178}"/>
              </a:ext>
            </a:extLst>
          </p:cNvPr>
          <p:cNvSpPr>
            <a:spLocks noGrp="1"/>
          </p:cNvSpPr>
          <p:nvPr>
            <p:ph sz="half" idx="2"/>
          </p:nvPr>
        </p:nvSpPr>
        <p:spPr>
          <a:xfrm>
            <a:off x="3923929" y="2798064"/>
            <a:ext cx="4491408" cy="3690704"/>
          </a:xfrm>
        </p:spPr>
        <p:txBody>
          <a:bodyPr vert="horz" lIns="91440" tIns="45720" rIns="91440" bIns="45720" rtlCol="0" anchor="t">
            <a:normAutofit fontScale="92500" lnSpcReduction="10000"/>
          </a:bodyPr>
          <a:lstStyle/>
          <a:p>
            <a:pPr indent="-228600">
              <a:lnSpc>
                <a:spcPct val="90000"/>
              </a:lnSpc>
            </a:pPr>
            <a:r>
              <a:rPr lang="en-US" sz="1800" dirty="0" err="1">
                <a:solidFill>
                  <a:srgbClr val="FFFFFF"/>
                </a:solidFill>
              </a:rPr>
              <a:t>Τ</a:t>
            </a:r>
            <a:r>
              <a:rPr lang="en-US" sz="1800" dirty="0">
                <a:solidFill>
                  <a:srgbClr val="FFFFFF"/>
                </a:solidFill>
              </a:rPr>
              <a:t>α </a:t>
            </a:r>
            <a:r>
              <a:rPr lang="en-US" sz="1800" dirty="0" err="1">
                <a:solidFill>
                  <a:srgbClr val="FFFFFF"/>
                </a:solidFill>
              </a:rPr>
              <a:t>κηλικά</a:t>
            </a:r>
            <a:r>
              <a:rPr lang="en-US" sz="1800" dirty="0">
                <a:solidFill>
                  <a:srgbClr val="FFFFFF"/>
                </a:solidFill>
              </a:rPr>
              <a:t> </a:t>
            </a:r>
            <a:r>
              <a:rPr lang="en-US" sz="1800" dirty="0" err="1">
                <a:solidFill>
                  <a:srgbClr val="FFFFFF"/>
                </a:solidFill>
              </a:rPr>
              <a:t>στόμι</a:t>
            </a:r>
            <a:r>
              <a:rPr lang="en-US" sz="1800" dirty="0">
                <a:solidFill>
                  <a:srgbClr val="FFFFFF"/>
                </a:solidFill>
              </a:rPr>
              <a:t>α </a:t>
            </a:r>
            <a:r>
              <a:rPr lang="en-US" sz="1800" dirty="0" err="1">
                <a:solidFill>
                  <a:srgbClr val="FFFFFF"/>
                </a:solidFill>
              </a:rPr>
              <a:t>μ</a:t>
            </a:r>
            <a:r>
              <a:rPr lang="en-US" sz="1800" dirty="0">
                <a:solidFill>
                  <a:srgbClr val="FFFFFF"/>
                </a:solidFill>
              </a:rPr>
              <a:t>π</a:t>
            </a:r>
            <a:r>
              <a:rPr lang="en-US" sz="1800" dirty="0" err="1">
                <a:solidFill>
                  <a:srgbClr val="FFFFFF"/>
                </a:solidFill>
              </a:rPr>
              <a:t>ορούν</a:t>
            </a:r>
            <a:r>
              <a:rPr lang="en-US" sz="1800" dirty="0">
                <a:solidFill>
                  <a:srgbClr val="FFFFFF"/>
                </a:solidFill>
              </a:rPr>
              <a:t> </a:t>
            </a:r>
            <a:r>
              <a:rPr lang="en-US" sz="1800" dirty="0" err="1">
                <a:solidFill>
                  <a:srgbClr val="FFFFFF"/>
                </a:solidFill>
              </a:rPr>
              <a:t>ν</a:t>
            </a:r>
            <a:r>
              <a:rPr lang="en-US" sz="1800" dirty="0">
                <a:solidFill>
                  <a:srgbClr val="FFFFFF"/>
                </a:solidFill>
              </a:rPr>
              <a:t>α α</a:t>
            </a:r>
            <a:r>
              <a:rPr lang="en-US" sz="1800" dirty="0" err="1">
                <a:solidFill>
                  <a:srgbClr val="FFFFFF"/>
                </a:solidFill>
              </a:rPr>
              <a:t>φορούν</a:t>
            </a:r>
            <a:r>
              <a:rPr lang="en-US" sz="1800" dirty="0">
                <a:solidFill>
                  <a:srgbClr val="FFFFFF"/>
                </a:solidFill>
              </a:rPr>
              <a:t> </a:t>
            </a:r>
            <a:r>
              <a:rPr lang="en-US" sz="1800" dirty="0" err="1">
                <a:solidFill>
                  <a:srgbClr val="FFFFFF"/>
                </a:solidFill>
              </a:rPr>
              <a:t>σε</a:t>
            </a:r>
            <a:r>
              <a:rPr lang="en-US" sz="1800" dirty="0">
                <a:solidFill>
                  <a:srgbClr val="FFFFFF"/>
                </a:solidFill>
              </a:rPr>
              <a:t> </a:t>
            </a:r>
            <a:r>
              <a:rPr lang="en-US" sz="1800" dirty="0" err="1">
                <a:solidFill>
                  <a:srgbClr val="FFFFFF"/>
                </a:solidFill>
              </a:rPr>
              <a:t>θέσεις</a:t>
            </a:r>
            <a:r>
              <a:rPr lang="en-US" sz="1800" dirty="0">
                <a:solidFill>
                  <a:srgbClr val="FFFFFF"/>
                </a:solidFill>
              </a:rPr>
              <a:t> </a:t>
            </a:r>
            <a:r>
              <a:rPr lang="en-US" sz="1800" dirty="0" err="1">
                <a:solidFill>
                  <a:srgbClr val="FFFFFF"/>
                </a:solidFill>
              </a:rPr>
              <a:t>του</a:t>
            </a:r>
            <a:r>
              <a:rPr lang="en-US" sz="1800" dirty="0">
                <a:solidFill>
                  <a:srgbClr val="FFFFFF"/>
                </a:solidFill>
              </a:rPr>
              <a:t> </a:t>
            </a:r>
            <a:r>
              <a:rPr lang="en-US" sz="1800" dirty="0" err="1">
                <a:solidFill>
                  <a:srgbClr val="FFFFFF"/>
                </a:solidFill>
              </a:rPr>
              <a:t>κοιλι</a:t>
            </a:r>
            <a:r>
              <a:rPr lang="en-US" sz="1800" dirty="0">
                <a:solidFill>
                  <a:srgbClr val="FFFFFF"/>
                </a:solidFill>
              </a:rPr>
              <a:t>α</a:t>
            </a:r>
            <a:r>
              <a:rPr lang="en-US" sz="1800" dirty="0" err="1">
                <a:solidFill>
                  <a:srgbClr val="FFFFFF"/>
                </a:solidFill>
              </a:rPr>
              <a:t>κού</a:t>
            </a:r>
            <a:r>
              <a:rPr lang="en-US" sz="1800" dirty="0">
                <a:solidFill>
                  <a:srgbClr val="FFFFFF"/>
                </a:solidFill>
              </a:rPr>
              <a:t> </a:t>
            </a:r>
            <a:r>
              <a:rPr lang="en-US" sz="1800" dirty="0" err="1">
                <a:solidFill>
                  <a:srgbClr val="FFFFFF"/>
                </a:solidFill>
              </a:rPr>
              <a:t>τοιχώμ</a:t>
            </a:r>
            <a:r>
              <a:rPr lang="en-US" sz="1800" dirty="0">
                <a:solidFill>
                  <a:srgbClr val="FFFFFF"/>
                </a:solidFill>
              </a:rPr>
              <a:t>α</a:t>
            </a:r>
            <a:r>
              <a:rPr lang="en-US" sz="1800" dirty="0" err="1">
                <a:solidFill>
                  <a:srgbClr val="FFFFFF"/>
                </a:solidFill>
              </a:rPr>
              <a:t>τος</a:t>
            </a:r>
            <a:r>
              <a:rPr lang="en-US" sz="1800" dirty="0">
                <a:solidFill>
                  <a:srgbClr val="FFFFFF"/>
                </a:solidFill>
              </a:rPr>
              <a:t> </a:t>
            </a:r>
            <a:r>
              <a:rPr lang="en-US" sz="1800" dirty="0" err="1">
                <a:solidFill>
                  <a:srgbClr val="FFFFFF"/>
                </a:solidFill>
              </a:rPr>
              <a:t>με</a:t>
            </a:r>
            <a:r>
              <a:rPr lang="en-US" sz="1800" dirty="0">
                <a:solidFill>
                  <a:srgbClr val="FFFFFF"/>
                </a:solidFill>
              </a:rPr>
              <a:t> </a:t>
            </a:r>
            <a:r>
              <a:rPr lang="en-US" sz="1800" dirty="0" err="1">
                <a:solidFill>
                  <a:srgbClr val="FFFFFF"/>
                </a:solidFill>
              </a:rPr>
              <a:t>ελ</a:t>
            </a:r>
            <a:r>
              <a:rPr lang="en-US" sz="1800" dirty="0">
                <a:solidFill>
                  <a:srgbClr val="FFFFFF"/>
                </a:solidFill>
              </a:rPr>
              <a:t>α</a:t>
            </a:r>
            <a:r>
              <a:rPr lang="en-US" sz="1800" dirty="0" err="1">
                <a:solidFill>
                  <a:srgbClr val="FFFFFF"/>
                </a:solidFill>
              </a:rPr>
              <a:t>ττωμένη</a:t>
            </a:r>
            <a:r>
              <a:rPr lang="en-US" sz="1800" dirty="0">
                <a:solidFill>
                  <a:srgbClr val="FFFFFF"/>
                </a:solidFill>
              </a:rPr>
              <a:t> α</a:t>
            </a:r>
            <a:r>
              <a:rPr lang="en-US" sz="1800" dirty="0" err="1">
                <a:solidFill>
                  <a:srgbClr val="FFFFFF"/>
                </a:solidFill>
              </a:rPr>
              <a:t>ντίστ</a:t>
            </a:r>
            <a:r>
              <a:rPr lang="en-US" sz="1800" dirty="0">
                <a:solidFill>
                  <a:srgbClr val="FFFFFF"/>
                </a:solidFill>
              </a:rPr>
              <a:t>α</a:t>
            </a:r>
            <a:r>
              <a:rPr lang="en-US" sz="1800" dirty="0" err="1">
                <a:solidFill>
                  <a:srgbClr val="FFFFFF"/>
                </a:solidFill>
              </a:rPr>
              <a:t>ση</a:t>
            </a:r>
            <a:r>
              <a:rPr lang="en-US" sz="1800" dirty="0">
                <a:solidFill>
                  <a:srgbClr val="FFFFFF"/>
                </a:solidFill>
              </a:rPr>
              <a:t> </a:t>
            </a:r>
            <a:r>
              <a:rPr lang="en-US" sz="1800" dirty="0" err="1">
                <a:solidFill>
                  <a:srgbClr val="FFFFFF"/>
                </a:solidFill>
              </a:rPr>
              <a:t>στην</a:t>
            </a:r>
            <a:r>
              <a:rPr lang="en-US" sz="1800" dirty="0">
                <a:solidFill>
                  <a:srgbClr val="FFFFFF"/>
                </a:solidFill>
              </a:rPr>
              <a:t> </a:t>
            </a:r>
            <a:r>
              <a:rPr lang="en-US" sz="1800" dirty="0" err="1">
                <a:solidFill>
                  <a:srgbClr val="FFFFFF"/>
                </a:solidFill>
              </a:rPr>
              <a:t>ενδοκοιλι</a:t>
            </a:r>
            <a:r>
              <a:rPr lang="en-US" sz="1800" dirty="0">
                <a:solidFill>
                  <a:srgbClr val="FFFFFF"/>
                </a:solidFill>
              </a:rPr>
              <a:t>α</a:t>
            </a:r>
            <a:r>
              <a:rPr lang="en-US" sz="1800" dirty="0" err="1">
                <a:solidFill>
                  <a:srgbClr val="FFFFFF"/>
                </a:solidFill>
              </a:rPr>
              <a:t>κή</a:t>
            </a:r>
            <a:r>
              <a:rPr lang="en-US" sz="1800" dirty="0">
                <a:solidFill>
                  <a:srgbClr val="FFFFFF"/>
                </a:solidFill>
              </a:rPr>
              <a:t> π</a:t>
            </a:r>
            <a:r>
              <a:rPr lang="en-US" sz="1800" dirty="0" err="1">
                <a:solidFill>
                  <a:srgbClr val="FFFFFF"/>
                </a:solidFill>
              </a:rPr>
              <a:t>ίεση</a:t>
            </a:r>
            <a:r>
              <a:rPr lang="en-US" sz="1800" dirty="0">
                <a:solidFill>
                  <a:srgbClr val="FFFFFF"/>
                </a:solidFill>
              </a:rPr>
              <a:t> </a:t>
            </a:r>
            <a:r>
              <a:rPr lang="en-US" sz="1800" dirty="0" err="1">
                <a:solidFill>
                  <a:srgbClr val="FFFFFF"/>
                </a:solidFill>
              </a:rPr>
              <a:t>ή</a:t>
            </a:r>
            <a:r>
              <a:rPr lang="en-US" sz="1800" dirty="0">
                <a:solidFill>
                  <a:srgbClr val="FFFFFF"/>
                </a:solidFill>
              </a:rPr>
              <a:t> </a:t>
            </a:r>
            <a:r>
              <a:rPr lang="en-US" sz="1800" dirty="0" err="1">
                <a:solidFill>
                  <a:srgbClr val="FFFFFF"/>
                </a:solidFill>
              </a:rPr>
              <a:t>σε</a:t>
            </a:r>
            <a:r>
              <a:rPr lang="en-US" sz="1800" dirty="0">
                <a:solidFill>
                  <a:srgbClr val="FFFFFF"/>
                </a:solidFill>
              </a:rPr>
              <a:t> </a:t>
            </a:r>
            <a:r>
              <a:rPr lang="en-US" sz="1800" dirty="0" err="1">
                <a:solidFill>
                  <a:srgbClr val="FFFFFF"/>
                </a:solidFill>
              </a:rPr>
              <a:t>θέσεις</a:t>
            </a:r>
            <a:r>
              <a:rPr lang="en-US" sz="1800" dirty="0">
                <a:solidFill>
                  <a:srgbClr val="FFFFFF"/>
                </a:solidFill>
              </a:rPr>
              <a:t> </a:t>
            </a:r>
            <a:r>
              <a:rPr lang="en-US" sz="1800" dirty="0" err="1">
                <a:solidFill>
                  <a:srgbClr val="FFFFFF"/>
                </a:solidFill>
              </a:rPr>
              <a:t>ό</a:t>
            </a:r>
            <a:r>
              <a:rPr lang="en-US" sz="1800" dirty="0">
                <a:solidFill>
                  <a:srgbClr val="FFFFFF"/>
                </a:solidFill>
              </a:rPr>
              <a:t>π</a:t>
            </a:r>
            <a:r>
              <a:rPr lang="en-US" sz="1800" dirty="0" err="1">
                <a:solidFill>
                  <a:srgbClr val="FFFFFF"/>
                </a:solidFill>
              </a:rPr>
              <a:t>ου</a:t>
            </a:r>
            <a:r>
              <a:rPr lang="en-US" sz="1800" dirty="0">
                <a:solidFill>
                  <a:srgbClr val="FFFFFF"/>
                </a:solidFill>
              </a:rPr>
              <a:t> </a:t>
            </a:r>
            <a:r>
              <a:rPr lang="en-US" sz="1800" dirty="0" err="1">
                <a:solidFill>
                  <a:srgbClr val="FFFFFF"/>
                </a:solidFill>
              </a:rPr>
              <a:t>το</a:t>
            </a:r>
            <a:r>
              <a:rPr lang="en-US" sz="1800" dirty="0">
                <a:solidFill>
                  <a:srgbClr val="FFFFFF"/>
                </a:solidFill>
              </a:rPr>
              <a:t> </a:t>
            </a:r>
            <a:r>
              <a:rPr lang="en-US" sz="1800" dirty="0" err="1">
                <a:solidFill>
                  <a:srgbClr val="FFFFFF"/>
                </a:solidFill>
              </a:rPr>
              <a:t>τοίχωμ</a:t>
            </a:r>
            <a:r>
              <a:rPr lang="en-US" sz="1800" dirty="0">
                <a:solidFill>
                  <a:srgbClr val="FFFFFF"/>
                </a:solidFill>
              </a:rPr>
              <a:t>α </a:t>
            </a:r>
            <a:r>
              <a:rPr lang="en-US" sz="1800" dirty="0" err="1">
                <a:solidFill>
                  <a:srgbClr val="FFFFFF"/>
                </a:solidFill>
              </a:rPr>
              <a:t>εξ</a:t>
            </a:r>
            <a:r>
              <a:rPr lang="en-US" sz="1800" dirty="0">
                <a:solidFill>
                  <a:srgbClr val="FFFFFF"/>
                </a:solidFill>
              </a:rPr>
              <a:t>α</a:t>
            </a:r>
            <a:r>
              <a:rPr lang="en-US" sz="1800" dirty="0" err="1">
                <a:solidFill>
                  <a:srgbClr val="FFFFFF"/>
                </a:solidFill>
              </a:rPr>
              <a:t>σθενεί</a:t>
            </a:r>
            <a:r>
              <a:rPr lang="en-US" sz="1800" dirty="0">
                <a:solidFill>
                  <a:srgbClr val="FFFFFF"/>
                </a:solidFill>
              </a:rPr>
              <a:t> </a:t>
            </a:r>
            <a:r>
              <a:rPr lang="en-US" sz="1800" dirty="0" err="1">
                <a:solidFill>
                  <a:srgbClr val="FFFFFF"/>
                </a:solidFill>
              </a:rPr>
              <a:t>είτε</a:t>
            </a:r>
            <a:r>
              <a:rPr lang="en-US" sz="1800" dirty="0">
                <a:solidFill>
                  <a:srgbClr val="FFFFFF"/>
                </a:solidFill>
              </a:rPr>
              <a:t> </a:t>
            </a:r>
            <a:r>
              <a:rPr lang="en-US" sz="1800" dirty="0" err="1">
                <a:solidFill>
                  <a:srgbClr val="FFFFFF"/>
                </a:solidFill>
              </a:rPr>
              <a:t>λόγω</a:t>
            </a:r>
            <a:r>
              <a:rPr lang="en-US" sz="1800" dirty="0">
                <a:solidFill>
                  <a:srgbClr val="FFFFFF"/>
                </a:solidFill>
              </a:rPr>
              <a:t> </a:t>
            </a:r>
            <a:r>
              <a:rPr lang="en-US" sz="1800" dirty="0" err="1">
                <a:solidFill>
                  <a:srgbClr val="FFFFFF"/>
                </a:solidFill>
              </a:rPr>
              <a:t>συγγενούς</a:t>
            </a:r>
            <a:r>
              <a:rPr lang="en-US" sz="1800" dirty="0">
                <a:solidFill>
                  <a:srgbClr val="FFFFFF"/>
                </a:solidFill>
              </a:rPr>
              <a:t> π</a:t>
            </a:r>
            <a:r>
              <a:rPr lang="en-US" sz="1800" dirty="0" err="1">
                <a:solidFill>
                  <a:srgbClr val="FFFFFF"/>
                </a:solidFill>
              </a:rPr>
              <a:t>λημμελούς</a:t>
            </a:r>
            <a:r>
              <a:rPr lang="en-US" sz="1800" dirty="0">
                <a:solidFill>
                  <a:srgbClr val="FFFFFF"/>
                </a:solidFill>
              </a:rPr>
              <a:t> </a:t>
            </a:r>
            <a:r>
              <a:rPr lang="en-US" sz="1800" dirty="0" err="1">
                <a:solidFill>
                  <a:srgbClr val="FFFFFF"/>
                </a:solidFill>
              </a:rPr>
              <a:t>κ</a:t>
            </a:r>
            <a:r>
              <a:rPr lang="en-US" sz="1800" dirty="0">
                <a:solidFill>
                  <a:srgbClr val="FFFFFF"/>
                </a:solidFill>
              </a:rPr>
              <a:t>α</a:t>
            </a:r>
            <a:r>
              <a:rPr lang="en-US" sz="1800" dirty="0" err="1">
                <a:solidFill>
                  <a:srgbClr val="FFFFFF"/>
                </a:solidFill>
              </a:rPr>
              <a:t>τ</a:t>
            </a:r>
            <a:r>
              <a:rPr lang="en-US" sz="1800" dirty="0">
                <a:solidFill>
                  <a:srgbClr val="FFFFFF"/>
                </a:solidFill>
              </a:rPr>
              <a:t>α</a:t>
            </a:r>
            <a:r>
              <a:rPr lang="en-US" sz="1800" dirty="0" err="1">
                <a:solidFill>
                  <a:srgbClr val="FFFFFF"/>
                </a:solidFill>
              </a:rPr>
              <a:t>σκευής</a:t>
            </a:r>
            <a:r>
              <a:rPr lang="en-US" sz="1800" dirty="0">
                <a:solidFill>
                  <a:srgbClr val="FFFFFF"/>
                </a:solidFill>
              </a:rPr>
              <a:t> </a:t>
            </a:r>
            <a:r>
              <a:rPr lang="en-US" sz="1800" dirty="0" err="1">
                <a:solidFill>
                  <a:srgbClr val="FFFFFF"/>
                </a:solidFill>
              </a:rPr>
              <a:t>είτε</a:t>
            </a:r>
            <a:r>
              <a:rPr lang="en-US" sz="1800" dirty="0">
                <a:solidFill>
                  <a:srgbClr val="FFFFFF"/>
                </a:solidFill>
              </a:rPr>
              <a:t> </a:t>
            </a:r>
            <a:r>
              <a:rPr lang="en-US" sz="1800" dirty="0" err="1">
                <a:solidFill>
                  <a:srgbClr val="FFFFFF"/>
                </a:solidFill>
              </a:rPr>
              <a:t>λόγω</a:t>
            </a:r>
            <a:r>
              <a:rPr lang="en-US" sz="1800" dirty="0">
                <a:solidFill>
                  <a:srgbClr val="FFFFFF"/>
                </a:solidFill>
              </a:rPr>
              <a:t> </a:t>
            </a:r>
            <a:r>
              <a:rPr lang="en-US" sz="1800" dirty="0" err="1">
                <a:solidFill>
                  <a:srgbClr val="FFFFFF"/>
                </a:solidFill>
              </a:rPr>
              <a:t>μεγάλης</a:t>
            </a:r>
            <a:r>
              <a:rPr lang="en-US" sz="1800" dirty="0">
                <a:solidFill>
                  <a:srgbClr val="FFFFFF"/>
                </a:solidFill>
              </a:rPr>
              <a:t> </a:t>
            </a:r>
            <a:r>
              <a:rPr lang="en-US" sz="1800" dirty="0" err="1">
                <a:solidFill>
                  <a:srgbClr val="FFFFFF"/>
                </a:solidFill>
              </a:rPr>
              <a:t>ηλικί</a:t>
            </a:r>
            <a:r>
              <a:rPr lang="en-US" sz="1800" dirty="0">
                <a:solidFill>
                  <a:srgbClr val="FFFFFF"/>
                </a:solidFill>
              </a:rPr>
              <a:t>α</a:t>
            </a:r>
            <a:r>
              <a:rPr lang="en-US" sz="1800" dirty="0" err="1">
                <a:solidFill>
                  <a:srgbClr val="FFFFFF"/>
                </a:solidFill>
              </a:rPr>
              <a:t>ς</a:t>
            </a:r>
            <a:r>
              <a:rPr lang="en-US" sz="1800" dirty="0">
                <a:solidFill>
                  <a:srgbClr val="FFFFFF"/>
                </a:solidFill>
              </a:rPr>
              <a:t> </a:t>
            </a:r>
            <a:r>
              <a:rPr lang="en-US" sz="1800" dirty="0" err="1">
                <a:solidFill>
                  <a:srgbClr val="FFFFFF"/>
                </a:solidFill>
              </a:rPr>
              <a:t>ή</a:t>
            </a:r>
            <a:r>
              <a:rPr lang="en-US" sz="1800" dirty="0">
                <a:solidFill>
                  <a:srgbClr val="FFFFFF"/>
                </a:solidFill>
              </a:rPr>
              <a:t> </a:t>
            </a:r>
            <a:r>
              <a:rPr lang="en-US" sz="1800" dirty="0" err="1">
                <a:solidFill>
                  <a:srgbClr val="FFFFFF"/>
                </a:solidFill>
              </a:rPr>
              <a:t>τέλος</a:t>
            </a:r>
            <a:r>
              <a:rPr lang="en-US" sz="1800" dirty="0">
                <a:solidFill>
                  <a:srgbClr val="FFFFFF"/>
                </a:solidFill>
              </a:rPr>
              <a:t> </a:t>
            </a:r>
            <a:r>
              <a:rPr lang="en-US" sz="1800" dirty="0" err="1">
                <a:solidFill>
                  <a:srgbClr val="FFFFFF"/>
                </a:solidFill>
              </a:rPr>
              <a:t>λόγω</a:t>
            </a:r>
            <a:r>
              <a:rPr lang="en-US" sz="1800" dirty="0">
                <a:solidFill>
                  <a:srgbClr val="FFFFFF"/>
                </a:solidFill>
              </a:rPr>
              <a:t> </a:t>
            </a:r>
            <a:r>
              <a:rPr lang="en-US" sz="1800" dirty="0" err="1">
                <a:solidFill>
                  <a:srgbClr val="FFFFFF"/>
                </a:solidFill>
              </a:rPr>
              <a:t>κά</a:t>
            </a:r>
            <a:r>
              <a:rPr lang="en-US" sz="1800" dirty="0">
                <a:solidFill>
                  <a:srgbClr val="FFFFFF"/>
                </a:solidFill>
              </a:rPr>
              <a:t>π</a:t>
            </a:r>
            <a:r>
              <a:rPr lang="en-US" sz="1800" dirty="0" err="1">
                <a:solidFill>
                  <a:srgbClr val="FFFFFF"/>
                </a:solidFill>
              </a:rPr>
              <a:t>οιου</a:t>
            </a:r>
            <a:r>
              <a:rPr lang="en-US" sz="1800" dirty="0">
                <a:solidFill>
                  <a:srgbClr val="FFFFFF"/>
                </a:solidFill>
              </a:rPr>
              <a:t> π</a:t>
            </a:r>
            <a:r>
              <a:rPr lang="en-US" sz="1800" dirty="0" err="1">
                <a:solidFill>
                  <a:srgbClr val="FFFFFF"/>
                </a:solidFill>
              </a:rPr>
              <a:t>ροηγούμενου</a:t>
            </a:r>
            <a:r>
              <a:rPr lang="en-US" sz="1800" dirty="0">
                <a:solidFill>
                  <a:srgbClr val="FFFFFF"/>
                </a:solidFill>
              </a:rPr>
              <a:t> </a:t>
            </a:r>
            <a:r>
              <a:rPr lang="en-US" sz="1800" dirty="0" err="1">
                <a:solidFill>
                  <a:srgbClr val="FFFFFF"/>
                </a:solidFill>
              </a:rPr>
              <a:t>εγχειρητικού</a:t>
            </a:r>
            <a:r>
              <a:rPr lang="en-US" sz="1800" dirty="0">
                <a:solidFill>
                  <a:srgbClr val="FFFFFF"/>
                </a:solidFill>
              </a:rPr>
              <a:t> </a:t>
            </a:r>
            <a:r>
              <a:rPr lang="en-US" sz="1800" dirty="0" err="1">
                <a:solidFill>
                  <a:srgbClr val="FFFFFF"/>
                </a:solidFill>
              </a:rPr>
              <a:t>τρ</a:t>
            </a:r>
            <a:r>
              <a:rPr lang="en-US" sz="1800" dirty="0">
                <a:solidFill>
                  <a:srgbClr val="FFFFFF"/>
                </a:solidFill>
              </a:rPr>
              <a:t>α</a:t>
            </a:r>
            <a:r>
              <a:rPr lang="en-US" sz="1800" dirty="0" err="1">
                <a:solidFill>
                  <a:srgbClr val="FFFFFF"/>
                </a:solidFill>
              </a:rPr>
              <a:t>ύμ</a:t>
            </a:r>
            <a:r>
              <a:rPr lang="en-US" sz="1800" dirty="0">
                <a:solidFill>
                  <a:srgbClr val="FFFFFF"/>
                </a:solidFill>
              </a:rPr>
              <a:t>α</a:t>
            </a:r>
            <a:r>
              <a:rPr lang="en-US" sz="1800" dirty="0" err="1">
                <a:solidFill>
                  <a:srgbClr val="FFFFFF"/>
                </a:solidFill>
              </a:rPr>
              <a:t>τος</a:t>
            </a:r>
            <a:r>
              <a:rPr lang="en-US" sz="1800" dirty="0">
                <a:solidFill>
                  <a:srgbClr val="FFFFFF"/>
                </a:solidFill>
              </a:rPr>
              <a:t>. </a:t>
            </a:r>
            <a:r>
              <a:rPr lang="en-US" sz="1800" dirty="0" err="1">
                <a:solidFill>
                  <a:srgbClr val="FFFFFF"/>
                </a:solidFill>
              </a:rPr>
              <a:t>Αυτές</a:t>
            </a:r>
            <a:r>
              <a:rPr lang="en-US" sz="1800" dirty="0">
                <a:solidFill>
                  <a:srgbClr val="FFFFFF"/>
                </a:solidFill>
              </a:rPr>
              <a:t> </a:t>
            </a:r>
            <a:r>
              <a:rPr lang="en-US" sz="1800" dirty="0" err="1">
                <a:solidFill>
                  <a:srgbClr val="FFFFFF"/>
                </a:solidFill>
              </a:rPr>
              <a:t>ονομάζοντ</a:t>
            </a:r>
            <a:r>
              <a:rPr lang="en-US" sz="1800" dirty="0">
                <a:solidFill>
                  <a:srgbClr val="FFFFFF"/>
                </a:solidFill>
              </a:rPr>
              <a:t>α</a:t>
            </a:r>
            <a:r>
              <a:rPr lang="en-US" sz="1800" dirty="0" err="1">
                <a:solidFill>
                  <a:srgbClr val="FFFFFF"/>
                </a:solidFill>
              </a:rPr>
              <a:t>ι</a:t>
            </a:r>
            <a:r>
              <a:rPr lang="en-US" sz="1800" dirty="0">
                <a:solidFill>
                  <a:srgbClr val="FFFFFF"/>
                </a:solidFill>
              </a:rPr>
              <a:t> </a:t>
            </a:r>
            <a:r>
              <a:rPr lang="en-US" sz="1800" b="1" u="sng" dirty="0" err="1">
                <a:solidFill>
                  <a:srgbClr val="FFFFFF"/>
                </a:solidFill>
              </a:rPr>
              <a:t>εξωτερικές</a:t>
            </a:r>
            <a:r>
              <a:rPr lang="en-US" sz="1800" b="1" u="sng" dirty="0">
                <a:solidFill>
                  <a:srgbClr val="FFFFFF"/>
                </a:solidFill>
              </a:rPr>
              <a:t> </a:t>
            </a:r>
            <a:r>
              <a:rPr lang="en-US" sz="1800" b="1" u="sng" dirty="0" err="1">
                <a:solidFill>
                  <a:srgbClr val="FFFFFF"/>
                </a:solidFill>
              </a:rPr>
              <a:t>κήλες</a:t>
            </a:r>
            <a:r>
              <a:rPr lang="en-US" sz="1800" dirty="0">
                <a:solidFill>
                  <a:srgbClr val="FFFFFF"/>
                </a:solidFill>
              </a:rPr>
              <a:t>.</a:t>
            </a:r>
          </a:p>
          <a:p>
            <a:pPr marL="114300" indent="0">
              <a:lnSpc>
                <a:spcPct val="90000"/>
              </a:lnSpc>
              <a:buNone/>
            </a:pPr>
            <a:endParaRPr lang="en-US" sz="1800" dirty="0">
              <a:solidFill>
                <a:srgbClr val="FFFFFF"/>
              </a:solidFill>
            </a:endParaRPr>
          </a:p>
          <a:p>
            <a:pPr indent="-228600">
              <a:lnSpc>
                <a:spcPct val="90000"/>
              </a:lnSpc>
            </a:pPr>
            <a:r>
              <a:rPr lang="en-US" sz="1800" dirty="0" err="1">
                <a:solidFill>
                  <a:srgbClr val="FFFFFF"/>
                </a:solidFill>
              </a:rPr>
              <a:t>Κήλες</a:t>
            </a:r>
            <a:r>
              <a:rPr lang="en-US" sz="1800" dirty="0">
                <a:solidFill>
                  <a:srgbClr val="FFFFFF"/>
                </a:solidFill>
              </a:rPr>
              <a:t> </a:t>
            </a:r>
            <a:r>
              <a:rPr lang="en-US" sz="1800" dirty="0" err="1">
                <a:solidFill>
                  <a:srgbClr val="FFFFFF"/>
                </a:solidFill>
              </a:rPr>
              <a:t>όμως</a:t>
            </a:r>
            <a:r>
              <a:rPr lang="en-US" sz="1800" dirty="0">
                <a:solidFill>
                  <a:srgbClr val="FFFFFF"/>
                </a:solidFill>
              </a:rPr>
              <a:t> </a:t>
            </a:r>
            <a:r>
              <a:rPr lang="en-US" sz="1800" dirty="0" err="1">
                <a:solidFill>
                  <a:srgbClr val="FFFFFF"/>
                </a:solidFill>
              </a:rPr>
              <a:t>μ</a:t>
            </a:r>
            <a:r>
              <a:rPr lang="en-US" sz="1800" dirty="0">
                <a:solidFill>
                  <a:srgbClr val="FFFFFF"/>
                </a:solidFill>
              </a:rPr>
              <a:t>π</a:t>
            </a:r>
            <a:r>
              <a:rPr lang="en-US" sz="1800" dirty="0" err="1">
                <a:solidFill>
                  <a:srgbClr val="FFFFFF"/>
                </a:solidFill>
              </a:rPr>
              <a:t>ορεί</a:t>
            </a:r>
            <a:r>
              <a:rPr lang="en-US" sz="1800" dirty="0">
                <a:solidFill>
                  <a:srgbClr val="FFFFFF"/>
                </a:solidFill>
              </a:rPr>
              <a:t> </a:t>
            </a:r>
            <a:r>
              <a:rPr lang="en-US" sz="1800" dirty="0" err="1">
                <a:solidFill>
                  <a:srgbClr val="FFFFFF"/>
                </a:solidFill>
              </a:rPr>
              <a:t>ν</a:t>
            </a:r>
            <a:r>
              <a:rPr lang="en-US" sz="1800" dirty="0">
                <a:solidFill>
                  <a:srgbClr val="FFFFFF"/>
                </a:solidFill>
              </a:rPr>
              <a:t>α </a:t>
            </a:r>
            <a:r>
              <a:rPr lang="en-US" sz="1800" dirty="0" err="1">
                <a:solidFill>
                  <a:srgbClr val="FFFFFF"/>
                </a:solidFill>
              </a:rPr>
              <a:t>δημιουργηθούν</a:t>
            </a:r>
            <a:r>
              <a:rPr lang="en-US" sz="1800" dirty="0">
                <a:solidFill>
                  <a:srgbClr val="FFFFFF"/>
                </a:solidFill>
              </a:rPr>
              <a:t> </a:t>
            </a:r>
            <a:r>
              <a:rPr lang="en-US" sz="1800" dirty="0" err="1">
                <a:solidFill>
                  <a:srgbClr val="FFFFFF"/>
                </a:solidFill>
              </a:rPr>
              <a:t>κ</a:t>
            </a:r>
            <a:r>
              <a:rPr lang="en-US" sz="1800" dirty="0">
                <a:solidFill>
                  <a:srgbClr val="FFFFFF"/>
                </a:solidFill>
              </a:rPr>
              <a:t>α</a:t>
            </a:r>
            <a:r>
              <a:rPr lang="en-US" sz="1800" dirty="0" err="1">
                <a:solidFill>
                  <a:srgbClr val="FFFFFF"/>
                </a:solidFill>
              </a:rPr>
              <a:t>ι</a:t>
            </a:r>
            <a:r>
              <a:rPr lang="en-US" sz="1800" dirty="0">
                <a:solidFill>
                  <a:srgbClr val="FFFFFF"/>
                </a:solidFill>
              </a:rPr>
              <a:t> </a:t>
            </a:r>
            <a:r>
              <a:rPr lang="en-US" sz="1800" dirty="0" err="1">
                <a:solidFill>
                  <a:srgbClr val="FFFFFF"/>
                </a:solidFill>
              </a:rPr>
              <a:t>δι</a:t>
            </a:r>
            <a:r>
              <a:rPr lang="en-US" sz="1800" dirty="0">
                <a:solidFill>
                  <a:srgbClr val="FFFFFF"/>
                </a:solidFill>
              </a:rPr>
              <a:t>α</a:t>
            </a:r>
            <a:r>
              <a:rPr lang="en-US" sz="1800" dirty="0" err="1">
                <a:solidFill>
                  <a:srgbClr val="FFFFFF"/>
                </a:solidFill>
              </a:rPr>
              <a:t>μέσου</a:t>
            </a:r>
            <a:r>
              <a:rPr lang="en-US" sz="1800" dirty="0">
                <a:solidFill>
                  <a:srgbClr val="FFFFFF"/>
                </a:solidFill>
              </a:rPr>
              <a:t> </a:t>
            </a:r>
            <a:r>
              <a:rPr lang="en-US" sz="1800" dirty="0" err="1">
                <a:solidFill>
                  <a:srgbClr val="FFFFFF"/>
                </a:solidFill>
              </a:rPr>
              <a:t>συγγενών</a:t>
            </a:r>
            <a:r>
              <a:rPr lang="en-US" sz="1800" dirty="0">
                <a:solidFill>
                  <a:srgbClr val="FFFFFF"/>
                </a:solidFill>
              </a:rPr>
              <a:t> </a:t>
            </a:r>
            <a:r>
              <a:rPr lang="en-US" sz="1800" dirty="0" err="1">
                <a:solidFill>
                  <a:srgbClr val="FFFFFF"/>
                </a:solidFill>
              </a:rPr>
              <a:t>ή</a:t>
            </a:r>
            <a:r>
              <a:rPr lang="en-US" sz="1800" dirty="0">
                <a:solidFill>
                  <a:srgbClr val="FFFFFF"/>
                </a:solidFill>
              </a:rPr>
              <a:t> </a:t>
            </a:r>
            <a:r>
              <a:rPr lang="en-US" sz="1800" dirty="0" err="1">
                <a:solidFill>
                  <a:srgbClr val="FFFFFF"/>
                </a:solidFill>
              </a:rPr>
              <a:t>ε</a:t>
            </a:r>
            <a:r>
              <a:rPr lang="en-US" sz="1800" dirty="0">
                <a:solidFill>
                  <a:srgbClr val="FFFFFF"/>
                </a:solidFill>
              </a:rPr>
              <a:t>π</a:t>
            </a:r>
            <a:r>
              <a:rPr lang="en-US" sz="1800" dirty="0" err="1">
                <a:solidFill>
                  <a:srgbClr val="FFFFFF"/>
                </a:solidFill>
              </a:rPr>
              <a:t>ίκτητων</a:t>
            </a:r>
            <a:r>
              <a:rPr lang="en-US" sz="1800" dirty="0">
                <a:solidFill>
                  <a:srgbClr val="FFFFFF"/>
                </a:solidFill>
              </a:rPr>
              <a:t> ( </a:t>
            </a:r>
            <a:r>
              <a:rPr lang="en-US" sz="1800" dirty="0" err="1">
                <a:solidFill>
                  <a:srgbClr val="FFFFFF"/>
                </a:solidFill>
              </a:rPr>
              <a:t>μετά</a:t>
            </a:r>
            <a:r>
              <a:rPr lang="en-US" sz="1800" dirty="0">
                <a:solidFill>
                  <a:srgbClr val="FFFFFF"/>
                </a:solidFill>
              </a:rPr>
              <a:t> απ</a:t>
            </a:r>
            <a:r>
              <a:rPr lang="en-US" sz="1800" dirty="0" err="1">
                <a:solidFill>
                  <a:srgbClr val="FFFFFF"/>
                </a:solidFill>
              </a:rPr>
              <a:t>ό</a:t>
            </a:r>
            <a:r>
              <a:rPr lang="en-US" sz="1800" dirty="0">
                <a:solidFill>
                  <a:srgbClr val="FFFFFF"/>
                </a:solidFill>
              </a:rPr>
              <a:t> </a:t>
            </a:r>
            <a:r>
              <a:rPr lang="en-US" sz="1800" dirty="0" err="1">
                <a:solidFill>
                  <a:srgbClr val="FFFFFF"/>
                </a:solidFill>
              </a:rPr>
              <a:t>χειρουργική</a:t>
            </a:r>
            <a:r>
              <a:rPr lang="en-US" sz="1800" dirty="0">
                <a:solidFill>
                  <a:srgbClr val="FFFFFF"/>
                </a:solidFill>
              </a:rPr>
              <a:t> </a:t>
            </a:r>
            <a:r>
              <a:rPr lang="en-US" sz="1800" dirty="0" err="1">
                <a:solidFill>
                  <a:srgbClr val="FFFFFF"/>
                </a:solidFill>
              </a:rPr>
              <a:t>ε</a:t>
            </a:r>
            <a:r>
              <a:rPr lang="en-US" sz="1800" dirty="0">
                <a:solidFill>
                  <a:srgbClr val="FFFFFF"/>
                </a:solidFill>
              </a:rPr>
              <a:t>π</a:t>
            </a:r>
            <a:r>
              <a:rPr lang="en-US" sz="1800" dirty="0" err="1">
                <a:solidFill>
                  <a:srgbClr val="FFFFFF"/>
                </a:solidFill>
              </a:rPr>
              <a:t>έμ</a:t>
            </a:r>
            <a:r>
              <a:rPr lang="en-US" sz="1800" dirty="0">
                <a:solidFill>
                  <a:srgbClr val="FFFFFF"/>
                </a:solidFill>
              </a:rPr>
              <a:t>βα</a:t>
            </a:r>
            <a:r>
              <a:rPr lang="en-US" sz="1800" dirty="0" err="1">
                <a:solidFill>
                  <a:srgbClr val="FFFFFF"/>
                </a:solidFill>
              </a:rPr>
              <a:t>ση</a:t>
            </a:r>
            <a:r>
              <a:rPr lang="en-US" sz="1800" dirty="0">
                <a:solidFill>
                  <a:srgbClr val="FFFFFF"/>
                </a:solidFill>
              </a:rPr>
              <a:t> ) </a:t>
            </a:r>
            <a:r>
              <a:rPr lang="en-US" sz="1800" dirty="0" err="1">
                <a:solidFill>
                  <a:srgbClr val="FFFFFF"/>
                </a:solidFill>
              </a:rPr>
              <a:t>τρημάτων</a:t>
            </a:r>
            <a:r>
              <a:rPr lang="en-US" sz="1800" dirty="0">
                <a:solidFill>
                  <a:srgbClr val="FFFFFF"/>
                </a:solidFill>
              </a:rPr>
              <a:t> </a:t>
            </a:r>
            <a:r>
              <a:rPr lang="en-US" sz="1800" dirty="0" err="1">
                <a:solidFill>
                  <a:srgbClr val="FFFFFF"/>
                </a:solidFill>
              </a:rPr>
              <a:t>του</a:t>
            </a:r>
            <a:r>
              <a:rPr lang="en-US" sz="1800" dirty="0">
                <a:solidFill>
                  <a:srgbClr val="FFFFFF"/>
                </a:solidFill>
              </a:rPr>
              <a:t> </a:t>
            </a:r>
            <a:r>
              <a:rPr lang="en-US" sz="1800" dirty="0" err="1">
                <a:solidFill>
                  <a:srgbClr val="FFFFFF"/>
                </a:solidFill>
              </a:rPr>
              <a:t>εσωτερικού</a:t>
            </a:r>
            <a:r>
              <a:rPr lang="en-US" sz="1800" dirty="0">
                <a:solidFill>
                  <a:srgbClr val="FFFFFF"/>
                </a:solidFill>
              </a:rPr>
              <a:t> </a:t>
            </a:r>
            <a:r>
              <a:rPr lang="en-US" sz="1800" dirty="0" err="1">
                <a:solidFill>
                  <a:srgbClr val="FFFFFF"/>
                </a:solidFill>
              </a:rPr>
              <a:t>της</a:t>
            </a:r>
            <a:r>
              <a:rPr lang="en-US" sz="1800" dirty="0">
                <a:solidFill>
                  <a:srgbClr val="FFFFFF"/>
                </a:solidFill>
              </a:rPr>
              <a:t> π</a:t>
            </a:r>
            <a:r>
              <a:rPr lang="en-US" sz="1800" dirty="0" err="1">
                <a:solidFill>
                  <a:srgbClr val="FFFFFF"/>
                </a:solidFill>
              </a:rPr>
              <a:t>εριτον</a:t>
            </a:r>
            <a:r>
              <a:rPr lang="en-US" sz="1800" dirty="0">
                <a:solidFill>
                  <a:srgbClr val="FFFFFF"/>
                </a:solidFill>
              </a:rPr>
              <a:t>α</a:t>
            </a:r>
            <a:r>
              <a:rPr lang="en-US" sz="1800" dirty="0" err="1">
                <a:solidFill>
                  <a:srgbClr val="FFFFFF"/>
                </a:solidFill>
              </a:rPr>
              <a:t>ϊκής</a:t>
            </a:r>
            <a:r>
              <a:rPr lang="en-US" sz="1800" dirty="0">
                <a:solidFill>
                  <a:srgbClr val="FFFFFF"/>
                </a:solidFill>
              </a:rPr>
              <a:t> </a:t>
            </a:r>
            <a:r>
              <a:rPr lang="en-US" sz="1800" dirty="0" err="1">
                <a:solidFill>
                  <a:srgbClr val="FFFFFF"/>
                </a:solidFill>
              </a:rPr>
              <a:t>κοιλότητ</a:t>
            </a:r>
            <a:r>
              <a:rPr lang="en-US" sz="1800" dirty="0">
                <a:solidFill>
                  <a:srgbClr val="FFFFFF"/>
                </a:solidFill>
              </a:rPr>
              <a:t>α</a:t>
            </a:r>
            <a:r>
              <a:rPr lang="en-US" sz="1800" dirty="0" err="1">
                <a:solidFill>
                  <a:srgbClr val="FFFFFF"/>
                </a:solidFill>
              </a:rPr>
              <a:t>ς</a:t>
            </a:r>
            <a:r>
              <a:rPr lang="en-US" sz="1800" dirty="0">
                <a:solidFill>
                  <a:srgbClr val="FFFFFF"/>
                </a:solidFill>
              </a:rPr>
              <a:t>. </a:t>
            </a:r>
            <a:r>
              <a:rPr lang="en-US" sz="1800" dirty="0" err="1">
                <a:solidFill>
                  <a:srgbClr val="FFFFFF"/>
                </a:solidFill>
              </a:rPr>
              <a:t>Αυτές</a:t>
            </a:r>
            <a:r>
              <a:rPr lang="en-US" sz="1800" dirty="0">
                <a:solidFill>
                  <a:srgbClr val="FFFFFF"/>
                </a:solidFill>
              </a:rPr>
              <a:t> </a:t>
            </a:r>
            <a:r>
              <a:rPr lang="en-US" sz="1800" dirty="0" err="1">
                <a:solidFill>
                  <a:srgbClr val="FFFFFF"/>
                </a:solidFill>
              </a:rPr>
              <a:t>ονομάζοντ</a:t>
            </a:r>
            <a:r>
              <a:rPr lang="en-US" sz="1800" dirty="0">
                <a:solidFill>
                  <a:srgbClr val="FFFFFF"/>
                </a:solidFill>
              </a:rPr>
              <a:t>α</a:t>
            </a:r>
            <a:r>
              <a:rPr lang="en-US" sz="1800" dirty="0" err="1">
                <a:solidFill>
                  <a:srgbClr val="FFFFFF"/>
                </a:solidFill>
              </a:rPr>
              <a:t>ι</a:t>
            </a:r>
            <a:r>
              <a:rPr lang="en-US" sz="1800" dirty="0">
                <a:solidFill>
                  <a:srgbClr val="FFFFFF"/>
                </a:solidFill>
              </a:rPr>
              <a:t> </a:t>
            </a:r>
            <a:r>
              <a:rPr lang="en-US" sz="1800" u="sng" dirty="0" err="1">
                <a:solidFill>
                  <a:srgbClr val="FFFFFF"/>
                </a:solidFill>
              </a:rPr>
              <a:t>εσωτερικές</a:t>
            </a:r>
            <a:r>
              <a:rPr lang="en-US" sz="1800" u="sng" dirty="0">
                <a:solidFill>
                  <a:srgbClr val="FFFFFF"/>
                </a:solidFill>
              </a:rPr>
              <a:t> </a:t>
            </a:r>
            <a:r>
              <a:rPr lang="en-US" sz="1800" u="sng" dirty="0" err="1">
                <a:solidFill>
                  <a:srgbClr val="FFFFFF"/>
                </a:solidFill>
              </a:rPr>
              <a:t>κήλες</a:t>
            </a:r>
            <a:r>
              <a:rPr lang="en-US" sz="1800" dirty="0">
                <a:solidFill>
                  <a:srgbClr val="FFFFFF"/>
                </a:solidFill>
              </a:rPr>
              <a:t>.</a:t>
            </a:r>
          </a:p>
          <a:p>
            <a:pPr indent="-228600">
              <a:lnSpc>
                <a:spcPct val="90000"/>
              </a:lnSpc>
            </a:pPr>
            <a:endParaRPr lang="en-US" sz="1300" dirty="0">
              <a:solidFill>
                <a:srgbClr val="FFFFFF"/>
              </a:solidFill>
            </a:endParaRPr>
          </a:p>
          <a:p>
            <a:pPr indent="-228600">
              <a:lnSpc>
                <a:spcPct val="90000"/>
              </a:lnSpc>
            </a:pPr>
            <a:endParaRPr lang="en-US" sz="1300" dirty="0">
              <a:solidFill>
                <a:srgbClr val="FFFFFF"/>
              </a:solidFill>
            </a:endParaRPr>
          </a:p>
        </p:txBody>
      </p:sp>
    </p:spTree>
    <p:extLst>
      <p:ext uri="{BB962C8B-B14F-4D97-AF65-F5344CB8AC3E}">
        <p14:creationId xmlns:p14="http://schemas.microsoft.com/office/powerpoint/2010/main" val="1347900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10;&#10;Description automatically generated">
            <a:extLst>
              <a:ext uri="{FF2B5EF4-FFF2-40B4-BE49-F238E27FC236}">
                <a16:creationId xmlns:a16="http://schemas.microsoft.com/office/drawing/2014/main" id="{6328AAE5-D156-A9A5-C30C-74B86BCAEB2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2429" y="1988840"/>
            <a:ext cx="3250784" cy="3769025"/>
          </a:xfrm>
          <a:prstGeom prst="rect">
            <a:avLst/>
          </a:prstGeom>
        </p:spPr>
      </p:pic>
      <p:sp>
        <p:nvSpPr>
          <p:cNvPr id="20" name="Freeform: Shape 19">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EE2B3D4-F864-6185-8EAE-F07B7318A9A9}"/>
              </a:ext>
            </a:extLst>
          </p:cNvPr>
          <p:cNvSpPr>
            <a:spLocks noGrp="1"/>
          </p:cNvSpPr>
          <p:nvPr>
            <p:ph type="title"/>
          </p:nvPr>
        </p:nvSpPr>
        <p:spPr>
          <a:xfrm>
            <a:off x="4319515" y="457201"/>
            <a:ext cx="4002953" cy="1835911"/>
          </a:xfrm>
        </p:spPr>
        <p:txBody>
          <a:bodyPr vert="horz" lIns="91440" tIns="45720" rIns="91440" bIns="45720" rtlCol="0" anchor="b">
            <a:normAutofit/>
          </a:bodyPr>
          <a:lstStyle/>
          <a:p>
            <a:pPr algn="l">
              <a:lnSpc>
                <a:spcPct val="90000"/>
              </a:lnSpc>
            </a:pPr>
            <a:r>
              <a:rPr lang="en-US" sz="4700" kern="1200">
                <a:solidFill>
                  <a:srgbClr val="FFFFFF"/>
                </a:solidFill>
                <a:latin typeface="+mj-lt"/>
                <a:ea typeface="+mj-ea"/>
                <a:cs typeface="+mj-cs"/>
              </a:rPr>
              <a:t>Κατάταξη</a:t>
            </a:r>
          </a:p>
        </p:txBody>
      </p:sp>
      <p:sp>
        <p:nvSpPr>
          <p:cNvPr id="22"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2560829"/>
            <a:ext cx="3771900" cy="18288"/>
          </a:xfrm>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 name="connsiteX0" fmla="*/ 0 w 3771900"/>
              <a:gd name="connsiteY0" fmla="*/ 0 h 18288"/>
              <a:gd name="connsiteX1" fmla="*/ 590931 w 3771900"/>
              <a:gd name="connsiteY1" fmla="*/ 0 h 18288"/>
              <a:gd name="connsiteX2" fmla="*/ 1106424 w 3771900"/>
              <a:gd name="connsiteY2" fmla="*/ 0 h 18288"/>
              <a:gd name="connsiteX3" fmla="*/ 1810512 w 3771900"/>
              <a:gd name="connsiteY3" fmla="*/ 0 h 18288"/>
              <a:gd name="connsiteX4" fmla="*/ 2401443 w 3771900"/>
              <a:gd name="connsiteY4" fmla="*/ 0 h 18288"/>
              <a:gd name="connsiteX5" fmla="*/ 2992374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1999107 w 3771900"/>
              <a:gd name="connsiteY10" fmla="*/ 18288 h 18288"/>
              <a:gd name="connsiteX11" fmla="*/ 1370457 w 3771900"/>
              <a:gd name="connsiteY11" fmla="*/ 18288 h 18288"/>
              <a:gd name="connsiteX12" fmla="*/ 779526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609" y="9035"/>
                  <a:pt x="3771801" y="15148"/>
                  <a:pt x="3771900" y="18288"/>
                </a:cubicBezTo>
                <a:cubicBezTo>
                  <a:pt x="3457794" y="19957"/>
                  <a:pt x="3415448" y="-15179"/>
                  <a:pt x="3143250" y="18288"/>
                </a:cubicBezTo>
                <a:cubicBezTo>
                  <a:pt x="2866953" y="44091"/>
                  <a:pt x="2852564" y="22861"/>
                  <a:pt x="2627757" y="18288"/>
                </a:cubicBezTo>
                <a:cubicBezTo>
                  <a:pt x="2412632" y="15061"/>
                  <a:pt x="2228768" y="-1260"/>
                  <a:pt x="2112264" y="18288"/>
                </a:cubicBezTo>
                <a:cubicBezTo>
                  <a:pt x="1975640" y="66897"/>
                  <a:pt x="1635725" y="-13484"/>
                  <a:pt x="1445895" y="18288"/>
                </a:cubicBezTo>
                <a:cubicBezTo>
                  <a:pt x="1247266" y="8685"/>
                  <a:pt x="1124650" y="19647"/>
                  <a:pt x="892683" y="18288"/>
                </a:cubicBezTo>
                <a:cubicBezTo>
                  <a:pt x="637653" y="4646"/>
                  <a:pt x="185278" y="-30427"/>
                  <a:pt x="0" y="18288"/>
                </a:cubicBezTo>
                <a:cubicBezTo>
                  <a:pt x="-470" y="12661"/>
                  <a:pt x="773" y="6041"/>
                  <a:pt x="0" y="0"/>
                </a:cubicBezTo>
                <a:close/>
              </a:path>
              <a:path w="3771900" h="18288"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420" y="6734"/>
                  <a:pt x="3771655" y="13051"/>
                  <a:pt x="3771900" y="18288"/>
                </a:cubicBezTo>
                <a:cubicBezTo>
                  <a:pt x="3462953" y="18781"/>
                  <a:pt x="3361132" y="1005"/>
                  <a:pt x="3143250" y="18288"/>
                </a:cubicBezTo>
                <a:cubicBezTo>
                  <a:pt x="2921481" y="34309"/>
                  <a:pt x="2854045" y="33328"/>
                  <a:pt x="2627757" y="18288"/>
                </a:cubicBezTo>
                <a:cubicBezTo>
                  <a:pt x="2409270" y="9750"/>
                  <a:pt x="2187246" y="-7226"/>
                  <a:pt x="1999107" y="18288"/>
                </a:cubicBezTo>
                <a:cubicBezTo>
                  <a:pt x="1815666" y="58826"/>
                  <a:pt x="1527808" y="-26152"/>
                  <a:pt x="1370457" y="18288"/>
                </a:cubicBezTo>
                <a:cubicBezTo>
                  <a:pt x="1214923" y="5764"/>
                  <a:pt x="1016212" y="-1456"/>
                  <a:pt x="779526" y="18288"/>
                </a:cubicBezTo>
                <a:cubicBezTo>
                  <a:pt x="536663" y="13268"/>
                  <a:pt x="178663" y="4126"/>
                  <a:pt x="0" y="18288"/>
                </a:cubicBezTo>
                <a:cubicBezTo>
                  <a:pt x="675" y="10011"/>
                  <a:pt x="125" y="8388"/>
                  <a:pt x="0" y="0"/>
                </a:cubicBezTo>
                <a:close/>
              </a:path>
              <a:path w="3771900" h="18288"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328" y="8167"/>
                  <a:pt x="3771537" y="15177"/>
                  <a:pt x="3771900" y="18288"/>
                </a:cubicBezTo>
                <a:cubicBezTo>
                  <a:pt x="3464839" y="21068"/>
                  <a:pt x="3426011" y="-5801"/>
                  <a:pt x="3143250" y="18288"/>
                </a:cubicBezTo>
                <a:cubicBezTo>
                  <a:pt x="2863841" y="43255"/>
                  <a:pt x="2853465" y="28308"/>
                  <a:pt x="2627757" y="18288"/>
                </a:cubicBezTo>
                <a:cubicBezTo>
                  <a:pt x="2409491" y="18900"/>
                  <a:pt x="2243209" y="25448"/>
                  <a:pt x="2112264" y="18288"/>
                </a:cubicBezTo>
                <a:cubicBezTo>
                  <a:pt x="1997644" y="61180"/>
                  <a:pt x="1680001" y="64423"/>
                  <a:pt x="1445895" y="18288"/>
                </a:cubicBezTo>
                <a:cubicBezTo>
                  <a:pt x="1252635" y="3548"/>
                  <a:pt x="1127940" y="-648"/>
                  <a:pt x="892683" y="18288"/>
                </a:cubicBezTo>
                <a:cubicBezTo>
                  <a:pt x="631867" y="19114"/>
                  <a:pt x="176899" y="-29012"/>
                  <a:pt x="0" y="18288"/>
                </a:cubicBezTo>
                <a:cubicBezTo>
                  <a:pt x="-201" y="11951"/>
                  <a:pt x="215" y="487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400" y="8855"/>
                          <a:pt x="3772009" y="14521"/>
                          <a:pt x="3771900" y="18288"/>
                        </a:cubicBezTo>
                        <a:cubicBezTo>
                          <a:pt x="3458898" y="17742"/>
                          <a:pt x="3421743" y="-6827"/>
                          <a:pt x="3143250" y="18288"/>
                        </a:cubicBezTo>
                        <a:cubicBezTo>
                          <a:pt x="2864757" y="43403"/>
                          <a:pt x="2852800" y="27764"/>
                          <a:pt x="2627757" y="18288"/>
                        </a:cubicBezTo>
                        <a:cubicBezTo>
                          <a:pt x="2402714" y="8812"/>
                          <a:pt x="2240384" y="-3809"/>
                          <a:pt x="2112264" y="18288"/>
                        </a:cubicBezTo>
                        <a:cubicBezTo>
                          <a:pt x="1984144" y="40385"/>
                          <a:pt x="1648028" y="25259"/>
                          <a:pt x="1445895" y="18288"/>
                        </a:cubicBezTo>
                        <a:cubicBezTo>
                          <a:pt x="1243762" y="11317"/>
                          <a:pt x="1123026" y="22466"/>
                          <a:pt x="892683" y="18288"/>
                        </a:cubicBezTo>
                        <a:cubicBezTo>
                          <a:pt x="662340" y="14110"/>
                          <a:pt x="180978" y="-26198"/>
                          <a:pt x="0" y="18288"/>
                        </a:cubicBezTo>
                        <a:cubicBezTo>
                          <a:pt x="683" y="12014"/>
                          <a:pt x="724" y="5908"/>
                          <a:pt x="0" y="0"/>
                        </a:cubicBezTo>
                        <a:close/>
                      </a:path>
                      <a:path w="3771900" h="18288"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002" y="7180"/>
                          <a:pt x="3772069" y="13790"/>
                          <a:pt x="3771900" y="18288"/>
                        </a:cubicBezTo>
                        <a:cubicBezTo>
                          <a:pt x="3466427" y="17166"/>
                          <a:pt x="3360902" y="-2444"/>
                          <a:pt x="3143250" y="18288"/>
                        </a:cubicBezTo>
                        <a:cubicBezTo>
                          <a:pt x="2925598" y="39020"/>
                          <a:pt x="2852709" y="34774"/>
                          <a:pt x="2627757" y="18288"/>
                        </a:cubicBezTo>
                        <a:cubicBezTo>
                          <a:pt x="2402805" y="1802"/>
                          <a:pt x="2156087" y="-12568"/>
                          <a:pt x="1999107" y="18288"/>
                        </a:cubicBezTo>
                        <a:cubicBezTo>
                          <a:pt x="1842127" y="49144"/>
                          <a:pt x="1528676" y="3672"/>
                          <a:pt x="1370457" y="18288"/>
                        </a:cubicBezTo>
                        <a:cubicBezTo>
                          <a:pt x="1212238" y="32905"/>
                          <a:pt x="1007440" y="24475"/>
                          <a:pt x="779526" y="18288"/>
                        </a:cubicBezTo>
                        <a:cubicBezTo>
                          <a:pt x="551612" y="12101"/>
                          <a:pt x="175765" y="8638"/>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7E4F18A-6913-252F-6FCB-8693E721180C}"/>
              </a:ext>
            </a:extLst>
          </p:cNvPr>
          <p:cNvSpPr>
            <a:spLocks noGrp="1"/>
          </p:cNvSpPr>
          <p:nvPr>
            <p:ph sz="half" idx="2"/>
          </p:nvPr>
        </p:nvSpPr>
        <p:spPr>
          <a:xfrm>
            <a:off x="4319515" y="2798064"/>
            <a:ext cx="4095821" cy="3417611"/>
          </a:xfrm>
        </p:spPr>
        <p:txBody>
          <a:bodyPr vert="horz" lIns="91440" tIns="45720" rIns="91440" bIns="45720" rtlCol="0" anchor="t">
            <a:normAutofit/>
          </a:bodyPr>
          <a:lstStyle/>
          <a:p>
            <a:pPr indent="-228600">
              <a:lnSpc>
                <a:spcPct val="90000"/>
              </a:lnSpc>
            </a:pPr>
            <a:r>
              <a:rPr lang="en-US" sz="1900" dirty="0" err="1">
                <a:solidFill>
                  <a:srgbClr val="FFFFFF"/>
                </a:solidFill>
              </a:rPr>
              <a:t>Εξωτερικές</a:t>
            </a:r>
            <a:r>
              <a:rPr lang="en-US" sz="1900" dirty="0">
                <a:solidFill>
                  <a:srgbClr val="FFFFFF"/>
                </a:solidFill>
              </a:rPr>
              <a:t> </a:t>
            </a:r>
            <a:r>
              <a:rPr lang="en-US" sz="1900" dirty="0" err="1">
                <a:solidFill>
                  <a:srgbClr val="FFFFFF"/>
                </a:solidFill>
              </a:rPr>
              <a:t>κήλες</a:t>
            </a:r>
            <a:endParaRPr lang="en-US" sz="1900" dirty="0">
              <a:solidFill>
                <a:srgbClr val="FFFFFF"/>
              </a:solidFill>
            </a:endParaRPr>
          </a:p>
          <a:p>
            <a:pPr indent="-228600">
              <a:lnSpc>
                <a:spcPct val="90000"/>
              </a:lnSpc>
            </a:pPr>
            <a:endParaRPr lang="en-US" sz="1900" dirty="0">
              <a:solidFill>
                <a:srgbClr val="FFFFFF"/>
              </a:solidFill>
            </a:endParaRPr>
          </a:p>
          <a:p>
            <a:pPr indent="-228600">
              <a:lnSpc>
                <a:spcPct val="90000"/>
              </a:lnSpc>
            </a:pPr>
            <a:r>
              <a:rPr lang="en-US" sz="1900" dirty="0" err="1">
                <a:solidFill>
                  <a:srgbClr val="FFFFFF"/>
                </a:solidFill>
              </a:rPr>
              <a:t>Συχνές</a:t>
            </a:r>
            <a:r>
              <a:rPr lang="en-US" sz="1900" dirty="0">
                <a:solidFill>
                  <a:srgbClr val="FFFFFF"/>
                </a:solidFill>
              </a:rPr>
              <a:t>: β</a:t>
            </a:r>
            <a:r>
              <a:rPr lang="en-US" sz="1900" dirty="0" err="1">
                <a:solidFill>
                  <a:srgbClr val="FFFFFF"/>
                </a:solidFill>
              </a:rPr>
              <a:t>ου</a:t>
            </a:r>
            <a:r>
              <a:rPr lang="en-US" sz="1900" dirty="0">
                <a:solidFill>
                  <a:srgbClr val="FFFFFF"/>
                </a:solidFill>
              </a:rPr>
              <a:t>β</a:t>
            </a:r>
            <a:r>
              <a:rPr lang="en-US" sz="1900" dirty="0" err="1">
                <a:solidFill>
                  <a:srgbClr val="FFFFFF"/>
                </a:solidFill>
              </a:rPr>
              <a:t>ωνοκήλη</a:t>
            </a:r>
            <a:r>
              <a:rPr lang="en-US" sz="1900" dirty="0">
                <a:solidFill>
                  <a:srgbClr val="FFFFFF"/>
                </a:solidFill>
              </a:rPr>
              <a:t>, </a:t>
            </a:r>
            <a:r>
              <a:rPr lang="en-US" sz="1900" dirty="0" err="1">
                <a:solidFill>
                  <a:srgbClr val="FFFFFF"/>
                </a:solidFill>
              </a:rPr>
              <a:t>μηροκήλη</a:t>
            </a:r>
            <a:r>
              <a:rPr lang="en-US" sz="1900" dirty="0">
                <a:solidFill>
                  <a:srgbClr val="FFFFFF"/>
                </a:solidFill>
              </a:rPr>
              <a:t>, </a:t>
            </a:r>
            <a:r>
              <a:rPr lang="en-US" sz="1900" dirty="0" err="1">
                <a:solidFill>
                  <a:srgbClr val="FFFFFF"/>
                </a:solidFill>
              </a:rPr>
              <a:t>ομφ</a:t>
            </a:r>
            <a:r>
              <a:rPr lang="en-US" sz="1900" dirty="0">
                <a:solidFill>
                  <a:srgbClr val="FFFFFF"/>
                </a:solidFill>
              </a:rPr>
              <a:t>α</a:t>
            </a:r>
            <a:r>
              <a:rPr lang="en-US" sz="1900" dirty="0" err="1">
                <a:solidFill>
                  <a:srgbClr val="FFFFFF"/>
                </a:solidFill>
              </a:rPr>
              <a:t>λοκήλη</a:t>
            </a:r>
            <a:r>
              <a:rPr lang="en-US" sz="1900" dirty="0">
                <a:solidFill>
                  <a:srgbClr val="FFFFFF"/>
                </a:solidFill>
              </a:rPr>
              <a:t>, </a:t>
            </a:r>
            <a:r>
              <a:rPr lang="en-US" sz="1900" dirty="0" err="1">
                <a:solidFill>
                  <a:srgbClr val="FFFFFF"/>
                </a:solidFill>
              </a:rPr>
              <a:t>μετεγχειρητική</a:t>
            </a:r>
            <a:r>
              <a:rPr lang="en-US" sz="1900" dirty="0">
                <a:solidFill>
                  <a:srgbClr val="FFFFFF"/>
                </a:solidFill>
              </a:rPr>
              <a:t> </a:t>
            </a:r>
            <a:r>
              <a:rPr lang="en-US" sz="1900" dirty="0" err="1">
                <a:solidFill>
                  <a:srgbClr val="FFFFFF"/>
                </a:solidFill>
              </a:rPr>
              <a:t>κήλη</a:t>
            </a:r>
            <a:endParaRPr lang="en-US" sz="1900" dirty="0">
              <a:solidFill>
                <a:srgbClr val="FFFFFF"/>
              </a:solidFill>
            </a:endParaRPr>
          </a:p>
          <a:p>
            <a:pPr indent="-228600">
              <a:lnSpc>
                <a:spcPct val="90000"/>
              </a:lnSpc>
            </a:pPr>
            <a:endParaRPr lang="en-US" sz="1900" dirty="0">
              <a:solidFill>
                <a:srgbClr val="FFFFFF"/>
              </a:solidFill>
            </a:endParaRPr>
          </a:p>
          <a:p>
            <a:pPr indent="-228600">
              <a:lnSpc>
                <a:spcPct val="90000"/>
              </a:lnSpc>
            </a:pPr>
            <a:r>
              <a:rPr lang="en-US" sz="1900" dirty="0" err="1">
                <a:solidFill>
                  <a:srgbClr val="FFFFFF"/>
                </a:solidFill>
              </a:rPr>
              <a:t>Σ</a:t>
            </a:r>
            <a:r>
              <a:rPr lang="en-US" sz="1900" dirty="0">
                <a:solidFill>
                  <a:srgbClr val="FFFFFF"/>
                </a:solidFill>
              </a:rPr>
              <a:t>π</a:t>
            </a:r>
            <a:r>
              <a:rPr lang="en-US" sz="1900" dirty="0" err="1">
                <a:solidFill>
                  <a:srgbClr val="FFFFFF"/>
                </a:solidFill>
              </a:rPr>
              <a:t>άνιες</a:t>
            </a:r>
            <a:r>
              <a:rPr lang="en-US" sz="1900" dirty="0">
                <a:solidFill>
                  <a:srgbClr val="FFFFFF"/>
                </a:solidFill>
              </a:rPr>
              <a:t>; </a:t>
            </a:r>
            <a:r>
              <a:rPr lang="en-US" sz="1900" dirty="0" err="1">
                <a:solidFill>
                  <a:srgbClr val="FFFFFF"/>
                </a:solidFill>
              </a:rPr>
              <a:t>Σ</a:t>
            </a:r>
            <a:r>
              <a:rPr lang="en-US" sz="1900" dirty="0">
                <a:solidFill>
                  <a:srgbClr val="FFFFFF"/>
                </a:solidFill>
              </a:rPr>
              <a:t>π</a:t>
            </a:r>
            <a:r>
              <a:rPr lang="en-US" sz="1900" dirty="0" err="1">
                <a:solidFill>
                  <a:srgbClr val="FFFFFF"/>
                </a:solidFill>
              </a:rPr>
              <a:t>ιγγέλιος</a:t>
            </a:r>
            <a:r>
              <a:rPr lang="en-US" sz="1900" dirty="0">
                <a:solidFill>
                  <a:srgbClr val="FFFFFF"/>
                </a:solidFill>
              </a:rPr>
              <a:t> </a:t>
            </a:r>
            <a:r>
              <a:rPr lang="en-US" sz="1900" dirty="0" err="1">
                <a:solidFill>
                  <a:srgbClr val="FFFFFF"/>
                </a:solidFill>
              </a:rPr>
              <a:t>κήλη</a:t>
            </a:r>
            <a:r>
              <a:rPr lang="en-US" sz="1900" dirty="0">
                <a:solidFill>
                  <a:srgbClr val="FFFFFF"/>
                </a:solidFill>
              </a:rPr>
              <a:t>, </a:t>
            </a:r>
            <a:r>
              <a:rPr lang="en-US" sz="1900" dirty="0" err="1">
                <a:solidFill>
                  <a:srgbClr val="FFFFFF"/>
                </a:solidFill>
              </a:rPr>
              <a:t>οσφυοκήλη</a:t>
            </a:r>
            <a:r>
              <a:rPr lang="en-US" sz="1900" dirty="0">
                <a:solidFill>
                  <a:srgbClr val="FFFFFF"/>
                </a:solidFill>
              </a:rPr>
              <a:t>, </a:t>
            </a:r>
            <a:r>
              <a:rPr lang="en-US" sz="1900" dirty="0" err="1">
                <a:solidFill>
                  <a:srgbClr val="FFFFFF"/>
                </a:solidFill>
              </a:rPr>
              <a:t>θυροειδούς</a:t>
            </a:r>
            <a:r>
              <a:rPr lang="en-US" sz="1900" dirty="0">
                <a:solidFill>
                  <a:srgbClr val="FFFFFF"/>
                </a:solidFill>
              </a:rPr>
              <a:t> </a:t>
            </a:r>
            <a:r>
              <a:rPr lang="en-US" sz="1900" dirty="0" err="1">
                <a:solidFill>
                  <a:srgbClr val="FFFFFF"/>
                </a:solidFill>
              </a:rPr>
              <a:t>τρήμ</a:t>
            </a:r>
            <a:r>
              <a:rPr lang="en-US" sz="1900" dirty="0">
                <a:solidFill>
                  <a:srgbClr val="FFFFFF"/>
                </a:solidFill>
              </a:rPr>
              <a:t>α</a:t>
            </a:r>
            <a:r>
              <a:rPr lang="en-US" sz="1900" dirty="0" err="1">
                <a:solidFill>
                  <a:srgbClr val="FFFFFF"/>
                </a:solidFill>
              </a:rPr>
              <a:t>τος</a:t>
            </a:r>
            <a:r>
              <a:rPr lang="el-GR" sz="1900" dirty="0">
                <a:solidFill>
                  <a:srgbClr val="FFFFFF"/>
                </a:solidFill>
              </a:rPr>
              <a:t>, κήλη </a:t>
            </a:r>
            <a:r>
              <a:rPr lang="en-US" sz="1900" dirty="0">
                <a:solidFill>
                  <a:srgbClr val="FFFFFF"/>
                </a:solidFill>
              </a:rPr>
              <a:t>Richter, Littre, </a:t>
            </a:r>
            <a:r>
              <a:rPr lang="en-US" sz="1900" dirty="0" err="1">
                <a:solidFill>
                  <a:srgbClr val="FFFFFF"/>
                </a:solidFill>
              </a:rPr>
              <a:t>Amyand</a:t>
            </a:r>
            <a:r>
              <a:rPr lang="en-US" sz="1900" dirty="0">
                <a:solidFill>
                  <a:srgbClr val="FFFFFF"/>
                </a:solidFill>
              </a:rPr>
              <a:t>, Spiegel, De </a:t>
            </a:r>
            <a:r>
              <a:rPr lang="en-US" sz="1900" dirty="0" err="1">
                <a:solidFill>
                  <a:srgbClr val="FFFFFF"/>
                </a:solidFill>
              </a:rPr>
              <a:t>Garangeot</a:t>
            </a:r>
            <a:r>
              <a:rPr lang="en-US" sz="1900">
                <a:solidFill>
                  <a:srgbClr val="FFFFFF"/>
                </a:solidFill>
              </a:rPr>
              <a:t>.</a:t>
            </a:r>
          </a:p>
        </p:txBody>
      </p:sp>
    </p:spTree>
    <p:extLst>
      <p:ext uri="{BB962C8B-B14F-4D97-AF65-F5344CB8AC3E}">
        <p14:creationId xmlns:p14="http://schemas.microsoft.com/office/powerpoint/2010/main" val="3261679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{9055B3CE-41A0-9F45-9373-62195B7096FF}tf10001119_mac</Template>
  <TotalTime>7696</TotalTime>
  <Words>2134</Words>
  <Application>Microsoft Macintosh PowerPoint</Application>
  <PresentationFormat>On-screen Show (4:3)</PresentationFormat>
  <Paragraphs>228</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Times New Roman</vt:lpstr>
      <vt:lpstr>Office Theme</vt:lpstr>
      <vt:lpstr>Κήλες, επιδημιολογία και διαχείριση.</vt:lpstr>
      <vt:lpstr>Ορισμός</vt:lpstr>
      <vt:lpstr>ΑΝΑΤΟΜΙΑ </vt:lpstr>
      <vt:lpstr>ΑΙΤΙΟΛΟΓΙΑ </vt:lpstr>
      <vt:lpstr>ΑΙΤΙΟΛΟΓΙΑ </vt:lpstr>
      <vt:lpstr>Μια κήλη μπορεί να είναι: </vt:lpstr>
      <vt:lpstr>PowerPoint Presentation</vt:lpstr>
      <vt:lpstr>Κατάταξη</vt:lpstr>
      <vt:lpstr>Κατάταξη</vt:lpstr>
      <vt:lpstr>Κατάταξη</vt:lpstr>
      <vt:lpstr>Ανατομία βουβωνικής περιοχής</vt:lpstr>
      <vt:lpstr>Βουβωνικός σύνδεσμος</vt:lpstr>
      <vt:lpstr>Βουβωνικός πόρος</vt:lpstr>
      <vt:lpstr>Επιπολής ή υποδερμάτιο βουβωνικό στόμιο</vt:lpstr>
      <vt:lpstr>Έσω ή εν τω βάθει βουβωνικό στόμιο</vt:lpstr>
      <vt:lpstr>Τοιχώματα βουβωνικού πόρου</vt:lpstr>
      <vt:lpstr>Βουβωνοκήλη</vt:lpstr>
      <vt:lpstr>Συμπτώματα της βουβωνοκήλης</vt:lpstr>
      <vt:lpstr>Διαφορική διάγνωση </vt:lpstr>
      <vt:lpstr>Διάγνωση</vt:lpstr>
      <vt:lpstr>Θεραπεία </vt:lpstr>
      <vt:lpstr>ΜΗΡΟΚΉΛΗ</vt:lpstr>
      <vt:lpstr>O μηριαίος δακτύλιος</vt:lpstr>
      <vt:lpstr>ΜΗΡΟΚΉΛΗ</vt:lpstr>
      <vt:lpstr>Συμπτώματα της μηροκήλης </vt:lpstr>
      <vt:lpstr>Διαφορική διάγνωση </vt:lpstr>
      <vt:lpstr>Διάγνωση και αντιμετωπιση</vt:lpstr>
      <vt:lpstr>ΟΜΦΑΛΟΚΉΛΗ</vt:lpstr>
      <vt:lpstr>ΟΜΦΑΛΟΚΉΛΗ</vt:lpstr>
      <vt:lpstr>ΟΜΦΑΛΟΚΉΛΗ</vt:lpstr>
      <vt:lpstr>ΕΠΙΓΑΣΤΡΙΚΉ ΚΉΛΗ (ΛΕΥΚΉΣ ΓΡΑΜΜΉΣ)</vt:lpstr>
      <vt:lpstr>ΜΕΤΕΓΧΕΙΡΗΤΙΚΉ ΚΟΙΛΙΟΚΉΛΗ</vt:lpstr>
      <vt:lpstr>ΜΕΤΕΓΧΕΙΡΗΤΙΚΉ ΚΟΙΛΙΟΚΉΛΗ</vt:lpstr>
      <vt:lpstr>ΔΙΑΓΝΩΣΗ</vt:lpstr>
      <vt:lpstr>ΚΉΛΗ SPIEGEL</vt:lpstr>
      <vt:lpstr>ΚΉΛΗ LITTRE </vt:lpstr>
      <vt:lpstr>ΚΉΛΗ richter </vt:lpstr>
      <vt:lpstr>ΚΉΛΗ amyand και de garengeot </vt:lpstr>
      <vt:lpstr>Επιδημιολογία κηλών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Ανατομία βουβωνικής περιοχής,  επιδημιολογία βουβωνοκήλης</dc:title>
  <dc:creator>user</dc:creator>
  <cp:lastModifiedBy>alex chamzin</cp:lastModifiedBy>
  <cp:revision>174</cp:revision>
  <dcterms:created xsi:type="dcterms:W3CDTF">2020-05-05T10:13:23Z</dcterms:created>
  <dcterms:modified xsi:type="dcterms:W3CDTF">2024-05-28T04:35:52Z</dcterms:modified>
</cp:coreProperties>
</file>