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C73FE-C98F-40CE-A1BF-4919681D8C62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D13D7-2D3B-4D7D-AF72-1BE727AE736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D13D7-2D3B-4D7D-AF72-1BE727AE736F}" type="slidenum">
              <a:rPr lang="en-GB" smtClean="0"/>
              <a:t>30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66E8-4CB1-4113-820B-43E280727E75}" type="datetimeFigureOut">
              <a:rPr lang="en-US" smtClean="0"/>
              <a:t>11/2/2020</a:t>
            </a:fld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05D1-EB46-4522-9DB3-54F65CF9951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ΠΑΘΗΣΕΙΣ ΛΕΠΤΟΥ ΕΝΤΕΡΟΥ</a:t>
            </a:r>
            <a:endParaRPr lang="en-GB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Δημήτριος </a:t>
            </a:r>
            <a:r>
              <a:rPr lang="el-GR" dirty="0" err="1" smtClean="0"/>
              <a:t>Λιναρδούτσος</a:t>
            </a:r>
            <a:endParaRPr lang="el-GR" dirty="0" smtClean="0"/>
          </a:p>
          <a:p>
            <a:r>
              <a:rPr lang="el-GR" dirty="0" smtClean="0"/>
              <a:t>Χειρουργός</a:t>
            </a:r>
          </a:p>
          <a:p>
            <a:r>
              <a:rPr lang="el-GR" dirty="0" smtClean="0"/>
              <a:t>Ακαδημαϊκός Υπότροφος Ιατρικής Σχολής ΕΚΠΑ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N. Crohn λεπτού εντέρου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2000" smtClean="0"/>
              <a:t>Προσβάλλονται κυρίως οι νέες ηλικίες, 20-40 ετών το </a:t>
            </a:r>
            <a:r>
              <a:rPr lang="en-US" sz="2000" smtClean="0"/>
              <a:t>peak</a:t>
            </a:r>
          </a:p>
          <a:p>
            <a:pPr eaLnBrk="1" hangingPunct="1"/>
            <a:r>
              <a:rPr lang="el-GR" sz="2000" smtClean="0"/>
              <a:t>εντόπιση της νόσου στο πεπτικό: </a:t>
            </a:r>
          </a:p>
          <a:p>
            <a:pPr eaLnBrk="1" hangingPunct="1"/>
            <a:r>
              <a:rPr lang="el-GR" sz="2000" smtClean="0"/>
              <a:t> ειλεικολική εντόπιση                 40%</a:t>
            </a:r>
          </a:p>
          <a:p>
            <a:pPr eaLnBrk="1" hangingPunct="1"/>
            <a:r>
              <a:rPr lang="el-GR" sz="2000" smtClean="0"/>
              <a:t>εντόπιση μόνο στο λεπτό          30%</a:t>
            </a:r>
          </a:p>
          <a:p>
            <a:pPr eaLnBrk="1" hangingPunct="1"/>
            <a:r>
              <a:rPr lang="el-GR" sz="2000" smtClean="0"/>
              <a:t>εντόπιση μόνο στο παχύ           25%</a:t>
            </a:r>
          </a:p>
          <a:p>
            <a:pPr eaLnBrk="1" hangingPunct="1"/>
            <a:r>
              <a:rPr lang="el-GR" sz="2000" smtClean="0"/>
              <a:t>ορθοπρωκτική εντόπιση              5%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mtClean="0"/>
              <a:t>N. Crohn λεπτού εντέρου-μακροσκοπική παθολογοανατομία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2000" smtClean="0"/>
              <a:t>Χαρακτηριστικές βλάβες-σπανίως προκαλούν πρόβλημα στη διαφοροδιάγνωση</a:t>
            </a:r>
          </a:p>
          <a:p>
            <a:pPr eaLnBrk="1" hangingPunct="1"/>
            <a:r>
              <a:rPr lang="el-GR" sz="2000" smtClean="0"/>
              <a:t>τμηματική εντόπιση:όταν προσβάλλεται το λεπτό έντερο συνήθως η νόσος εντοπίζεται στον τελικό ειλεό και οι βλάβες σταματούν απότομα στην ειλεοτυφλική βαλβίδα</a:t>
            </a:r>
          </a:p>
          <a:p>
            <a:pPr eaLnBrk="1" hangingPunct="1"/>
            <a:r>
              <a:rPr lang="el-GR" sz="2000" smtClean="0"/>
              <a:t>πάχυνση του τοιχώματος-λιγότερο εύκαμπτο από το φυσιολογικό έντερο</a:t>
            </a:r>
          </a:p>
          <a:p>
            <a:pPr eaLnBrk="1" hangingPunct="1"/>
            <a:r>
              <a:rPr lang="el-GR" sz="2000" smtClean="0"/>
              <a:t>φλεγμονώδης ορογόνος με βιολετί απόχρωση</a:t>
            </a:r>
          </a:p>
          <a:p>
            <a:pPr eaLnBrk="1" hangingPunct="1"/>
            <a:r>
              <a:rPr lang="el-GR" sz="2000" smtClean="0"/>
              <a:t>πάχυνση του μεσεντερίου λίπους: μερικές φορές η πάχυνση στο αντιμεσεντερικό λίπος αγκαλιάζει το έντερο μέχρι το αντιμεσεντρικό χείλος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mtClean="0"/>
              <a:t>N. Crohn λεπτού εντέρου-μακροσκοπική παθολογοανατομία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245475" cy="3416300"/>
          </a:xfrm>
        </p:spPr>
        <p:txBody>
          <a:bodyPr/>
          <a:lstStyle/>
          <a:p>
            <a:pPr eaLnBrk="1" hangingPunct="1"/>
            <a:r>
              <a:rPr lang="el-GR" sz="2000" smtClean="0"/>
              <a:t>Εμφανής πάχυνση του μεσεντερίου-οίδημα-διόγκωση λεμφαδένων</a:t>
            </a:r>
          </a:p>
          <a:p>
            <a:pPr eaLnBrk="1" hangingPunct="1"/>
            <a:r>
              <a:rPr lang="el-GR" sz="2000" smtClean="0"/>
              <a:t>μεσεντέρια αγγεία: κατευθύνονται προς το προσβεβλημένο τμήμα με σπειροειδή πορεία</a:t>
            </a:r>
          </a:p>
          <a:p>
            <a:pPr eaLnBrk="1" hangingPunct="1"/>
            <a:r>
              <a:rPr lang="el-GR" sz="2000" smtClean="0"/>
              <a:t>κεντρική μεταβατική περιοχή: κεντρικά του προσβεβλημένου τμήματος του εντέρου, υπάρχει μια ζώνη μερικών </a:t>
            </a:r>
            <a:r>
              <a:rPr lang="en-US" sz="2000" smtClean="0"/>
              <a:t>cm</a:t>
            </a:r>
            <a:r>
              <a:rPr lang="el-GR" sz="2000" smtClean="0"/>
              <a:t> όπου οι αλλοιώσεις προοδευτικά ελαττώνονται και στη συνέχεια ο βλεννογόνος γίνεται φυσιολογικός</a:t>
            </a:r>
          </a:p>
          <a:p>
            <a:pPr eaLnBrk="1" hangingPunct="1"/>
            <a:r>
              <a:rPr lang="el-GR" sz="2000" smtClean="0"/>
              <a:t>συμφύσεις του λεπτου εντέρου με άλλα ενδοκοιλιακά όργανα και περιοχές(δεξιός λαγόνιος βόθρος, σιγμοειδές, ουροδόχος κύστη, άλλα τμηματα του λεπτού εντέρου χωρίς νόσο , επίπλουν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mtClean="0"/>
              <a:t>N. Crohn λεπτού εντέρου-μακροσκοπική παθολογοανατομία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245475" cy="3416300"/>
          </a:xfrm>
        </p:spPr>
        <p:txBody>
          <a:bodyPr/>
          <a:lstStyle/>
          <a:p>
            <a:pPr eaLnBrk="1" hangingPunct="1"/>
            <a:r>
              <a:rPr lang="el-GR" sz="2000" smtClean="0"/>
              <a:t>Σε ασθενείς με μακρόχρονη νόσο, το προσβεβλημένο τμήμα είναι στενωτικό, ενώ το κεντρικώς κείμενο έντερο που είναι φυσιολογικό είναι διατεταμένο(χρονία εντερική απόφραξη)</a:t>
            </a:r>
          </a:p>
          <a:p>
            <a:pPr eaLnBrk="1" hangingPunct="1"/>
            <a:r>
              <a:rPr lang="el-GR" sz="2000" smtClean="0"/>
              <a:t> Η διαφοροδιάγνωση από </a:t>
            </a:r>
            <a:r>
              <a:rPr lang="el-GR" sz="2000" u="sng" smtClean="0"/>
              <a:t>φυματιώδη εντερίτιδα</a:t>
            </a:r>
            <a:r>
              <a:rPr lang="el-GR" sz="2000" smtClean="0"/>
              <a:t> είναι είναι δύσκολη:</a:t>
            </a:r>
          </a:p>
          <a:p>
            <a:pPr eaLnBrk="1" hangingPunct="1"/>
            <a:r>
              <a:rPr lang="el-GR" sz="2000" smtClean="0"/>
              <a:t>-η φυματιώδης εντερίτις είναι σπάνια</a:t>
            </a:r>
          </a:p>
          <a:p>
            <a:pPr eaLnBrk="1" hangingPunct="1"/>
            <a:r>
              <a:rPr lang="el-GR" sz="2000" smtClean="0"/>
              <a:t>- οι στενώσεις είναι βραχύτερες</a:t>
            </a:r>
          </a:p>
          <a:p>
            <a:pPr eaLnBrk="1" hangingPunct="1"/>
            <a:r>
              <a:rPr lang="el-GR" sz="2000" smtClean="0"/>
              <a:t>- η κύρια εντόπιση είναι στο τυφλό, χωρίς ιδιαίτερες συμφύσεις</a:t>
            </a:r>
          </a:p>
          <a:p>
            <a:pPr eaLnBrk="1" hangingPunct="1"/>
            <a:r>
              <a:rPr lang="el-GR" sz="2000" smtClean="0"/>
              <a:t>-λεμφαδένες κυρίως κοντά στον ορογόνο σε μέγεθος ρυζιού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mtClean="0"/>
              <a:t>N. Crohn λεπτού εντέρου-μακροσκοπική παθολογοανατομία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2000" u="sng" smtClean="0"/>
              <a:t>Δ.Δ. από </a:t>
            </a:r>
            <a:r>
              <a:rPr lang="en-US" sz="2000" u="sng" smtClean="0"/>
              <a:t>Yersinia enterocolitica</a:t>
            </a:r>
            <a:r>
              <a:rPr lang="el-GR" sz="2000" smtClean="0"/>
              <a:t>:ερευνητική λαπαρατομία για άλγος Δ.Λ.Β. Δεν πρόκειται για σκωληκοειδίτιδα, υπάρχει οξεία φλεγμονή στον τελικό ελιλεό που έχει βιολετί χρώμα και οι μεσεντέριοι λεμφαδένες είναι διογκωμένοι, στο </a:t>
            </a:r>
            <a:r>
              <a:rPr lang="en-US" sz="2000" smtClean="0"/>
              <a:t>Follow-up </a:t>
            </a:r>
            <a:r>
              <a:rPr lang="el-GR" sz="2000" smtClean="0"/>
              <a:t>δεν υπάρχουν συμπτώματa την νόσου </a:t>
            </a:r>
            <a:r>
              <a:rPr lang="en-US" sz="2000" smtClean="0"/>
              <a:t>Crohn</a:t>
            </a:r>
          </a:p>
          <a:p>
            <a:pPr eaLnBrk="1" hangingPunct="1"/>
            <a:r>
              <a:rPr lang="el-GR" sz="2000" smtClean="0"/>
              <a:t>οι </a:t>
            </a:r>
            <a:r>
              <a:rPr lang="en-US" sz="2000" smtClean="0"/>
              <a:t>skip areas(</a:t>
            </a:r>
            <a:r>
              <a:rPr lang="el-GR" sz="2000" smtClean="0"/>
              <a:t>φυσιολογικά τμήματα λεπτού εντέρου ανάμεσα στα προσβεβλημένα) είναι χαρακτηριστικές της νόσου </a:t>
            </a:r>
            <a:r>
              <a:rPr lang="en-US" sz="2000" smtClean="0"/>
              <a:t>Crohn</a:t>
            </a:r>
          </a:p>
          <a:p>
            <a:pPr eaLnBrk="1" hangingPunct="1"/>
            <a:r>
              <a:rPr lang="en-US" sz="2000" smtClean="0"/>
              <a:t>5% </a:t>
            </a:r>
            <a:r>
              <a:rPr lang="el-GR" sz="2000" smtClean="0"/>
              <a:t>των ασθενών έχουν διάχυτη νηστιδοειλείτιδα(θανατηφόρος πρόγνωση χωρίς παρεντερική διατροφή)</a:t>
            </a:r>
          </a:p>
          <a:p>
            <a:pPr eaLnBrk="1" hangingPunct="1"/>
            <a:r>
              <a:rPr lang="el-GR" sz="2000" smtClean="0"/>
              <a:t>σε 1-2% η εντόπιση είναι στο στόμαχο και 12-λο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mtClean="0"/>
              <a:t>N. Crohn λεπτού εντέρου-μακροσκοπική παθολογοανατομία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245475" cy="3416300"/>
          </a:xfrm>
        </p:spPr>
        <p:txBody>
          <a:bodyPr/>
          <a:lstStyle/>
          <a:p>
            <a:pPr eaLnBrk="1" hangingPunct="1"/>
            <a:r>
              <a:rPr lang="el-GR" sz="1800" smtClean="0"/>
              <a:t>Μορφές με σημαντική πάχυνση του τοιχώματος και επιμήκη γραμμοειδή στένωση του αυλού, σήμερα ανήκουν στην ιστορία της νόσου(χειρουργούνται νωρίτερα)</a:t>
            </a:r>
          </a:p>
          <a:p>
            <a:pPr eaLnBrk="1" hangingPunct="1"/>
            <a:r>
              <a:rPr lang="el-GR" sz="1800" smtClean="0"/>
              <a:t>η εικόνα λιθόστρωτου του βλεννογόνου είναι χαρακτηριστικό εύρημα της νόσου</a:t>
            </a:r>
          </a:p>
          <a:p>
            <a:pPr eaLnBrk="1" hangingPunct="1"/>
            <a:r>
              <a:rPr lang="el-GR" sz="1800" smtClean="0"/>
              <a:t>Τα έλκη κατά μήκος του επιμήκους άξονα του εντέρου, έχουν ποικίλο μήκος και βάθος,μεγάλο βάθος προδιαθέτει σε συρίγγια</a:t>
            </a:r>
          </a:p>
          <a:p>
            <a:pPr eaLnBrk="1" hangingPunct="1"/>
            <a:r>
              <a:rPr lang="el-GR" sz="1800" smtClean="0"/>
              <a:t>η πάχυνση κυρίως δημιουργείται από ίνωση στον υποβλεννογόνιο χιτώνα(χρονιότης της νόσου)</a:t>
            </a:r>
          </a:p>
          <a:p>
            <a:pPr eaLnBrk="1" hangingPunct="1"/>
            <a:r>
              <a:rPr lang="el-GR" sz="1800" smtClean="0"/>
              <a:t>υπάρχει συνοδός λεμφαγγειεκτασία. Στους διογκομένους λεμφαδένες δυνατόν να ανευρεθούν γιγαντοκύτταρα, ουδέποτε όμως συμβαίνει τυροειδοποίηση</a:t>
            </a:r>
          </a:p>
          <a:p>
            <a:pPr eaLnBrk="1" hangingPunct="1"/>
            <a:endParaRPr lang="el-GR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mtClean="0"/>
              <a:t>N. Crohn λεπτού εντέρου-κλινικές εκδηλώσεις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2000" smtClean="0"/>
              <a:t>Η έναρξη της νόσου είναι συνήθως ύπουλη, μερικές φορές μιμείται την οξεία σκωληκοειδίτιδα και η διάγνωση γίνεται κατά την λαπαροτομία</a:t>
            </a:r>
          </a:p>
          <a:p>
            <a:pPr eaLnBrk="1" hangingPunct="1"/>
            <a:r>
              <a:rPr lang="el-GR" sz="2000" u="sng" smtClean="0"/>
              <a:t>Συνήθως </a:t>
            </a:r>
            <a:r>
              <a:rPr lang="el-GR" sz="2000" smtClean="0"/>
              <a:t>όμως η νόσος εκδηλώνεται με συνδιασμό από </a:t>
            </a:r>
            <a:r>
              <a:rPr lang="el-GR" sz="2000" u="sng" smtClean="0"/>
              <a:t>συστηματικά φαινόμενα</a:t>
            </a:r>
            <a:r>
              <a:rPr lang="el-GR" sz="2000" smtClean="0"/>
              <a:t> που οφείλονται στην χρόνια φλεγμονώδη διεργασία και </a:t>
            </a:r>
            <a:r>
              <a:rPr lang="el-GR" sz="2000" u="sng" smtClean="0"/>
              <a:t>γαστρεντερικά φαινόμενα</a:t>
            </a:r>
            <a:r>
              <a:rPr lang="el-GR" sz="2000" smtClean="0"/>
              <a:t> που οφείλονται στην ανωμαλία διόδου του εντερικού περιεχομένου, λόγω στενώσεως του εντερικού αυλού(φλεγμονή-οίδημα) και διαταραχών του περισταλτισμού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mtClean="0"/>
              <a:t>N. Crohn λεπτού εντέρου-κλινικές εκδηλώσεις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2000" smtClean="0"/>
              <a:t>Συστηματικές εκδηλώσεις:</a:t>
            </a:r>
          </a:p>
          <a:p>
            <a:pPr eaLnBrk="1" hangingPunct="1"/>
            <a:r>
              <a:rPr lang="el-GR" sz="2000" u="sng" smtClean="0"/>
              <a:t>απώλεια όρεξης</a:t>
            </a:r>
            <a:endParaRPr lang="el-GR" sz="2000" smtClean="0"/>
          </a:p>
          <a:p>
            <a:pPr eaLnBrk="1" hangingPunct="1"/>
            <a:r>
              <a:rPr lang="el-GR" sz="2000" smtClean="0"/>
              <a:t>καταβολή</a:t>
            </a:r>
          </a:p>
          <a:p>
            <a:pPr eaLnBrk="1" hangingPunct="1"/>
            <a:r>
              <a:rPr lang="el-GR" sz="2000" smtClean="0"/>
              <a:t>χαμηλός πυρετός</a:t>
            </a:r>
          </a:p>
          <a:p>
            <a:pPr eaLnBrk="1" hangingPunct="1"/>
            <a:r>
              <a:rPr lang="el-GR" sz="2000" smtClean="0"/>
              <a:t>νυχτερινοί ιδρώτες</a:t>
            </a:r>
          </a:p>
          <a:p>
            <a:pPr eaLnBrk="1" hangingPunct="1"/>
            <a:r>
              <a:rPr lang="el-GR" sz="2000" smtClean="0"/>
              <a:t>απώλεια βάρους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smtClean="0"/>
              <a:t>N. Crohn λεπτού εντέρου-κλινικές εκδηλώσεις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1800" smtClean="0"/>
              <a:t>Διαταραχές από το πεπτικό:</a:t>
            </a:r>
          </a:p>
          <a:p>
            <a:pPr eaLnBrk="1" hangingPunct="1"/>
            <a:r>
              <a:rPr lang="el-GR" sz="1800" u="sng" smtClean="0"/>
              <a:t>διάρροια </a:t>
            </a:r>
            <a:r>
              <a:rPr lang="el-GR" sz="1800" smtClean="0"/>
              <a:t>συνεχής ή διαλείπουσα είναι το συνηθέστερο σύμπτωμα</a:t>
            </a:r>
          </a:p>
          <a:p>
            <a:pPr eaLnBrk="1" hangingPunct="1"/>
            <a:r>
              <a:rPr lang="el-GR" sz="1800" smtClean="0"/>
              <a:t>στεατόροια και αιματοχεσία. Μέχρι εδώ η νόσος δύσκολα διαγιγνώσκεται, με την εξέλιξη όμως της νοσου εμφανίζονται συμπτώματα ατελούς εντερικής απόφραξης:</a:t>
            </a:r>
          </a:p>
          <a:p>
            <a:pPr eaLnBrk="1" hangingPunct="1"/>
            <a:r>
              <a:rPr lang="el-GR" sz="1800" smtClean="0"/>
              <a:t>κωλικοειδή κοιλιακά άλγη 1-3 </a:t>
            </a:r>
            <a:r>
              <a:rPr lang="en-US" sz="1800" smtClean="0"/>
              <a:t>h </a:t>
            </a:r>
            <a:r>
              <a:rPr lang="el-GR" sz="1800" smtClean="0"/>
              <a:t>μετά το φαγητό, μετεωρισμός(φούσκωμα) και  βορβορυγμοί που ακολουθούνται συνήθως από διάρροια</a:t>
            </a:r>
          </a:p>
          <a:p>
            <a:pPr eaLnBrk="1" hangingPunct="1"/>
            <a:r>
              <a:rPr lang="el-GR" sz="1800" smtClean="0"/>
              <a:t>συνεχές, ενοχλητικό και ήπιας έντασης πόνος στο Δ.Λ.Β(φλεγμαίνει το τοιχωματικό περιτόναιο) και ψηλαφητή ζυμώδης μάζα(πάσχον τελικός ειλεός καθώς και άλλα όργανα:επίπλουν, σιγμοειδές, ουροδόχος κύστη, υγιείς εντερικές έλικες)</a:t>
            </a:r>
          </a:p>
          <a:p>
            <a:pPr eaLnBrk="1" hangingPunct="1"/>
            <a:r>
              <a:rPr lang="el-GR" sz="1800" smtClean="0"/>
              <a:t>περιτοιχωματικό απόστημα με συρίγγιο που καταλήγει στον τελικό ειλεό ή ενώνει δυο αυλοφόρα όργανα</a:t>
            </a:r>
            <a:endParaRPr lang="el-GR" sz="2000" smtClean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εντέρου-σπάνιες κλινικές εκδηλώσεις τυπικές της νόσου</a:t>
            </a:r>
            <a:endParaRPr lang="el-GR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sz="2000" smtClean="0"/>
              <a:t>Εντεροσπλαχνικά συρίγγια:5-10% των ασθενών με τελική ειλείτιδα</a:t>
            </a:r>
          </a:p>
          <a:p>
            <a:pPr eaLnBrk="1" hangingPunct="1"/>
            <a:r>
              <a:rPr lang="el-GR" sz="2000" smtClean="0"/>
              <a:t>αποτελούν όλο και σπανιότερο εύρημα σήμερα</a:t>
            </a:r>
          </a:p>
          <a:p>
            <a:pPr eaLnBrk="1" hangingPunct="1"/>
            <a:r>
              <a:rPr lang="el-GR" sz="2000" u="sng" smtClean="0"/>
              <a:t>Εντεροκυστικά συρίγγια -εδηλώσεις:</a:t>
            </a:r>
          </a:p>
          <a:p>
            <a:pPr eaLnBrk="1" hangingPunct="1"/>
            <a:r>
              <a:rPr lang="el-GR" sz="2000" smtClean="0"/>
              <a:t>υποτροπιάζουσες ουρολοιμώξεις, δυσουρία, συχνουρία, πνευματουρία, υπεραντιδραστική κύστη σε πιο χρόνια βάση</a:t>
            </a:r>
          </a:p>
          <a:p>
            <a:pPr eaLnBrk="1" hangingPunct="1"/>
            <a:r>
              <a:rPr lang="el-GR" sz="2000" smtClean="0"/>
              <a:t>συμπτωματα κυστίτιδος στην κυστεοσκόπηση ενώ το άνοιγμα δεν είναι εμφανές</a:t>
            </a:r>
          </a:p>
          <a:p>
            <a:pPr eaLnBrk="1" hangingPunct="1"/>
            <a:r>
              <a:rPr lang="el-GR" sz="2000" smtClean="0"/>
              <a:t>διάγνωση με συριγγογραφία και Α/α φυγοκεντρημένου δείγματος ούρων μετά από </a:t>
            </a:r>
            <a:r>
              <a:rPr lang="en-US" sz="2000" smtClean="0"/>
              <a:t>per os </a:t>
            </a:r>
            <a:r>
              <a:rPr lang="el-GR" sz="2000" smtClean="0"/>
              <a:t>χορήγηση σκιαστικού</a:t>
            </a:r>
          </a:p>
          <a:p>
            <a:pPr eaLnBrk="1" hangingPunct="1"/>
            <a:r>
              <a:rPr lang="el-GR" sz="2000" u="sng" smtClean="0"/>
              <a:t>περιουρητηρική ίνωση/υδρονέφρωση δεξιού νεφρού</a:t>
            </a:r>
            <a:r>
              <a:rPr lang="el-GR" sz="2000" smtClean="0"/>
              <a:t>(σπάνια)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Παθήσεις λεπτού εντέρου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Αποφρακτικός ειλεός</a:t>
            </a:r>
          </a:p>
          <a:p>
            <a:r>
              <a:rPr lang="el-GR" dirty="0" smtClean="0"/>
              <a:t>Επιπλοκές </a:t>
            </a:r>
            <a:r>
              <a:rPr lang="el-GR" dirty="0" err="1" smtClean="0"/>
              <a:t>εκκολπώματος</a:t>
            </a:r>
            <a:r>
              <a:rPr lang="el-GR" dirty="0" smtClean="0"/>
              <a:t> </a:t>
            </a:r>
            <a:r>
              <a:rPr lang="en-GB" dirty="0" err="1" smtClean="0"/>
              <a:t>Meckel</a:t>
            </a:r>
            <a:endParaRPr lang="el-GR" dirty="0" smtClean="0"/>
          </a:p>
          <a:p>
            <a:r>
              <a:rPr lang="el-GR" dirty="0" smtClean="0"/>
              <a:t>Σύνδρομο βραχέος εντέρου</a:t>
            </a:r>
          </a:p>
          <a:p>
            <a:r>
              <a:rPr lang="el-GR" dirty="0" smtClean="0"/>
              <a:t>Σύνδρομο τυφλής έλικας</a:t>
            </a:r>
          </a:p>
          <a:p>
            <a:r>
              <a:rPr lang="el-GR" dirty="0" smtClean="0"/>
              <a:t>Νόσος </a:t>
            </a:r>
            <a:r>
              <a:rPr lang="en-GB" dirty="0" err="1" smtClean="0"/>
              <a:t>Crohn</a:t>
            </a:r>
            <a:endParaRPr lang="el-GR" dirty="0" smtClean="0"/>
          </a:p>
          <a:p>
            <a:r>
              <a:rPr lang="el-GR" dirty="0" smtClean="0"/>
              <a:t>Νεοπλάσματα λεπτού εντέρου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εντέρου-σπάνιες κλινικές εκδηλώσεις τυπικές της νόσου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l-GR" sz="2000" smtClean="0"/>
              <a:t>Νεφρολιθίση από υπεροξαλουρία σε ασθενείς με στεατόροια</a:t>
            </a:r>
          </a:p>
          <a:p>
            <a:pPr eaLnBrk="1" hangingPunct="1"/>
            <a:r>
              <a:rPr lang="el-GR" sz="2000" smtClean="0"/>
              <a:t>Νεφρολιθίαση από αφυδάτωση(συμπυκνωμένα ούρα), σε άτομα με νηστιδοειλίτιδα η εκτεταμένη ειλεοκολίτιδα με μετεγχειρητική απώλεια του παχέος, μεγάλων τμημάτων του λεπτού εντέρου και μόνιμη ειλεοστομία</a:t>
            </a:r>
          </a:p>
          <a:p>
            <a:pPr eaLnBrk="1" hangingPunct="1"/>
            <a:r>
              <a:rPr lang="el-GR" sz="2000" smtClean="0"/>
              <a:t>εντεροεντερικά συρίγγια</a:t>
            </a:r>
          </a:p>
          <a:p>
            <a:pPr eaLnBrk="1" hangingPunct="1"/>
            <a:r>
              <a:rPr lang="el-GR" sz="2000" smtClean="0"/>
              <a:t>εξωτερικά μετεγχειρητικά συρίγγια(σπάνια)</a:t>
            </a:r>
          </a:p>
          <a:p>
            <a:pPr eaLnBrk="1" hangingPunct="1"/>
            <a:r>
              <a:rPr lang="el-GR" sz="2000" smtClean="0"/>
              <a:t>σε πρωκτική εντόπιση:συρίγγια, αποστήματα, ακράτεια</a:t>
            </a:r>
          </a:p>
          <a:p>
            <a:pPr eaLnBrk="1" hangingPunct="1"/>
            <a:r>
              <a:rPr lang="el-GR" sz="2000" smtClean="0"/>
              <a:t>σε ορθική εντόπιση:ορθοκολπικά συρίγγια</a:t>
            </a:r>
          </a:p>
          <a:p>
            <a:pPr eaLnBrk="1" hangingPunct="1"/>
            <a:r>
              <a:rPr lang="el-GR" sz="2000" smtClean="0"/>
              <a:t>δυσπαρεύνια(συμφύσεις του τελικού ειλεού με το γυναικολογικό σύστημα)</a:t>
            </a:r>
          </a:p>
          <a:p>
            <a:pPr eaLnBrk="1" hangingPunct="1"/>
            <a:endParaRPr lang="el-GR" sz="2000" smtClean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εντέρου-διαταραχές θρέψεως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l-GR" sz="2000" smtClean="0"/>
              <a:t>Σχεδόν σε όλους τους ασθενείς υπάρχει κάποιος βαθμός δυσθρεψίας.Είναι έκδηλη σε εκτεταμένη νηστιδοειλείτιδα και ειλεοκολίτιδα</a:t>
            </a:r>
          </a:p>
          <a:p>
            <a:pPr eaLnBrk="1" hangingPunct="1"/>
            <a:r>
              <a:rPr lang="el-GR" sz="2000" smtClean="0"/>
              <a:t>δυσαπορρόφηση Β12 και χολικών οξέων </a:t>
            </a:r>
            <a:r>
              <a:rPr lang="el-GR" sz="2000" smtClean="0">
                <a:sym typeface="Symbol" pitchFamily="18" charset="2"/>
              </a:rPr>
              <a:t></a:t>
            </a:r>
            <a:r>
              <a:rPr lang="el-GR" sz="2000" smtClean="0"/>
              <a:t>διάρροια, δυσαπορρόφηση λιπαρών οξέων</a:t>
            </a:r>
          </a:p>
          <a:p>
            <a:pPr eaLnBrk="1" hangingPunct="1"/>
            <a:r>
              <a:rPr lang="el-GR" sz="2000" smtClean="0"/>
              <a:t>αναιμία: κυρίως από έλλειμα Β12, από απώλεια αίματος και έλλειψη φυλικού οξέος</a:t>
            </a:r>
          </a:p>
          <a:p>
            <a:pPr eaLnBrk="1" hangingPunct="1"/>
            <a:r>
              <a:rPr lang="el-GR" sz="2000" smtClean="0"/>
              <a:t>υποπρωτειναιμία(ασθενείς με έντονη διάρροια), εντεροπάθεια με απώλεια λευκώματος/οιδήματα</a:t>
            </a:r>
          </a:p>
          <a:p>
            <a:pPr eaLnBrk="1" hangingPunct="1"/>
            <a:r>
              <a:rPr lang="el-GR" sz="2000" smtClean="0"/>
              <a:t>έλλειμα ιχνοστοιχείων(</a:t>
            </a:r>
            <a:r>
              <a:rPr lang="en-US" sz="2000" smtClean="0"/>
              <a:t>Zn)</a:t>
            </a:r>
          </a:p>
          <a:p>
            <a:pPr eaLnBrk="1" hangingPunct="1"/>
            <a:r>
              <a:rPr lang="el-GR" sz="2000" smtClean="0"/>
              <a:t>είναι έκδηλες όταν η νόσος αρχίζει τις πρώτες 2 δεκαετίες</a:t>
            </a:r>
          </a:p>
          <a:p>
            <a:pPr eaLnBrk="1" hangingPunct="1"/>
            <a:r>
              <a:rPr lang="el-GR" sz="2000" smtClean="0"/>
              <a:t>διαταραχές Η2Ο-Κ-Να-</a:t>
            </a:r>
            <a:r>
              <a:rPr lang="en-US" sz="2000" smtClean="0"/>
              <a:t>Mg-VitD</a:t>
            </a:r>
            <a:endParaRPr lang="el-GR" sz="2000" smtClean="0"/>
          </a:p>
          <a:p>
            <a:pPr eaLnBrk="1" hangingPunct="1"/>
            <a:endParaRPr lang="el-GR" sz="2000" smtClean="0"/>
          </a:p>
          <a:p>
            <a:pPr eaLnBrk="1" hangingPunct="1"/>
            <a:endParaRPr lang="el-GR" sz="2000" smtClean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εντέρου-εξωεντερικές εκδηλώσεις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2000" smtClean="0"/>
              <a:t>Στο 3% των ασθενών: ιριδοκυκλίτις, έλκη κερατοειδούς, βλεφαρίτις</a:t>
            </a:r>
          </a:p>
          <a:p>
            <a:pPr eaLnBrk="1" hangingPunct="1"/>
            <a:r>
              <a:rPr lang="el-GR" sz="2000" smtClean="0"/>
              <a:t>στο 5% των ασθενών :πολυαρθρίτις μεγάλων αρθρώσεων χωρίς παραμορφώσεις</a:t>
            </a:r>
          </a:p>
          <a:p>
            <a:pPr eaLnBrk="1" hangingPunct="1"/>
            <a:r>
              <a:rPr lang="el-GR" sz="2000" smtClean="0"/>
              <a:t>στο 5% των ασθενών: οζώδες ερύθημα, γαγγραινώδες πυόδερμα(λόγω κυρίως των διαταραχών θρέψης)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εντέρου-ακτινολογική διάγνωση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2000" dirty="0" smtClean="0"/>
              <a:t>Σε πιο προχωρημένο στάδιο της </a:t>
            </a:r>
            <a:r>
              <a:rPr lang="el-GR" sz="2000" dirty="0" err="1" smtClean="0"/>
              <a:t>προστενωτικής</a:t>
            </a:r>
            <a:r>
              <a:rPr lang="el-GR" sz="2000" dirty="0" smtClean="0"/>
              <a:t> φάσης:</a:t>
            </a:r>
          </a:p>
          <a:p>
            <a:pPr eaLnBrk="1" hangingPunct="1"/>
            <a:r>
              <a:rPr lang="el-GR" sz="2000" dirty="0" smtClean="0"/>
              <a:t>-αναδεικνύεται στένωση και ακαμψία του ειλεού</a:t>
            </a:r>
          </a:p>
          <a:p>
            <a:pPr eaLnBrk="1" hangingPunct="1"/>
            <a:r>
              <a:rPr lang="el-GR" sz="2000" dirty="0" smtClean="0"/>
              <a:t>-</a:t>
            </a:r>
            <a:r>
              <a:rPr lang="el-GR" sz="2000" dirty="0" err="1" smtClean="0"/>
              <a:t>εναδεικνύονται</a:t>
            </a:r>
            <a:r>
              <a:rPr lang="el-GR" sz="2000" dirty="0" smtClean="0"/>
              <a:t> τα έλκη</a:t>
            </a:r>
          </a:p>
          <a:p>
            <a:pPr eaLnBrk="1" hangingPunct="1"/>
            <a:r>
              <a:rPr lang="el-GR" sz="2000" dirty="0" smtClean="0"/>
              <a:t>-εικόνα λιθόστρωτου(</a:t>
            </a:r>
            <a:r>
              <a:rPr lang="en-US" sz="2000" dirty="0" smtClean="0"/>
              <a:t>cobblestone pattern)</a:t>
            </a:r>
          </a:p>
          <a:p>
            <a:pPr eaLnBrk="1" hangingPunct="1"/>
            <a:r>
              <a:rPr lang="en-US" sz="2000" dirty="0" smtClean="0"/>
              <a:t>-</a:t>
            </a:r>
            <a:r>
              <a:rPr lang="el-GR" sz="2000" dirty="0" smtClean="0"/>
              <a:t>συρίγγια</a:t>
            </a:r>
            <a:r>
              <a:rPr lang="en-US" sz="2000" dirty="0" smtClean="0"/>
              <a:t> </a:t>
            </a:r>
            <a:r>
              <a:rPr lang="el-GR" sz="2000" dirty="0" smtClean="0"/>
              <a:t> </a:t>
            </a:r>
            <a:endParaRPr lang="el-GR" sz="2000" dirty="0" smtClean="0"/>
          </a:p>
        </p:txBody>
      </p:sp>
      <p:pic>
        <p:nvPicPr>
          <p:cNvPr id="67588" name="Picture 4" descr="C:\photo\FN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54750" y="3541713"/>
            <a:ext cx="2889250" cy="331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εντέρου-ακτινολογική διάγνωση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245475" cy="3416300"/>
          </a:xfrm>
        </p:spPr>
        <p:txBody>
          <a:bodyPr/>
          <a:lstStyle/>
          <a:p>
            <a:pPr eaLnBrk="1" hangingPunct="1"/>
            <a:r>
              <a:rPr lang="el-GR" sz="1600" smtClean="0"/>
              <a:t>Στο στενωτικό στάδιο:</a:t>
            </a:r>
          </a:p>
          <a:p>
            <a:pPr eaLnBrk="1" hangingPunct="1"/>
            <a:r>
              <a:rPr lang="el-GR" sz="1600" smtClean="0"/>
              <a:t>-η εικόνα λιθοστρώτου εξαφανίζεται</a:t>
            </a:r>
          </a:p>
          <a:p>
            <a:pPr eaLnBrk="1" hangingPunct="1"/>
            <a:r>
              <a:rPr lang="el-GR" sz="1600" smtClean="0"/>
              <a:t>-ο ειλεός παίρνει τη μορφή στενού και άκαμπτου μικρού εύρους σωλήνα(κορδόνι-</a:t>
            </a:r>
            <a:r>
              <a:rPr lang="en-US" sz="1600" smtClean="0"/>
              <a:t>string sign)-προσοχή στην ύπαρξη συριγγίων</a:t>
            </a:r>
          </a:p>
          <a:p>
            <a:pPr eaLnBrk="1" hangingPunct="1"/>
            <a:r>
              <a:rPr lang="en-US" sz="1600" smtClean="0"/>
              <a:t>- </a:t>
            </a:r>
            <a:r>
              <a:rPr lang="el-GR" sz="1600" smtClean="0"/>
              <a:t>συνήθως συνυπάρχει προστενωτική διάταση </a:t>
            </a:r>
          </a:p>
        </p:txBody>
      </p:sp>
      <p:pic>
        <p:nvPicPr>
          <p:cNvPr id="68612" name="Picture 4" descr="C:\photo\FNE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4038600"/>
            <a:ext cx="1828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 πρώιμη διάγνωση: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2000" smtClean="0"/>
              <a:t>Ασθενείς με διάρροια λίγων ημερών-βδομάδων, χωρίς γενικά συμπτώματα(συνήθης κλινική εικόνα)</a:t>
            </a:r>
          </a:p>
          <a:p>
            <a:pPr eaLnBrk="1" hangingPunct="1"/>
            <a:r>
              <a:rPr lang="el-GR" sz="2000" smtClean="0"/>
              <a:t>διάγνωση με βιοψίες τελικού ειλεού μέσω κολονοσκοπίου-οι βιοψίες από τον κολονικό βλεννογόνο λόγω πρωιμότητας είναι πάντα αρνητικές, ακόμη και αν υπάρχει κολονική συμμετοχή όπως θα φανεί στο μέλλον</a:t>
            </a:r>
            <a:endParaRPr lang="el-GR" smtClean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εντέρου-επιπλοκές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sz="2000" u="sng" smtClean="0"/>
              <a:t>Πλήρης ή χρονία εντερική απόφραξη</a:t>
            </a:r>
            <a:r>
              <a:rPr lang="el-GR" sz="2000" smtClean="0"/>
              <a:t>: συμβαίνει μετά από πολλούς μήνες και χρόνια μετά την έναρξη της νόσου.Είναι οργανική, πιλήματα δυνατόν να συνεισφέρουν στη σημειολογία. Πλήρης απόφραξη σπάνια παρατηρείται σήμερα. Η χρόνια εντερική απόφραξη αποτελεί ένδειξη για χειρουργική επέμβαση</a:t>
            </a:r>
          </a:p>
          <a:p>
            <a:pPr eaLnBrk="1" hangingPunct="1"/>
            <a:r>
              <a:rPr lang="el-GR" sz="2000" u="sng" smtClean="0"/>
              <a:t>συρίγγια-ενδοκοιλιακά αποστήματα(εικόνα σήψης):</a:t>
            </a:r>
            <a:r>
              <a:rPr lang="el-GR" sz="2000" smtClean="0"/>
              <a:t> ένδειξη για χειρουργείο</a:t>
            </a:r>
          </a:p>
          <a:p>
            <a:pPr eaLnBrk="1" hangingPunct="1"/>
            <a:r>
              <a:rPr lang="el-GR" sz="2000" u="sng" smtClean="0"/>
              <a:t>περιπρωκτικές επιπλοκές:</a:t>
            </a:r>
            <a:r>
              <a:rPr lang="el-GR" sz="2000" smtClean="0"/>
              <a:t> σε σοβαρές μορφές της νόσου, όταν υπάρχει ορθοπρωκτική συμμετοχή</a:t>
            </a:r>
          </a:p>
          <a:p>
            <a:pPr eaLnBrk="1" hangingPunct="1"/>
            <a:r>
              <a:rPr lang="el-GR" sz="2000" u="sng" smtClean="0"/>
              <a:t>ελεύθερη διάτρηση: </a:t>
            </a:r>
            <a:r>
              <a:rPr lang="el-GR" sz="2000" smtClean="0"/>
              <a:t>σπανιωτάτη, θεραπεία: εκτομή του πάσχοντος τμήματος-όχι συρραφή</a:t>
            </a:r>
            <a:endParaRPr lang="el-GR" sz="2000" u="sng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εντέρου-επιπλοκές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245475" cy="3416300"/>
          </a:xfrm>
        </p:spPr>
        <p:txBody>
          <a:bodyPr/>
          <a:lstStyle/>
          <a:p>
            <a:pPr eaLnBrk="1" hangingPunct="1"/>
            <a:r>
              <a:rPr lang="el-GR" sz="2000" u="sng" smtClean="0"/>
              <a:t>Χρόνια απώλεια αίματος</a:t>
            </a:r>
          </a:p>
          <a:p>
            <a:pPr eaLnBrk="1" hangingPunct="1"/>
            <a:r>
              <a:rPr lang="el-GR" sz="2000" u="sng" smtClean="0"/>
              <a:t>Μη υποστρέφουσα νόσος στην θεραπεία:</a:t>
            </a:r>
            <a:r>
              <a:rPr lang="el-GR" sz="2000" smtClean="0"/>
              <a:t> ο κύριος λόγος στο 1/3 των χειρουργικών επεμβάσεων, εδώ ανήκει και η παιδική </a:t>
            </a:r>
            <a:r>
              <a:rPr lang="en-US" sz="2000" smtClean="0"/>
              <a:t>Crohn</a:t>
            </a:r>
          </a:p>
          <a:p>
            <a:pPr eaLnBrk="1" hangingPunct="1"/>
            <a:r>
              <a:rPr lang="el-GR" sz="2000" u="sng" smtClean="0"/>
              <a:t>Καρκίνος λεπτού εντέρου: </a:t>
            </a:r>
            <a:r>
              <a:rPr lang="el-GR" sz="2000" smtClean="0"/>
              <a:t>σπάνια επιπλοκή της νόσου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εντέρου-Συντηρητική θεραπεία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sz="2000" dirty="0" smtClean="0"/>
              <a:t>Ισοζύγιο ύδατος και θρεπτικό ισοζύγιο κυρίως σε ασθενείς με έντονη διάρροια</a:t>
            </a:r>
          </a:p>
          <a:p>
            <a:pPr eaLnBrk="1" hangingPunct="1"/>
            <a:r>
              <a:rPr lang="el-GR" sz="2000" dirty="0" err="1" smtClean="0"/>
              <a:t>υπερκαλορική</a:t>
            </a:r>
            <a:r>
              <a:rPr lang="el-GR" sz="2000" dirty="0" smtClean="0"/>
              <a:t> δίαιτα , χωρίς φυτικές ίνες</a:t>
            </a:r>
          </a:p>
          <a:p>
            <a:pPr eaLnBrk="1" hangingPunct="1"/>
            <a:r>
              <a:rPr lang="en-US" sz="2000" dirty="0" smtClean="0"/>
              <a:t>Imodium</a:t>
            </a:r>
            <a:r>
              <a:rPr lang="el-GR" sz="2000" dirty="0" smtClean="0"/>
              <a:t>: για την αντιμετώπιση της διάρροιας</a:t>
            </a:r>
          </a:p>
          <a:p>
            <a:pPr eaLnBrk="1" hangingPunct="1"/>
            <a:r>
              <a:rPr lang="el-GR" sz="2000" u="sng" dirty="0" err="1" smtClean="0"/>
              <a:t>πρεδνιζόνη</a:t>
            </a:r>
            <a:r>
              <a:rPr lang="el-GR" sz="2000" u="sng" dirty="0" smtClean="0"/>
              <a:t>: στις εξάρσεις της νόσου.</a:t>
            </a:r>
            <a:r>
              <a:rPr lang="el-GR" sz="2000" dirty="0" smtClean="0"/>
              <a:t> Έναρξη με 60</a:t>
            </a:r>
            <a:r>
              <a:rPr lang="en-US" sz="2000" dirty="0" smtClean="0"/>
              <a:t>mg, </a:t>
            </a:r>
            <a:r>
              <a:rPr lang="el-GR" sz="2000" dirty="0" smtClean="0"/>
              <a:t>όταν ληφθεί επιθυμητό αποτέλεσμα, ελαττώνεται και διακόπτεται η αγωγή. Εμπειρική θεραπεία.</a:t>
            </a:r>
          </a:p>
          <a:p>
            <a:pPr eaLnBrk="1" hangingPunct="1"/>
            <a:r>
              <a:rPr lang="en-US" sz="2000" dirty="0" err="1" smtClean="0"/>
              <a:t>Sulfasalazine</a:t>
            </a:r>
            <a:r>
              <a:rPr lang="en-US" sz="2000" dirty="0" smtClean="0"/>
              <a:t>; </a:t>
            </a:r>
            <a:r>
              <a:rPr lang="el-GR" sz="2000" dirty="0" smtClean="0"/>
              <a:t>στις εξάρσεις</a:t>
            </a:r>
          </a:p>
          <a:p>
            <a:pPr eaLnBrk="1" hangingPunct="1"/>
            <a:r>
              <a:rPr lang="en-GB" sz="2000" dirty="0" smtClean="0"/>
              <a:t>Anti-TNF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 smtClean="0"/>
              <a:t>σε σοβαρές μορφές της νόσου, αφού έχει προηγηθεί χρήση κορτιζόνης. 4%αναπτύσσουν οξεία παγκρεατίτιδα(</a:t>
            </a:r>
            <a:r>
              <a:rPr lang="el-GR" sz="2000" dirty="0" err="1" smtClean="0"/>
              <a:t>τοξικότης</a:t>
            </a:r>
            <a:r>
              <a:rPr lang="el-GR" sz="2000" dirty="0" smtClean="0"/>
              <a:t>)</a:t>
            </a:r>
            <a:endParaRPr lang="el-GR" sz="2000" u="sng" dirty="0" smtClean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εντέρου-χειρουργική θεραπεία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sz="2000" smtClean="0"/>
              <a:t>Οι ενδείξεις ποικίλου ανάλογα με την εντόπιη της νόσου:</a:t>
            </a:r>
          </a:p>
          <a:p>
            <a:pPr eaLnBrk="1" hangingPunct="1"/>
            <a:r>
              <a:rPr lang="el-GR" sz="2000" u="sng" smtClean="0"/>
              <a:t>εντόπιση μόνο στο λεπτό έντερο: </a:t>
            </a:r>
            <a:r>
              <a:rPr lang="el-GR" sz="2000" smtClean="0"/>
              <a:t>Μετά από 10 έτη από την έναρξη της νόσου το 60% χειρουργούνται(</a:t>
            </a:r>
            <a:r>
              <a:rPr lang="en-US" sz="2000" smtClean="0"/>
              <a:t>U.S.A.</a:t>
            </a:r>
            <a:r>
              <a:rPr lang="el-GR" sz="2000" smtClean="0"/>
              <a:t>),ενδείξεις:</a:t>
            </a:r>
          </a:p>
          <a:p>
            <a:pPr eaLnBrk="1" hangingPunct="1"/>
            <a:r>
              <a:rPr lang="el-GR" sz="2000" smtClean="0"/>
              <a:t>-πλήρης ή χρονία εντερική απόφραξη(50-70%)</a:t>
            </a:r>
          </a:p>
          <a:p>
            <a:pPr eaLnBrk="1" hangingPunct="1"/>
            <a:r>
              <a:rPr lang="el-GR" sz="2000" smtClean="0"/>
              <a:t>-κοιλιακή μάζα</a:t>
            </a:r>
          </a:p>
          <a:p>
            <a:pPr eaLnBrk="1" hangingPunct="1"/>
            <a:r>
              <a:rPr lang="el-GR" sz="2000" smtClean="0"/>
              <a:t>-εντερικά συρίγγια, σήψη</a:t>
            </a:r>
          </a:p>
          <a:p>
            <a:pPr eaLnBrk="1" hangingPunct="1"/>
            <a:r>
              <a:rPr lang="el-GR" sz="2000" smtClean="0"/>
              <a:t>αποτυχία συντηρητικής αγωγής, αναιμία ,απώλεια βάρους</a:t>
            </a:r>
          </a:p>
          <a:p>
            <a:pPr eaLnBrk="1" hangingPunct="1"/>
            <a:r>
              <a:rPr lang="el-GR" sz="2000" smtClean="0"/>
              <a:t>διαταραχές στη σωματική αύξηση</a:t>
            </a:r>
          </a:p>
          <a:p>
            <a:pPr eaLnBrk="1" hangingPunct="1"/>
            <a:r>
              <a:rPr lang="el-GR" sz="2000" smtClean="0"/>
              <a:t>Υδροουρητήρας δεξιά</a:t>
            </a:r>
          </a:p>
          <a:p>
            <a:pPr eaLnBrk="1" hangingPunct="1"/>
            <a:r>
              <a:rPr lang="el-GR" sz="2000" smtClean="0"/>
              <a:t>ελεύθερη διάτρηση, περιτονίτις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Εκκόλπωμα</a:t>
            </a:r>
            <a:r>
              <a:rPr lang="el-GR" dirty="0" smtClean="0"/>
              <a:t> </a:t>
            </a:r>
            <a:r>
              <a:rPr lang="en-GB" dirty="0" err="1" smtClean="0"/>
              <a:t>Meckel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Αληθές </a:t>
            </a:r>
            <a:r>
              <a:rPr lang="el-GR" dirty="0" err="1" smtClean="0"/>
              <a:t>εκκόλπωμα</a:t>
            </a:r>
            <a:r>
              <a:rPr lang="el-GR" dirty="0" smtClean="0"/>
              <a:t>, 3-5 </a:t>
            </a:r>
            <a:r>
              <a:rPr lang="en-GB" dirty="0" smtClean="0"/>
              <a:t>cm, </a:t>
            </a:r>
            <a:r>
              <a:rPr lang="el-GR" dirty="0" err="1" smtClean="0"/>
              <a:t>αντιμεσεντερικό</a:t>
            </a:r>
            <a:r>
              <a:rPr lang="el-GR" dirty="0" smtClean="0"/>
              <a:t> χείλος ειλεού</a:t>
            </a:r>
          </a:p>
          <a:p>
            <a:r>
              <a:rPr lang="el-GR" dirty="0" smtClean="0"/>
              <a:t>40-60 </a:t>
            </a:r>
            <a:r>
              <a:rPr lang="en-GB" dirty="0" smtClean="0"/>
              <a:t>cm </a:t>
            </a:r>
            <a:r>
              <a:rPr lang="el-GR" dirty="0" smtClean="0"/>
              <a:t>κεντρικά της </a:t>
            </a:r>
            <a:r>
              <a:rPr lang="el-GR" dirty="0" err="1" smtClean="0"/>
              <a:t>ειλεοτυφλικής</a:t>
            </a:r>
            <a:r>
              <a:rPr lang="el-GR" dirty="0" smtClean="0"/>
              <a:t> βαλβίδας (έως 2</a:t>
            </a:r>
            <a:r>
              <a:rPr lang="en-GB" dirty="0" smtClean="0"/>
              <a:t> m)</a:t>
            </a:r>
          </a:p>
          <a:p>
            <a:r>
              <a:rPr lang="el-GR" dirty="0" smtClean="0"/>
              <a:t>Εμφανίζεται στο 2% του γενικού πληθυσμού με ανάπτυξη επιπλοκών στο 2% αυτών</a:t>
            </a:r>
          </a:p>
          <a:p>
            <a:r>
              <a:rPr lang="el-GR" dirty="0" smtClean="0"/>
              <a:t>Φυσιολογικός εντερικός βλεννογόνος-έκτοπος γαστρικός, παγκρεατικός και σπανιότερα βλεννογόνος 12δακτύλου ή </a:t>
            </a:r>
            <a:r>
              <a:rPr lang="el-GR" dirty="0" err="1" smtClean="0"/>
              <a:t>παχέος</a:t>
            </a:r>
            <a:r>
              <a:rPr lang="el-GR" dirty="0" smtClean="0"/>
              <a:t> εντέρου</a:t>
            </a:r>
          </a:p>
          <a:p>
            <a:r>
              <a:rPr lang="el-GR" dirty="0" smtClean="0"/>
              <a:t>Επιπλοκές</a:t>
            </a:r>
          </a:p>
          <a:p>
            <a:r>
              <a:rPr lang="el-GR" dirty="0" smtClean="0"/>
              <a:t>Κλινική σημασία μόνο επί επιπλοκών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εντέρου-χειρουργική θεραπεία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2000" u="sng" smtClean="0"/>
              <a:t>Ασθενείς με ειλεοκολίτιδα: </a:t>
            </a:r>
            <a:r>
              <a:rPr lang="el-GR" sz="2000" smtClean="0"/>
              <a:t>Μετά την 10-ετία το 80% έχουν χειρουργηθεί(</a:t>
            </a:r>
            <a:r>
              <a:rPr lang="en-US" sz="2000" smtClean="0"/>
              <a:t>U.S.A.), ενδείξεις:</a:t>
            </a:r>
          </a:p>
          <a:p>
            <a:pPr eaLnBrk="1" hangingPunct="1"/>
            <a:r>
              <a:rPr lang="en-US" sz="2000" smtClean="0"/>
              <a:t>-εσωτερικά συρίγγια και σήψη</a:t>
            </a:r>
          </a:p>
          <a:p>
            <a:pPr eaLnBrk="1" hangingPunct="1"/>
            <a:r>
              <a:rPr lang="en-US" sz="2000" smtClean="0"/>
              <a:t>-εντερική απόφραξη</a:t>
            </a:r>
          </a:p>
          <a:p>
            <a:pPr eaLnBrk="1" hangingPunct="1"/>
            <a:r>
              <a:rPr lang="en-US" sz="2000" smtClean="0"/>
              <a:t>-περιπρωκτική νόσος</a:t>
            </a:r>
          </a:p>
          <a:p>
            <a:pPr eaLnBrk="1" hangingPunct="1"/>
            <a:r>
              <a:rPr lang="en-US" sz="2000" smtClean="0"/>
              <a:t>-μη απάντηση στη συντηρητική αγωγή</a:t>
            </a:r>
            <a:endParaRPr lang="el-GR" sz="2000" smtClean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εντέρου-χειρουργική θεραπεία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2000" u="sng" smtClean="0"/>
              <a:t>Εντόπιση μόνο στο παχύ έντερο</a:t>
            </a:r>
            <a:r>
              <a:rPr lang="el-GR" sz="2000" smtClean="0"/>
              <a:t>: Μετά την 5-ετία το 30% έχουν χειρουργηθεί, ενδείξεις:</a:t>
            </a:r>
          </a:p>
          <a:p>
            <a:pPr eaLnBrk="1" hangingPunct="1"/>
            <a:r>
              <a:rPr lang="el-GR" sz="2000" smtClean="0"/>
              <a:t>-μη απάντηση στην συντηρητική αγωγή</a:t>
            </a:r>
          </a:p>
          <a:p>
            <a:pPr eaLnBrk="1" hangingPunct="1"/>
            <a:r>
              <a:rPr lang="el-GR" sz="2000" smtClean="0"/>
              <a:t>-εσωτερικά συρίγγια και σήψη</a:t>
            </a:r>
          </a:p>
          <a:p>
            <a:pPr eaLnBrk="1" hangingPunct="1"/>
            <a:r>
              <a:rPr lang="el-GR" sz="2000" smtClean="0"/>
              <a:t>-τοξικό μεγάκολο</a:t>
            </a:r>
          </a:p>
          <a:p>
            <a:pPr eaLnBrk="1" hangingPunct="1"/>
            <a:r>
              <a:rPr lang="el-GR" sz="2000" smtClean="0"/>
              <a:t>-περιπρωκτική νόσος</a:t>
            </a:r>
          </a:p>
          <a:p>
            <a:pPr eaLnBrk="1" hangingPunct="1"/>
            <a:r>
              <a:rPr lang="el-GR" sz="2000" smtClean="0"/>
              <a:t>-εντερική απόφραξη</a:t>
            </a:r>
            <a:endParaRPr lang="el-GR" smtClean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z="3200" smtClean="0"/>
              <a:t>N. Crohn λεπτού εντέρου-φυσική ιστορία της νόσου μετά την χειρουργική θεραπεία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sz="1800" smtClean="0"/>
              <a:t>Χειρουργική θεραπεία:αφαίρεση του πάσχοντος τμήματος</a:t>
            </a:r>
          </a:p>
          <a:p>
            <a:pPr eaLnBrk="1" hangingPunct="1"/>
            <a:r>
              <a:rPr lang="el-GR" sz="1800" u="sng" smtClean="0"/>
              <a:t>1η υποτροπή:</a:t>
            </a:r>
            <a:r>
              <a:rPr lang="el-GR" sz="1800" smtClean="0"/>
              <a:t>  - 4% σε 8 έτη</a:t>
            </a:r>
          </a:p>
          <a:p>
            <a:pPr eaLnBrk="1" hangingPunct="1"/>
            <a:r>
              <a:rPr lang="el-GR" sz="1800" smtClean="0"/>
              <a:t>                         - 42% σε 15 έτη</a:t>
            </a:r>
          </a:p>
          <a:p>
            <a:pPr eaLnBrk="1" hangingPunct="1"/>
            <a:r>
              <a:rPr lang="el-GR" sz="1800" smtClean="0"/>
              <a:t>                         - μετά τα 15 έτη δεν υπάρχουν υποτροπές </a:t>
            </a:r>
          </a:p>
          <a:p>
            <a:pPr eaLnBrk="1" hangingPunct="1"/>
            <a:r>
              <a:rPr lang="el-GR" sz="1800" smtClean="0"/>
              <a:t>                         -η υποτροπή εντοπίζεται κεντρικότερα της   αναστόμωσης και είναι μικρής έκτασης, σπανιότερα είναι μακράν της αναστομώσεως, ακολουθεί νέα εκτομή</a:t>
            </a:r>
          </a:p>
          <a:p>
            <a:pPr eaLnBrk="1" hangingPunct="1"/>
            <a:r>
              <a:rPr lang="el-GR" sz="1800" u="sng" smtClean="0"/>
              <a:t>2η υποτροπή:    </a:t>
            </a:r>
            <a:r>
              <a:rPr lang="el-GR" sz="1800" smtClean="0"/>
              <a:t>40% στα 5 έτη και 65% στα 10 έτη</a:t>
            </a:r>
          </a:p>
          <a:p>
            <a:pPr eaLnBrk="1" hangingPunct="1"/>
            <a:r>
              <a:rPr lang="el-GR" sz="1800" b="1" u="sng" smtClean="0"/>
              <a:t>Συμπέρασμα: Το πάσχον τμήμα του εντέρου που έχει χάσει τη λειτουργικότητά του πρέπει να αφαιρείται, η χειρουργική προσφέρει, άριστη ποιότητα ζωής, και οι ασθενείς αποτελούν ενεργά μέλη της κοινωνίας</a:t>
            </a:r>
            <a:endParaRPr lang="el-GR" sz="2000" b="1" u="sng" smtClean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Λεμφώματα Λεπτού εντέρου</a:t>
            </a:r>
            <a:endParaRPr lang="en-GB" dirty="0" smtClean="0"/>
          </a:p>
        </p:txBody>
      </p:sp>
      <p:sp>
        <p:nvSpPr>
          <p:cNvPr id="77827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l-GR" smtClean="0"/>
              <a:t>Συστηματική νόσος</a:t>
            </a:r>
          </a:p>
          <a:p>
            <a:pPr eaLnBrk="1" hangingPunct="1"/>
            <a:r>
              <a:rPr lang="el-GR" smtClean="0"/>
              <a:t>Χειρουργική νόσος</a:t>
            </a:r>
          </a:p>
          <a:p>
            <a:pPr eaLnBrk="1" hangingPunct="1"/>
            <a:r>
              <a:rPr lang="el-GR" smtClean="0"/>
              <a:t>Ένδείξεις χειρουργικής επέμβασης επί επιπλοκών κυρίως </a:t>
            </a:r>
          </a:p>
          <a:p>
            <a:pPr eaLnBrk="1" hangingPunct="1"/>
            <a:r>
              <a:rPr lang="el-GR" smtClean="0"/>
              <a:t>15-25% των κακοηθειών</a:t>
            </a:r>
          </a:p>
          <a:p>
            <a:pPr eaLnBrk="1" hangingPunct="1"/>
            <a:r>
              <a:rPr lang="el-GR" smtClean="0"/>
              <a:t>Εντόπιση κυρίως ειλεός</a:t>
            </a:r>
          </a:p>
          <a:p>
            <a:pPr eaLnBrk="1" hangingPunct="1"/>
            <a:r>
              <a:rPr lang="el-GR" smtClean="0"/>
              <a:t>Πρωτοπαθής εστία αλλά και πολυεστιακή συστηματικής νόσου</a:t>
            </a:r>
          </a:p>
          <a:p>
            <a:pPr eaLnBrk="1" hangingPunct="1"/>
            <a:r>
              <a:rPr lang="el-GR" smtClean="0"/>
              <a:t>Ν</a:t>
            </a:r>
            <a:r>
              <a:rPr lang="en-GB" smtClean="0"/>
              <a:t>on Hodgkin </a:t>
            </a:r>
            <a:r>
              <a:rPr lang="el-GR" smtClean="0"/>
              <a:t>από β- κύτταρα</a:t>
            </a:r>
            <a:endParaRPr lang="en-GB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dirty="0" err="1" smtClean="0"/>
              <a:t>Νευροενδοκρινείς</a:t>
            </a:r>
            <a:r>
              <a:rPr lang="el-GR" dirty="0" smtClean="0"/>
              <a:t> όγκοι λεπτού εντέρου</a:t>
            </a:r>
            <a:endParaRPr lang="en-GB" dirty="0" smtClean="0"/>
          </a:p>
        </p:txBody>
      </p:sp>
      <p:sp>
        <p:nvSpPr>
          <p:cNvPr id="79875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l-GR" smtClean="0"/>
              <a:t>1</a:t>
            </a:r>
            <a:r>
              <a:rPr lang="el-GR" baseline="30000" smtClean="0"/>
              <a:t>η</a:t>
            </a:r>
            <a:r>
              <a:rPr lang="el-GR" smtClean="0"/>
              <a:t> κακοήθεια, 20-40%</a:t>
            </a:r>
          </a:p>
          <a:p>
            <a:pPr eaLnBrk="1" hangingPunct="1"/>
            <a:r>
              <a:rPr lang="el-GR" smtClean="0"/>
              <a:t>Ποικίλο δυναμικό, έκκριση πολλαπλών νευροδιεγερτικών ουσιών  (5</a:t>
            </a:r>
            <a:r>
              <a:rPr lang="en-GB" smtClean="0"/>
              <a:t>-HT, </a:t>
            </a:r>
            <a:r>
              <a:rPr lang="el-GR" smtClean="0"/>
              <a:t>σεροτονίνη, ουσία </a:t>
            </a:r>
            <a:r>
              <a:rPr lang="en-GB" smtClean="0"/>
              <a:t>P)</a:t>
            </a:r>
          </a:p>
          <a:p>
            <a:pPr eaLnBrk="1" hangingPunct="1"/>
            <a:r>
              <a:rPr lang="el-GR" smtClean="0"/>
              <a:t>Πολυεστιακότητα 30%</a:t>
            </a:r>
          </a:p>
          <a:p>
            <a:pPr eaLnBrk="1" hangingPunct="1"/>
            <a:r>
              <a:rPr lang="el-GR" smtClean="0"/>
              <a:t>Τελικός ειλεός και σκωληκοειδής η συχνότερες θέσεις προσβολής</a:t>
            </a:r>
          </a:p>
          <a:p>
            <a:pPr eaLnBrk="1" hangingPunct="1"/>
            <a:r>
              <a:rPr lang="el-GR" smtClean="0"/>
              <a:t>Αρχικά χωρίς συμπτωματολογία</a:t>
            </a:r>
          </a:p>
          <a:p>
            <a:pPr eaLnBrk="1" hangingPunct="1"/>
            <a:r>
              <a:rPr lang="el-GR" smtClean="0"/>
              <a:t>Σε αύξηση μεγέθους κωλικοειδή άλγη, αιμορραγία, απόφραξη, δεσμοπλαστική αντίδραση-ισχαιμία μεσεντερίου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NET </a:t>
            </a:r>
            <a:r>
              <a:rPr lang="el-GR" dirty="0" smtClean="0"/>
              <a:t>λεπτού εντέρου</a:t>
            </a:r>
            <a:endParaRPr lang="en-GB" dirty="0" smtClean="0"/>
          </a:p>
        </p:txBody>
      </p:sp>
      <p:sp>
        <p:nvSpPr>
          <p:cNvPr id="80899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mtClean="0"/>
              <a:t>Μεταστατική νόσος στο 60% τη στιγμλη εμφάνισης</a:t>
            </a:r>
          </a:p>
          <a:p>
            <a:pPr eaLnBrk="1" hangingPunct="1"/>
            <a:r>
              <a:rPr lang="el-GR" smtClean="0"/>
              <a:t>Ευρεία εκτομή λεπτού εντέρου η θεραπεία εκλογής</a:t>
            </a:r>
          </a:p>
          <a:p>
            <a:pPr eaLnBrk="1" hangingPunct="1"/>
            <a:r>
              <a:rPr lang="el-GR" smtClean="0"/>
              <a:t>Μεταστασεκτομές</a:t>
            </a:r>
          </a:p>
          <a:p>
            <a:pPr eaLnBrk="1" hangingPunct="1"/>
            <a:r>
              <a:rPr lang="el-GR" smtClean="0"/>
              <a:t>Συστηματική θεραπεία και αντιμετώπιση επιπλοκών καρκινοειδούς συνδρόμου</a:t>
            </a:r>
          </a:p>
          <a:p>
            <a:pPr eaLnBrk="1" hangingPunct="1"/>
            <a:r>
              <a:rPr lang="el-GR" smtClean="0"/>
              <a:t>Οκτρεοτίδη</a:t>
            </a:r>
            <a:endParaRPr lang="en-GB" smtClean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l-GR" dirty="0" err="1" smtClean="0"/>
              <a:t>Στρωματικοί</a:t>
            </a:r>
            <a:r>
              <a:rPr lang="el-GR" dirty="0" smtClean="0"/>
              <a:t> όγκοι λεπτού εντέρου </a:t>
            </a:r>
            <a:r>
              <a:rPr lang="en-GB" dirty="0" smtClean="0"/>
              <a:t>GIST</a:t>
            </a:r>
          </a:p>
        </p:txBody>
      </p:sp>
      <p:sp>
        <p:nvSpPr>
          <p:cNvPr id="8192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l-GR" dirty="0" smtClean="0"/>
              <a:t>80% των </a:t>
            </a:r>
            <a:r>
              <a:rPr lang="el-GR" dirty="0" err="1" smtClean="0"/>
              <a:t>μεσεγχυματικών</a:t>
            </a:r>
            <a:r>
              <a:rPr lang="el-GR" dirty="0" smtClean="0"/>
              <a:t> όγκων του λεπτού εντέρου είναι </a:t>
            </a:r>
            <a:r>
              <a:rPr lang="en-GB" dirty="0" smtClean="0"/>
              <a:t>GIST</a:t>
            </a:r>
          </a:p>
          <a:p>
            <a:pPr eaLnBrk="1" hangingPunct="1"/>
            <a:r>
              <a:rPr lang="en-GB" dirty="0" err="1" smtClean="0"/>
              <a:t>Cajal</a:t>
            </a:r>
            <a:r>
              <a:rPr lang="en-GB" dirty="0" smtClean="0"/>
              <a:t> cell</a:t>
            </a:r>
          </a:p>
          <a:p>
            <a:pPr eaLnBrk="1" hangingPunct="1"/>
            <a:r>
              <a:rPr lang="el-GR" dirty="0" smtClean="0"/>
              <a:t>Μιτώσεις ανά οπτικό πεδίο για καθορισμό κακοήθειας</a:t>
            </a:r>
          </a:p>
          <a:p>
            <a:pPr eaLnBrk="1" hangingPunct="1"/>
            <a:r>
              <a:rPr lang="en-GB" dirty="0" smtClean="0"/>
              <a:t>CD 34, CD117 (C-KIT)</a:t>
            </a:r>
          </a:p>
          <a:p>
            <a:pPr eaLnBrk="1" hangingPunct="1"/>
            <a:r>
              <a:rPr lang="el-GR" dirty="0" smtClean="0"/>
              <a:t>Θεραπεία: Χειρουργική </a:t>
            </a:r>
            <a:r>
              <a:rPr lang="el-GR" dirty="0" err="1" smtClean="0"/>
              <a:t>εκτομή</a:t>
            </a:r>
            <a:endParaRPr lang="el-GR" dirty="0" smtClean="0"/>
          </a:p>
          <a:p>
            <a:pPr eaLnBrk="1" hangingPunct="1"/>
            <a:r>
              <a:rPr lang="el-GR" dirty="0" smtClean="0"/>
              <a:t>Συστηματική θεραπεία </a:t>
            </a:r>
            <a:r>
              <a:rPr lang="en-GB" dirty="0" err="1" smtClean="0"/>
              <a:t>imatinib</a:t>
            </a:r>
            <a:r>
              <a:rPr lang="en-GB" dirty="0" smtClean="0"/>
              <a:t> </a:t>
            </a:r>
            <a:r>
              <a:rPr lang="en-GB" dirty="0" err="1" smtClean="0"/>
              <a:t>mesylate</a:t>
            </a:r>
            <a:r>
              <a:rPr lang="en-GB" dirty="0" smtClean="0"/>
              <a:t> (</a:t>
            </a:r>
            <a:r>
              <a:rPr lang="en-GB" dirty="0" err="1" smtClean="0"/>
              <a:t>Gleevec</a:t>
            </a:r>
            <a:r>
              <a:rPr lang="en-GB" dirty="0" smtClean="0"/>
              <a:t>), </a:t>
            </a:r>
            <a:r>
              <a:rPr lang="en-GB" dirty="0" err="1" smtClean="0"/>
              <a:t>suntec</a:t>
            </a:r>
            <a:endParaRPr lang="en-GB" dirty="0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Επιπλοκές </a:t>
            </a:r>
            <a:r>
              <a:rPr lang="en-GB" dirty="0" err="1" smtClean="0"/>
              <a:t>Meckel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Γαστρικός Βλεννογόνος-υπερπαραγωγή </a:t>
            </a:r>
            <a:r>
              <a:rPr lang="en-GB" dirty="0" smtClean="0"/>
              <a:t>HCL</a:t>
            </a:r>
            <a:r>
              <a:rPr lang="el-GR" dirty="0" smtClean="0"/>
              <a:t>-εξέλκωση-</a:t>
            </a:r>
            <a:r>
              <a:rPr lang="el-GR" dirty="0" err="1" smtClean="0"/>
              <a:t>αιμορραγία</a:t>
            </a:r>
            <a:r>
              <a:rPr lang="el-GR" dirty="0"/>
              <a:t> </a:t>
            </a:r>
            <a:r>
              <a:rPr lang="el-GR" dirty="0" smtClean="0"/>
              <a:t>ή διάτρηση</a:t>
            </a:r>
          </a:p>
          <a:p>
            <a:r>
              <a:rPr lang="el-GR" dirty="0" smtClean="0"/>
              <a:t>Διάτρηση </a:t>
            </a:r>
            <a:r>
              <a:rPr lang="el-GR" dirty="0" err="1" smtClean="0"/>
              <a:t>εκκολπώματος</a:t>
            </a:r>
            <a:r>
              <a:rPr lang="el-GR" dirty="0" smtClean="0"/>
              <a:t> ) έλκος, ξένο σώμα, κοπρόλιθος. Προηγείται φλεγμονή-Κλινική εικόνα παρόμοια με οξεία σκωληκοειδίτιδα. </a:t>
            </a:r>
            <a:r>
              <a:rPr lang="el-GR" dirty="0" err="1" smtClean="0"/>
              <a:t>Ελέυθερη</a:t>
            </a:r>
            <a:r>
              <a:rPr lang="el-GR" dirty="0" smtClean="0"/>
              <a:t> διάτρηση ή απόστημα. </a:t>
            </a:r>
            <a:r>
              <a:rPr lang="el-GR" dirty="0" err="1" smtClean="0"/>
              <a:t>Παθοφυσιολογία</a:t>
            </a:r>
            <a:r>
              <a:rPr lang="el-GR" dirty="0" smtClean="0"/>
              <a:t> παρόμοια με </a:t>
            </a:r>
            <a:r>
              <a:rPr lang="el-GR" dirty="0" err="1" smtClean="0"/>
              <a:t>οξ</a:t>
            </a:r>
            <a:r>
              <a:rPr lang="el-GR" dirty="0" smtClean="0"/>
              <a:t> </a:t>
            </a:r>
            <a:r>
              <a:rPr lang="el-GR" dirty="0" err="1" smtClean="0"/>
              <a:t>σκωλ</a:t>
            </a:r>
            <a:r>
              <a:rPr lang="el-GR" dirty="0" smtClean="0"/>
              <a:t>/δα </a:t>
            </a:r>
          </a:p>
          <a:p>
            <a:r>
              <a:rPr lang="el-GR" dirty="0" err="1" smtClean="0"/>
              <a:t>Εγκολεασμός</a:t>
            </a:r>
            <a:endParaRPr lang="el-GR" dirty="0" smtClean="0"/>
          </a:p>
          <a:p>
            <a:r>
              <a:rPr lang="el-GR" dirty="0" smtClean="0"/>
              <a:t>Συστροφή (και πέριξ </a:t>
            </a:r>
            <a:r>
              <a:rPr lang="el-GR" dirty="0" err="1" smtClean="0"/>
              <a:t>υπαρκτούομφαλομεσεντερικού</a:t>
            </a:r>
            <a:r>
              <a:rPr lang="el-GR" dirty="0" smtClean="0"/>
              <a:t> πόρου)</a:t>
            </a:r>
          </a:p>
          <a:p>
            <a:r>
              <a:rPr lang="el-GR" dirty="0" smtClean="0"/>
              <a:t>Απόφραξη</a:t>
            </a:r>
            <a:endParaRPr lang="en-GB" dirty="0" smtClean="0"/>
          </a:p>
          <a:p>
            <a:r>
              <a:rPr lang="el-GR" dirty="0" smtClean="0"/>
              <a:t>Αιμορραγία, είτε μαζική είτε πιο συχνά διαλείπουσα( </a:t>
            </a:r>
            <a:r>
              <a:rPr lang="en-GB" dirty="0" smtClean="0"/>
              <a:t>CT </a:t>
            </a:r>
            <a:r>
              <a:rPr lang="el-GR" dirty="0" smtClean="0"/>
              <a:t>αγγειογραφία, κλασική αγγειογραφία, σπινθηρογράφημα </a:t>
            </a:r>
            <a:r>
              <a:rPr lang="en-GB" dirty="0" smtClean="0"/>
              <a:t>Tc99m </a:t>
            </a:r>
            <a:r>
              <a:rPr lang="en-GB" dirty="0" err="1" smtClean="0"/>
              <a:t>pertechnetate</a:t>
            </a:r>
            <a:r>
              <a:rPr lang="en-GB" dirty="0" smtClean="0"/>
              <a:t>)</a:t>
            </a:r>
          </a:p>
          <a:p>
            <a:r>
              <a:rPr lang="el-GR" dirty="0" smtClean="0"/>
              <a:t>Θεραπεία επί επιπλοκών μόνο</a:t>
            </a:r>
          </a:p>
          <a:p>
            <a:r>
              <a:rPr lang="el-GR" dirty="0" smtClean="0"/>
              <a:t>Χειρουργική αφαίρεση (</a:t>
            </a:r>
            <a:r>
              <a:rPr lang="el-GR" dirty="0" err="1" smtClean="0"/>
              <a:t>εκτομή</a:t>
            </a:r>
            <a:r>
              <a:rPr lang="el-GR" dirty="0" smtClean="0"/>
              <a:t> και συρραφή ή </a:t>
            </a:r>
            <a:r>
              <a:rPr lang="el-GR" dirty="0" err="1" smtClean="0"/>
              <a:t>εντερεκτομή</a:t>
            </a:r>
            <a:r>
              <a:rPr lang="el-GR" dirty="0" smtClean="0"/>
              <a:t>- αναστόμωση)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Σύνδρομο Βραχέος Εντέρου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Ανεπάρκεια κυρίως απορροφητικής λειτουργίας λεπτού εντέρου</a:t>
            </a:r>
          </a:p>
          <a:p>
            <a:r>
              <a:rPr lang="el-GR" dirty="0" smtClean="0"/>
              <a:t>Συνήθως μετά από εκτεταμένη </a:t>
            </a:r>
            <a:r>
              <a:rPr lang="el-GR" dirty="0" err="1" smtClean="0"/>
              <a:t>εκτομή</a:t>
            </a:r>
            <a:r>
              <a:rPr lang="el-GR" dirty="0" smtClean="0"/>
              <a:t> ή γενικά απώλεια μεγάλου μήκους λεπτού εντέρου</a:t>
            </a:r>
          </a:p>
          <a:p>
            <a:r>
              <a:rPr lang="el-GR" dirty="0" smtClean="0"/>
              <a:t>Τραύμα</a:t>
            </a:r>
          </a:p>
          <a:p>
            <a:r>
              <a:rPr lang="el-GR" dirty="0" smtClean="0"/>
              <a:t>Ισχαιμία (εμβολή, θρόμβωση)</a:t>
            </a:r>
          </a:p>
          <a:p>
            <a:r>
              <a:rPr lang="el-GR" dirty="0" err="1" smtClean="0"/>
              <a:t>Μετακτινική</a:t>
            </a:r>
            <a:r>
              <a:rPr lang="el-GR" dirty="0" smtClean="0"/>
              <a:t> εντερίτιδα </a:t>
            </a:r>
          </a:p>
          <a:p>
            <a:r>
              <a:rPr lang="el-GR" dirty="0" smtClean="0"/>
              <a:t>Εκτεταμένες </a:t>
            </a:r>
            <a:r>
              <a:rPr lang="el-GR" dirty="0" err="1" smtClean="0"/>
              <a:t>εκτομές</a:t>
            </a:r>
            <a:r>
              <a:rPr lang="el-GR" dirty="0" smtClean="0"/>
              <a:t> (πχ νόσος </a:t>
            </a:r>
            <a:r>
              <a:rPr lang="en-GB" dirty="0" err="1" smtClean="0"/>
              <a:t>Crohn</a:t>
            </a:r>
            <a:r>
              <a:rPr lang="en-GB" dirty="0" smtClean="0"/>
              <a:t>)</a:t>
            </a:r>
          </a:p>
          <a:p>
            <a:r>
              <a:rPr lang="el-GR" dirty="0" smtClean="0"/>
              <a:t>Μείζονες ογκολογικές </a:t>
            </a:r>
            <a:r>
              <a:rPr lang="el-GR" dirty="0" err="1" smtClean="0"/>
              <a:t>εκτομές</a:t>
            </a:r>
            <a:r>
              <a:rPr lang="el-GR" dirty="0" smtClean="0"/>
              <a:t>, συρίγγια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Σύνδρομο βραχέος εντέρου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Απώλεια απορρόφησης </a:t>
            </a:r>
            <a:r>
              <a:rPr lang="en-GB" dirty="0" smtClean="0"/>
              <a:t>B12,</a:t>
            </a:r>
            <a:r>
              <a:rPr lang="el-GR" dirty="0" smtClean="0"/>
              <a:t>σιδήρου, ασβεστίου , χολικών αλάτων</a:t>
            </a:r>
          </a:p>
          <a:p>
            <a:r>
              <a:rPr lang="el-GR" dirty="0" smtClean="0"/>
              <a:t>Προβλήματα θρέψης, ανάπτυξης, </a:t>
            </a:r>
            <a:r>
              <a:rPr lang="el-GR" dirty="0" err="1" smtClean="0"/>
              <a:t>στεατόρροια</a:t>
            </a:r>
            <a:r>
              <a:rPr lang="el-GR" dirty="0" smtClean="0"/>
              <a:t>, ειδικά σε μείζονες </a:t>
            </a:r>
            <a:r>
              <a:rPr lang="el-GR" dirty="0" err="1" smtClean="0"/>
              <a:t>εκτομές</a:t>
            </a:r>
            <a:r>
              <a:rPr lang="el-GR" dirty="0" smtClean="0"/>
              <a:t> ειλεού</a:t>
            </a:r>
          </a:p>
          <a:p>
            <a:r>
              <a:rPr lang="el-GR" dirty="0" smtClean="0"/>
              <a:t>Ανεκτό έως και απώλεια40% νήστιδας</a:t>
            </a:r>
          </a:p>
          <a:p>
            <a:r>
              <a:rPr lang="el-GR" dirty="0" smtClean="0"/>
              <a:t>Απώλεια 50% ολικού μήκους εντέρου προκαλεί </a:t>
            </a:r>
            <a:r>
              <a:rPr lang="el-GR" dirty="0" err="1" smtClean="0"/>
              <a:t>δυσαπορρόφηση</a:t>
            </a:r>
            <a:endParaRPr lang="el-GR" dirty="0" smtClean="0"/>
          </a:p>
          <a:p>
            <a:r>
              <a:rPr lang="el-GR" dirty="0" smtClean="0"/>
              <a:t>Απώλεια 70% απειλητική για τη ζωή</a:t>
            </a:r>
          </a:p>
          <a:p>
            <a:r>
              <a:rPr lang="el-GR" dirty="0" smtClean="0"/>
              <a:t>Εναπομείναν μήκος &lt;1 </a:t>
            </a:r>
            <a:r>
              <a:rPr lang="en-GB" dirty="0" smtClean="0"/>
              <a:t>m </a:t>
            </a:r>
            <a:r>
              <a:rPr lang="el-GR" dirty="0" smtClean="0"/>
              <a:t>συνήθως απαιτεί μόνιμη παρεντερική αγωγή κατ οίκον</a:t>
            </a:r>
          </a:p>
          <a:p>
            <a:r>
              <a:rPr lang="el-GR" dirty="0" smtClean="0"/>
              <a:t>Επαρκής </a:t>
            </a:r>
            <a:r>
              <a:rPr lang="el-GR" dirty="0" err="1" smtClean="0"/>
              <a:t>ειλεοτυφλική</a:t>
            </a:r>
            <a:r>
              <a:rPr lang="el-GR" dirty="0" smtClean="0"/>
              <a:t> βαλβίδα, υπάρχον παχύ έντερο για απορρόφηση </a:t>
            </a:r>
            <a:r>
              <a:rPr lang="el-GR" dirty="0" err="1" smtClean="0"/>
              <a:t>υδατος</a:t>
            </a:r>
            <a:endParaRPr lang="el-GR" dirty="0" smtClean="0"/>
          </a:p>
          <a:p>
            <a:r>
              <a:rPr lang="el-GR" dirty="0" smtClean="0"/>
              <a:t>Ενυδάτωση, διόρθωση ηλεκτρολυτικών διαταραχών, </a:t>
            </a:r>
            <a:r>
              <a:rPr lang="el-GR" dirty="0" err="1" smtClean="0"/>
              <a:t>ιχνοστοιχεών</a:t>
            </a:r>
            <a:r>
              <a:rPr lang="el-GR" dirty="0" smtClean="0"/>
              <a:t>, θρέψης, ολική παρεντερική διατροφή</a:t>
            </a:r>
          </a:p>
          <a:p>
            <a:r>
              <a:rPr lang="el-GR" dirty="0" err="1" smtClean="0"/>
              <a:t>Αντιδιαροϊκά</a:t>
            </a:r>
            <a:r>
              <a:rPr lang="el-GR" dirty="0" smtClean="0"/>
              <a:t>, στοιχειακή εντερική διατροφή</a:t>
            </a:r>
          </a:p>
          <a:p>
            <a:r>
              <a:rPr lang="el-GR" dirty="0" smtClean="0"/>
              <a:t>Μεταμόσχευση λεπτού εντέρου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Σύνδρομο τυφλής έλικας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Σύνδρομο </a:t>
            </a:r>
            <a:r>
              <a:rPr lang="el-GR" dirty="0" err="1" smtClean="0"/>
              <a:t>υπερανάπτυξης</a:t>
            </a:r>
            <a:r>
              <a:rPr lang="el-GR" dirty="0" smtClean="0"/>
              <a:t> βακτηρίων εντός του εντερικού αυλού εντέρου</a:t>
            </a:r>
            <a:endParaRPr lang="en-GB" dirty="0" smtClean="0"/>
          </a:p>
          <a:p>
            <a:r>
              <a:rPr lang="en-GB" dirty="0" smtClean="0"/>
              <a:t>1000000/ml</a:t>
            </a:r>
          </a:p>
          <a:p>
            <a:r>
              <a:rPr lang="el-GR" dirty="0" smtClean="0"/>
              <a:t>Συνεχής ροή (όχι απόφραξη), </a:t>
            </a:r>
            <a:r>
              <a:rPr lang="el-GR" dirty="0" err="1" smtClean="0"/>
              <a:t>περισταλτικότητα</a:t>
            </a:r>
            <a:r>
              <a:rPr lang="el-GR" dirty="0" smtClean="0"/>
              <a:t>, γαστρική οξύτητα, </a:t>
            </a:r>
            <a:r>
              <a:rPr lang="el-GR" dirty="0" err="1" smtClean="0"/>
              <a:t>ανοσοσφαιρίνες</a:t>
            </a:r>
            <a:endParaRPr lang="el-GR" dirty="0" smtClean="0"/>
          </a:p>
          <a:p>
            <a:r>
              <a:rPr lang="el-GR" dirty="0" smtClean="0"/>
              <a:t>Στενώσεις, συρίγγια, απόφραξη από νεοπλάσματα, στάση από λειτουργικές διαταραχές(</a:t>
            </a:r>
            <a:r>
              <a:rPr lang="el-GR" dirty="0" err="1" smtClean="0"/>
              <a:t>πχσκληρόδερμα</a:t>
            </a:r>
            <a:r>
              <a:rPr lang="el-GR" dirty="0" smtClean="0"/>
              <a:t>)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Συνδρομο</a:t>
            </a:r>
            <a:r>
              <a:rPr lang="el-GR" dirty="0" smtClean="0"/>
              <a:t> τυφλής έλικας</a:t>
            </a:r>
            <a:endParaRPr lang="en-GB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Κλινική εικόνα</a:t>
            </a:r>
          </a:p>
          <a:p>
            <a:r>
              <a:rPr lang="el-GR" dirty="0" smtClean="0"/>
              <a:t>Διάρροια</a:t>
            </a:r>
          </a:p>
          <a:p>
            <a:r>
              <a:rPr lang="el-GR" dirty="0" smtClean="0"/>
              <a:t>Κοιλιακό άλγος</a:t>
            </a:r>
          </a:p>
          <a:p>
            <a:r>
              <a:rPr lang="el-GR" dirty="0" err="1" smtClean="0"/>
              <a:t>Στεατόρροια</a:t>
            </a:r>
            <a:r>
              <a:rPr lang="en-GB" dirty="0" smtClean="0"/>
              <a:t>, </a:t>
            </a:r>
            <a:r>
              <a:rPr lang="el-GR" dirty="0" smtClean="0"/>
              <a:t>απώλεια βάρους, </a:t>
            </a:r>
            <a:r>
              <a:rPr lang="el-GR" dirty="0" err="1" smtClean="0"/>
              <a:t>μεγαλοβλαστική</a:t>
            </a:r>
            <a:r>
              <a:rPr lang="el-GR" dirty="0" smtClean="0"/>
              <a:t> αναιμία, νευρολογικές διαταραχές</a:t>
            </a:r>
          </a:p>
          <a:p>
            <a:r>
              <a:rPr lang="el-GR" dirty="0" smtClean="0"/>
              <a:t>Κυτταρική βλάβη, </a:t>
            </a:r>
            <a:r>
              <a:rPr lang="el-GR" dirty="0" err="1" smtClean="0"/>
              <a:t>βλεννογονική</a:t>
            </a:r>
            <a:r>
              <a:rPr lang="el-GR" dirty="0" smtClean="0"/>
              <a:t> καταστροφή, περαιτέρω διάρροιες, </a:t>
            </a:r>
            <a:r>
              <a:rPr lang="el-GR" dirty="0" err="1" smtClean="0"/>
              <a:t>κυτταροτοξική</a:t>
            </a:r>
            <a:r>
              <a:rPr lang="el-GR" dirty="0" smtClean="0"/>
              <a:t> βλάβη </a:t>
            </a:r>
            <a:r>
              <a:rPr lang="el-GR" dirty="0" err="1" smtClean="0"/>
              <a:t>ασύζευκτων</a:t>
            </a:r>
            <a:r>
              <a:rPr lang="el-GR" dirty="0" smtClean="0"/>
              <a:t> χολικών αλάτων</a:t>
            </a:r>
          </a:p>
          <a:p>
            <a:r>
              <a:rPr lang="el-GR" dirty="0" smtClean="0"/>
              <a:t>Αντιβιοτική αγωγή, χειρουργική επέμβαση διόρθωσης ανατομικής αιτίας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N. Crohn λεπτού εντέρου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321675" cy="3416300"/>
          </a:xfrm>
        </p:spPr>
        <p:txBody>
          <a:bodyPr/>
          <a:lstStyle/>
          <a:p>
            <a:pPr eaLnBrk="1" hangingPunct="1"/>
            <a:r>
              <a:rPr lang="el-GR" sz="2000" smtClean="0"/>
              <a:t>Γνωστή και σαν τελική ειλείτις ή περιοχική ειλείτις</a:t>
            </a:r>
          </a:p>
          <a:p>
            <a:pPr eaLnBrk="1" hangingPunct="1"/>
            <a:r>
              <a:rPr lang="el-GR" sz="2000" smtClean="0"/>
              <a:t>αιτιολογία άγνωστη</a:t>
            </a:r>
          </a:p>
          <a:p>
            <a:pPr eaLnBrk="1" hangingPunct="1"/>
            <a:r>
              <a:rPr lang="el-GR" sz="2000" smtClean="0"/>
              <a:t>δυνατή εντόπιση και σε άλλα τμήματα του λεπτού εντέρου, στομάχου ή 12-λου , οισοφάγο, στόμα ή παχύ έντερο</a:t>
            </a:r>
          </a:p>
          <a:p>
            <a:pPr eaLnBrk="1" hangingPunct="1"/>
            <a:r>
              <a:rPr lang="el-GR" sz="2000" smtClean="0"/>
              <a:t>Η νόσος  διεθνώς παρουσιάζει αύξηση</a:t>
            </a:r>
          </a:p>
          <a:p>
            <a:pPr eaLnBrk="1" hangingPunct="1"/>
            <a:r>
              <a:rPr lang="el-GR" sz="2000" smtClean="0"/>
              <a:t>Παγκόσμια γεωγραφική κατανομή, αύξηση στις βιομηχανικές χώρες</a:t>
            </a:r>
          </a:p>
          <a:p>
            <a:pPr eaLnBrk="1" hangingPunct="1"/>
            <a:r>
              <a:rPr lang="el-GR" sz="2000" smtClean="0"/>
              <a:t>προσβάλλονται βόρειες και ψυχρές χώρες(</a:t>
            </a:r>
            <a:r>
              <a:rPr lang="en-US" sz="2000" smtClean="0"/>
              <a:t>G.B, </a:t>
            </a:r>
            <a:r>
              <a:rPr lang="el-GR" sz="2000" smtClean="0"/>
              <a:t>Ιρλανδία, Γερμανία, </a:t>
            </a:r>
            <a:r>
              <a:rPr lang="en-US" sz="2000" smtClean="0"/>
              <a:t>U.S.A)</a:t>
            </a:r>
            <a:r>
              <a:rPr lang="el-GR" sz="2000" smtClean="0">
                <a:sym typeface="Symbol" pitchFamily="18" charset="2"/>
              </a:rPr>
              <a:t>  </a:t>
            </a:r>
            <a:endParaRPr lang="el-GR" sz="2000" smtClean="0"/>
          </a:p>
          <a:p>
            <a:pPr eaLnBrk="1" hangingPunct="1"/>
            <a:r>
              <a:rPr lang="el-GR" sz="2000" smtClean="0"/>
              <a:t>Προσβάλλονται και τα δυο φύλα</a:t>
            </a:r>
          </a:p>
          <a:p>
            <a:pPr eaLnBrk="1" hangingPunct="1"/>
            <a:r>
              <a:rPr lang="el-GR" sz="2000" smtClean="0"/>
              <a:t>Οικογενειακή κατανομή: σε Α΄βαθμού συγγενείς</a:t>
            </a:r>
            <a:r>
              <a:rPr lang="el-GR" sz="2000" smtClean="0">
                <a:sym typeface="Symbol" pitchFamily="18" charset="2"/>
              </a:rPr>
              <a:t>3-18%        </a:t>
            </a:r>
          </a:p>
          <a:p>
            <a:pPr eaLnBrk="1" hangingPunct="1"/>
            <a:endParaRPr lang="el-GR" sz="160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2058</Words>
  <Application>Microsoft Office PowerPoint</Application>
  <PresentationFormat>Προβολή στην οθόνη (4:3)</PresentationFormat>
  <Paragraphs>238</Paragraphs>
  <Slides>36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36</vt:i4>
      </vt:variant>
    </vt:vector>
  </HeadingPairs>
  <TitlesOfParts>
    <vt:vector size="37" baseType="lpstr">
      <vt:lpstr>Θέμα του Office</vt:lpstr>
      <vt:lpstr>ΠΑΘΗΣΕΙΣ ΛΕΠΤΟΥ ΕΝΤΕΡΟΥ</vt:lpstr>
      <vt:lpstr>Παθήσεις λεπτού εντέρου</vt:lpstr>
      <vt:lpstr>Εκκόλπωμα Meckel</vt:lpstr>
      <vt:lpstr>Επιπλοκές Meckel</vt:lpstr>
      <vt:lpstr>Σύνδρομο Βραχέος Εντέρου</vt:lpstr>
      <vt:lpstr>Σύνδρομο βραχέος εντέρου</vt:lpstr>
      <vt:lpstr>Σύνδρομο τυφλής έλικας</vt:lpstr>
      <vt:lpstr>Συνδρομο τυφλής έλικας</vt:lpstr>
      <vt:lpstr>N. Crohn λεπτού εντέρου</vt:lpstr>
      <vt:lpstr>N. Crohn λεπτού εντέρου</vt:lpstr>
      <vt:lpstr>N. Crohn λεπτού εντέρου-μακροσκοπική παθολογοανατομία</vt:lpstr>
      <vt:lpstr>N. Crohn λεπτού εντέρου-μακροσκοπική παθολογοανατομία</vt:lpstr>
      <vt:lpstr>N. Crohn λεπτού εντέρου-μακροσκοπική παθολογοανατομία</vt:lpstr>
      <vt:lpstr>N. Crohn λεπτού εντέρου-μακροσκοπική παθολογοανατομία</vt:lpstr>
      <vt:lpstr>N. Crohn λεπτού εντέρου-μακροσκοπική παθολογοανατομία</vt:lpstr>
      <vt:lpstr>N. Crohn λεπτού εντέρου-κλινικές εκδηλώσεις</vt:lpstr>
      <vt:lpstr>N. Crohn λεπτού εντέρου-κλινικές εκδηλώσεις</vt:lpstr>
      <vt:lpstr>N. Crohn λεπτού εντέρου-κλινικές εκδηλώσεις</vt:lpstr>
      <vt:lpstr>N. Crohn λεπτού εντέρου-σπάνιες κλινικές εκδηλώσεις τυπικές της νόσου</vt:lpstr>
      <vt:lpstr>N. Crohn λεπτού εντέρου-σπάνιες κλινικές εκδηλώσεις τυπικές της νόσου</vt:lpstr>
      <vt:lpstr>N. Crohn λεπτού εντέρου-διαταραχές θρέψεως</vt:lpstr>
      <vt:lpstr>N. Crohn λεπτού εντέρου-εξωεντερικές εκδηλώσεις</vt:lpstr>
      <vt:lpstr>N. Crohn λεπτού εντέρου-ακτινολογική διάγνωση</vt:lpstr>
      <vt:lpstr>N. Crohn λεπτού εντέρου-ακτινολογική διάγνωση</vt:lpstr>
      <vt:lpstr>N. Crohn λεπτού εντέρου- πρώιμη διάγνωση:</vt:lpstr>
      <vt:lpstr>N. Crohn λεπτού εντέρου-επιπλοκές</vt:lpstr>
      <vt:lpstr>N. Crohn λεπτού εντέρου-επιπλοκές</vt:lpstr>
      <vt:lpstr>N. Crohn λεπτού εντέρου-Συντηρητική θεραπεία</vt:lpstr>
      <vt:lpstr>N. Crohn λεπτού εντέρου-χειρουργική θεραπεία</vt:lpstr>
      <vt:lpstr>N. Crohn λεπτού εντέρου-χειρουργική θεραπεία</vt:lpstr>
      <vt:lpstr>N. Crohn λεπτού εντέρου-χειρουργική θεραπεία</vt:lpstr>
      <vt:lpstr>N. Crohn λεπτού εντέρου-φυσική ιστορία της νόσου μετά την χειρουργική θεραπεία</vt:lpstr>
      <vt:lpstr>Λεμφώματα Λεπτού εντέρου</vt:lpstr>
      <vt:lpstr>Νευροενδοκρινείς όγκοι λεπτού εντέρου</vt:lpstr>
      <vt:lpstr>NET λεπτού εντέρου</vt:lpstr>
      <vt:lpstr>Στρωματικοί όγκοι λεπτού εντέρου GIST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ΠΑΘΗΣΕΙΣ ΛΕΠΤΟΥ ΕΝΤΕΡΟΥ</dc:title>
  <dc:creator>HP</dc:creator>
  <cp:lastModifiedBy>HP</cp:lastModifiedBy>
  <cp:revision>12</cp:revision>
  <dcterms:created xsi:type="dcterms:W3CDTF">2020-11-02T16:55:49Z</dcterms:created>
  <dcterms:modified xsi:type="dcterms:W3CDTF">2020-11-02T20:22:22Z</dcterms:modified>
</cp:coreProperties>
</file>