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3" r:id="rId1"/>
  </p:sldMasterIdLst>
  <p:sldIdLst>
    <p:sldId id="256" r:id="rId2"/>
    <p:sldId id="257" r:id="rId3"/>
    <p:sldId id="283" r:id="rId4"/>
    <p:sldId id="258" r:id="rId5"/>
    <p:sldId id="284" r:id="rId6"/>
    <p:sldId id="285" r:id="rId7"/>
    <p:sldId id="309" r:id="rId8"/>
    <p:sldId id="286" r:id="rId9"/>
    <p:sldId id="287" r:id="rId10"/>
    <p:sldId id="288" r:id="rId11"/>
    <p:sldId id="289" r:id="rId12"/>
    <p:sldId id="290" r:id="rId13"/>
    <p:sldId id="259" r:id="rId14"/>
    <p:sldId id="291" r:id="rId15"/>
    <p:sldId id="292" r:id="rId16"/>
    <p:sldId id="293" r:id="rId17"/>
    <p:sldId id="294" r:id="rId18"/>
    <p:sldId id="295" r:id="rId19"/>
    <p:sldId id="296" r:id="rId20"/>
    <p:sldId id="297" r:id="rId21"/>
    <p:sldId id="298" r:id="rId22"/>
    <p:sldId id="299" r:id="rId23"/>
    <p:sldId id="300" r:id="rId24"/>
    <p:sldId id="301" r:id="rId25"/>
    <p:sldId id="302" r:id="rId26"/>
    <p:sldId id="303" r:id="rId27"/>
    <p:sldId id="304" r:id="rId28"/>
    <p:sldId id="305" r:id="rId29"/>
    <p:sldId id="306" r:id="rId30"/>
    <p:sldId id="307" r:id="rId31"/>
    <p:sldId id="308"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9756"/>
    <p:restoredTop sz="94719"/>
  </p:normalViewPr>
  <p:slideViewPr>
    <p:cSldViewPr snapToGrid="0" snapToObjects="1">
      <p:cViewPr varScale="1">
        <p:scale>
          <a:sx n="92" d="100"/>
          <a:sy n="92" d="100"/>
        </p:scale>
        <p:origin x="-120" y="-8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E2AE28ED-1DE6-524E-B031-37C395BA1C77}" type="datetimeFigureOut">
              <a:rPr lang="el-GR" smtClean="0"/>
              <a:pPr/>
              <a:t>27/10/2023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79F1F7F-17FD-5F47-8F14-F9BF934556A8}" type="slidenum">
              <a:rPr lang="el-GR" smtClean="0"/>
              <a:pPr/>
              <a:t>‹#›</a:t>
            </a:fld>
            <a:endParaRPr lang="el-GR"/>
          </a:p>
        </p:txBody>
      </p:sp>
    </p:spTree>
    <p:extLst>
      <p:ext uri="{BB962C8B-B14F-4D97-AF65-F5344CB8AC3E}">
        <p14:creationId xmlns:p14="http://schemas.microsoft.com/office/powerpoint/2010/main" xmlns="" val="1454724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E2AE28ED-1DE6-524E-B031-37C395BA1C77}" type="datetimeFigureOut">
              <a:rPr lang="el-GR" smtClean="0"/>
              <a:pPr/>
              <a:t>27/10/2023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79F1F7F-17FD-5F47-8F14-F9BF934556A8}" type="slidenum">
              <a:rPr lang="el-GR" smtClean="0"/>
              <a:pPr/>
              <a:t>‹#›</a:t>
            </a:fld>
            <a:endParaRPr lang="el-GR"/>
          </a:p>
        </p:txBody>
      </p:sp>
    </p:spTree>
    <p:extLst>
      <p:ext uri="{BB962C8B-B14F-4D97-AF65-F5344CB8AC3E}">
        <p14:creationId xmlns:p14="http://schemas.microsoft.com/office/powerpoint/2010/main" xmlns="" val="4118823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E2AE28ED-1DE6-524E-B031-37C395BA1C77}" type="datetimeFigureOut">
              <a:rPr lang="el-GR" smtClean="0"/>
              <a:pPr/>
              <a:t>27/10/2023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79F1F7F-17FD-5F47-8F14-F9BF934556A8}" type="slidenum">
              <a:rPr lang="el-GR" smtClean="0"/>
              <a:pPr/>
              <a:t>‹#›</a:t>
            </a:fld>
            <a:endParaRPr lang="el-GR"/>
          </a:p>
        </p:txBody>
      </p:sp>
    </p:spTree>
    <p:extLst>
      <p:ext uri="{BB962C8B-B14F-4D97-AF65-F5344CB8AC3E}">
        <p14:creationId xmlns:p14="http://schemas.microsoft.com/office/powerpoint/2010/main" xmlns="" val="41481361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l-GR"/>
              <a:t>Κάντε κλικ για να επεξεργαστείτε τον τίτλο υποδείγματος</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l-GR"/>
              <a:t>Στυλ κειμένου υποδείγματος</a:t>
            </a:r>
          </a:p>
        </p:txBody>
      </p:sp>
      <p:sp>
        <p:nvSpPr>
          <p:cNvPr id="2" name="Date Placeholder 1"/>
          <p:cNvSpPr>
            <a:spLocks noGrp="1"/>
          </p:cNvSpPr>
          <p:nvPr>
            <p:ph type="dt" sz="half" idx="10"/>
          </p:nvPr>
        </p:nvSpPr>
        <p:spPr/>
        <p:txBody>
          <a:bodyPr/>
          <a:lstStyle/>
          <a:p>
            <a:fld id="{E2AE28ED-1DE6-524E-B031-37C395BA1C77}" type="datetimeFigureOut">
              <a:rPr lang="el-GR" smtClean="0"/>
              <a:pPr/>
              <a:t>27/10/2023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B79F1F7F-17FD-5F47-8F14-F9BF934556A8}" type="slidenum">
              <a:rPr lang="el-GR" smtClean="0"/>
              <a:pPr/>
              <a:t>‹#›</a:t>
            </a:fld>
            <a:endParaRPr lang="el-GR"/>
          </a:p>
        </p:txBody>
      </p:sp>
    </p:spTree>
    <p:extLst>
      <p:ext uri="{BB962C8B-B14F-4D97-AF65-F5344CB8AC3E}">
        <p14:creationId xmlns:p14="http://schemas.microsoft.com/office/powerpoint/2010/main" xmlns="" val="42061255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E2AE28ED-1DE6-524E-B031-37C395BA1C77}" type="datetimeFigureOut">
              <a:rPr lang="el-GR" smtClean="0"/>
              <a:pPr/>
              <a:t>27/10/2023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79F1F7F-17FD-5F47-8F14-F9BF934556A8}" type="slidenum">
              <a:rPr lang="el-GR" smtClean="0"/>
              <a:pPr/>
              <a:t>‹#›</a:t>
            </a:fld>
            <a:endParaRPr lang="el-GR"/>
          </a:p>
        </p:txBody>
      </p:sp>
    </p:spTree>
    <p:extLst>
      <p:ext uri="{BB962C8B-B14F-4D97-AF65-F5344CB8AC3E}">
        <p14:creationId xmlns:p14="http://schemas.microsoft.com/office/powerpoint/2010/main" xmlns="" val="42214226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E2AE28ED-1DE6-524E-B031-37C395BA1C77}" type="datetimeFigureOut">
              <a:rPr lang="el-GR" smtClean="0"/>
              <a:pPr/>
              <a:t>27/10/2023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79F1F7F-17FD-5F47-8F14-F9BF934556A8}" type="slidenum">
              <a:rPr lang="el-GR" smtClean="0"/>
              <a:pPr/>
              <a:t>‹#›</a:t>
            </a:fld>
            <a:endParaRPr lang="el-GR"/>
          </a:p>
        </p:txBody>
      </p:sp>
    </p:spTree>
    <p:extLst>
      <p:ext uri="{BB962C8B-B14F-4D97-AF65-F5344CB8AC3E}">
        <p14:creationId xmlns:p14="http://schemas.microsoft.com/office/powerpoint/2010/main" xmlns="" val="2305367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E2AE28ED-1DE6-524E-B031-37C395BA1C77}" type="datetimeFigureOut">
              <a:rPr lang="el-GR" smtClean="0"/>
              <a:pPr/>
              <a:t>27/10/2023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79F1F7F-17FD-5F47-8F14-F9BF934556A8}" type="slidenum">
              <a:rPr lang="el-GR" smtClean="0"/>
              <a:pPr/>
              <a:t>‹#›</a:t>
            </a:fld>
            <a:endParaRPr lang="el-GR"/>
          </a:p>
        </p:txBody>
      </p:sp>
    </p:spTree>
    <p:extLst>
      <p:ext uri="{BB962C8B-B14F-4D97-AF65-F5344CB8AC3E}">
        <p14:creationId xmlns:p14="http://schemas.microsoft.com/office/powerpoint/2010/main" xmlns="" val="1554595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E2AE28ED-1DE6-524E-B031-37C395BA1C77}" type="datetimeFigureOut">
              <a:rPr lang="el-GR" smtClean="0"/>
              <a:pPr/>
              <a:t>27/10/2023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79F1F7F-17FD-5F47-8F14-F9BF934556A8}" type="slidenum">
              <a:rPr lang="el-GR" smtClean="0"/>
              <a:pPr/>
              <a:t>‹#›</a:t>
            </a:fld>
            <a:endParaRPr lang="el-GR"/>
          </a:p>
        </p:txBody>
      </p:sp>
    </p:spTree>
    <p:extLst>
      <p:ext uri="{BB962C8B-B14F-4D97-AF65-F5344CB8AC3E}">
        <p14:creationId xmlns:p14="http://schemas.microsoft.com/office/powerpoint/2010/main" xmlns="" val="538036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E2AE28ED-1DE6-524E-B031-37C395BA1C77}" type="datetimeFigureOut">
              <a:rPr lang="el-GR" smtClean="0"/>
              <a:pPr/>
              <a:t>27/10/2023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79F1F7F-17FD-5F47-8F14-F9BF934556A8}" type="slidenum">
              <a:rPr lang="el-GR" smtClean="0"/>
              <a:pPr/>
              <a:t>‹#›</a:t>
            </a:fld>
            <a:endParaRPr lang="el-GR"/>
          </a:p>
        </p:txBody>
      </p:sp>
    </p:spTree>
    <p:extLst>
      <p:ext uri="{BB962C8B-B14F-4D97-AF65-F5344CB8AC3E}">
        <p14:creationId xmlns:p14="http://schemas.microsoft.com/office/powerpoint/2010/main" xmlns="" val="542360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E2AE28ED-1DE6-524E-B031-37C395BA1C77}" type="datetimeFigureOut">
              <a:rPr lang="el-GR" smtClean="0"/>
              <a:pPr/>
              <a:t>27/10/2023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B79F1F7F-17FD-5F47-8F14-F9BF934556A8}" type="slidenum">
              <a:rPr lang="el-GR" smtClean="0"/>
              <a:pPr/>
              <a:t>‹#›</a:t>
            </a:fld>
            <a:endParaRPr lang="el-GR"/>
          </a:p>
        </p:txBody>
      </p:sp>
    </p:spTree>
    <p:extLst>
      <p:ext uri="{BB962C8B-B14F-4D97-AF65-F5344CB8AC3E}">
        <p14:creationId xmlns:p14="http://schemas.microsoft.com/office/powerpoint/2010/main" xmlns="" val="3313270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E2AE28ED-1DE6-524E-B031-37C395BA1C77}" type="datetimeFigureOut">
              <a:rPr lang="el-GR" smtClean="0"/>
              <a:pPr/>
              <a:t>27/10/2023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B79F1F7F-17FD-5F47-8F14-F9BF934556A8}" type="slidenum">
              <a:rPr lang="el-GR" smtClean="0"/>
              <a:pPr/>
              <a:t>‹#›</a:t>
            </a:fld>
            <a:endParaRPr lang="el-GR"/>
          </a:p>
        </p:txBody>
      </p:sp>
    </p:spTree>
    <p:extLst>
      <p:ext uri="{BB962C8B-B14F-4D97-AF65-F5344CB8AC3E}">
        <p14:creationId xmlns:p14="http://schemas.microsoft.com/office/powerpoint/2010/main" xmlns="" val="6313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AE28ED-1DE6-524E-B031-37C395BA1C77}" type="datetimeFigureOut">
              <a:rPr lang="el-GR" smtClean="0"/>
              <a:pPr/>
              <a:t>27/10/2023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B79F1F7F-17FD-5F47-8F14-F9BF934556A8}" type="slidenum">
              <a:rPr lang="el-GR" smtClean="0"/>
              <a:pPr/>
              <a:t>‹#›</a:t>
            </a:fld>
            <a:endParaRPr lang="el-GR"/>
          </a:p>
        </p:txBody>
      </p:sp>
    </p:spTree>
    <p:extLst>
      <p:ext uri="{BB962C8B-B14F-4D97-AF65-F5344CB8AC3E}">
        <p14:creationId xmlns:p14="http://schemas.microsoft.com/office/powerpoint/2010/main" xmlns="" val="3629997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E2AE28ED-1DE6-524E-B031-37C395BA1C77}" type="datetimeFigureOut">
              <a:rPr lang="el-GR" smtClean="0"/>
              <a:pPr/>
              <a:t>27/10/2023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79F1F7F-17FD-5F47-8F14-F9BF934556A8}" type="slidenum">
              <a:rPr lang="el-GR" smtClean="0"/>
              <a:pPr/>
              <a:t>‹#›</a:t>
            </a:fld>
            <a:endParaRPr lang="el-GR"/>
          </a:p>
        </p:txBody>
      </p:sp>
    </p:spTree>
    <p:extLst>
      <p:ext uri="{BB962C8B-B14F-4D97-AF65-F5344CB8AC3E}">
        <p14:creationId xmlns:p14="http://schemas.microsoft.com/office/powerpoint/2010/main" xmlns="" val="2182324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a:xfrm>
            <a:off x="3885810" y="6041362"/>
            <a:ext cx="976879" cy="365125"/>
          </a:xfrm>
        </p:spPr>
        <p:txBody>
          <a:bodyPr/>
          <a:lstStyle/>
          <a:p>
            <a:fld id="{E2AE28ED-1DE6-524E-B031-37C395BA1C77}" type="datetimeFigureOut">
              <a:rPr lang="el-GR" smtClean="0"/>
              <a:pPr/>
              <a:t>27/10/2023</a:t>
            </a:fld>
            <a:endParaRPr lang="el-GR"/>
          </a:p>
        </p:txBody>
      </p:sp>
      <p:sp>
        <p:nvSpPr>
          <p:cNvPr id="6" name="Footer Placeholder 5"/>
          <p:cNvSpPr>
            <a:spLocks noGrp="1"/>
          </p:cNvSpPr>
          <p:nvPr>
            <p:ph type="ftr" sz="quarter" idx="11"/>
          </p:nvPr>
        </p:nvSpPr>
        <p:spPr>
          <a:xfrm>
            <a:off x="590396" y="6041362"/>
            <a:ext cx="3295413" cy="365125"/>
          </a:xfrm>
        </p:spPr>
        <p:txBody>
          <a:bodyPr/>
          <a:lstStyle/>
          <a:p>
            <a:endParaRPr lang="el-GR"/>
          </a:p>
        </p:txBody>
      </p:sp>
      <p:sp>
        <p:nvSpPr>
          <p:cNvPr id="7" name="Slide Number Placeholder 6"/>
          <p:cNvSpPr>
            <a:spLocks noGrp="1"/>
          </p:cNvSpPr>
          <p:nvPr>
            <p:ph type="sldNum" sz="quarter" idx="12"/>
          </p:nvPr>
        </p:nvSpPr>
        <p:spPr>
          <a:xfrm>
            <a:off x="4862689" y="5915888"/>
            <a:ext cx="1062155" cy="490599"/>
          </a:xfrm>
        </p:spPr>
        <p:txBody>
          <a:bodyPr/>
          <a:lstStyle/>
          <a:p>
            <a:fld id="{B79F1F7F-17FD-5F47-8F14-F9BF934556A8}" type="slidenum">
              <a:rPr lang="el-GR" smtClean="0"/>
              <a:pPr/>
              <a:t>‹#›</a:t>
            </a:fld>
            <a:endParaRPr lang="el-GR"/>
          </a:p>
        </p:txBody>
      </p:sp>
    </p:spTree>
    <p:extLst>
      <p:ext uri="{BB962C8B-B14F-4D97-AF65-F5344CB8AC3E}">
        <p14:creationId xmlns:p14="http://schemas.microsoft.com/office/powerpoint/2010/main" xmlns="" val="68890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l-GR"/>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E2AE28ED-1DE6-524E-B031-37C395BA1C77}" type="datetimeFigureOut">
              <a:rPr lang="el-GR" smtClean="0"/>
              <a:pPr/>
              <a:t>27/10/2023</a:t>
            </a:fld>
            <a:endParaRPr lang="el-GR"/>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B79F1F7F-17FD-5F47-8F14-F9BF934556A8}" type="slidenum">
              <a:rPr lang="el-GR" smtClean="0"/>
              <a:pPr/>
              <a:t>‹#›</a:t>
            </a:fld>
            <a:endParaRPr lang="el-GR"/>
          </a:p>
        </p:txBody>
      </p:sp>
    </p:spTree>
    <p:extLst>
      <p:ext uri="{BB962C8B-B14F-4D97-AF65-F5344CB8AC3E}">
        <p14:creationId xmlns:p14="http://schemas.microsoft.com/office/powerpoint/2010/main" xmlns="" val="1818130623"/>
      </p:ext>
    </p:extLst>
  </p:cSld>
  <p:clrMap bg1="dk1" tx1="lt1" bg2="dk2" tx2="lt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cytoreductive.surgery/slider/%cf%80%ce%b5%cf%81%ce%b9%cf%84%ce%bf%ce%bd%ce%b1%cf%8a%ce%ba%ce%b7-%ce%ba%ce%b1%cf%81%ce%ba%ce%b9%ce%bd%cf%89%ce%bc%ce%b1%cf%84%cf%89%cf%83%ce%b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cytoreductive.surgery/slider/%cf%85%cf%80%ce%b5%cf%81%ce%b8%ce%b5%cf%81%ce%bc%ce%b7-%cf%87%ce%b7%ce%bc%ce%b5%ce%b9%ce%bf%ce%b8%ce%b5%cf%81%ce%b1%cf%80%ce%b5%ce%b9%ce%b1/" TargetMode="External"/><Relationship Id="rId2" Type="http://schemas.openxmlformats.org/officeDocument/2006/relationships/hyperlink" Target="https://www.cytoreductive.surgery/slider/%ce%ba%cf%85%cf%84%cf%84%ce%b1%cf%81%ce%bf%ce%bc%ce%b5%ce%b9%cf%89%cf%84%ce%b9%ce%ba%ce%b7-%cf%87%ce%b5%ce%b9%cf%81%ce%bf%cf%85%cf%81%ce%b3%ce%b9%ce%ba%ce%b7/"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s://www.cytoreductive.surgery/slider/%ce%ba%cf%85%cf%84%cf%84%ce%b1%cf%81%ce%bf%ce%bc%ce%b5%ce%b9%cf%89%cf%84%ce%b9%ce%ba%ce%b7-%cf%87%ce%b5%ce%b9%cf%81%ce%bf%cf%85%cf%81%ce%b3%ce%b9%ce%ba%ce%b7/"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F3BA7D24-7EC2-B546-81B9-FBD015672C92}"/>
              </a:ext>
            </a:extLst>
          </p:cNvPr>
          <p:cNvSpPr>
            <a:spLocks noGrp="1"/>
          </p:cNvSpPr>
          <p:nvPr>
            <p:ph type="ctrTitle"/>
          </p:nvPr>
        </p:nvSpPr>
        <p:spPr/>
        <p:txBody>
          <a:bodyPr/>
          <a:lstStyle/>
          <a:p>
            <a:r>
              <a:rPr lang="el-GR" b="0" dirty="0"/>
              <a:t>ΠΑΘΗΣΕΙΣ ΠΕΡΙΤΟΝΑΙΟΥ</a:t>
            </a:r>
            <a:endParaRPr lang="el-GR" dirty="0"/>
          </a:p>
        </p:txBody>
      </p:sp>
      <p:sp>
        <p:nvSpPr>
          <p:cNvPr id="3" name="Υπότιτλος 2">
            <a:extLst>
              <a:ext uri="{FF2B5EF4-FFF2-40B4-BE49-F238E27FC236}">
                <a16:creationId xmlns:a16="http://schemas.microsoft.com/office/drawing/2014/main" xmlns="" id="{9D842042-EAC6-344D-940B-366D537C8FCB}"/>
              </a:ext>
            </a:extLst>
          </p:cNvPr>
          <p:cNvSpPr>
            <a:spLocks noGrp="1"/>
          </p:cNvSpPr>
          <p:nvPr>
            <p:ph type="subTitle" idx="1"/>
          </p:nvPr>
        </p:nvSpPr>
        <p:spPr>
          <a:xfrm>
            <a:off x="6545179" y="5084956"/>
            <a:ext cx="4836821" cy="962917"/>
          </a:xfrm>
        </p:spPr>
        <p:txBody>
          <a:bodyPr>
            <a:normAutofit fontScale="70000" lnSpcReduction="20000"/>
          </a:bodyPr>
          <a:lstStyle/>
          <a:p>
            <a:r>
              <a:rPr lang="el-GR" dirty="0"/>
              <a:t>ΑΛΕΞΑΝΔΡΟΣ ΧΑΜΖΙΝ, </a:t>
            </a:r>
            <a:r>
              <a:rPr lang="en-US" dirty="0"/>
              <a:t>MD, MSc, </a:t>
            </a:r>
            <a:endParaRPr lang="el-GR" smtClean="0"/>
          </a:p>
          <a:p>
            <a:r>
              <a:rPr lang="en-US" smtClean="0"/>
              <a:t>FEBS/MIS</a:t>
            </a:r>
            <a:r>
              <a:rPr lang="el-GR" dirty="0"/>
              <a:t>,</a:t>
            </a:r>
            <a:r>
              <a:rPr lang="en-US" dirty="0"/>
              <a:t> FEBS/AWR</a:t>
            </a:r>
          </a:p>
          <a:p>
            <a:r>
              <a:rPr lang="en-US" dirty="0"/>
              <a:t>A’</a:t>
            </a:r>
            <a:r>
              <a:rPr lang="el-GR" dirty="0"/>
              <a:t> Προπαιδευτική Χειρουργική κλινική, Ιπποκράτειο Αθηνών </a:t>
            </a:r>
          </a:p>
        </p:txBody>
      </p:sp>
    </p:spTree>
    <p:extLst>
      <p:ext uri="{BB962C8B-B14F-4D97-AF65-F5344CB8AC3E}">
        <p14:creationId xmlns:p14="http://schemas.microsoft.com/office/powerpoint/2010/main" xmlns="" val="3859196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9A69AF-D57B-49B4-886C-D4A5DC1944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CABDC08D-6093-4397-92D4-54D00E2BB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rot="16200000">
            <a:off x="-650724" y="650724"/>
            <a:ext cx="6858000" cy="5556552"/>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3" name="Θέση περιεχομένου 2">
            <a:extLst>
              <a:ext uri="{FF2B5EF4-FFF2-40B4-BE49-F238E27FC236}">
                <a16:creationId xmlns:a16="http://schemas.microsoft.com/office/drawing/2014/main" xmlns="" id="{213232CE-753C-694F-901F-CBD673B0F41A}"/>
              </a:ext>
            </a:extLst>
          </p:cNvPr>
          <p:cNvSpPr>
            <a:spLocks noGrp="1"/>
          </p:cNvSpPr>
          <p:nvPr>
            <p:ph idx="1"/>
          </p:nvPr>
        </p:nvSpPr>
        <p:spPr>
          <a:xfrm>
            <a:off x="5816733" y="978993"/>
            <a:ext cx="5556553" cy="4900014"/>
          </a:xfrm>
          <a:effectLst/>
        </p:spPr>
        <p:txBody>
          <a:bodyPr>
            <a:normAutofit/>
          </a:bodyPr>
          <a:lstStyle/>
          <a:p>
            <a:pPr algn="l">
              <a:buFont typeface="Arial" panose="020B0604020202020204" pitchFamily="34" charset="0"/>
              <a:buChar char="•"/>
            </a:pPr>
            <a:r>
              <a:rPr lang="el-GR" sz="2400" b="0" i="0" u="none" strike="noStrike" dirty="0">
                <a:effectLst/>
                <a:latin typeface="Times New Roman" panose="02020603050405020304" pitchFamily="18" charset="0"/>
                <a:cs typeface="Times New Roman" panose="02020603050405020304" pitchFamily="18" charset="0"/>
              </a:rPr>
              <a:t>Ο δεξιός </a:t>
            </a:r>
            <a:r>
              <a:rPr lang="el-GR" sz="2400" b="0" i="0" u="none" strike="noStrike" dirty="0" err="1">
                <a:effectLst/>
                <a:latin typeface="Times New Roman" panose="02020603050405020304" pitchFamily="18" charset="0"/>
                <a:cs typeface="Times New Roman" panose="02020603050405020304" pitchFamily="18" charset="0"/>
              </a:rPr>
              <a:t>υποδιαφραγματικός</a:t>
            </a:r>
            <a:r>
              <a:rPr lang="el-GR" sz="2400" b="0" i="0" u="none" strike="noStrike" dirty="0">
                <a:effectLst/>
                <a:latin typeface="Times New Roman" panose="02020603050405020304" pitchFamily="18" charset="0"/>
                <a:cs typeface="Times New Roman" panose="02020603050405020304" pitchFamily="18" charset="0"/>
              </a:rPr>
              <a:t> χώρος</a:t>
            </a:r>
          </a:p>
          <a:p>
            <a:pPr algn="l">
              <a:buFont typeface="Arial" panose="020B0604020202020204" pitchFamily="34" charset="0"/>
              <a:buChar char="•"/>
            </a:pPr>
            <a:r>
              <a:rPr lang="el-GR" sz="2400" b="0" i="0" u="none" strike="noStrike" dirty="0">
                <a:effectLst/>
                <a:latin typeface="Times New Roman" panose="02020603050405020304" pitchFamily="18" charset="0"/>
                <a:cs typeface="Times New Roman" panose="02020603050405020304" pitchFamily="18" charset="0"/>
              </a:rPr>
              <a:t>Ο δεξιός </a:t>
            </a:r>
            <a:r>
              <a:rPr lang="el-GR" sz="2400" b="0" i="0" u="none" strike="noStrike" dirty="0" err="1">
                <a:effectLst/>
                <a:latin typeface="Times New Roman" panose="02020603050405020304" pitchFamily="18" charset="0"/>
                <a:cs typeface="Times New Roman" panose="02020603050405020304" pitchFamily="18" charset="0"/>
              </a:rPr>
              <a:t>υφηπατικός</a:t>
            </a:r>
            <a:r>
              <a:rPr lang="el-GR" sz="2400" b="0" i="0" u="none" strike="noStrike" dirty="0">
                <a:effectLst/>
                <a:latin typeface="Times New Roman" panose="02020603050405020304" pitchFamily="18" charset="0"/>
                <a:cs typeface="Times New Roman" panose="02020603050405020304" pitchFamily="18" charset="0"/>
              </a:rPr>
              <a:t> χώρος</a:t>
            </a:r>
          </a:p>
          <a:p>
            <a:pPr algn="l">
              <a:buFont typeface="Arial" panose="020B0604020202020204" pitchFamily="34" charset="0"/>
              <a:buChar char="•"/>
            </a:pPr>
            <a:r>
              <a:rPr lang="el-GR" sz="2400" b="0" i="0" u="none" strike="noStrike" dirty="0">
                <a:effectLst/>
                <a:latin typeface="Times New Roman" panose="02020603050405020304" pitchFamily="18" charset="0"/>
                <a:cs typeface="Times New Roman" panose="02020603050405020304" pitchFamily="18" charset="0"/>
              </a:rPr>
              <a:t>Ο αριστερός </a:t>
            </a:r>
            <a:r>
              <a:rPr lang="el-GR" sz="2400" b="0" i="0" u="none" strike="noStrike" dirty="0" err="1">
                <a:effectLst/>
                <a:latin typeface="Times New Roman" panose="02020603050405020304" pitchFamily="18" charset="0"/>
                <a:cs typeface="Times New Roman" panose="02020603050405020304" pitchFamily="18" charset="0"/>
              </a:rPr>
              <a:t>υποδιαφραγματικός</a:t>
            </a:r>
            <a:r>
              <a:rPr lang="el-GR" sz="2400" b="0" i="0" u="none" strike="noStrike" dirty="0">
                <a:effectLst/>
                <a:latin typeface="Times New Roman" panose="02020603050405020304" pitchFamily="18" charset="0"/>
                <a:cs typeface="Times New Roman" panose="02020603050405020304" pitchFamily="18" charset="0"/>
              </a:rPr>
              <a:t> χώρος</a:t>
            </a:r>
          </a:p>
          <a:p>
            <a:pPr algn="l">
              <a:buFont typeface="Arial" panose="020B0604020202020204" pitchFamily="34" charset="0"/>
              <a:buChar char="•"/>
            </a:pPr>
            <a:r>
              <a:rPr lang="el-GR" sz="2400" b="0" i="0" u="none" strike="noStrike" dirty="0">
                <a:effectLst/>
                <a:latin typeface="Times New Roman" panose="02020603050405020304" pitchFamily="18" charset="0"/>
                <a:cs typeface="Times New Roman" panose="02020603050405020304" pitchFamily="18" charset="0"/>
              </a:rPr>
              <a:t>Ο </a:t>
            </a:r>
            <a:r>
              <a:rPr lang="el-GR" sz="2400" b="0" i="0" u="none" strike="noStrike" dirty="0" err="1">
                <a:effectLst/>
                <a:latin typeface="Times New Roman" panose="02020603050405020304" pitchFamily="18" charset="0"/>
                <a:cs typeface="Times New Roman" panose="02020603050405020304" pitchFamily="18" charset="0"/>
              </a:rPr>
              <a:t>επιπλοϊκός</a:t>
            </a:r>
            <a:r>
              <a:rPr lang="el-GR" sz="2400" b="0" i="0" u="none" strike="noStrike" dirty="0">
                <a:effectLst/>
                <a:latin typeface="Times New Roman" panose="02020603050405020304" pitchFamily="18" charset="0"/>
                <a:cs typeface="Times New Roman" panose="02020603050405020304" pitchFamily="18" charset="0"/>
              </a:rPr>
              <a:t> θύλακος, ο οποίος βρίσκεται οπισθίως του στομάχου και του ελάσσονος </a:t>
            </a:r>
            <a:r>
              <a:rPr lang="el-GR" sz="2400" b="0" i="0" u="none" strike="noStrike" dirty="0" err="1">
                <a:effectLst/>
                <a:latin typeface="Times New Roman" panose="02020603050405020304" pitchFamily="18" charset="0"/>
                <a:cs typeface="Times New Roman" panose="02020603050405020304" pitchFamily="18" charset="0"/>
              </a:rPr>
              <a:t>επιπλόου</a:t>
            </a:r>
            <a:r>
              <a:rPr lang="el-GR" sz="2400" b="0" i="0" u="none" strike="noStrike" dirty="0">
                <a:effectLst/>
                <a:latin typeface="Times New Roman" panose="02020603050405020304" pitchFamily="18" charset="0"/>
                <a:cs typeface="Times New Roman" panose="02020603050405020304" pitchFamily="18" charset="0"/>
              </a:rPr>
              <a:t> και επικοινωνεί με την υπόλοιπη περιτοναϊκή κοιλότητα μέσω του </a:t>
            </a:r>
            <a:r>
              <a:rPr lang="el-GR" sz="2400" b="0" i="0" u="none" strike="noStrike" dirty="0" err="1">
                <a:effectLst/>
                <a:latin typeface="Times New Roman" panose="02020603050405020304" pitchFamily="18" charset="0"/>
                <a:cs typeface="Times New Roman" panose="02020603050405020304" pitchFamily="18" charset="0"/>
              </a:rPr>
              <a:t>επιπλοϊκού</a:t>
            </a:r>
            <a:r>
              <a:rPr lang="el-GR" sz="2400" b="0" i="0" u="none" strike="noStrike" dirty="0">
                <a:effectLst/>
                <a:latin typeface="Times New Roman" panose="02020603050405020304" pitchFamily="18" charset="0"/>
                <a:cs typeface="Times New Roman" panose="02020603050405020304" pitchFamily="18" charset="0"/>
              </a:rPr>
              <a:t> τρήματος του </a:t>
            </a:r>
            <a:r>
              <a:rPr lang="en-GB" sz="2400" b="0" i="0" u="none" strike="noStrike" dirty="0">
                <a:effectLst/>
                <a:latin typeface="Times New Roman" panose="02020603050405020304" pitchFamily="18" charset="0"/>
                <a:cs typeface="Times New Roman" panose="02020603050405020304" pitchFamily="18" charset="0"/>
              </a:rPr>
              <a:t>Winslow</a:t>
            </a:r>
          </a:p>
          <a:p>
            <a:pPr marL="0" indent="0">
              <a:buNone/>
            </a:pPr>
            <a:r>
              <a:rPr lang="el-GR" dirty="0"/>
              <a:t/>
            </a:r>
            <a:br>
              <a:rPr lang="el-GR" dirty="0"/>
            </a:br>
            <a:endParaRPr lang="el-GR" b="0" i="0" u="none" strike="noStrike" dirty="0">
              <a:solidFill>
                <a:srgbClr val="666666"/>
              </a:solidFill>
              <a:effectLst/>
              <a:latin typeface="Open Sans" panose="020B0606030504020204" pitchFamily="34" charset="0"/>
            </a:endParaRPr>
          </a:p>
        </p:txBody>
      </p:sp>
      <p:sp>
        <p:nvSpPr>
          <p:cNvPr id="5" name="TextBox 4">
            <a:extLst>
              <a:ext uri="{FF2B5EF4-FFF2-40B4-BE49-F238E27FC236}">
                <a16:creationId xmlns:a16="http://schemas.microsoft.com/office/drawing/2014/main" xmlns="" id="{FD27F872-42E7-7DBE-BCF8-C2E07F5213B3}"/>
              </a:ext>
            </a:extLst>
          </p:cNvPr>
          <p:cNvSpPr txBox="1"/>
          <p:nvPr/>
        </p:nvSpPr>
        <p:spPr>
          <a:xfrm>
            <a:off x="-2" y="834027"/>
            <a:ext cx="4475271" cy="1908215"/>
          </a:xfrm>
          <a:prstGeom prst="rect">
            <a:avLst/>
          </a:prstGeom>
          <a:noFill/>
        </p:spPr>
        <p:txBody>
          <a:bodyPr wrap="square">
            <a:spAutoFit/>
          </a:bodyPr>
          <a:lstStyle/>
          <a:p>
            <a:r>
              <a:rPr lang="el-GR" sz="3200" dirty="0">
                <a:solidFill>
                  <a:srgbClr val="000000"/>
                </a:solidFill>
                <a:effectLst/>
                <a:latin typeface="Times New Roman" panose="02020603050405020304" pitchFamily="18" charset="0"/>
                <a:cs typeface="Times New Roman" panose="02020603050405020304" pitchFamily="18" charset="0"/>
              </a:rPr>
              <a:t>Οι περιτοναϊκοί χώροι της άνω κοιλίας είναι:</a:t>
            </a:r>
          </a:p>
          <a:p>
            <a:endParaRPr lang="el-GR" b="1" i="0" u="none" strike="noStrike" dirty="0">
              <a:solidFill>
                <a:srgbClr val="2E8ECB"/>
              </a:solidFill>
              <a:effectLst/>
              <a:latin typeface="Open Sans" panose="020B0606030504020204" pitchFamily="34" charset="0"/>
            </a:endParaRPr>
          </a:p>
          <a:p>
            <a:r>
              <a:rPr lang="el-GR" dirty="0"/>
              <a:t/>
            </a:r>
            <a:br>
              <a:rPr lang="el-GR" dirty="0"/>
            </a:br>
            <a:endParaRPr lang="en-US" dirty="0"/>
          </a:p>
        </p:txBody>
      </p:sp>
      <p:pic>
        <p:nvPicPr>
          <p:cNvPr id="2" name="Picture 2" descr="Morphology of the peritoneal cavity and pathophysiological consequences">
            <a:extLst>
              <a:ext uri="{FF2B5EF4-FFF2-40B4-BE49-F238E27FC236}">
                <a16:creationId xmlns:a16="http://schemas.microsoft.com/office/drawing/2014/main" xmlns="" id="{51CD961E-F3E4-BD5C-26E3-22D0374283B2}"/>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69205" y="2472645"/>
            <a:ext cx="3923293" cy="323051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770976953"/>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9A69AF-D57B-49B4-886C-D4A5DC1944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CABDC08D-6093-4397-92D4-54D00E2BB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rot="16200000">
            <a:off x="-650724" y="650724"/>
            <a:ext cx="6858000" cy="5556552"/>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3" name="Θέση περιεχομένου 2">
            <a:extLst>
              <a:ext uri="{FF2B5EF4-FFF2-40B4-BE49-F238E27FC236}">
                <a16:creationId xmlns:a16="http://schemas.microsoft.com/office/drawing/2014/main" xmlns="" id="{213232CE-753C-694F-901F-CBD673B0F41A}"/>
              </a:ext>
            </a:extLst>
          </p:cNvPr>
          <p:cNvSpPr>
            <a:spLocks noGrp="1"/>
          </p:cNvSpPr>
          <p:nvPr>
            <p:ph idx="1"/>
          </p:nvPr>
        </p:nvSpPr>
        <p:spPr>
          <a:xfrm>
            <a:off x="6008068" y="978993"/>
            <a:ext cx="5365218" cy="4900014"/>
          </a:xfrm>
          <a:effectLst/>
        </p:spPr>
        <p:txBody>
          <a:bodyPr>
            <a:normAutofit/>
          </a:bodyPr>
          <a:lstStyle/>
          <a:p>
            <a:pPr algn="l">
              <a:buFont typeface="Arial" panose="020B0604020202020204" pitchFamily="34" charset="0"/>
              <a:buChar char="•"/>
            </a:pPr>
            <a:r>
              <a:rPr lang="el-GR" sz="2400" b="0" i="0" u="none" strike="noStrike" dirty="0">
                <a:effectLst/>
                <a:latin typeface="Times New Roman" panose="02020603050405020304" pitchFamily="18" charset="0"/>
                <a:cs typeface="Times New Roman" panose="02020603050405020304" pitchFamily="18" charset="0"/>
              </a:rPr>
              <a:t>Ο δεξιός </a:t>
            </a:r>
            <a:r>
              <a:rPr lang="el-GR" sz="2400" b="0" i="0" u="none" strike="noStrike" dirty="0" err="1">
                <a:effectLst/>
                <a:latin typeface="Times New Roman" panose="02020603050405020304" pitchFamily="18" charset="0"/>
                <a:cs typeface="Times New Roman" panose="02020603050405020304" pitchFamily="18" charset="0"/>
              </a:rPr>
              <a:t>μεσεντερικός</a:t>
            </a:r>
            <a:r>
              <a:rPr lang="el-GR" sz="2400" b="0" i="0" u="none" strike="noStrike" dirty="0">
                <a:effectLst/>
                <a:latin typeface="Times New Roman" panose="02020603050405020304" pitchFamily="18" charset="0"/>
                <a:cs typeface="Times New Roman" panose="02020603050405020304" pitchFamily="18" charset="0"/>
              </a:rPr>
              <a:t> χώρος</a:t>
            </a:r>
          </a:p>
          <a:p>
            <a:pPr algn="l">
              <a:buFont typeface="Arial" panose="020B0604020202020204" pitchFamily="34" charset="0"/>
              <a:buChar char="•"/>
            </a:pPr>
            <a:r>
              <a:rPr lang="el-GR" sz="2400" b="0" i="0" u="none" strike="noStrike" dirty="0">
                <a:effectLst/>
                <a:latin typeface="Times New Roman" panose="02020603050405020304" pitchFamily="18" charset="0"/>
                <a:cs typeface="Times New Roman" panose="02020603050405020304" pitchFamily="18" charset="0"/>
              </a:rPr>
              <a:t>Ο αριστερός </a:t>
            </a:r>
            <a:r>
              <a:rPr lang="el-GR" sz="2400" b="0" i="0" u="none" strike="noStrike" dirty="0" err="1">
                <a:effectLst/>
                <a:latin typeface="Times New Roman" panose="02020603050405020304" pitchFamily="18" charset="0"/>
                <a:cs typeface="Times New Roman" panose="02020603050405020304" pitchFamily="18" charset="0"/>
              </a:rPr>
              <a:t>μεσεντερικός</a:t>
            </a:r>
            <a:r>
              <a:rPr lang="el-GR" sz="2400" b="0" i="0" u="none" strike="noStrike" dirty="0">
                <a:effectLst/>
                <a:latin typeface="Times New Roman" panose="02020603050405020304" pitchFamily="18" charset="0"/>
                <a:cs typeface="Times New Roman" panose="02020603050405020304" pitchFamily="18" charset="0"/>
              </a:rPr>
              <a:t> χώρος</a:t>
            </a:r>
          </a:p>
          <a:p>
            <a:pPr algn="l">
              <a:buFont typeface="Arial" panose="020B0604020202020204" pitchFamily="34" charset="0"/>
              <a:buChar char="•"/>
            </a:pPr>
            <a:r>
              <a:rPr lang="el-GR" sz="2400" b="0" i="0" u="none" strike="noStrike" dirty="0">
                <a:effectLst/>
                <a:latin typeface="Times New Roman" panose="02020603050405020304" pitchFamily="18" charset="0"/>
                <a:cs typeface="Times New Roman" panose="02020603050405020304" pitchFamily="18" charset="0"/>
              </a:rPr>
              <a:t>Το </a:t>
            </a:r>
            <a:r>
              <a:rPr lang="el-GR" sz="2400" b="0" i="0" u="none" strike="noStrike" dirty="0" err="1">
                <a:effectLst/>
                <a:latin typeface="Times New Roman" panose="02020603050405020304" pitchFamily="18" charset="0"/>
                <a:cs typeface="Times New Roman" panose="02020603050405020304" pitchFamily="18" charset="0"/>
              </a:rPr>
              <a:t>ευθυκυστικό</a:t>
            </a:r>
            <a:r>
              <a:rPr lang="el-GR" sz="2400" b="0" i="0" u="none" strike="noStrike" dirty="0">
                <a:effectLst/>
                <a:latin typeface="Times New Roman" panose="02020603050405020304" pitchFamily="18" charset="0"/>
                <a:cs typeface="Times New Roman" panose="02020603050405020304" pitchFamily="18" charset="0"/>
              </a:rPr>
              <a:t> κόλπωμα στον άνδρα</a:t>
            </a:r>
          </a:p>
          <a:p>
            <a:pPr algn="l">
              <a:buFont typeface="Arial" panose="020B0604020202020204" pitchFamily="34" charset="0"/>
              <a:buChar char="•"/>
            </a:pPr>
            <a:r>
              <a:rPr lang="el-GR" sz="2400" b="0" i="0" u="none" strike="noStrike" dirty="0">
                <a:effectLst/>
                <a:latin typeface="Times New Roman" panose="02020603050405020304" pitchFamily="18" charset="0"/>
                <a:cs typeface="Times New Roman" panose="02020603050405020304" pitchFamily="18" charset="0"/>
              </a:rPr>
              <a:t>Το </a:t>
            </a:r>
            <a:r>
              <a:rPr lang="el-GR" sz="2400" b="0" i="0" u="none" strike="noStrike" dirty="0" err="1">
                <a:effectLst/>
                <a:latin typeface="Times New Roman" panose="02020603050405020304" pitchFamily="18" charset="0"/>
                <a:cs typeface="Times New Roman" panose="02020603050405020304" pitchFamily="18" charset="0"/>
              </a:rPr>
              <a:t>ευθυμητρικό</a:t>
            </a:r>
            <a:r>
              <a:rPr lang="el-GR" sz="2400" b="0" i="0" u="none" strike="noStrike" dirty="0">
                <a:effectLst/>
                <a:latin typeface="Times New Roman" panose="02020603050405020304" pitchFamily="18" charset="0"/>
                <a:cs typeface="Times New Roman" panose="02020603050405020304" pitchFamily="18" charset="0"/>
              </a:rPr>
              <a:t> και </a:t>
            </a:r>
            <a:r>
              <a:rPr lang="el-GR" sz="2400" b="0" i="0" u="none" strike="noStrike" dirty="0" err="1">
                <a:effectLst/>
                <a:latin typeface="Times New Roman" panose="02020603050405020304" pitchFamily="18" charset="0"/>
                <a:cs typeface="Times New Roman" panose="02020603050405020304" pitchFamily="18" charset="0"/>
              </a:rPr>
              <a:t>κυστεομητρικό</a:t>
            </a:r>
            <a:r>
              <a:rPr lang="el-GR" sz="2400" b="0" i="0" u="none" strike="noStrike" dirty="0">
                <a:effectLst/>
                <a:latin typeface="Times New Roman" panose="02020603050405020304" pitchFamily="18" charset="0"/>
                <a:cs typeface="Times New Roman" panose="02020603050405020304" pitchFamily="18" charset="0"/>
              </a:rPr>
              <a:t> κόλπωμα στη γυναίκα</a:t>
            </a:r>
          </a:p>
          <a:p>
            <a:pPr marL="0" indent="0">
              <a:buNone/>
            </a:pPr>
            <a:r>
              <a:rPr lang="el-GR" dirty="0"/>
              <a:t/>
            </a:r>
            <a:br>
              <a:rPr lang="el-GR" dirty="0"/>
            </a:br>
            <a:r>
              <a:rPr lang="el-GR" dirty="0"/>
              <a:t/>
            </a:r>
            <a:br>
              <a:rPr lang="el-GR" dirty="0"/>
            </a:br>
            <a:endParaRPr lang="el-GR" b="0" i="0" u="none" strike="noStrike" dirty="0">
              <a:solidFill>
                <a:srgbClr val="666666"/>
              </a:solidFill>
              <a:effectLst/>
              <a:latin typeface="Open Sans" panose="020B0606030504020204" pitchFamily="34" charset="0"/>
            </a:endParaRPr>
          </a:p>
        </p:txBody>
      </p:sp>
      <p:sp>
        <p:nvSpPr>
          <p:cNvPr id="5" name="TextBox 4">
            <a:extLst>
              <a:ext uri="{FF2B5EF4-FFF2-40B4-BE49-F238E27FC236}">
                <a16:creationId xmlns:a16="http://schemas.microsoft.com/office/drawing/2014/main" xmlns="" id="{FD27F872-42E7-7DBE-BCF8-C2E07F5213B3}"/>
              </a:ext>
            </a:extLst>
          </p:cNvPr>
          <p:cNvSpPr txBox="1"/>
          <p:nvPr/>
        </p:nvSpPr>
        <p:spPr>
          <a:xfrm>
            <a:off x="-2" y="1636624"/>
            <a:ext cx="4675800" cy="1569660"/>
          </a:xfrm>
          <a:prstGeom prst="rect">
            <a:avLst/>
          </a:prstGeom>
          <a:noFill/>
        </p:spPr>
        <p:txBody>
          <a:bodyPr wrap="square">
            <a:spAutoFit/>
          </a:bodyPr>
          <a:lstStyle/>
          <a:p>
            <a:pPr algn="l"/>
            <a:r>
              <a:rPr lang="el-GR" sz="3200" b="0" i="0" u="none" strike="noStrike" dirty="0">
                <a:effectLst/>
                <a:latin typeface="Times New Roman" panose="02020603050405020304" pitchFamily="18" charset="0"/>
                <a:cs typeface="Times New Roman" panose="02020603050405020304" pitchFamily="18" charset="0"/>
              </a:rPr>
              <a:t>Οι περιτοναϊκοί χώροι της κάτω κοιλίας είναι:</a:t>
            </a:r>
            <a:r>
              <a:rPr lang="el-GR" sz="3200" dirty="0">
                <a:latin typeface="Times New Roman" panose="02020603050405020304" pitchFamily="18" charset="0"/>
                <a:cs typeface="Times New Roman" panose="02020603050405020304" pitchFamily="18" charset="0"/>
              </a:rPr>
              <a:t/>
            </a:r>
            <a:br>
              <a:rPr lang="el-GR" sz="3200" dirty="0">
                <a:latin typeface="Times New Roman" panose="02020603050405020304" pitchFamily="18" charset="0"/>
                <a:cs typeface="Times New Roman" panose="02020603050405020304" pitchFamily="18" charset="0"/>
              </a:rPr>
            </a:br>
            <a:endParaRPr lang="en-US" sz="3200" dirty="0">
              <a:latin typeface="Times New Roman" panose="02020603050405020304" pitchFamily="18" charset="0"/>
              <a:cs typeface="Times New Roman" panose="02020603050405020304" pitchFamily="18" charset="0"/>
            </a:endParaRPr>
          </a:p>
        </p:txBody>
      </p:sp>
      <p:pic>
        <p:nvPicPr>
          <p:cNvPr id="2" name="Picture 2" descr="Morphology of the peritoneal cavity and pathophysiological consequences">
            <a:extLst>
              <a:ext uri="{FF2B5EF4-FFF2-40B4-BE49-F238E27FC236}">
                <a16:creationId xmlns:a16="http://schemas.microsoft.com/office/drawing/2014/main" xmlns="" id="{93E7C981-1004-42D7-69B4-593E00773A72}"/>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7310" y="2862132"/>
            <a:ext cx="3810000" cy="313722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486407561"/>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9A69AF-D57B-49B4-886C-D4A5DC1944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CABDC08D-6093-4397-92D4-54D00E2BB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rot="16200000">
            <a:off x="-650724" y="650724"/>
            <a:ext cx="6858000" cy="5556552"/>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3" name="Θέση περιεχομένου 2">
            <a:extLst>
              <a:ext uri="{FF2B5EF4-FFF2-40B4-BE49-F238E27FC236}">
                <a16:creationId xmlns:a16="http://schemas.microsoft.com/office/drawing/2014/main" xmlns="" id="{213232CE-753C-694F-901F-CBD673B0F41A}"/>
              </a:ext>
            </a:extLst>
          </p:cNvPr>
          <p:cNvSpPr>
            <a:spLocks noGrp="1"/>
          </p:cNvSpPr>
          <p:nvPr>
            <p:ph idx="1"/>
          </p:nvPr>
        </p:nvSpPr>
        <p:spPr>
          <a:xfrm>
            <a:off x="5263377" y="178420"/>
            <a:ext cx="6679022" cy="6423101"/>
          </a:xfrm>
          <a:effectLst/>
        </p:spPr>
        <p:txBody>
          <a:bodyPr>
            <a:normAutofit fontScale="92500" lnSpcReduction="10000"/>
          </a:bodyPr>
          <a:lstStyle/>
          <a:p>
            <a:pPr algn="l">
              <a:buFont typeface="Arial" panose="020B0604020202020204" pitchFamily="34" charset="0"/>
              <a:buChar char="•"/>
            </a:pPr>
            <a:r>
              <a:rPr lang="el-GR" sz="1900" b="0" i="0" u="none" strike="noStrike" dirty="0">
                <a:effectLst/>
                <a:latin typeface="Times New Roman" panose="02020603050405020304" pitchFamily="18" charset="0"/>
                <a:cs typeface="Times New Roman" panose="02020603050405020304" pitchFamily="18" charset="0"/>
              </a:rPr>
              <a:t>Η </a:t>
            </a:r>
            <a:r>
              <a:rPr lang="el-GR" sz="1900" b="1" i="0" u="none" strike="noStrike" dirty="0">
                <a:effectLst/>
                <a:latin typeface="Times New Roman" panose="02020603050405020304" pitchFamily="18" charset="0"/>
                <a:cs typeface="Times New Roman" panose="02020603050405020304" pitchFamily="18" charset="0"/>
              </a:rPr>
              <a:t>αιμάτωση</a:t>
            </a:r>
            <a:r>
              <a:rPr lang="el-GR" sz="1900" b="0" i="0" u="none" strike="noStrike" dirty="0">
                <a:effectLst/>
                <a:latin typeface="Times New Roman" panose="02020603050405020304" pitchFamily="18" charset="0"/>
                <a:cs typeface="Times New Roman" panose="02020603050405020304" pitchFamily="18" charset="0"/>
              </a:rPr>
              <a:t> του περιτοναίου προέρχεται από κλάδους των αγγείων των διαφόρων οργάνων, με </a:t>
            </a:r>
            <a:r>
              <a:rPr lang="el-GR" sz="1900" b="0" i="0" u="none" strike="noStrike" dirty="0" err="1">
                <a:effectLst/>
                <a:latin typeface="Times New Roman" panose="02020603050405020304" pitchFamily="18" charset="0"/>
                <a:cs typeface="Times New Roman" panose="02020603050405020304" pitchFamily="18" charset="0"/>
              </a:rPr>
              <a:t>τά</a:t>
            </a:r>
            <a:r>
              <a:rPr lang="el-GR" sz="1900" b="0" i="0" u="none" strike="noStrike" dirty="0">
                <a:effectLst/>
                <a:latin typeface="Times New Roman" panose="02020603050405020304" pitchFamily="18" charset="0"/>
                <a:cs typeface="Times New Roman" panose="02020603050405020304" pitchFamily="18" charset="0"/>
              </a:rPr>
              <a:t> οποία αυτό έρχεται σε άμεση επαφή.</a:t>
            </a:r>
          </a:p>
          <a:p>
            <a:pPr algn="l">
              <a:buFont typeface="Arial" panose="020B0604020202020204" pitchFamily="34" charset="0"/>
              <a:buChar char="•"/>
            </a:pPr>
            <a:r>
              <a:rPr lang="el-GR" sz="1900" b="0" i="0" u="none" strike="noStrike" dirty="0">
                <a:effectLst/>
                <a:latin typeface="Times New Roman" panose="02020603050405020304" pitchFamily="18" charset="0"/>
                <a:cs typeface="Times New Roman" panose="02020603050405020304" pitchFamily="18" charset="0"/>
              </a:rPr>
              <a:t>Τα </a:t>
            </a:r>
            <a:r>
              <a:rPr lang="el-GR" sz="1900" b="1" i="0" u="none" strike="noStrike" dirty="0">
                <a:effectLst/>
                <a:latin typeface="Times New Roman" panose="02020603050405020304" pitchFamily="18" charset="0"/>
                <a:cs typeface="Times New Roman" panose="02020603050405020304" pitchFamily="18" charset="0"/>
              </a:rPr>
              <a:t>νεύρα</a:t>
            </a:r>
            <a:r>
              <a:rPr lang="el-GR" sz="1900" b="0" i="0" u="none" strike="noStrike" dirty="0">
                <a:effectLst/>
                <a:latin typeface="Times New Roman" panose="02020603050405020304" pitchFamily="18" charset="0"/>
                <a:cs typeface="Times New Roman" panose="02020603050405020304" pitchFamily="18" charset="0"/>
              </a:rPr>
              <a:t> του </a:t>
            </a:r>
            <a:r>
              <a:rPr lang="el-GR" sz="1900" b="0" i="0" u="none" strike="noStrike" dirty="0" err="1">
                <a:effectLst/>
                <a:latin typeface="Times New Roman" panose="02020603050405020304" pitchFamily="18" charset="0"/>
                <a:cs typeface="Times New Roman" panose="02020603050405020304" pitchFamily="18" charset="0"/>
              </a:rPr>
              <a:t>περισπλαχνίου</a:t>
            </a:r>
            <a:r>
              <a:rPr lang="el-GR" sz="1900" b="0" i="0" u="none" strike="noStrike" dirty="0">
                <a:effectLst/>
                <a:latin typeface="Times New Roman" panose="02020603050405020304" pitchFamily="18" charset="0"/>
                <a:cs typeface="Times New Roman" panose="02020603050405020304" pitchFamily="18" charset="0"/>
              </a:rPr>
              <a:t> πετάλου του περιτοναίου προέρχονται από το αυτόνομο νευρικό σύστημα το οποίο </a:t>
            </a:r>
            <a:r>
              <a:rPr lang="el-GR" sz="1900" b="0" i="0" u="none" strike="noStrike" dirty="0" err="1">
                <a:effectLst/>
                <a:latin typeface="Times New Roman" panose="02020603050405020304" pitchFamily="18" charset="0"/>
                <a:cs typeface="Times New Roman" panose="02020603050405020304" pitchFamily="18" charset="0"/>
              </a:rPr>
              <a:t>νευρώνει</a:t>
            </a:r>
            <a:r>
              <a:rPr lang="el-GR" sz="1900" b="0" i="0" u="none" strike="noStrike" dirty="0">
                <a:effectLst/>
                <a:latin typeface="Times New Roman" panose="02020603050405020304" pitchFamily="18" charset="0"/>
                <a:cs typeface="Times New Roman" panose="02020603050405020304" pitchFamily="18" charset="0"/>
              </a:rPr>
              <a:t> τα διάφορα σπλάχνα, ενώ τα νεύρα του περιτόνου πετάλου προέρχονται από το αυτόνομο και το εγκεφαλονωτιαίο σύστημα (μεσοπλεύρια, </a:t>
            </a:r>
            <a:r>
              <a:rPr lang="el-GR" sz="1900" b="0" i="0" u="none" strike="noStrike" dirty="0" err="1">
                <a:effectLst/>
                <a:latin typeface="Times New Roman" panose="02020603050405020304" pitchFamily="18" charset="0"/>
                <a:cs typeface="Times New Roman" panose="02020603050405020304" pitchFamily="18" charset="0"/>
              </a:rPr>
              <a:t>λαγονοϋπογάστριο</a:t>
            </a:r>
            <a:r>
              <a:rPr lang="el-GR" sz="1900" b="0" i="0" u="none" strike="noStrike" dirty="0">
                <a:effectLst/>
                <a:latin typeface="Times New Roman" panose="02020603050405020304" pitchFamily="18" charset="0"/>
                <a:cs typeface="Times New Roman" panose="02020603050405020304" pitchFamily="18" charset="0"/>
              </a:rPr>
              <a:t>, </a:t>
            </a:r>
            <a:r>
              <a:rPr lang="el-GR" sz="1900" b="0" i="0" u="none" strike="noStrike" dirty="0" err="1">
                <a:effectLst/>
                <a:latin typeface="Times New Roman" panose="02020603050405020304" pitchFamily="18" charset="0"/>
                <a:cs typeface="Times New Roman" panose="02020603050405020304" pitchFamily="18" charset="0"/>
              </a:rPr>
              <a:t>λαγονοβουβωνικό</a:t>
            </a:r>
            <a:r>
              <a:rPr lang="el-GR" sz="1900" b="0" i="0" u="none" strike="noStrike" dirty="0">
                <a:effectLst/>
                <a:latin typeface="Times New Roman" panose="02020603050405020304" pitchFamily="18" charset="0"/>
                <a:cs typeface="Times New Roman" panose="02020603050405020304" pitchFamily="18" charset="0"/>
              </a:rPr>
              <a:t>) και κατά συνέπεια η ευαισθησία του είναι μεγαλύτερη από αυτήν του </a:t>
            </a:r>
            <a:r>
              <a:rPr lang="el-GR" sz="1900" b="0" i="0" u="none" strike="noStrike" dirty="0" err="1">
                <a:effectLst/>
                <a:latin typeface="Times New Roman" panose="02020603050405020304" pitchFamily="18" charset="0"/>
                <a:cs typeface="Times New Roman" panose="02020603050405020304" pitchFamily="18" charset="0"/>
              </a:rPr>
              <a:t>περισπλάχνιου</a:t>
            </a:r>
            <a:r>
              <a:rPr lang="el-GR" sz="1900" b="0" i="0" u="none" strike="noStrike" dirty="0">
                <a:effectLst/>
                <a:latin typeface="Times New Roman" panose="02020603050405020304" pitchFamily="18" charset="0"/>
                <a:cs typeface="Times New Roman" panose="02020603050405020304" pitchFamily="18" charset="0"/>
              </a:rPr>
              <a:t> πετάλου.</a:t>
            </a:r>
          </a:p>
          <a:p>
            <a:pPr algn="l">
              <a:buFont typeface="Arial" panose="020B0604020202020204" pitchFamily="34" charset="0"/>
              <a:buChar char="•"/>
            </a:pPr>
            <a:r>
              <a:rPr lang="el-GR" sz="1900" b="1" i="0" u="none" strike="noStrike" dirty="0">
                <a:effectLst/>
                <a:latin typeface="Times New Roman" panose="02020603050405020304" pitchFamily="18" charset="0"/>
                <a:cs typeface="Times New Roman" panose="02020603050405020304" pitchFamily="18" charset="0"/>
              </a:rPr>
              <a:t>Λεμφαγγεία</a:t>
            </a:r>
            <a:r>
              <a:rPr lang="el-GR" sz="1900" b="0" i="0" u="none" strike="noStrike" dirty="0">
                <a:effectLst/>
                <a:latin typeface="Times New Roman" panose="02020603050405020304" pitchFamily="18" charset="0"/>
                <a:cs typeface="Times New Roman" panose="02020603050405020304" pitchFamily="18" charset="0"/>
              </a:rPr>
              <a:t>: Οι </a:t>
            </a:r>
            <a:r>
              <a:rPr lang="el-GR" sz="1900" b="0" i="0" u="none" strike="noStrike" dirty="0" err="1">
                <a:effectLst/>
                <a:latin typeface="Times New Roman" panose="02020603050405020304" pitchFamily="18" charset="0"/>
                <a:cs typeface="Times New Roman" panose="02020603050405020304" pitchFamily="18" charset="0"/>
              </a:rPr>
              <a:t>μικρολάχνες</a:t>
            </a:r>
            <a:r>
              <a:rPr lang="el-GR" sz="1900" b="0" i="0" u="none" strike="noStrike" dirty="0">
                <a:effectLst/>
                <a:latin typeface="Times New Roman" panose="02020603050405020304" pitchFamily="18" charset="0"/>
                <a:cs typeface="Times New Roman" panose="02020603050405020304" pitchFamily="18" charset="0"/>
              </a:rPr>
              <a:t> που βρίσκονται στην κορυφαία επιφάνεια του περιτοναϊκού </a:t>
            </a:r>
            <a:r>
              <a:rPr lang="el-GR" sz="1900" b="0" i="0" u="none" strike="noStrike" dirty="0" err="1">
                <a:effectLst/>
                <a:latin typeface="Times New Roman" panose="02020603050405020304" pitchFamily="18" charset="0"/>
                <a:cs typeface="Times New Roman" panose="02020603050405020304" pitchFamily="18" charset="0"/>
              </a:rPr>
              <a:t>μεσοθηλίου</a:t>
            </a:r>
            <a:r>
              <a:rPr lang="el-GR" sz="1900" b="0" i="0" u="none" strike="noStrike" dirty="0">
                <a:effectLst/>
                <a:latin typeface="Times New Roman" panose="02020603050405020304" pitchFamily="18" charset="0"/>
                <a:cs typeface="Times New Roman" panose="02020603050405020304" pitchFamily="18" charset="0"/>
              </a:rPr>
              <a:t> αυξάνουν κατά πολύ την επιφάνειά του και προάγουν την ταχεία απορρόφηση υγρού από την περιτοναϊκή κοιλότητα προς τα λεμφαγγεία και την πυλαία και συστηματική κυκλοφορία. Η κυκλοφορία του περιτοναϊκού υγρού εντός της κοιλότητας διενεργείται εν μέρει λόγω των κινήσεων του διαφράγματος. Οι </a:t>
            </a:r>
            <a:r>
              <a:rPr lang="el-GR" sz="1900" b="0" i="0" u="none" strike="noStrike" dirty="0" err="1">
                <a:effectLst/>
                <a:latin typeface="Times New Roman" panose="02020603050405020304" pitchFamily="18" charset="0"/>
                <a:cs typeface="Times New Roman" panose="02020603050405020304" pitchFamily="18" charset="0"/>
              </a:rPr>
              <a:t>διακυττάριοι</a:t>
            </a:r>
            <a:r>
              <a:rPr lang="el-GR" sz="1900" b="0" i="0" u="none" strike="noStrike" dirty="0">
                <a:effectLst/>
                <a:latin typeface="Times New Roman" panose="02020603050405020304" pitchFamily="18" charset="0"/>
                <a:cs typeface="Times New Roman" panose="02020603050405020304" pitchFamily="18" charset="0"/>
              </a:rPr>
              <a:t> πόροι (στόματα), που υπάρχουν στο περιτόναιο που καλύπτει την κάτω επιφάνεια των διαφραγμάτων, επικοινωνούν με </a:t>
            </a:r>
            <a:r>
              <a:rPr lang="el-GR" sz="1900" b="0" i="0" u="none" strike="noStrike" dirty="0" err="1">
                <a:effectLst/>
                <a:latin typeface="Times New Roman" panose="02020603050405020304" pitchFamily="18" charset="0"/>
                <a:cs typeface="Times New Roman" panose="02020603050405020304" pitchFamily="18" charset="0"/>
              </a:rPr>
              <a:t>λεμφαγγειακές</a:t>
            </a:r>
            <a:r>
              <a:rPr lang="el-GR" sz="1900" b="0" i="0" u="none" strike="noStrike" dirty="0">
                <a:effectLst/>
                <a:latin typeface="Times New Roman" panose="02020603050405020304" pitchFamily="18" charset="0"/>
                <a:cs typeface="Times New Roman" panose="02020603050405020304" pitchFamily="18" charset="0"/>
              </a:rPr>
              <a:t> λίμνες εντός του διαφράγματος και η λέμφος απάγεται προς τα </a:t>
            </a:r>
            <a:r>
              <a:rPr lang="el-GR" sz="1900" b="0" i="0" u="none" strike="noStrike" dirty="0" err="1">
                <a:effectLst/>
                <a:latin typeface="Times New Roman" panose="02020603050405020304" pitchFamily="18" charset="0"/>
                <a:cs typeface="Times New Roman" panose="02020603050405020304" pitchFamily="18" charset="0"/>
              </a:rPr>
              <a:t>υποπλεύρια</a:t>
            </a:r>
            <a:r>
              <a:rPr lang="el-GR" sz="1900" b="0" i="0" u="none" strike="noStrike" dirty="0">
                <a:effectLst/>
                <a:latin typeface="Times New Roman" panose="02020603050405020304" pitchFamily="18" charset="0"/>
                <a:cs typeface="Times New Roman" panose="02020603050405020304" pitchFamily="18" charset="0"/>
              </a:rPr>
              <a:t> λεμφαγγεία, τους επιχώριους λεμφαδένες και τελικά το μείζονα θωρακικό πόρο.</a:t>
            </a:r>
            <a:r>
              <a:rPr lang="el-GR" dirty="0"/>
              <a:t/>
            </a:r>
            <a:br>
              <a:rPr lang="el-GR" dirty="0"/>
            </a:br>
            <a:r>
              <a:rPr lang="el-GR" dirty="0"/>
              <a:t/>
            </a:r>
            <a:br>
              <a:rPr lang="el-GR" dirty="0"/>
            </a:br>
            <a:endParaRPr lang="el-GR" b="0" i="0" u="none" strike="noStrike" dirty="0">
              <a:solidFill>
                <a:srgbClr val="666666"/>
              </a:solidFill>
              <a:effectLst/>
              <a:latin typeface="Open Sans" panose="020B0606030504020204" pitchFamily="34" charset="0"/>
            </a:endParaRPr>
          </a:p>
        </p:txBody>
      </p:sp>
      <p:sp>
        <p:nvSpPr>
          <p:cNvPr id="5" name="TextBox 4">
            <a:extLst>
              <a:ext uri="{FF2B5EF4-FFF2-40B4-BE49-F238E27FC236}">
                <a16:creationId xmlns:a16="http://schemas.microsoft.com/office/drawing/2014/main" xmlns="" id="{FD27F872-42E7-7DBE-BCF8-C2E07F5213B3}"/>
              </a:ext>
            </a:extLst>
          </p:cNvPr>
          <p:cNvSpPr txBox="1"/>
          <p:nvPr/>
        </p:nvSpPr>
        <p:spPr>
          <a:xfrm>
            <a:off x="249601" y="2551836"/>
            <a:ext cx="6141720" cy="1754326"/>
          </a:xfrm>
          <a:prstGeom prst="rect">
            <a:avLst/>
          </a:prstGeom>
          <a:noFill/>
        </p:spPr>
        <p:txBody>
          <a:bodyPr wrap="square">
            <a:spAutoFit/>
          </a:bodyPr>
          <a:lstStyle/>
          <a:p>
            <a:r>
              <a:rPr lang="el-GR" sz="3600" b="1" dirty="0">
                <a:effectLst/>
                <a:latin typeface="Times New Roman" panose="02020603050405020304" pitchFamily="18" charset="0"/>
                <a:cs typeface="Times New Roman" panose="02020603050405020304" pitchFamily="18" charset="0"/>
              </a:rPr>
              <a:t>Περιτόναιο – Αγγεία και νεύρα</a:t>
            </a:r>
          </a:p>
          <a:p>
            <a:r>
              <a:rPr lang="el-GR" dirty="0">
                <a:effectLst/>
              </a:rPr>
              <a:t/>
            </a:r>
            <a:br>
              <a:rPr lang="el-GR" dirty="0">
                <a:effectLst/>
              </a:rPr>
            </a:br>
            <a:endParaRPr lang="el-GR" dirty="0">
              <a:effectLst/>
            </a:endParaRPr>
          </a:p>
        </p:txBody>
      </p:sp>
    </p:spTree>
    <p:extLst>
      <p:ext uri="{BB962C8B-B14F-4D97-AF65-F5344CB8AC3E}">
        <p14:creationId xmlns:p14="http://schemas.microsoft.com/office/powerpoint/2010/main" xmlns="" val="1222673431"/>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9A69AF-D57B-49B4-886C-D4A5DC1944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CABDC08D-6093-4397-92D4-54D00E2BB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rot="16200000">
            <a:off x="-650724" y="650724"/>
            <a:ext cx="6858000" cy="5556552"/>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3" name="Θέση περιεχομένου 2">
            <a:extLst>
              <a:ext uri="{FF2B5EF4-FFF2-40B4-BE49-F238E27FC236}">
                <a16:creationId xmlns:a16="http://schemas.microsoft.com/office/drawing/2014/main" xmlns="" id="{213232CE-753C-694F-901F-CBD673B0F41A}"/>
              </a:ext>
            </a:extLst>
          </p:cNvPr>
          <p:cNvSpPr>
            <a:spLocks noGrp="1"/>
          </p:cNvSpPr>
          <p:nvPr>
            <p:ph idx="1"/>
          </p:nvPr>
        </p:nvSpPr>
        <p:spPr>
          <a:xfrm>
            <a:off x="6008068" y="978993"/>
            <a:ext cx="5365218" cy="4900014"/>
          </a:xfrm>
          <a:effectLst/>
        </p:spPr>
        <p:txBody>
          <a:bodyPr>
            <a:normAutofit/>
          </a:bodyPr>
          <a:lstStyle/>
          <a:p>
            <a:pPr algn="l"/>
            <a:r>
              <a:rPr lang="el-GR" b="0" i="0" u="none" strike="noStrike" dirty="0">
                <a:effectLst/>
                <a:latin typeface="Times New Roman" panose="02020603050405020304" pitchFamily="18" charset="0"/>
                <a:cs typeface="Times New Roman" panose="02020603050405020304" pitchFamily="18" charset="0"/>
              </a:rPr>
              <a:t>Το περιτόναιο είναι μία </a:t>
            </a:r>
            <a:r>
              <a:rPr lang="el-GR" b="0" i="0" u="none" strike="noStrike" dirty="0" err="1">
                <a:effectLst/>
                <a:latin typeface="Times New Roman" panose="02020603050405020304" pitchFamily="18" charset="0"/>
                <a:cs typeface="Times New Roman" panose="02020603050405020304" pitchFamily="18" charset="0"/>
              </a:rPr>
              <a:t>ημιδιαπερατή</a:t>
            </a:r>
            <a:r>
              <a:rPr lang="el-GR" b="0" i="0" u="none" strike="noStrike" dirty="0">
                <a:effectLst/>
                <a:latin typeface="Times New Roman" panose="02020603050405020304" pitchFamily="18" charset="0"/>
                <a:cs typeface="Times New Roman" panose="02020603050405020304" pitchFamily="18" charset="0"/>
              </a:rPr>
              <a:t> μεμβράνη διπλής κατεύθυνσης η οποία:</a:t>
            </a:r>
          </a:p>
          <a:p>
            <a:pPr algn="l">
              <a:buFont typeface="Arial" panose="020B0604020202020204" pitchFamily="34" charset="0"/>
              <a:buChar char="•"/>
            </a:pPr>
            <a:r>
              <a:rPr lang="el-GR" b="0" i="0" u="none" strike="noStrike" dirty="0">
                <a:effectLst/>
                <a:latin typeface="Times New Roman" panose="02020603050405020304" pitchFamily="18" charset="0"/>
                <a:cs typeface="Times New Roman" panose="02020603050405020304" pitchFamily="18" charset="0"/>
              </a:rPr>
              <a:t>ρυθμίζει την ποσότητα του στείρου φυσιολογικά υγρού (περίπου 100 </a:t>
            </a:r>
            <a:r>
              <a:rPr lang="en-GB" b="0" i="0" u="none" strike="noStrike" dirty="0">
                <a:effectLst/>
                <a:latin typeface="Times New Roman" panose="02020603050405020304" pitchFamily="18" charset="0"/>
                <a:cs typeface="Times New Roman" panose="02020603050405020304" pitchFamily="18" charset="0"/>
              </a:rPr>
              <a:t>ml) </a:t>
            </a:r>
            <a:r>
              <a:rPr lang="el-GR" b="0" i="0" u="none" strike="noStrike" dirty="0">
                <a:effectLst/>
                <a:latin typeface="Times New Roman" panose="02020603050405020304" pitchFamily="18" charset="0"/>
                <a:cs typeface="Times New Roman" panose="02020603050405020304" pitchFamily="18" charset="0"/>
              </a:rPr>
              <a:t>εντός της περιτοναϊκής κοιλότητας,</a:t>
            </a:r>
          </a:p>
          <a:p>
            <a:pPr algn="l">
              <a:buFont typeface="Arial" panose="020B0604020202020204" pitchFamily="34" charset="0"/>
              <a:buChar char="•"/>
            </a:pPr>
            <a:r>
              <a:rPr lang="el-GR" b="0" i="0" u="none" strike="noStrike" dirty="0">
                <a:effectLst/>
                <a:latin typeface="Times New Roman" panose="02020603050405020304" pitchFamily="18" charset="0"/>
                <a:cs typeface="Times New Roman" panose="02020603050405020304" pitchFamily="18" charset="0"/>
              </a:rPr>
              <a:t>προάγει τον περιορισμό και την απομάκρυνση των βακτηρίων από αυτή,</a:t>
            </a:r>
          </a:p>
          <a:p>
            <a:pPr algn="l">
              <a:buFont typeface="Arial" panose="020B0604020202020204" pitchFamily="34" charset="0"/>
              <a:buChar char="•"/>
            </a:pPr>
            <a:r>
              <a:rPr lang="el-GR" b="0" i="0" u="none" strike="noStrike" dirty="0">
                <a:effectLst/>
                <a:latin typeface="Times New Roman" panose="02020603050405020304" pitchFamily="18" charset="0"/>
                <a:cs typeface="Times New Roman" panose="02020603050405020304" pitchFamily="18" charset="0"/>
              </a:rPr>
              <a:t>διευκολύνει την μετανάστευση φλεγμονωδών κυττάρων από την </a:t>
            </a:r>
            <a:r>
              <a:rPr lang="el-GR" b="0" i="0" u="none" strike="noStrike" dirty="0" err="1">
                <a:effectLst/>
                <a:latin typeface="Times New Roman" panose="02020603050405020304" pitchFamily="18" charset="0"/>
                <a:cs typeface="Times New Roman" panose="02020603050405020304" pitchFamily="18" charset="0"/>
              </a:rPr>
              <a:t>μικροκυκλοφορία</a:t>
            </a:r>
            <a:r>
              <a:rPr lang="el-GR" b="0" i="0" u="none" strike="noStrike" dirty="0">
                <a:effectLst/>
                <a:latin typeface="Times New Roman" panose="02020603050405020304" pitchFamily="18" charset="0"/>
                <a:cs typeface="Times New Roman" panose="02020603050405020304" pitchFamily="18" charset="0"/>
              </a:rPr>
              <a:t> προς την περιτοναϊκή κοιλότητα και</a:t>
            </a:r>
          </a:p>
          <a:p>
            <a:pPr algn="l">
              <a:buFont typeface="Arial" panose="020B0604020202020204" pitchFamily="34" charset="0"/>
              <a:buChar char="•"/>
            </a:pPr>
            <a:r>
              <a:rPr lang="el-GR" b="0" i="0" u="none" strike="noStrike" dirty="0">
                <a:effectLst/>
                <a:latin typeface="Times New Roman" panose="02020603050405020304" pitchFamily="18" charset="0"/>
                <a:cs typeface="Times New Roman" panose="02020603050405020304" pitchFamily="18" charset="0"/>
              </a:rPr>
              <a:t>παρέχει μηχανική προστασία των σπλάχνων.</a:t>
            </a:r>
          </a:p>
          <a:p>
            <a:pPr marL="0" indent="0">
              <a:buNone/>
            </a:pPr>
            <a:endParaRPr lang="en" dirty="0"/>
          </a:p>
          <a:p>
            <a:endParaRPr lang="el-GR" sz="2000" dirty="0"/>
          </a:p>
        </p:txBody>
      </p:sp>
      <p:sp>
        <p:nvSpPr>
          <p:cNvPr id="5" name="Τίτλος 4">
            <a:extLst>
              <a:ext uri="{FF2B5EF4-FFF2-40B4-BE49-F238E27FC236}">
                <a16:creationId xmlns:a16="http://schemas.microsoft.com/office/drawing/2014/main" xmlns="" id="{1284B5CA-D3C4-BA4E-9524-FBC6152C9129}"/>
              </a:ext>
            </a:extLst>
          </p:cNvPr>
          <p:cNvSpPr>
            <a:spLocks noGrp="1"/>
          </p:cNvSpPr>
          <p:nvPr>
            <p:ph type="title"/>
          </p:nvPr>
        </p:nvSpPr>
        <p:spPr>
          <a:xfrm>
            <a:off x="117174" y="3668753"/>
            <a:ext cx="5151680" cy="1074820"/>
          </a:xfrm>
        </p:spPr>
        <p:txBody>
          <a:bodyPr/>
          <a:lstStyle/>
          <a:p>
            <a:pPr algn="l"/>
            <a:r>
              <a:rPr lang="el-GR" b="1" i="0" u="none" strike="noStrike" dirty="0">
                <a:solidFill>
                  <a:schemeClr val="tx1"/>
                </a:solidFill>
                <a:effectLst/>
                <a:latin typeface="Times New Roman" panose="02020603050405020304" pitchFamily="18" charset="0"/>
                <a:cs typeface="Times New Roman" panose="02020603050405020304" pitchFamily="18" charset="0"/>
              </a:rPr>
              <a:t>Περιτόναιο – Φυσιολογία</a:t>
            </a:r>
            <a:br>
              <a:rPr lang="el-GR" b="1" i="0" u="none" strike="noStrike" dirty="0">
                <a:solidFill>
                  <a:schemeClr val="tx1"/>
                </a:solidFill>
                <a:effectLst/>
                <a:latin typeface="Times New Roman" panose="02020603050405020304" pitchFamily="18" charset="0"/>
                <a:cs typeface="Times New Roman" panose="02020603050405020304" pitchFamily="18" charset="0"/>
              </a:rPr>
            </a:br>
            <a:r>
              <a:rPr lang="el-GR" dirty="0">
                <a:solidFill>
                  <a:schemeClr val="tx1"/>
                </a:solidFill>
                <a:latin typeface="Times New Roman" panose="02020603050405020304" pitchFamily="18" charset="0"/>
                <a:cs typeface="Times New Roman" panose="02020603050405020304" pitchFamily="18" charset="0"/>
              </a:rPr>
              <a:t/>
            </a:r>
            <a:br>
              <a:rPr lang="el-GR" dirty="0">
                <a:solidFill>
                  <a:schemeClr val="tx1"/>
                </a:solidFill>
                <a:latin typeface="Times New Roman" panose="02020603050405020304" pitchFamily="18" charset="0"/>
                <a:cs typeface="Times New Roman" panose="02020603050405020304" pitchFamily="18" charset="0"/>
              </a:rPr>
            </a:br>
            <a:endParaRPr lang="en" sz="1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042432778"/>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9A69AF-D57B-49B4-886C-D4A5DC1944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CABDC08D-6093-4397-92D4-54D00E2BB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rot="16200000">
            <a:off x="-650724" y="650724"/>
            <a:ext cx="6858000" cy="5556552"/>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3" name="Θέση περιεχομένου 2">
            <a:extLst>
              <a:ext uri="{FF2B5EF4-FFF2-40B4-BE49-F238E27FC236}">
                <a16:creationId xmlns:a16="http://schemas.microsoft.com/office/drawing/2014/main" xmlns="" id="{213232CE-753C-694F-901F-CBD673B0F41A}"/>
              </a:ext>
            </a:extLst>
          </p:cNvPr>
          <p:cNvSpPr>
            <a:spLocks noGrp="1"/>
          </p:cNvSpPr>
          <p:nvPr>
            <p:ph idx="1"/>
          </p:nvPr>
        </p:nvSpPr>
        <p:spPr>
          <a:xfrm>
            <a:off x="6008068" y="978993"/>
            <a:ext cx="5365218" cy="4900014"/>
          </a:xfrm>
          <a:effectLst/>
        </p:spPr>
        <p:txBody>
          <a:bodyPr>
            <a:normAutofit/>
          </a:bodyPr>
          <a:lstStyle/>
          <a:p>
            <a:pPr algn="l"/>
            <a:r>
              <a:rPr lang="el-GR" b="0" i="0" u="none" strike="noStrike" dirty="0">
                <a:effectLst/>
                <a:latin typeface="Times New Roman" panose="02020603050405020304" pitchFamily="18" charset="0"/>
                <a:cs typeface="Times New Roman" panose="02020603050405020304" pitchFamily="18" charset="0"/>
              </a:rPr>
              <a:t>Τα κακοήθη νεοπλάσματα του περιτοναίου (</a:t>
            </a:r>
            <a:r>
              <a:rPr lang="el-GR" b="0" i="0" strike="noStrike" dirty="0">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xmlns="" val="tx"/>
                    </a:ext>
                  </a:extLst>
                </a:hlinkClick>
              </a:rPr>
              <a:t>περιτοναϊκή καρκινωμάτωση</a:t>
            </a:r>
            <a:r>
              <a:rPr lang="el-GR" b="0" i="0" u="none" strike="noStrike" dirty="0">
                <a:effectLst/>
                <a:latin typeface="Times New Roman" panose="02020603050405020304" pitchFamily="18" charset="0"/>
                <a:cs typeface="Times New Roman" panose="02020603050405020304" pitchFamily="18" charset="0"/>
              </a:rPr>
              <a:t>) μπορούν να κατηγοριοποιηθούν σε πρωτοπαθή (όπως π.χ. το </a:t>
            </a:r>
            <a:r>
              <a:rPr lang="el-GR" b="0" i="0" u="none" strike="noStrike" dirty="0" err="1">
                <a:effectLst/>
                <a:latin typeface="Times New Roman" panose="02020603050405020304" pitchFamily="18" charset="0"/>
                <a:cs typeface="Times New Roman" panose="02020603050405020304" pitchFamily="18" charset="0"/>
              </a:rPr>
              <a:t>μεσοθηλίωμα</a:t>
            </a:r>
            <a:r>
              <a:rPr lang="el-GR" b="0" i="0" u="none" strike="noStrike" dirty="0">
                <a:effectLst/>
                <a:latin typeface="Times New Roman" panose="02020603050405020304" pitchFamily="18" charset="0"/>
                <a:cs typeface="Times New Roman" panose="02020603050405020304" pitchFamily="18" charset="0"/>
              </a:rPr>
              <a:t> του περιτοναίου)  ή δευτεροπαθή ανάλογα το σημείο προέλευσής τους. Περιλαμβάνουν ένα ευρύ φάσμα επιθηλιακών ή </a:t>
            </a:r>
            <a:r>
              <a:rPr lang="el-GR" b="0" i="0" u="none" strike="noStrike" dirty="0" err="1">
                <a:effectLst/>
                <a:latin typeface="Times New Roman" panose="02020603050405020304" pitchFamily="18" charset="0"/>
                <a:cs typeface="Times New Roman" panose="02020603050405020304" pitchFamily="18" charset="0"/>
              </a:rPr>
              <a:t>μεσεγχυματικών</a:t>
            </a:r>
            <a:r>
              <a:rPr lang="el-GR" b="0" i="0" u="none" strike="noStrike" dirty="0">
                <a:effectLst/>
                <a:latin typeface="Times New Roman" panose="02020603050405020304" pitchFamily="18" charset="0"/>
                <a:cs typeface="Times New Roman" panose="02020603050405020304" pitchFamily="18" charset="0"/>
              </a:rPr>
              <a:t> νεοπλασμάτων, τα οποία προέρχονται </a:t>
            </a:r>
            <a:r>
              <a:rPr lang="el-GR" b="0" i="0" u="none" strike="noStrike" dirty="0" err="1">
                <a:effectLst/>
                <a:latin typeface="Times New Roman" panose="02020603050405020304" pitchFamily="18" charset="0"/>
                <a:cs typeface="Times New Roman" panose="02020603050405020304" pitchFamily="18" charset="0"/>
              </a:rPr>
              <a:t>πρωτοπαθώς</a:t>
            </a:r>
            <a:r>
              <a:rPr lang="el-GR" b="0" i="0" u="none" strike="noStrike" dirty="0">
                <a:effectLst/>
                <a:latin typeface="Times New Roman" panose="02020603050405020304" pitchFamily="18" charset="0"/>
                <a:cs typeface="Times New Roman" panose="02020603050405020304" pitchFamily="18" charset="0"/>
              </a:rPr>
              <a:t> από την περιτοναϊκή μεμβράνη ή αποτελούν συνέπεια δευτεροπαθούς διασποράς επί και διά της περιτοναϊκής μεμβράνης όγκων </a:t>
            </a:r>
            <a:r>
              <a:rPr lang="el-GR" b="0" i="0" u="none" strike="noStrike" dirty="0" err="1">
                <a:effectLst/>
                <a:latin typeface="Times New Roman" panose="02020603050405020304" pitchFamily="18" charset="0"/>
                <a:cs typeface="Times New Roman" panose="02020603050405020304" pitchFamily="18" charset="0"/>
              </a:rPr>
              <a:t>ενδοκοιλιακής</a:t>
            </a:r>
            <a:r>
              <a:rPr lang="el-GR" b="0" i="0" u="none" strike="noStrike" dirty="0">
                <a:effectLst/>
                <a:latin typeface="Times New Roman" panose="02020603050405020304" pitchFamily="18" charset="0"/>
                <a:cs typeface="Times New Roman" panose="02020603050405020304" pitchFamily="18" charset="0"/>
              </a:rPr>
              <a:t>, </a:t>
            </a:r>
            <a:r>
              <a:rPr lang="el-GR" b="0" i="0" u="none" strike="noStrike" dirty="0" err="1">
                <a:effectLst/>
                <a:latin typeface="Times New Roman" panose="02020603050405020304" pitchFamily="18" charset="0"/>
                <a:cs typeface="Times New Roman" panose="02020603050405020304" pitchFamily="18" charset="0"/>
              </a:rPr>
              <a:t>οπισθοπεριτοναϊκής</a:t>
            </a:r>
            <a:r>
              <a:rPr lang="el-GR" b="0" i="0" u="none" strike="noStrike" dirty="0">
                <a:effectLst/>
                <a:latin typeface="Times New Roman" panose="02020603050405020304" pitchFamily="18" charset="0"/>
                <a:cs typeface="Times New Roman" panose="02020603050405020304" pitchFamily="18" charset="0"/>
              </a:rPr>
              <a:t> ή </a:t>
            </a:r>
            <a:r>
              <a:rPr lang="el-GR" b="0" i="0" u="none" strike="noStrike" dirty="0" err="1">
                <a:effectLst/>
                <a:latin typeface="Times New Roman" panose="02020603050405020304" pitchFamily="18" charset="0"/>
                <a:cs typeface="Times New Roman" panose="02020603050405020304" pitchFamily="18" charset="0"/>
              </a:rPr>
              <a:t>εξωπεριτοναϊκής</a:t>
            </a:r>
            <a:r>
              <a:rPr lang="el-GR" b="0" i="0" u="none" strike="noStrike" dirty="0">
                <a:effectLst/>
                <a:latin typeface="Times New Roman" panose="02020603050405020304" pitchFamily="18" charset="0"/>
                <a:cs typeface="Times New Roman" panose="02020603050405020304" pitchFamily="18" charset="0"/>
              </a:rPr>
              <a:t> προέλευσης.</a:t>
            </a:r>
            <a:endParaRPr lang="el-GR" sz="2000" dirty="0">
              <a:latin typeface="Times New Roman" panose="02020603050405020304" pitchFamily="18" charset="0"/>
              <a:cs typeface="Times New Roman" panose="02020603050405020304" pitchFamily="18" charset="0"/>
            </a:endParaRPr>
          </a:p>
        </p:txBody>
      </p:sp>
      <p:sp>
        <p:nvSpPr>
          <p:cNvPr id="5" name="Τίτλος 4">
            <a:extLst>
              <a:ext uri="{FF2B5EF4-FFF2-40B4-BE49-F238E27FC236}">
                <a16:creationId xmlns:a16="http://schemas.microsoft.com/office/drawing/2014/main" xmlns="" id="{1284B5CA-D3C4-BA4E-9524-FBC6152C9129}"/>
              </a:ext>
            </a:extLst>
          </p:cNvPr>
          <p:cNvSpPr>
            <a:spLocks noGrp="1"/>
          </p:cNvSpPr>
          <p:nvPr>
            <p:ph type="title"/>
          </p:nvPr>
        </p:nvSpPr>
        <p:spPr>
          <a:xfrm>
            <a:off x="206384" y="2743201"/>
            <a:ext cx="5151680" cy="1074820"/>
          </a:xfrm>
        </p:spPr>
        <p:txBody>
          <a:bodyPr/>
          <a:lstStyle/>
          <a:p>
            <a:pPr algn="l"/>
            <a:r>
              <a:rPr lang="el-GR" b="1" i="0" u="none" strike="noStrike" dirty="0">
                <a:solidFill>
                  <a:srgbClr val="000000"/>
                </a:solidFill>
                <a:effectLst/>
                <a:latin typeface="Open Sans" panose="020B0606030504020204" pitchFamily="34" charset="0"/>
              </a:rPr>
              <a:t>Κακοήθεις παθήσεις περιτοναίου</a:t>
            </a:r>
            <a:br>
              <a:rPr lang="el-GR" b="1" i="0" u="none" strike="noStrike" dirty="0">
                <a:solidFill>
                  <a:srgbClr val="000000"/>
                </a:solidFill>
                <a:effectLst/>
                <a:latin typeface="Open Sans" panose="020B0606030504020204" pitchFamily="34" charset="0"/>
              </a:rPr>
            </a:br>
            <a:r>
              <a:rPr lang="el-GR" dirty="0"/>
              <a:t/>
            </a:r>
            <a:br>
              <a:rPr lang="el-GR" dirty="0"/>
            </a:br>
            <a:endParaRPr lang="en" sz="1800" dirty="0"/>
          </a:p>
        </p:txBody>
      </p:sp>
    </p:spTree>
    <p:extLst>
      <p:ext uri="{BB962C8B-B14F-4D97-AF65-F5344CB8AC3E}">
        <p14:creationId xmlns:p14="http://schemas.microsoft.com/office/powerpoint/2010/main" xmlns="" val="1674736408"/>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9A69AF-D57B-49B4-886C-D4A5DC1944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CABDC08D-6093-4397-92D4-54D00E2BB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rot="16200000">
            <a:off x="-650724" y="650724"/>
            <a:ext cx="6858000" cy="5556552"/>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5" name="Τίτλος 4">
            <a:extLst>
              <a:ext uri="{FF2B5EF4-FFF2-40B4-BE49-F238E27FC236}">
                <a16:creationId xmlns:a16="http://schemas.microsoft.com/office/drawing/2014/main" xmlns="" id="{1284B5CA-D3C4-BA4E-9524-FBC6152C9129}"/>
              </a:ext>
            </a:extLst>
          </p:cNvPr>
          <p:cNvSpPr>
            <a:spLocks noGrp="1"/>
          </p:cNvSpPr>
          <p:nvPr>
            <p:ph type="title"/>
          </p:nvPr>
        </p:nvSpPr>
        <p:spPr>
          <a:xfrm>
            <a:off x="202435" y="4296966"/>
            <a:ext cx="5151680" cy="1074820"/>
          </a:xfrm>
        </p:spPr>
        <p:txBody>
          <a:bodyPr/>
          <a:lstStyle/>
          <a:p>
            <a:pPr algn="l"/>
            <a:r>
              <a:rPr lang="el-GR" b="1" i="0" u="none" strike="noStrike" dirty="0">
                <a:solidFill>
                  <a:srgbClr val="000000"/>
                </a:solidFill>
                <a:effectLst/>
                <a:latin typeface="Times New Roman" panose="02020603050405020304" pitchFamily="18" charset="0"/>
                <a:cs typeface="Times New Roman" panose="02020603050405020304" pitchFamily="18" charset="0"/>
              </a:rPr>
              <a:t>Πρωτοπαθείς κακοήθεις παθήσεις περιτοναίου</a:t>
            </a:r>
            <a:br>
              <a:rPr lang="el-GR" b="1" i="0" u="none" strike="noStrike" dirty="0">
                <a:solidFill>
                  <a:srgbClr val="000000"/>
                </a:solidFill>
                <a:effectLst/>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
            </a:r>
            <a:br>
              <a:rPr lang="el-GR" dirty="0">
                <a:latin typeface="Times New Roman" panose="02020603050405020304" pitchFamily="18" charset="0"/>
                <a:cs typeface="Times New Roman" panose="02020603050405020304" pitchFamily="18" charset="0"/>
              </a:rPr>
            </a:br>
            <a:endParaRPr lang="en" sz="1800" dirty="0">
              <a:latin typeface="Times New Roman" panose="02020603050405020304" pitchFamily="18" charset="0"/>
              <a:cs typeface="Times New Roman" panose="02020603050405020304" pitchFamily="18" charset="0"/>
            </a:endParaRPr>
          </a:p>
        </p:txBody>
      </p:sp>
      <p:pic>
        <p:nvPicPr>
          <p:cNvPr id="7" name="Content Placeholder 6">
            <a:extLst>
              <a:ext uri="{FF2B5EF4-FFF2-40B4-BE49-F238E27FC236}">
                <a16:creationId xmlns:a16="http://schemas.microsoft.com/office/drawing/2014/main" xmlns="" id="{ED764E7B-A509-435E-3C97-F96379258BCE}"/>
              </a:ext>
            </a:extLst>
          </p:cNvPr>
          <p:cNvPicPr>
            <a:picLocks noGrp="1" noChangeAspect="1"/>
          </p:cNvPicPr>
          <p:nvPr>
            <p:ph idx="1"/>
          </p:nvPr>
        </p:nvPicPr>
        <p:blipFill>
          <a:blip r:embed="rId2"/>
          <a:stretch>
            <a:fillRect/>
          </a:stretch>
        </p:blipFill>
        <p:spPr>
          <a:xfrm>
            <a:off x="5556550" y="1628078"/>
            <a:ext cx="6607556" cy="3401122"/>
          </a:xfrm>
        </p:spPr>
      </p:pic>
    </p:spTree>
    <p:extLst>
      <p:ext uri="{BB962C8B-B14F-4D97-AF65-F5344CB8AC3E}">
        <p14:creationId xmlns:p14="http://schemas.microsoft.com/office/powerpoint/2010/main" xmlns="" val="3929451828"/>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9A69AF-D57B-49B4-886C-D4A5DC1944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CABDC08D-6093-4397-92D4-54D00E2BB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rot="16200000">
            <a:off x="-650724" y="650724"/>
            <a:ext cx="6858000" cy="5556552"/>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5" name="Τίτλος 4">
            <a:extLst>
              <a:ext uri="{FF2B5EF4-FFF2-40B4-BE49-F238E27FC236}">
                <a16:creationId xmlns:a16="http://schemas.microsoft.com/office/drawing/2014/main" xmlns="" id="{1284B5CA-D3C4-BA4E-9524-FBC6152C9129}"/>
              </a:ext>
            </a:extLst>
          </p:cNvPr>
          <p:cNvSpPr>
            <a:spLocks noGrp="1"/>
          </p:cNvSpPr>
          <p:nvPr>
            <p:ph type="title"/>
          </p:nvPr>
        </p:nvSpPr>
        <p:spPr>
          <a:xfrm>
            <a:off x="206384" y="2743201"/>
            <a:ext cx="5151680" cy="1074820"/>
          </a:xfrm>
        </p:spPr>
        <p:txBody>
          <a:bodyPr/>
          <a:lstStyle/>
          <a:p>
            <a:pPr algn="l"/>
            <a:r>
              <a:rPr lang="el-GR" b="1" i="0" u="none" strike="noStrike" dirty="0" err="1">
                <a:solidFill>
                  <a:schemeClr val="tx1"/>
                </a:solidFill>
                <a:effectLst/>
                <a:latin typeface="Times New Roman" panose="02020603050405020304" pitchFamily="18" charset="0"/>
                <a:cs typeface="Times New Roman" panose="02020603050405020304" pitchFamily="18" charset="0"/>
              </a:rPr>
              <a:t>Μεσοθηλίωμα</a:t>
            </a:r>
            <a:r>
              <a:rPr lang="el-GR" b="1" i="0" u="none" strike="noStrike" dirty="0">
                <a:solidFill>
                  <a:schemeClr val="tx1"/>
                </a:solidFill>
                <a:effectLst/>
                <a:latin typeface="Times New Roman" panose="02020603050405020304" pitchFamily="18" charset="0"/>
                <a:cs typeface="Times New Roman" panose="02020603050405020304" pitchFamily="18" charset="0"/>
              </a:rPr>
              <a:t/>
            </a:r>
            <a:br>
              <a:rPr lang="el-GR" b="1" i="0" u="none" strike="noStrike" dirty="0">
                <a:solidFill>
                  <a:schemeClr val="tx1"/>
                </a:solidFill>
                <a:effectLst/>
                <a:latin typeface="Times New Roman" panose="02020603050405020304" pitchFamily="18" charset="0"/>
                <a:cs typeface="Times New Roman" panose="02020603050405020304" pitchFamily="18" charset="0"/>
              </a:rPr>
            </a:br>
            <a:r>
              <a:rPr lang="el-GR" dirty="0">
                <a:solidFill>
                  <a:schemeClr val="tx1"/>
                </a:solidFill>
                <a:latin typeface="Times New Roman" panose="02020603050405020304" pitchFamily="18" charset="0"/>
                <a:cs typeface="Times New Roman" panose="02020603050405020304" pitchFamily="18" charset="0"/>
              </a:rPr>
              <a:t/>
            </a:r>
            <a:br>
              <a:rPr lang="el-GR" dirty="0">
                <a:solidFill>
                  <a:schemeClr val="tx1"/>
                </a:solidFill>
                <a:latin typeface="Times New Roman" panose="02020603050405020304" pitchFamily="18" charset="0"/>
                <a:cs typeface="Times New Roman" panose="02020603050405020304" pitchFamily="18" charset="0"/>
              </a:rPr>
            </a:br>
            <a:endParaRPr lang="en" sz="1800"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FD50E8C0-1644-F27F-1B16-18087D43589C}"/>
              </a:ext>
            </a:extLst>
          </p:cNvPr>
          <p:cNvSpPr>
            <a:spLocks noGrp="1"/>
          </p:cNvSpPr>
          <p:nvPr>
            <p:ph idx="1"/>
          </p:nvPr>
        </p:nvSpPr>
        <p:spPr>
          <a:xfrm>
            <a:off x="5358064" y="847493"/>
            <a:ext cx="6380982" cy="5339947"/>
          </a:xfrm>
        </p:spPr>
        <p:txBody>
          <a:bodyPr>
            <a:normAutofit lnSpcReduction="10000"/>
          </a:bodyPr>
          <a:lstStyle/>
          <a:p>
            <a:r>
              <a:rPr lang="el-GR" b="0" i="0" u="none" strike="noStrike" dirty="0">
                <a:effectLst/>
                <a:latin typeface="Times New Roman" panose="02020603050405020304" pitchFamily="18" charset="0"/>
                <a:cs typeface="Times New Roman" panose="02020603050405020304" pitchFamily="18" charset="0"/>
              </a:rPr>
              <a:t>Το συχνότερο πρωτοπαθές νεόπλασμα του περιτοναίου είναι το </a:t>
            </a:r>
            <a:r>
              <a:rPr lang="el-GR" b="0" i="0" u="none" strike="noStrike" dirty="0" err="1">
                <a:effectLst/>
                <a:latin typeface="Times New Roman" panose="02020603050405020304" pitchFamily="18" charset="0"/>
                <a:cs typeface="Times New Roman" panose="02020603050405020304" pitchFamily="18" charset="0"/>
              </a:rPr>
              <a:t>μεσοθηλίωμα</a:t>
            </a:r>
            <a:r>
              <a:rPr lang="el-GR" b="0" i="0" u="none" strike="noStrike" dirty="0">
                <a:effectLst/>
                <a:latin typeface="Times New Roman" panose="02020603050405020304" pitchFamily="18" charset="0"/>
                <a:cs typeface="Times New Roman" panose="02020603050405020304" pitchFamily="18" charset="0"/>
              </a:rPr>
              <a:t>. Η διάμεση επιβίωση για τους ασθενείς με </a:t>
            </a:r>
            <a:r>
              <a:rPr lang="el-GR" b="0" i="0" u="none" strike="noStrike" dirty="0" err="1">
                <a:effectLst/>
                <a:latin typeface="Times New Roman" panose="02020603050405020304" pitchFamily="18" charset="0"/>
                <a:cs typeface="Times New Roman" panose="02020603050405020304" pitchFamily="18" charset="0"/>
              </a:rPr>
              <a:t>μεσοθηλίωμα</a:t>
            </a:r>
            <a:r>
              <a:rPr lang="el-GR" b="0" i="0" u="none" strike="noStrike" dirty="0">
                <a:effectLst/>
                <a:latin typeface="Times New Roman" panose="02020603050405020304" pitchFamily="18" charset="0"/>
                <a:cs typeface="Times New Roman" panose="02020603050405020304" pitchFamily="18" charset="0"/>
              </a:rPr>
              <a:t> κυμαίνεται μεταξύ 4 και 12 μηνών, αν αφεθεί αθεράπευτο. Αυτή τόσο κακή πρόγνωση εν μέρη οφείλεται στο προχωρημένο στάδιο της νόσου κατά τη στιγμή της διάγνωσης.</a:t>
            </a:r>
          </a:p>
          <a:p>
            <a:endParaRPr lang="en-US" b="0" i="0" u="none" strike="noStrike" dirty="0">
              <a:effectLst/>
              <a:latin typeface="Times New Roman" panose="02020603050405020304" pitchFamily="18" charset="0"/>
              <a:cs typeface="Times New Roman" panose="02020603050405020304" pitchFamily="18" charset="0"/>
            </a:endParaRPr>
          </a:p>
          <a:p>
            <a:r>
              <a:rPr lang="el-GR" b="0" i="0" u="none" strike="noStrike" dirty="0">
                <a:effectLst/>
                <a:latin typeface="Times New Roman" panose="02020603050405020304" pitchFamily="18" charset="0"/>
                <a:cs typeface="Times New Roman" panose="02020603050405020304" pitchFamily="18" charset="0"/>
              </a:rPr>
              <a:t>Οι μισοί έως και 70% των ασθενών αυτών έχουν ιστορικό έκθεσης σε άσβεστο. Η νόσος έχει την τάση να προσβάλει όλες τις περιτοναϊκές επιφάνειες καθώς και να διηθεί τα υποκείμενα όργανα.</a:t>
            </a:r>
          </a:p>
          <a:p>
            <a:endParaRPr lang="en-US" b="0" i="0" u="none" strike="noStrike" dirty="0">
              <a:effectLst/>
              <a:latin typeface="Times New Roman" panose="02020603050405020304" pitchFamily="18" charset="0"/>
              <a:cs typeface="Times New Roman" panose="02020603050405020304" pitchFamily="18" charset="0"/>
            </a:endParaRPr>
          </a:p>
          <a:p>
            <a:pPr algn="l"/>
            <a:r>
              <a:rPr lang="el-GR" b="0" i="0" u="none" strike="noStrike" dirty="0">
                <a:effectLst/>
                <a:latin typeface="Times New Roman" panose="02020603050405020304" pitchFamily="18" charset="0"/>
                <a:cs typeface="Times New Roman" panose="02020603050405020304" pitchFamily="18" charset="0"/>
              </a:rPr>
              <a:t>Συνήθως η ανάπτυξή του είναι </a:t>
            </a:r>
            <a:r>
              <a:rPr lang="el-GR" b="0" i="0" u="none" strike="noStrike" dirty="0" err="1">
                <a:effectLst/>
                <a:latin typeface="Times New Roman" panose="02020603050405020304" pitchFamily="18" charset="0"/>
                <a:cs typeface="Times New Roman" panose="02020603050405020304" pitchFamily="18" charset="0"/>
              </a:rPr>
              <a:t>ενδοκοιλιακή</a:t>
            </a:r>
            <a:r>
              <a:rPr lang="el-GR" b="0" i="0" u="none" strike="noStrike" dirty="0">
                <a:effectLst/>
                <a:latin typeface="Times New Roman" panose="02020603050405020304" pitchFamily="18" charset="0"/>
                <a:cs typeface="Times New Roman" panose="02020603050405020304" pitchFamily="18" charset="0"/>
              </a:rPr>
              <a:t> και σπανίως </a:t>
            </a:r>
            <a:r>
              <a:rPr lang="el-GR" b="0" i="0" u="none" strike="noStrike" dirty="0" err="1">
                <a:effectLst/>
                <a:latin typeface="Times New Roman" panose="02020603050405020304" pitchFamily="18" charset="0"/>
                <a:cs typeface="Times New Roman" panose="02020603050405020304" pitchFamily="18" charset="0"/>
              </a:rPr>
              <a:t>μεθίσταται</a:t>
            </a:r>
            <a:r>
              <a:rPr lang="el-GR" b="0" i="0" u="none" strike="noStrike" dirty="0">
                <a:effectLst/>
                <a:latin typeface="Times New Roman" panose="02020603050405020304" pitchFamily="18" charset="0"/>
                <a:cs typeface="Times New Roman" panose="02020603050405020304" pitchFamily="18" charset="0"/>
              </a:rPr>
              <a:t> σε απομακρυσμένες θέσεις.</a:t>
            </a:r>
            <a:br>
              <a:rPr lang="el-GR" b="0" i="0" u="none" strike="noStrike" dirty="0">
                <a:effectLst/>
                <a:latin typeface="Times New Roman" panose="02020603050405020304" pitchFamily="18" charset="0"/>
                <a:cs typeface="Times New Roman" panose="02020603050405020304" pitchFamily="18" charset="0"/>
              </a:rPr>
            </a:br>
            <a:r>
              <a:rPr lang="el-GR" b="0" i="0" u="none" strike="noStrike" dirty="0">
                <a:effectLst/>
                <a:latin typeface="Times New Roman" panose="02020603050405020304" pitchFamily="18" charset="0"/>
                <a:cs typeface="Times New Roman" panose="02020603050405020304" pitchFamily="18" charset="0"/>
              </a:rPr>
              <a:t>Στα πλαίσια του σχεδιασμού της θεραπευτικής παρέμβασης πρέπει να γίνει πλήρης έλεγχος για την </a:t>
            </a:r>
            <a:r>
              <a:rPr lang="el-GR" b="0" i="0" u="none" strike="noStrike" dirty="0" err="1">
                <a:effectLst/>
                <a:latin typeface="Times New Roman" panose="02020603050405020304" pitchFamily="18" charset="0"/>
                <a:cs typeface="Times New Roman" panose="02020603050405020304" pitchFamily="18" charset="0"/>
              </a:rPr>
              <a:t>σταδιοποίηση</a:t>
            </a:r>
            <a:r>
              <a:rPr lang="el-GR" b="0" i="0" u="none" strike="noStrike" dirty="0">
                <a:effectLst/>
                <a:latin typeface="Times New Roman" panose="02020603050405020304" pitchFamily="18" charset="0"/>
                <a:cs typeface="Times New Roman" panose="02020603050405020304" pitchFamily="18" charset="0"/>
              </a:rPr>
              <a:t> της νόσου, με τη χρήση περαιτέρω απεικονιστικών εξετάσεων.</a:t>
            </a:r>
          </a:p>
          <a:p>
            <a:pPr marL="0" indent="0">
              <a:buNone/>
            </a:pPr>
            <a:r>
              <a:rPr lang="el-GR" dirty="0"/>
              <a:t/>
            </a:r>
            <a:br>
              <a:rPr lang="el-GR" dirty="0"/>
            </a:br>
            <a:endParaRPr lang="en-US" dirty="0"/>
          </a:p>
        </p:txBody>
      </p:sp>
      <p:pic>
        <p:nvPicPr>
          <p:cNvPr id="5122" name="Picture 2" descr="Malignant peritoneal mesothelioma">
            <a:extLst>
              <a:ext uri="{FF2B5EF4-FFF2-40B4-BE49-F238E27FC236}">
                <a16:creationId xmlns:a16="http://schemas.microsoft.com/office/drawing/2014/main" xmlns="" id="{71B9D52F-B52B-DD2C-20CC-EBE0232AB87F}"/>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452954" y="3448251"/>
            <a:ext cx="3289300" cy="24765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781439810"/>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9A69AF-D57B-49B4-886C-D4A5DC1944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CABDC08D-6093-4397-92D4-54D00E2BB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rot="16200000">
            <a:off x="-650724" y="650724"/>
            <a:ext cx="6858000" cy="5556552"/>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5" name="Τίτλος 4">
            <a:extLst>
              <a:ext uri="{FF2B5EF4-FFF2-40B4-BE49-F238E27FC236}">
                <a16:creationId xmlns:a16="http://schemas.microsoft.com/office/drawing/2014/main" xmlns="" id="{1284B5CA-D3C4-BA4E-9524-FBC6152C9129}"/>
              </a:ext>
            </a:extLst>
          </p:cNvPr>
          <p:cNvSpPr>
            <a:spLocks noGrp="1"/>
          </p:cNvSpPr>
          <p:nvPr>
            <p:ph type="title"/>
          </p:nvPr>
        </p:nvSpPr>
        <p:spPr>
          <a:xfrm>
            <a:off x="206384" y="2743201"/>
            <a:ext cx="5151680" cy="1074820"/>
          </a:xfrm>
        </p:spPr>
        <p:txBody>
          <a:bodyPr/>
          <a:lstStyle/>
          <a:p>
            <a:pPr algn="l"/>
            <a:r>
              <a:rPr lang="el-GR" b="1" i="0" u="none" strike="noStrike" dirty="0" err="1">
                <a:solidFill>
                  <a:schemeClr val="tx1"/>
                </a:solidFill>
                <a:effectLst/>
                <a:latin typeface="Times New Roman" panose="02020603050405020304" pitchFamily="18" charset="0"/>
                <a:cs typeface="Times New Roman" panose="02020603050405020304" pitchFamily="18" charset="0"/>
              </a:rPr>
              <a:t>Μεσοθηλίωμα</a:t>
            </a:r>
            <a:r>
              <a:rPr lang="el-GR" b="1" i="0" u="none" strike="noStrike" dirty="0">
                <a:solidFill>
                  <a:srgbClr val="000000"/>
                </a:solidFill>
                <a:effectLst/>
                <a:latin typeface="Open Sans" panose="020B0606030504020204" pitchFamily="34" charset="0"/>
              </a:rPr>
              <a:t/>
            </a:r>
            <a:br>
              <a:rPr lang="el-GR" b="1" i="0" u="none" strike="noStrike" dirty="0">
                <a:solidFill>
                  <a:srgbClr val="000000"/>
                </a:solidFill>
                <a:effectLst/>
                <a:latin typeface="Open Sans" panose="020B0606030504020204" pitchFamily="34" charset="0"/>
              </a:rPr>
            </a:br>
            <a:r>
              <a:rPr lang="el-GR" dirty="0"/>
              <a:t/>
            </a:r>
            <a:br>
              <a:rPr lang="el-GR" dirty="0"/>
            </a:br>
            <a:endParaRPr lang="en" sz="1800" dirty="0"/>
          </a:p>
        </p:txBody>
      </p:sp>
      <p:sp>
        <p:nvSpPr>
          <p:cNvPr id="3" name="Content Placeholder 2">
            <a:extLst>
              <a:ext uri="{FF2B5EF4-FFF2-40B4-BE49-F238E27FC236}">
                <a16:creationId xmlns:a16="http://schemas.microsoft.com/office/drawing/2014/main" xmlns="" id="{FD50E8C0-1644-F27F-1B16-18087D43589C}"/>
              </a:ext>
            </a:extLst>
          </p:cNvPr>
          <p:cNvSpPr>
            <a:spLocks noGrp="1"/>
          </p:cNvSpPr>
          <p:nvPr>
            <p:ph idx="1"/>
          </p:nvPr>
        </p:nvSpPr>
        <p:spPr>
          <a:xfrm>
            <a:off x="5675960" y="1710452"/>
            <a:ext cx="5724793" cy="4023360"/>
          </a:xfrm>
        </p:spPr>
        <p:txBody>
          <a:bodyPr>
            <a:normAutofit fontScale="92500" lnSpcReduction="10000"/>
          </a:bodyPr>
          <a:lstStyle/>
          <a:p>
            <a:pPr algn="l">
              <a:buFont typeface="Arial" panose="020B0604020202020204" pitchFamily="34" charset="0"/>
              <a:buChar char="•"/>
            </a:pPr>
            <a:r>
              <a:rPr lang="el-GR" b="0" i="0" u="none" strike="noStrike" dirty="0">
                <a:effectLst/>
                <a:latin typeface="Times New Roman" panose="02020603050405020304" pitchFamily="18" charset="0"/>
                <a:cs typeface="Times New Roman" panose="02020603050405020304" pitchFamily="18" charset="0"/>
              </a:rPr>
              <a:t>η ιστολογία του όγκου</a:t>
            </a:r>
          </a:p>
          <a:p>
            <a:pPr algn="l">
              <a:buFont typeface="Arial" panose="020B0604020202020204" pitchFamily="34" charset="0"/>
              <a:buChar char="•"/>
            </a:pPr>
            <a:endParaRPr lang="el-GR" b="0" i="0" u="none" strike="noStrike" dirty="0">
              <a:effectLst/>
              <a:latin typeface="Times New Roman" panose="02020603050405020304" pitchFamily="18" charset="0"/>
              <a:cs typeface="Times New Roman" panose="02020603050405020304" pitchFamily="18" charset="0"/>
            </a:endParaRPr>
          </a:p>
          <a:p>
            <a:pPr algn="l">
              <a:buFont typeface="Arial" panose="020B0604020202020204" pitchFamily="34" charset="0"/>
              <a:buChar char="•"/>
            </a:pPr>
            <a:r>
              <a:rPr lang="el-GR" b="0" i="0" u="none" strike="noStrike" dirty="0">
                <a:effectLst/>
                <a:latin typeface="Times New Roman" panose="02020603050405020304" pitchFamily="18" charset="0"/>
                <a:cs typeface="Times New Roman" panose="02020603050405020304" pitchFamily="18" charset="0"/>
              </a:rPr>
              <a:t>το στάδιο της νόσου</a:t>
            </a:r>
          </a:p>
          <a:p>
            <a:pPr algn="l">
              <a:buFont typeface="Arial" panose="020B0604020202020204" pitchFamily="34" charset="0"/>
              <a:buChar char="•"/>
            </a:pPr>
            <a:endParaRPr lang="el-GR" b="0" i="0" u="none" strike="noStrike" dirty="0">
              <a:effectLst/>
              <a:latin typeface="Times New Roman" panose="02020603050405020304" pitchFamily="18" charset="0"/>
              <a:cs typeface="Times New Roman" panose="02020603050405020304" pitchFamily="18" charset="0"/>
            </a:endParaRPr>
          </a:p>
          <a:p>
            <a:pPr algn="l">
              <a:buFont typeface="Arial" panose="020B0604020202020204" pitchFamily="34" charset="0"/>
              <a:buChar char="•"/>
            </a:pPr>
            <a:r>
              <a:rPr lang="el-GR" b="0" i="0" u="none" strike="noStrike" dirty="0">
                <a:effectLst/>
                <a:latin typeface="Times New Roman" panose="02020603050405020304" pitchFamily="18" charset="0"/>
                <a:cs typeface="Times New Roman" panose="02020603050405020304" pitchFamily="18" charset="0"/>
              </a:rPr>
              <a:t>η έκταση της </a:t>
            </a:r>
            <a:r>
              <a:rPr lang="el-GR" b="0" i="0" u="none" strike="noStrike" dirty="0" err="1">
                <a:effectLst/>
                <a:latin typeface="Times New Roman" panose="02020603050405020304" pitchFamily="18" charset="0"/>
                <a:cs typeface="Times New Roman" panose="02020603050405020304" pitchFamily="18" charset="0"/>
              </a:rPr>
              <a:t>ενδοκοιλιακής</a:t>
            </a:r>
            <a:r>
              <a:rPr lang="el-GR" b="0" i="0" u="none" strike="noStrike" dirty="0">
                <a:effectLst/>
                <a:latin typeface="Times New Roman" panose="02020603050405020304" pitchFamily="18" charset="0"/>
                <a:cs typeface="Times New Roman" panose="02020603050405020304" pitchFamily="18" charset="0"/>
              </a:rPr>
              <a:t> νόσου, όπως αυτή ορίζεται από τον δείκτη περιτοναϊκής </a:t>
            </a:r>
            <a:r>
              <a:rPr lang="el-GR" b="0" i="0" u="none" strike="noStrike" dirty="0" err="1">
                <a:effectLst/>
                <a:latin typeface="Times New Roman" panose="02020603050405020304" pitchFamily="18" charset="0"/>
                <a:cs typeface="Times New Roman" panose="02020603050405020304" pitchFamily="18" charset="0"/>
              </a:rPr>
              <a:t>καρκινωμάτωσης</a:t>
            </a:r>
            <a:r>
              <a:rPr lang="el-GR" b="0" i="0" u="none" strike="noStrike" dirty="0">
                <a:effectLst/>
                <a:latin typeface="Times New Roman" panose="02020603050405020304" pitchFamily="18" charset="0"/>
                <a:cs typeface="Times New Roman" panose="02020603050405020304" pitchFamily="18" charset="0"/>
              </a:rPr>
              <a:t> (</a:t>
            </a:r>
            <a:r>
              <a:rPr lang="en-GB" b="0" i="0" u="none" strike="noStrike" dirty="0">
                <a:effectLst/>
                <a:latin typeface="Times New Roman" panose="02020603050405020304" pitchFamily="18" charset="0"/>
                <a:cs typeface="Times New Roman" panose="02020603050405020304" pitchFamily="18" charset="0"/>
              </a:rPr>
              <a:t>peritoneal cancer index – PCI) </a:t>
            </a:r>
            <a:r>
              <a:rPr lang="el-GR" b="0" i="0" u="none" strike="noStrike" dirty="0">
                <a:effectLst/>
                <a:latin typeface="Times New Roman" panose="02020603050405020304" pitchFamily="18" charset="0"/>
                <a:cs typeface="Times New Roman" panose="02020603050405020304" pitchFamily="18" charset="0"/>
              </a:rPr>
              <a:t>και από την ταξινόμηση κατά </a:t>
            </a:r>
            <a:r>
              <a:rPr lang="en-GB" b="0" i="0" u="none" strike="noStrike" dirty="0">
                <a:effectLst/>
                <a:latin typeface="Times New Roman" panose="02020603050405020304" pitchFamily="18" charset="0"/>
                <a:cs typeface="Times New Roman" panose="02020603050405020304" pitchFamily="18" charset="0"/>
              </a:rPr>
              <a:t>Gilly</a:t>
            </a:r>
            <a:endParaRPr lang="el-GR" b="0" i="0" u="none" strike="noStrike" dirty="0">
              <a:effectLst/>
              <a:latin typeface="Times New Roman" panose="02020603050405020304" pitchFamily="18" charset="0"/>
              <a:cs typeface="Times New Roman" panose="02020603050405020304" pitchFamily="18" charset="0"/>
            </a:endParaRPr>
          </a:p>
          <a:p>
            <a:pPr algn="l">
              <a:buFont typeface="Arial" panose="020B0604020202020204" pitchFamily="34" charset="0"/>
              <a:buChar char="•"/>
            </a:pPr>
            <a:endParaRPr lang="en-GB" b="0" i="0" u="none" strike="noStrike" dirty="0">
              <a:effectLst/>
              <a:latin typeface="Times New Roman" panose="02020603050405020304" pitchFamily="18" charset="0"/>
              <a:cs typeface="Times New Roman" panose="02020603050405020304" pitchFamily="18" charset="0"/>
            </a:endParaRPr>
          </a:p>
          <a:p>
            <a:pPr algn="l">
              <a:buFont typeface="Arial" panose="020B0604020202020204" pitchFamily="34" charset="0"/>
              <a:buChar char="•"/>
            </a:pPr>
            <a:r>
              <a:rPr lang="el-GR" b="0" i="0" u="none" strike="noStrike" dirty="0">
                <a:effectLst/>
                <a:latin typeface="Times New Roman" panose="02020603050405020304" pitchFamily="18" charset="0"/>
                <a:cs typeface="Times New Roman" panose="02020603050405020304" pitchFamily="18" charset="0"/>
              </a:rPr>
              <a:t>τον αριθμό των προηγούμενων χειρουργείων, όπως αυτός καθορίζεται από το </a:t>
            </a:r>
            <a:r>
              <a:rPr lang="en-GB" b="0" i="0" u="none" strike="noStrike" dirty="0">
                <a:effectLst/>
                <a:latin typeface="Times New Roman" panose="02020603050405020304" pitchFamily="18" charset="0"/>
                <a:cs typeface="Times New Roman" panose="02020603050405020304" pitchFamily="18" charset="0"/>
              </a:rPr>
              <a:t>Previous Surgical Score (PSS)</a:t>
            </a:r>
            <a:br>
              <a:rPr lang="en-GB" b="0" i="0" u="none" strike="noStrike" dirty="0">
                <a:effectLst/>
                <a:latin typeface="Times New Roman" panose="02020603050405020304" pitchFamily="18" charset="0"/>
                <a:cs typeface="Times New Roman" panose="02020603050405020304" pitchFamily="18" charset="0"/>
              </a:rPr>
            </a:br>
            <a:r>
              <a:rPr lang="el-GR" b="0" i="0" u="none" strike="noStrike" dirty="0">
                <a:effectLst/>
                <a:latin typeface="Times New Roman" panose="02020603050405020304" pitchFamily="18" charset="0"/>
                <a:cs typeface="Times New Roman" panose="02020603050405020304" pitchFamily="18" charset="0"/>
              </a:rPr>
              <a:t>την πλήρη ή μη αφαίρεση του όγκου, όπως αυτή ορίζεται από το </a:t>
            </a:r>
            <a:r>
              <a:rPr lang="en-GB" b="0" i="0" u="none" strike="noStrike" dirty="0" err="1">
                <a:effectLst/>
                <a:latin typeface="Times New Roman" panose="02020603050405020304" pitchFamily="18" charset="0"/>
                <a:cs typeface="Times New Roman" panose="02020603050405020304" pitchFamily="18" charset="0"/>
              </a:rPr>
              <a:t>Completentness</a:t>
            </a:r>
            <a:r>
              <a:rPr lang="en-GB" b="0" i="0" u="none" strike="noStrike" dirty="0">
                <a:effectLst/>
                <a:latin typeface="Times New Roman" panose="02020603050405020304" pitchFamily="18" charset="0"/>
                <a:cs typeface="Times New Roman" panose="02020603050405020304" pitchFamily="18" charset="0"/>
              </a:rPr>
              <a:t> of Cytoreduction (CC) score.</a:t>
            </a:r>
            <a:r>
              <a:rPr lang="el-GR" dirty="0"/>
              <a:t/>
            </a:r>
            <a:br>
              <a:rPr lang="el-GR" dirty="0"/>
            </a:br>
            <a:endParaRPr lang="en-US" dirty="0"/>
          </a:p>
        </p:txBody>
      </p:sp>
      <p:sp>
        <p:nvSpPr>
          <p:cNvPr id="4" name="TextBox 3">
            <a:extLst>
              <a:ext uri="{FF2B5EF4-FFF2-40B4-BE49-F238E27FC236}">
                <a16:creationId xmlns:a16="http://schemas.microsoft.com/office/drawing/2014/main" xmlns="" id="{4CBEA8ED-0269-6684-2A14-9C62D3FFC5CB}"/>
              </a:ext>
            </a:extLst>
          </p:cNvPr>
          <p:cNvSpPr txBox="1"/>
          <p:nvPr/>
        </p:nvSpPr>
        <p:spPr>
          <a:xfrm>
            <a:off x="5467496" y="458687"/>
            <a:ext cx="6141720" cy="830997"/>
          </a:xfrm>
          <a:prstGeom prst="rect">
            <a:avLst/>
          </a:prstGeom>
          <a:noFill/>
        </p:spPr>
        <p:txBody>
          <a:bodyPr wrap="square">
            <a:spAutoFit/>
          </a:bodyPr>
          <a:lstStyle/>
          <a:p>
            <a:r>
              <a:rPr lang="el-GR" sz="2400" b="0" i="0" u="none" strike="noStrike" dirty="0">
                <a:solidFill>
                  <a:srgbClr val="000000"/>
                </a:solidFill>
                <a:effectLst/>
                <a:latin typeface="Times New Roman" panose="02020603050405020304" pitchFamily="18" charset="0"/>
                <a:cs typeface="Times New Roman" panose="02020603050405020304" pitchFamily="18" charset="0"/>
              </a:rPr>
              <a:t>Αναγνωρισμένους προγνωστικούς παράγοντες αποτελούν:</a:t>
            </a:r>
            <a:endParaRPr lang="en-US" sz="2400" dirty="0">
              <a:latin typeface="Times New Roman" panose="02020603050405020304" pitchFamily="18" charset="0"/>
              <a:cs typeface="Times New Roman" panose="02020603050405020304" pitchFamily="18" charset="0"/>
            </a:endParaRPr>
          </a:p>
        </p:txBody>
      </p:sp>
      <p:pic>
        <p:nvPicPr>
          <p:cNvPr id="6146" name="Picture 2" descr="28-year-old female with malignant peritoneal mesothelioma. At... | Download  Scientific Diagram">
            <a:extLst>
              <a:ext uri="{FF2B5EF4-FFF2-40B4-BE49-F238E27FC236}">
                <a16:creationId xmlns:a16="http://schemas.microsoft.com/office/drawing/2014/main" xmlns="" id="{DA092E57-F953-F4A0-2EAE-8F2245B72411}"/>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06383" y="3352799"/>
            <a:ext cx="3810000" cy="21336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583840219"/>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9A69AF-D57B-49B4-886C-D4A5DC1944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CABDC08D-6093-4397-92D4-54D00E2BB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rot="16200000">
            <a:off x="-650724" y="650724"/>
            <a:ext cx="6858000" cy="5556552"/>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5" name="Τίτλος 4">
            <a:extLst>
              <a:ext uri="{FF2B5EF4-FFF2-40B4-BE49-F238E27FC236}">
                <a16:creationId xmlns:a16="http://schemas.microsoft.com/office/drawing/2014/main" xmlns="" id="{1284B5CA-D3C4-BA4E-9524-FBC6152C9129}"/>
              </a:ext>
            </a:extLst>
          </p:cNvPr>
          <p:cNvSpPr>
            <a:spLocks noGrp="1"/>
          </p:cNvSpPr>
          <p:nvPr>
            <p:ph type="title"/>
          </p:nvPr>
        </p:nvSpPr>
        <p:spPr>
          <a:xfrm>
            <a:off x="206384" y="2743201"/>
            <a:ext cx="5151680" cy="1074820"/>
          </a:xfrm>
        </p:spPr>
        <p:txBody>
          <a:bodyPr/>
          <a:lstStyle/>
          <a:p>
            <a:pPr algn="l"/>
            <a:r>
              <a:rPr lang="el-GR" b="1" i="0" u="none" strike="noStrike" dirty="0" err="1">
                <a:solidFill>
                  <a:schemeClr val="tx1"/>
                </a:solidFill>
                <a:effectLst/>
                <a:latin typeface="Times New Roman" panose="02020603050405020304" pitchFamily="18" charset="0"/>
                <a:cs typeface="Times New Roman" panose="02020603050405020304" pitchFamily="18" charset="0"/>
              </a:rPr>
              <a:t>Μεσοθηλίωμα</a:t>
            </a:r>
            <a:r>
              <a:rPr lang="el-GR" b="1" i="0" u="none" strike="noStrike" dirty="0">
                <a:solidFill>
                  <a:schemeClr val="tx1"/>
                </a:solidFill>
                <a:effectLst/>
                <a:latin typeface="Times New Roman" panose="02020603050405020304" pitchFamily="18" charset="0"/>
                <a:cs typeface="Times New Roman" panose="02020603050405020304" pitchFamily="18" charset="0"/>
              </a:rPr>
              <a:t/>
            </a:r>
            <a:br>
              <a:rPr lang="el-GR" b="1" i="0" u="none" strike="noStrike" dirty="0">
                <a:solidFill>
                  <a:schemeClr val="tx1"/>
                </a:solidFill>
                <a:effectLst/>
                <a:latin typeface="Times New Roman" panose="02020603050405020304" pitchFamily="18" charset="0"/>
                <a:cs typeface="Times New Roman" panose="02020603050405020304" pitchFamily="18" charset="0"/>
              </a:rPr>
            </a:br>
            <a:r>
              <a:rPr lang="el-GR" dirty="0">
                <a:solidFill>
                  <a:schemeClr val="tx1"/>
                </a:solidFill>
                <a:latin typeface="Times New Roman" panose="02020603050405020304" pitchFamily="18" charset="0"/>
                <a:cs typeface="Times New Roman" panose="02020603050405020304" pitchFamily="18" charset="0"/>
              </a:rPr>
              <a:t/>
            </a:r>
            <a:br>
              <a:rPr lang="el-GR" dirty="0">
                <a:solidFill>
                  <a:schemeClr val="tx1"/>
                </a:solidFill>
                <a:latin typeface="Times New Roman" panose="02020603050405020304" pitchFamily="18" charset="0"/>
                <a:cs typeface="Times New Roman" panose="02020603050405020304" pitchFamily="18" charset="0"/>
              </a:rPr>
            </a:br>
            <a:endParaRPr lang="en" sz="1800"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FD50E8C0-1644-F27F-1B16-18087D43589C}"/>
              </a:ext>
            </a:extLst>
          </p:cNvPr>
          <p:cNvSpPr>
            <a:spLocks noGrp="1"/>
          </p:cNvSpPr>
          <p:nvPr>
            <p:ph idx="1"/>
          </p:nvPr>
        </p:nvSpPr>
        <p:spPr>
          <a:xfrm>
            <a:off x="5218770" y="925550"/>
            <a:ext cx="6520275" cy="5261889"/>
          </a:xfrm>
        </p:spPr>
        <p:txBody>
          <a:bodyPr>
            <a:normAutofit/>
          </a:bodyPr>
          <a:lstStyle/>
          <a:p>
            <a:pPr algn="l">
              <a:buFont typeface="Arial" panose="020B0604020202020204" pitchFamily="34" charset="0"/>
              <a:buChar char="•"/>
            </a:pPr>
            <a:r>
              <a:rPr lang="el-GR" b="0" i="0" u="none" strike="noStrike" dirty="0">
                <a:effectLst/>
                <a:latin typeface="Times New Roman" panose="02020603050405020304" pitchFamily="18" charset="0"/>
                <a:cs typeface="Times New Roman" panose="02020603050405020304" pitchFamily="18" charset="0"/>
              </a:rPr>
              <a:t>Η πλήρης χειρουργική αφαίρεση της νόσου συνοδεύεται από καλύτερα αποτελέσματα επιβίωσης. Ωστόσο, είναι τεχνικά δύσκολη και απαιτεί </a:t>
            </a:r>
            <a:r>
              <a:rPr lang="el-GR" b="0" i="0" u="none" strike="noStrike" dirty="0" err="1">
                <a:effectLst/>
                <a:latin typeface="Times New Roman" panose="02020603050405020304" pitchFamily="18" charset="0"/>
                <a:cs typeface="Times New Roman" panose="02020603050405020304" pitchFamily="18" charset="0"/>
              </a:rPr>
              <a:t>εκτομές</a:t>
            </a:r>
            <a:r>
              <a:rPr lang="el-GR" b="0" i="0" u="none" strike="noStrike" dirty="0">
                <a:effectLst/>
                <a:latin typeface="Times New Roman" panose="02020603050405020304" pitchFamily="18" charset="0"/>
                <a:cs typeface="Times New Roman" panose="02020603050405020304" pitchFamily="18" charset="0"/>
              </a:rPr>
              <a:t> περιτόναιου και συμπαγών οργάνων (</a:t>
            </a:r>
            <a:r>
              <a:rPr lang="el-GR" b="0" i="0" u="none" strike="noStrike" dirty="0" err="1">
                <a:effectLst/>
                <a:latin typeface="Times New Roman" panose="02020603050405020304" pitchFamily="18" charset="0"/>
                <a:cs typeface="Times New Roman" panose="02020603050405020304" pitchFamily="18" charset="0"/>
              </a:rPr>
              <a:t>κυτταρομειωτική</a:t>
            </a:r>
            <a:r>
              <a:rPr lang="el-GR" b="0" i="0" u="none" strike="noStrike" dirty="0">
                <a:effectLst/>
                <a:latin typeface="Times New Roman" panose="02020603050405020304" pitchFamily="18" charset="0"/>
                <a:cs typeface="Times New Roman" panose="02020603050405020304" pitchFamily="18" charset="0"/>
              </a:rPr>
              <a:t> χειρουργική), ενώ από πρόσφατες μελέτες φαίνεται ότι ο συνδυασμός </a:t>
            </a:r>
            <a:r>
              <a:rPr lang="el-GR" b="0" i="0" u="none" strike="noStrike" dirty="0">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xmlns="" val="tx"/>
                    </a:ext>
                  </a:extLst>
                </a:hlinkClick>
              </a:rPr>
              <a:t>κυτταρομειωτικής χειρουργικής</a:t>
            </a:r>
            <a:r>
              <a:rPr lang="el-GR" b="0" i="0" u="none" strike="noStrike" dirty="0">
                <a:effectLst/>
                <a:latin typeface="Times New Roman" panose="02020603050405020304" pitchFamily="18" charset="0"/>
                <a:cs typeface="Times New Roman" panose="02020603050405020304" pitchFamily="18" charset="0"/>
              </a:rPr>
              <a:t> και </a:t>
            </a:r>
            <a:r>
              <a:rPr lang="el-GR" b="0" i="0" u="none" strike="noStrike" dirty="0" err="1">
                <a:effectLst/>
                <a:latin typeface="Times New Roman" panose="02020603050405020304" pitchFamily="18" charset="0"/>
                <a:cs typeface="Times New Roman" panose="02020603050405020304" pitchFamily="18" charset="0"/>
              </a:rPr>
              <a:t>διεγχειρητικής</a:t>
            </a:r>
            <a:r>
              <a:rPr lang="el-GR" b="0" i="0" u="none" strike="noStrike" dirty="0">
                <a:effectLst/>
                <a:latin typeface="Times New Roman" panose="02020603050405020304" pitchFamily="18" charset="0"/>
                <a:cs typeface="Times New Roman" panose="02020603050405020304" pitchFamily="18" charset="0"/>
              </a:rPr>
              <a:t> χορήγησης υπέρθερμης </a:t>
            </a:r>
            <a:r>
              <a:rPr lang="el-GR" b="0" i="0" u="none" strike="noStrike" dirty="0" err="1">
                <a:effectLst/>
                <a:latin typeface="Times New Roman" panose="02020603050405020304" pitchFamily="18" charset="0"/>
                <a:cs typeface="Times New Roman" panose="02020603050405020304" pitchFamily="18" charset="0"/>
              </a:rPr>
              <a:t>ενδοπεριτοναϊκής</a:t>
            </a:r>
            <a:r>
              <a:rPr lang="el-GR" b="0" i="0" u="none" strike="noStrike" dirty="0">
                <a:effectLst/>
                <a:latin typeface="Times New Roman" panose="02020603050405020304" pitchFamily="18" charset="0"/>
                <a:cs typeface="Times New Roman" panose="02020603050405020304" pitchFamily="18" charset="0"/>
              </a:rPr>
              <a:t> χημειοθεραπείας (</a:t>
            </a:r>
            <a:r>
              <a:rPr lang="en-GB" b="0" i="0" u="none" strike="noStrike" dirty="0">
                <a:effectLst/>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xmlns="" val="tx"/>
                    </a:ext>
                  </a:extLst>
                </a:hlinkClick>
              </a:rPr>
              <a:t>HIPEC</a:t>
            </a:r>
            <a:r>
              <a:rPr lang="en-GB" b="0" i="0" u="none" strike="noStrike" dirty="0">
                <a:effectLst/>
                <a:latin typeface="Times New Roman" panose="02020603050405020304" pitchFamily="18" charset="0"/>
                <a:cs typeface="Times New Roman" panose="02020603050405020304" pitchFamily="18" charset="0"/>
              </a:rPr>
              <a:t>) </a:t>
            </a:r>
            <a:r>
              <a:rPr lang="el-GR" b="0" i="0" u="none" strike="noStrike" dirty="0">
                <a:effectLst/>
                <a:latin typeface="Times New Roman" panose="02020603050405020304" pitchFamily="18" charset="0"/>
                <a:cs typeface="Times New Roman" panose="02020603050405020304" pitchFamily="18" charset="0"/>
              </a:rPr>
              <a:t>αυξάνει την επιβίωση. Η συστηματική χημειοθεραπεία φαίνεται να έχει θέση στις περιπτώσεις μη εξαιρέσιμης ή μερικώς εξαιρέσιμης νόσου καθώς και ως νέο-επικουρική (</a:t>
            </a:r>
            <a:r>
              <a:rPr lang="el-GR" b="0" i="0" u="none" strike="noStrike" dirty="0" err="1">
                <a:effectLst/>
                <a:latin typeface="Times New Roman" panose="02020603050405020304" pitchFamily="18" charset="0"/>
                <a:cs typeface="Times New Roman" panose="02020603050405020304" pitchFamily="18" charset="0"/>
              </a:rPr>
              <a:t>προεγχειρητική</a:t>
            </a:r>
            <a:r>
              <a:rPr lang="el-GR" b="0" i="0" u="none" strike="noStrike" dirty="0">
                <a:effectLst/>
                <a:latin typeface="Times New Roman" panose="02020603050405020304" pitchFamily="18" charset="0"/>
                <a:cs typeface="Times New Roman" panose="02020603050405020304" pitchFamily="18" charset="0"/>
              </a:rPr>
              <a:t>) ή επικουρική (μετεγχειρητική) θεραπεία με σκοπό ή μετά την πλήρη χειρουργική αφαίρεση, αντίστοιχα.</a:t>
            </a:r>
          </a:p>
          <a:p>
            <a:pPr algn="l">
              <a:buFont typeface="Arial" panose="020B0604020202020204" pitchFamily="34" charset="0"/>
              <a:buChar char="•"/>
            </a:pPr>
            <a:r>
              <a:rPr lang="el-GR" dirty="0">
                <a:latin typeface="Times New Roman" panose="02020603050405020304" pitchFamily="18" charset="0"/>
                <a:cs typeface="Times New Roman" panose="02020603050405020304" pitchFamily="18" charset="0"/>
              </a:rPr>
              <a:t/>
            </a:r>
            <a:br>
              <a:rPr lang="el-GR" dirty="0">
                <a:latin typeface="Times New Roman" panose="02020603050405020304" pitchFamily="18" charset="0"/>
                <a:cs typeface="Times New Roman" panose="02020603050405020304" pitchFamily="18" charset="0"/>
              </a:rPr>
            </a:br>
            <a:r>
              <a:rPr lang="el-GR" b="0" i="0" u="none" strike="noStrike" dirty="0">
                <a:effectLst/>
                <a:latin typeface="Times New Roman" panose="02020603050405020304" pitchFamily="18" charset="0"/>
                <a:cs typeface="Times New Roman" panose="02020603050405020304" pitchFamily="18" charset="0"/>
              </a:rPr>
              <a:t>Η πρόγνωση της νόσου σε ασθενείς που έχουν υποβληθεί σε </a:t>
            </a:r>
            <a:r>
              <a:rPr lang="el-GR" b="0" i="0" u="none" strike="noStrike" dirty="0">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xmlns="" val="tx"/>
                    </a:ext>
                  </a:extLst>
                </a:hlinkClick>
              </a:rPr>
              <a:t>κυτταρομειωτική χειρουργική</a:t>
            </a:r>
            <a:r>
              <a:rPr lang="el-GR" b="0" i="0" u="none" strike="noStrike" dirty="0">
                <a:effectLst/>
                <a:latin typeface="Times New Roman" panose="02020603050405020304" pitchFamily="18" charset="0"/>
                <a:cs typeface="Times New Roman" panose="02020603050405020304" pitchFamily="18" charset="0"/>
              </a:rPr>
              <a:t> και </a:t>
            </a:r>
            <a:r>
              <a:rPr lang="el-GR" b="0" i="0" u="none" strike="noStrike" dirty="0" err="1">
                <a:effectLst/>
                <a:latin typeface="Times New Roman" panose="02020603050405020304" pitchFamily="18" charset="0"/>
                <a:cs typeface="Times New Roman" panose="02020603050405020304" pitchFamily="18" charset="0"/>
              </a:rPr>
              <a:t>διεγχειρητική</a:t>
            </a:r>
            <a:r>
              <a:rPr lang="el-GR" b="0" i="0" u="none" strike="noStrike" dirty="0">
                <a:effectLst/>
                <a:latin typeface="Times New Roman" panose="02020603050405020304" pitchFamily="18" charset="0"/>
                <a:cs typeface="Times New Roman" panose="02020603050405020304" pitchFamily="18" charset="0"/>
              </a:rPr>
              <a:t> χορήγηση υπέρθερμης </a:t>
            </a:r>
            <a:r>
              <a:rPr lang="el-GR" b="0" i="0" u="none" strike="noStrike" dirty="0" err="1">
                <a:effectLst/>
                <a:latin typeface="Times New Roman" panose="02020603050405020304" pitchFamily="18" charset="0"/>
                <a:cs typeface="Times New Roman" panose="02020603050405020304" pitchFamily="18" charset="0"/>
              </a:rPr>
              <a:t>ενδοπεριτοναϊκής</a:t>
            </a:r>
            <a:r>
              <a:rPr lang="el-GR" b="0" i="0" u="none" strike="noStrike" dirty="0">
                <a:effectLst/>
                <a:latin typeface="Times New Roman" panose="02020603050405020304" pitchFamily="18" charset="0"/>
                <a:cs typeface="Times New Roman" panose="02020603050405020304" pitchFamily="18" charset="0"/>
              </a:rPr>
              <a:t> χημειοθεραπείας (</a:t>
            </a:r>
            <a:r>
              <a:rPr lang="en-GB" b="0" i="0" u="none" strike="noStrike" dirty="0">
                <a:effectLst/>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xmlns="" val="tx"/>
                    </a:ext>
                  </a:extLst>
                </a:hlinkClick>
              </a:rPr>
              <a:t>HIPEC</a:t>
            </a:r>
            <a:r>
              <a:rPr lang="en-GB" b="0" i="0" u="none" strike="noStrike" dirty="0">
                <a:effectLst/>
                <a:latin typeface="Times New Roman" panose="02020603050405020304" pitchFamily="18" charset="0"/>
                <a:cs typeface="Times New Roman" panose="02020603050405020304" pitchFamily="18" charset="0"/>
              </a:rPr>
              <a:t>) </a:t>
            </a:r>
            <a:r>
              <a:rPr lang="el-GR" b="0" i="0" u="none" strike="noStrike" dirty="0">
                <a:effectLst/>
                <a:latin typeface="Times New Roman" panose="02020603050405020304" pitchFamily="18" charset="0"/>
                <a:cs typeface="Times New Roman" panose="02020603050405020304" pitchFamily="18" charset="0"/>
              </a:rPr>
              <a:t>είναι σημαντικά καλύτερη, με σχεδόν 50% των ασθενών να έχουν 5-ετή επιβίωση.</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170034335"/>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9A69AF-D57B-49B4-886C-D4A5DC1944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CABDC08D-6093-4397-92D4-54D00E2BB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rot="16200000">
            <a:off x="-650724" y="650724"/>
            <a:ext cx="6858000" cy="5556552"/>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5" name="Τίτλος 4">
            <a:extLst>
              <a:ext uri="{FF2B5EF4-FFF2-40B4-BE49-F238E27FC236}">
                <a16:creationId xmlns:a16="http://schemas.microsoft.com/office/drawing/2014/main" xmlns="" id="{1284B5CA-D3C4-BA4E-9524-FBC6152C9129}"/>
              </a:ext>
            </a:extLst>
          </p:cNvPr>
          <p:cNvSpPr>
            <a:spLocks noGrp="1"/>
          </p:cNvSpPr>
          <p:nvPr>
            <p:ph type="title"/>
          </p:nvPr>
        </p:nvSpPr>
        <p:spPr>
          <a:xfrm>
            <a:off x="144467" y="1311193"/>
            <a:ext cx="5151680" cy="1074820"/>
          </a:xfrm>
        </p:spPr>
        <p:txBody>
          <a:bodyPr/>
          <a:lstStyle/>
          <a:p>
            <a:r>
              <a:rPr lang="el-GR" b="1" i="0" u="none" strike="noStrike" dirty="0">
                <a:solidFill>
                  <a:schemeClr val="tx1"/>
                </a:solidFill>
                <a:effectLst/>
                <a:latin typeface="Times New Roman" panose="02020603050405020304" pitchFamily="18" charset="0"/>
                <a:cs typeface="Times New Roman" panose="02020603050405020304" pitchFamily="18" charset="0"/>
              </a:rPr>
              <a:t/>
            </a:r>
            <a:br>
              <a:rPr lang="el-GR" b="1" i="0" u="none" strike="noStrike" dirty="0">
                <a:solidFill>
                  <a:schemeClr val="tx1"/>
                </a:solidFill>
                <a:effectLst/>
                <a:latin typeface="Times New Roman" panose="02020603050405020304" pitchFamily="18" charset="0"/>
                <a:cs typeface="Times New Roman" panose="02020603050405020304" pitchFamily="18" charset="0"/>
              </a:rPr>
            </a:br>
            <a:r>
              <a:rPr lang="el-GR" b="1" i="0" u="none" strike="noStrike" dirty="0" err="1">
                <a:solidFill>
                  <a:schemeClr val="tx1"/>
                </a:solidFill>
                <a:effectLst/>
                <a:latin typeface="Times New Roman" panose="02020603050405020304" pitchFamily="18" charset="0"/>
                <a:cs typeface="Times New Roman" panose="02020603050405020304" pitchFamily="18" charset="0"/>
              </a:rPr>
              <a:t>Ψευδομύξωμα</a:t>
            </a:r>
            <a:r>
              <a:rPr lang="el-GR" b="1" i="0" u="none" strike="noStrike" dirty="0">
                <a:solidFill>
                  <a:schemeClr val="tx1"/>
                </a:solidFill>
                <a:effectLst/>
                <a:latin typeface="Times New Roman" panose="02020603050405020304" pitchFamily="18" charset="0"/>
                <a:cs typeface="Times New Roman" panose="02020603050405020304" pitchFamily="18" charset="0"/>
              </a:rPr>
              <a:t> Περιτοναίου:</a:t>
            </a:r>
            <a:br>
              <a:rPr lang="el-GR" b="1" i="0" u="none" strike="noStrike" dirty="0">
                <a:solidFill>
                  <a:schemeClr val="tx1"/>
                </a:solidFill>
                <a:effectLst/>
                <a:latin typeface="Times New Roman" panose="02020603050405020304" pitchFamily="18" charset="0"/>
                <a:cs typeface="Times New Roman" panose="02020603050405020304" pitchFamily="18" charset="0"/>
              </a:rPr>
            </a:br>
            <a:r>
              <a:rPr lang="el-GR" dirty="0">
                <a:solidFill>
                  <a:schemeClr val="tx1"/>
                </a:solidFill>
                <a:latin typeface="Times New Roman" panose="02020603050405020304" pitchFamily="18" charset="0"/>
                <a:cs typeface="Times New Roman" panose="02020603050405020304" pitchFamily="18" charset="0"/>
              </a:rPr>
              <a:t/>
            </a:r>
            <a:br>
              <a:rPr lang="el-GR" dirty="0">
                <a:solidFill>
                  <a:schemeClr val="tx1"/>
                </a:solidFill>
                <a:latin typeface="Times New Roman" panose="02020603050405020304" pitchFamily="18" charset="0"/>
                <a:cs typeface="Times New Roman" panose="02020603050405020304" pitchFamily="18" charset="0"/>
              </a:rPr>
            </a:br>
            <a:endParaRPr lang="en" sz="1800"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FD50E8C0-1644-F27F-1B16-18087D43589C}"/>
              </a:ext>
            </a:extLst>
          </p:cNvPr>
          <p:cNvSpPr>
            <a:spLocks noGrp="1"/>
          </p:cNvSpPr>
          <p:nvPr>
            <p:ph idx="1"/>
          </p:nvPr>
        </p:nvSpPr>
        <p:spPr>
          <a:xfrm>
            <a:off x="5758150" y="825190"/>
            <a:ext cx="6307469" cy="5631366"/>
          </a:xfrm>
        </p:spPr>
        <p:txBody>
          <a:bodyPr>
            <a:normAutofit/>
          </a:bodyPr>
          <a:lstStyle/>
          <a:p>
            <a:pPr algn="l">
              <a:buFont typeface="Arial" panose="020B0604020202020204" pitchFamily="34" charset="0"/>
              <a:buChar char="•"/>
            </a:pPr>
            <a:r>
              <a:rPr lang="el-GR" b="0" i="0" u="none" strike="noStrike" dirty="0">
                <a:effectLst/>
                <a:latin typeface="Times New Roman" panose="02020603050405020304" pitchFamily="18" charset="0"/>
                <a:cs typeface="Times New Roman" panose="02020603050405020304" pitchFamily="18" charset="0"/>
              </a:rPr>
              <a:t>Το </a:t>
            </a:r>
            <a:r>
              <a:rPr lang="el-GR" b="0" i="0" u="none" strike="noStrike" dirty="0" err="1">
                <a:effectLst/>
                <a:latin typeface="Times New Roman" panose="02020603050405020304" pitchFamily="18" charset="0"/>
                <a:cs typeface="Times New Roman" panose="02020603050405020304" pitchFamily="18" charset="0"/>
              </a:rPr>
              <a:t>ψευδομύξωμα</a:t>
            </a:r>
            <a:r>
              <a:rPr lang="el-GR" b="0" i="0" u="none" strike="noStrike" dirty="0">
                <a:effectLst/>
                <a:latin typeface="Times New Roman" panose="02020603050405020304" pitchFamily="18" charset="0"/>
                <a:cs typeface="Times New Roman" panose="02020603050405020304" pitchFamily="18" charset="0"/>
              </a:rPr>
              <a:t> περιτοναίου είναι μια σπάνια ασθένεια, κατά την οποία ένας όγκος, συνήθως της σκωληκοειδούς απόφυσης, παράγει μεγάλη ποσότητα παχύρρευστου υγρού (</a:t>
            </a:r>
            <a:r>
              <a:rPr lang="el-GR" b="0" i="0" u="none" strike="noStrike" dirty="0" err="1">
                <a:effectLst/>
                <a:latin typeface="Times New Roman" panose="02020603050405020304" pitchFamily="18" charset="0"/>
                <a:cs typeface="Times New Roman" panose="02020603050405020304" pitchFamily="18" charset="0"/>
              </a:rPr>
              <a:t>βλέννη</a:t>
            </a:r>
            <a:r>
              <a:rPr lang="el-GR" b="0" i="0" u="none" strike="noStrike" dirty="0">
                <a:effectLst/>
                <a:latin typeface="Times New Roman" panose="02020603050405020304" pitchFamily="18" charset="0"/>
                <a:cs typeface="Times New Roman" panose="02020603050405020304" pitchFamily="18" charset="0"/>
              </a:rPr>
              <a:t>). Το αδένωμα αυτό αυξάνεται σε μέγεθος και τελικά σπάει, με αποτέλεσμα τη διασπορά της </a:t>
            </a:r>
            <a:r>
              <a:rPr lang="el-GR" b="0" i="0" u="none" strike="noStrike" dirty="0" err="1">
                <a:effectLst/>
                <a:latin typeface="Times New Roman" panose="02020603050405020304" pitchFamily="18" charset="0"/>
                <a:cs typeface="Times New Roman" panose="02020603050405020304" pitchFamily="18" charset="0"/>
              </a:rPr>
              <a:t>βλέννης</a:t>
            </a:r>
            <a:r>
              <a:rPr lang="el-GR" b="0" i="0" u="none" strike="noStrike" dirty="0">
                <a:effectLst/>
                <a:latin typeface="Times New Roman" panose="02020603050405020304" pitchFamily="18" charset="0"/>
                <a:cs typeface="Times New Roman" panose="02020603050405020304" pitchFamily="18" charset="0"/>
              </a:rPr>
              <a:t> και των κυττάρων που την παράγουν μέσα στην κοιλιά (περιτοναϊκή κοιλότητα).</a:t>
            </a:r>
          </a:p>
          <a:p>
            <a:pPr algn="l">
              <a:buFont typeface="Arial" panose="020B0604020202020204" pitchFamily="34" charset="0"/>
              <a:buChar char="•"/>
            </a:pPr>
            <a:endParaRPr lang="en-US" b="0" i="0" u="none" strike="noStrike" dirty="0">
              <a:effectLst/>
              <a:latin typeface="Times New Roman" panose="02020603050405020304" pitchFamily="18" charset="0"/>
              <a:cs typeface="Times New Roman" panose="02020603050405020304" pitchFamily="18" charset="0"/>
            </a:endParaRPr>
          </a:p>
          <a:p>
            <a:pPr algn="l">
              <a:buFont typeface="Arial" panose="020B0604020202020204" pitchFamily="34" charset="0"/>
              <a:buChar char="•"/>
            </a:pPr>
            <a:r>
              <a:rPr lang="el-GR" b="0" i="0" u="none" strike="noStrike" dirty="0">
                <a:effectLst/>
                <a:latin typeface="Times New Roman" panose="02020603050405020304" pitchFamily="18" charset="0"/>
                <a:cs typeface="Times New Roman" panose="02020603050405020304" pitchFamily="18" charset="0"/>
              </a:rPr>
              <a:t>Τα κύτταρα που έχουν </a:t>
            </a:r>
            <a:r>
              <a:rPr lang="el-GR" b="0" i="0" u="none" strike="noStrike" dirty="0" err="1">
                <a:effectLst/>
                <a:latin typeface="Times New Roman" panose="02020603050405020304" pitchFamily="18" charset="0"/>
                <a:cs typeface="Times New Roman" panose="02020603050405020304" pitchFamily="18" charset="0"/>
              </a:rPr>
              <a:t>διασπαρεί</a:t>
            </a:r>
            <a:r>
              <a:rPr lang="el-GR" b="0" i="0" u="none" strike="noStrike" dirty="0">
                <a:effectLst/>
                <a:latin typeface="Times New Roman" panose="02020603050405020304" pitchFamily="18" charset="0"/>
                <a:cs typeface="Times New Roman" panose="02020603050405020304" pitchFamily="18" charset="0"/>
              </a:rPr>
              <a:t> στην περιτοναϊκή κοιλότητα, προκαλούν την περαιτέρω παραγωγή </a:t>
            </a:r>
            <a:r>
              <a:rPr lang="el-GR" b="0" i="0" u="none" strike="noStrike" dirty="0" err="1">
                <a:effectLst/>
                <a:latin typeface="Times New Roman" panose="02020603050405020304" pitchFamily="18" charset="0"/>
                <a:cs typeface="Times New Roman" panose="02020603050405020304" pitchFamily="18" charset="0"/>
              </a:rPr>
              <a:t>βλέννης</a:t>
            </a:r>
            <a:r>
              <a:rPr lang="el-GR" b="0" i="0" u="none" strike="noStrike" dirty="0">
                <a:effectLst/>
                <a:latin typeface="Times New Roman" panose="02020603050405020304" pitchFamily="18" charset="0"/>
                <a:cs typeface="Times New Roman" panose="02020603050405020304" pitchFamily="18" charset="0"/>
              </a:rPr>
              <a:t> (</a:t>
            </a:r>
            <a:r>
              <a:rPr lang="el-GR" b="0" i="0" u="none" strike="noStrike" dirty="0" err="1">
                <a:effectLst/>
                <a:latin typeface="Times New Roman" panose="02020603050405020304" pitchFamily="18" charset="0"/>
                <a:cs typeface="Times New Roman" panose="02020603050405020304" pitchFamily="18" charset="0"/>
              </a:rPr>
              <a:t>ασκίτης</a:t>
            </a:r>
            <a:r>
              <a:rPr lang="el-GR" b="0" i="0" u="none" strike="noStrike" dirty="0">
                <a:effectLst/>
                <a:latin typeface="Times New Roman" panose="02020603050405020304" pitchFamily="18" charset="0"/>
                <a:cs typeface="Times New Roman" panose="02020603050405020304" pitchFamily="18" charset="0"/>
              </a:rPr>
              <a:t>) και τη διάταση αυτής. Το </a:t>
            </a:r>
            <a:r>
              <a:rPr lang="el-GR" b="0" i="0" u="none" strike="noStrike" dirty="0" err="1">
                <a:effectLst/>
                <a:latin typeface="Times New Roman" panose="02020603050405020304" pitchFamily="18" charset="0"/>
                <a:cs typeface="Times New Roman" panose="02020603050405020304" pitchFamily="18" charset="0"/>
              </a:rPr>
              <a:t>ψευδομύξωμα</a:t>
            </a:r>
            <a:r>
              <a:rPr lang="el-GR" b="0" i="0" u="none" strike="noStrike" dirty="0">
                <a:effectLst/>
                <a:latin typeface="Times New Roman" panose="02020603050405020304" pitchFamily="18" charset="0"/>
                <a:cs typeface="Times New Roman" panose="02020603050405020304" pitchFamily="18" charset="0"/>
              </a:rPr>
              <a:t> του περιτοναίου εμποδίζει τη φυσιολογική λειτουργία των οργάνων της κοιλιάς, κυρίως λόγω πίεσης αλλά και λόγω του ότι μπορεί να τα διηθεί. Σπάνια παρουσιάζει μεταστάσεις σε λεμφαδένες ή σε άλλα απομακρυσμένα όργανα.</a:t>
            </a:r>
            <a:endParaRPr lang="en-US" dirty="0">
              <a:latin typeface="Times New Roman" panose="02020603050405020304" pitchFamily="18" charset="0"/>
              <a:cs typeface="Times New Roman" panose="02020603050405020304" pitchFamily="18" charset="0"/>
            </a:endParaRPr>
          </a:p>
        </p:txBody>
      </p:sp>
      <p:pic>
        <p:nvPicPr>
          <p:cNvPr id="4098" name="Picture 2" descr="Pseudomyxoma peritonei - Wikipedia">
            <a:extLst>
              <a:ext uri="{FF2B5EF4-FFF2-40B4-BE49-F238E27FC236}">
                <a16:creationId xmlns:a16="http://schemas.microsoft.com/office/drawing/2014/main" xmlns="" id="{7543FD39-0493-5067-9F83-37814C835607}"/>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44466" y="4283157"/>
            <a:ext cx="3213100" cy="2527300"/>
          </a:xfrm>
          <a:prstGeom prst="rect">
            <a:avLst/>
          </a:prstGeom>
          <a:noFill/>
          <a:extLst>
            <a:ext uri="{909E8E84-426E-40DD-AFC4-6F175D3DCCD1}">
              <a14:hiddenFill xmlns:a14="http://schemas.microsoft.com/office/drawing/2010/main" xmlns="">
                <a:solidFill>
                  <a:srgbClr val="FFFFFF"/>
                </a:solidFill>
              </a14:hiddenFill>
            </a:ext>
          </a:extLst>
        </p:spPr>
      </p:pic>
      <p:pic>
        <p:nvPicPr>
          <p:cNvPr id="4100" name="Picture 4" descr="IJMS | Free Full-Text | Role of Epithelial–Mesenchymal Plasticity in Pseudomyxoma  Peritonei: Implications for Locoregional Treatments | HTML">
            <a:extLst>
              <a:ext uri="{FF2B5EF4-FFF2-40B4-BE49-F238E27FC236}">
                <a16:creationId xmlns:a16="http://schemas.microsoft.com/office/drawing/2014/main" xmlns="" id="{11F17F20-B7D0-7426-12A3-49F8DE4E6F1B}"/>
              </a:ext>
            </a:extLst>
          </p:cNvP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239033" y="1683834"/>
            <a:ext cx="5280085" cy="2386361"/>
          </a:xfrm>
          <a:prstGeom prst="rect">
            <a:avLst/>
          </a:prstGeom>
          <a:noFill/>
          <a:extLst>
            <a:ext uri="{909E8E84-426E-40DD-AFC4-6F175D3DCCD1}">
              <a14:hiddenFill xmlns:a14="http://schemas.microsoft.com/office/drawing/2010/main" xmlns="">
                <a:solidFill>
                  <a:srgbClr val="FFFFFF"/>
                </a:solidFill>
              </a14:hiddenFill>
            </a:ext>
          </a:extLst>
        </p:spPr>
      </p:pic>
      <p:pic>
        <p:nvPicPr>
          <p:cNvPr id="4102" name="Picture 6" descr="Webpathology.com: A Collection of Surgical Pathology Images">
            <a:extLst>
              <a:ext uri="{FF2B5EF4-FFF2-40B4-BE49-F238E27FC236}">
                <a16:creationId xmlns:a16="http://schemas.microsoft.com/office/drawing/2014/main" xmlns="" id="{F9AA3085-D2D4-1F9D-35B0-B3902E1B77C2}"/>
              </a:ext>
            </a:extLst>
          </p:cNvPr>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3713102" y="4649206"/>
            <a:ext cx="1987916" cy="147253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149564475"/>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9A69AF-D57B-49B4-886C-D4A5DC1944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CABDC08D-6093-4397-92D4-54D00E2BB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rot="16200000">
            <a:off x="-650724" y="650724"/>
            <a:ext cx="6858000" cy="5556552"/>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3" name="Θέση περιεχομένου 2">
            <a:extLst>
              <a:ext uri="{FF2B5EF4-FFF2-40B4-BE49-F238E27FC236}">
                <a16:creationId xmlns:a16="http://schemas.microsoft.com/office/drawing/2014/main" xmlns="" id="{213232CE-753C-694F-901F-CBD673B0F41A}"/>
              </a:ext>
            </a:extLst>
          </p:cNvPr>
          <p:cNvSpPr>
            <a:spLocks noGrp="1"/>
          </p:cNvSpPr>
          <p:nvPr>
            <p:ph idx="1"/>
          </p:nvPr>
        </p:nvSpPr>
        <p:spPr>
          <a:xfrm>
            <a:off x="5556552" y="978993"/>
            <a:ext cx="5816734" cy="4900014"/>
          </a:xfrm>
          <a:effectLst/>
        </p:spPr>
        <p:txBody>
          <a:bodyPr>
            <a:normAutofit/>
          </a:bodyPr>
          <a:lstStyle/>
          <a:p>
            <a:r>
              <a:rPr lang="el-GR" b="0" i="0" u="none" strike="noStrike" dirty="0">
                <a:solidFill>
                  <a:srgbClr val="000000"/>
                </a:solidFill>
                <a:effectLst/>
                <a:latin typeface="Open Sans" panose="020B0606030504020204" pitchFamily="34" charset="0"/>
              </a:rPr>
              <a:t>Το περιτόναιο αποτελεί τον μεγαλύτερο ορογόνο υμένα του ανθρώπινου σώματος. </a:t>
            </a:r>
            <a:endParaRPr lang="en-US" b="0" i="0" u="none" strike="noStrike" dirty="0">
              <a:solidFill>
                <a:srgbClr val="000000"/>
              </a:solidFill>
              <a:effectLst/>
              <a:latin typeface="Open Sans" panose="020B0606030504020204" pitchFamily="34" charset="0"/>
            </a:endParaRPr>
          </a:p>
          <a:p>
            <a:r>
              <a:rPr lang="el-GR" b="0" i="0" u="none" strike="noStrike" dirty="0">
                <a:solidFill>
                  <a:srgbClr val="000000"/>
                </a:solidFill>
                <a:effectLst/>
                <a:latin typeface="Open Sans" panose="020B0606030504020204" pitchFamily="34" charset="0"/>
              </a:rPr>
              <a:t>Πρόκειται για μία συνεχή μεμβράνη από μονήρες πλακώδες επιθήλιο </a:t>
            </a:r>
            <a:r>
              <a:rPr lang="el-GR" b="0" i="0" u="none" strike="noStrike" dirty="0" err="1">
                <a:solidFill>
                  <a:srgbClr val="000000"/>
                </a:solidFill>
                <a:effectLst/>
                <a:latin typeface="Open Sans" panose="020B0606030504020204" pitchFamily="34" charset="0"/>
              </a:rPr>
              <a:t>μεσοδερμικής</a:t>
            </a:r>
            <a:r>
              <a:rPr lang="el-GR" b="0" i="0" u="none" strike="noStrike" dirty="0">
                <a:solidFill>
                  <a:srgbClr val="000000"/>
                </a:solidFill>
                <a:effectLst/>
                <a:latin typeface="Open Sans" panose="020B0606030504020204" pitchFamily="34" charset="0"/>
              </a:rPr>
              <a:t> προελεύσεως, η οποία ονομάζεται </a:t>
            </a:r>
            <a:r>
              <a:rPr lang="el-GR" b="0" i="0" u="none" strike="noStrike" dirty="0" err="1">
                <a:solidFill>
                  <a:srgbClr val="000000"/>
                </a:solidFill>
                <a:effectLst/>
                <a:latin typeface="Open Sans" panose="020B0606030504020204" pitchFamily="34" charset="0"/>
              </a:rPr>
              <a:t>μεσοθήλιο</a:t>
            </a:r>
            <a:r>
              <a:rPr lang="el-GR" b="0" i="0" u="none" strike="noStrike" dirty="0">
                <a:solidFill>
                  <a:srgbClr val="000000"/>
                </a:solidFill>
                <a:effectLst/>
                <a:latin typeface="Open Sans" panose="020B0606030504020204" pitchFamily="34" charset="0"/>
              </a:rPr>
              <a:t> και επικάθεται σε ένα λεπτό στρώμα συνδετικού ιστού.</a:t>
            </a:r>
            <a:endParaRPr lang="en-US" b="0" i="0" u="none" strike="noStrike" dirty="0">
              <a:solidFill>
                <a:srgbClr val="000000"/>
              </a:solidFill>
              <a:effectLst/>
              <a:latin typeface="Open Sans" panose="020B0606030504020204" pitchFamily="34" charset="0"/>
            </a:endParaRPr>
          </a:p>
          <a:p>
            <a:r>
              <a:rPr lang="el-GR" sz="2000" b="0" i="0" u="none" strike="noStrike" dirty="0">
                <a:solidFill>
                  <a:srgbClr val="000000"/>
                </a:solidFill>
                <a:effectLst/>
                <a:latin typeface="Open Sans" panose="020B0606030504020204" pitchFamily="34" charset="0"/>
              </a:rPr>
              <a:t>Η επιφάνεια του περιτοναίου κυμαίνεται από 1,0 έως 1,7 </a:t>
            </a:r>
            <a:r>
              <a:rPr lang="en-GB" sz="2000" b="0" i="0" u="none" strike="noStrike" dirty="0">
                <a:solidFill>
                  <a:srgbClr val="000000"/>
                </a:solidFill>
                <a:effectLst/>
                <a:latin typeface="Open Sans" panose="020B0606030504020204" pitchFamily="34" charset="0"/>
              </a:rPr>
              <a:t>m2, </a:t>
            </a:r>
            <a:r>
              <a:rPr lang="el-GR" sz="2000" b="0" i="0" u="none" strike="noStrike" dirty="0">
                <a:solidFill>
                  <a:srgbClr val="000000"/>
                </a:solidFill>
                <a:effectLst/>
                <a:latin typeface="Open Sans" panose="020B0606030504020204" pitchFamily="34" charset="0"/>
              </a:rPr>
              <a:t>περίπου όσο και η συνολική επιφάνεια σώματος.</a:t>
            </a:r>
            <a:endParaRPr lang="el-GR" sz="2000" dirty="0"/>
          </a:p>
        </p:txBody>
      </p:sp>
      <p:sp>
        <p:nvSpPr>
          <p:cNvPr id="5" name="Τίτλος 4">
            <a:extLst>
              <a:ext uri="{FF2B5EF4-FFF2-40B4-BE49-F238E27FC236}">
                <a16:creationId xmlns:a16="http://schemas.microsoft.com/office/drawing/2014/main" xmlns="" id="{1284B5CA-D3C4-BA4E-9524-FBC6152C9129}"/>
              </a:ext>
            </a:extLst>
          </p:cNvPr>
          <p:cNvSpPr>
            <a:spLocks noGrp="1"/>
          </p:cNvSpPr>
          <p:nvPr>
            <p:ph type="title"/>
          </p:nvPr>
        </p:nvSpPr>
        <p:spPr>
          <a:xfrm>
            <a:off x="206383" y="2743201"/>
            <a:ext cx="5350169" cy="1074820"/>
          </a:xfrm>
        </p:spPr>
        <p:txBody>
          <a:bodyPr/>
          <a:lstStyle/>
          <a:p>
            <a:pPr algn="l"/>
            <a:r>
              <a:rPr lang="el-GR" sz="3200" b="1" i="0" u="none" strike="noStrike" dirty="0">
                <a:solidFill>
                  <a:schemeClr val="tx1"/>
                </a:solidFill>
                <a:effectLst/>
                <a:latin typeface="Times New Roman" panose="02020603050405020304" pitchFamily="18" charset="0"/>
                <a:cs typeface="Times New Roman" panose="02020603050405020304" pitchFamily="18" charset="0"/>
              </a:rPr>
              <a:t>Περιτόναιο – Ανατομία</a:t>
            </a:r>
          </a:p>
        </p:txBody>
      </p:sp>
    </p:spTree>
    <p:extLst>
      <p:ext uri="{BB962C8B-B14F-4D97-AF65-F5344CB8AC3E}">
        <p14:creationId xmlns:p14="http://schemas.microsoft.com/office/powerpoint/2010/main" xmlns="" val="1926290479"/>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9A69AF-D57B-49B4-886C-D4A5DC1944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CABDC08D-6093-4397-92D4-54D00E2BB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rot="16200000">
            <a:off x="-650724" y="650724"/>
            <a:ext cx="6858000" cy="5556552"/>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5" name="Τίτλος 4">
            <a:extLst>
              <a:ext uri="{FF2B5EF4-FFF2-40B4-BE49-F238E27FC236}">
                <a16:creationId xmlns:a16="http://schemas.microsoft.com/office/drawing/2014/main" xmlns="" id="{1284B5CA-D3C4-BA4E-9524-FBC6152C9129}"/>
              </a:ext>
            </a:extLst>
          </p:cNvPr>
          <p:cNvSpPr>
            <a:spLocks noGrp="1"/>
          </p:cNvSpPr>
          <p:nvPr>
            <p:ph type="title"/>
          </p:nvPr>
        </p:nvSpPr>
        <p:spPr>
          <a:xfrm>
            <a:off x="206384" y="2743201"/>
            <a:ext cx="5151680" cy="1074820"/>
          </a:xfrm>
        </p:spPr>
        <p:txBody>
          <a:bodyPr/>
          <a:lstStyle/>
          <a:p>
            <a:r>
              <a:rPr lang="el-GR" sz="3600" b="0" i="0" u="none" strike="noStrike" dirty="0">
                <a:solidFill>
                  <a:srgbClr val="000000"/>
                </a:solidFill>
                <a:effectLst/>
                <a:latin typeface="Times New Roman" panose="02020603050405020304" pitchFamily="18" charset="0"/>
                <a:cs typeface="Times New Roman" panose="02020603050405020304" pitchFamily="18" charset="0"/>
              </a:rPr>
              <a:t>Το </a:t>
            </a:r>
            <a:r>
              <a:rPr lang="el-GR" sz="3600" b="0" i="0" u="none" strike="noStrike" dirty="0" err="1">
                <a:solidFill>
                  <a:srgbClr val="000000"/>
                </a:solidFill>
                <a:effectLst/>
                <a:latin typeface="Times New Roman" panose="02020603050405020304" pitchFamily="18" charset="0"/>
                <a:cs typeface="Times New Roman" panose="02020603050405020304" pitchFamily="18" charset="0"/>
              </a:rPr>
              <a:t>ψευδομύξωμα</a:t>
            </a:r>
            <a:r>
              <a:rPr lang="el-GR" sz="3600" b="0" i="0" u="none" strike="noStrike" dirty="0">
                <a:solidFill>
                  <a:srgbClr val="000000"/>
                </a:solidFill>
                <a:effectLst/>
                <a:latin typeface="Times New Roman" panose="02020603050405020304" pitchFamily="18" charset="0"/>
                <a:cs typeface="Times New Roman" panose="02020603050405020304" pitchFamily="18" charset="0"/>
              </a:rPr>
              <a:t> περιτοναίου εμφανίζει τις παρακάτω κατηγορίες</a:t>
            </a:r>
            <a:endParaRPr lang="en" sz="16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FD50E8C0-1644-F27F-1B16-18087D43589C}"/>
              </a:ext>
            </a:extLst>
          </p:cNvPr>
          <p:cNvSpPr>
            <a:spLocks noGrp="1"/>
          </p:cNvSpPr>
          <p:nvPr>
            <p:ph idx="1"/>
          </p:nvPr>
        </p:nvSpPr>
        <p:spPr>
          <a:xfrm>
            <a:off x="5762936" y="426720"/>
            <a:ext cx="5976110" cy="5760720"/>
          </a:xfrm>
        </p:spPr>
        <p:txBody>
          <a:bodyPr>
            <a:normAutofit/>
          </a:bodyPr>
          <a:lstStyle/>
          <a:p>
            <a:pPr algn="l">
              <a:buFont typeface="+mj-lt"/>
              <a:buAutoNum type="arabicPeriod"/>
            </a:pPr>
            <a:r>
              <a:rPr lang="el-GR" b="0" i="0" u="none" strike="noStrike" dirty="0" err="1">
                <a:effectLst/>
                <a:latin typeface="Times New Roman" panose="02020603050405020304" pitchFamily="18" charset="0"/>
                <a:cs typeface="Times New Roman" panose="02020603050405020304" pitchFamily="18" charset="0"/>
              </a:rPr>
              <a:t>Ψευδομύξωμα</a:t>
            </a:r>
            <a:r>
              <a:rPr lang="el-GR" b="0" i="0" u="none" strike="noStrike" dirty="0">
                <a:effectLst/>
                <a:latin typeface="Times New Roman" panose="02020603050405020304" pitchFamily="18" charset="0"/>
                <a:cs typeface="Times New Roman" panose="02020603050405020304" pitchFamily="18" charset="0"/>
              </a:rPr>
              <a:t> περιτοναίου από </a:t>
            </a:r>
            <a:r>
              <a:rPr lang="el-GR" b="0" i="0" u="none" strike="noStrike" dirty="0" err="1">
                <a:effectLst/>
                <a:latin typeface="Times New Roman" panose="02020603050405020304" pitchFamily="18" charset="0"/>
                <a:cs typeface="Times New Roman" panose="02020603050405020304" pitchFamily="18" charset="0"/>
              </a:rPr>
              <a:t>βλέννη</a:t>
            </a:r>
            <a:r>
              <a:rPr lang="el-GR" b="0" i="0" u="none" strike="noStrike" dirty="0">
                <a:effectLst/>
                <a:latin typeface="Times New Roman" panose="02020603050405020304" pitchFamily="18" charset="0"/>
                <a:cs typeface="Times New Roman" panose="02020603050405020304" pitchFamily="18" charset="0"/>
              </a:rPr>
              <a:t> χωρίς επιθηλιακά κύτταρα</a:t>
            </a:r>
          </a:p>
          <a:p>
            <a:pPr algn="l">
              <a:buFont typeface="+mj-lt"/>
              <a:buAutoNum type="arabicPeriod"/>
            </a:pPr>
            <a:r>
              <a:rPr lang="el-GR" b="0" i="0" u="none" strike="noStrike" dirty="0" err="1">
                <a:effectLst/>
                <a:latin typeface="Times New Roman" panose="02020603050405020304" pitchFamily="18" charset="0"/>
                <a:cs typeface="Times New Roman" panose="02020603050405020304" pitchFamily="18" charset="0"/>
              </a:rPr>
              <a:t>Ψευδομύξωμα</a:t>
            </a:r>
            <a:r>
              <a:rPr lang="el-GR" b="0" i="0" u="none" strike="noStrike" dirty="0">
                <a:effectLst/>
                <a:latin typeface="Times New Roman" panose="02020603050405020304" pitchFamily="18" charset="0"/>
                <a:cs typeface="Times New Roman" panose="02020603050405020304" pitchFamily="18" charset="0"/>
              </a:rPr>
              <a:t> περιτοναίου χαμηλής κακοήθειας.</a:t>
            </a:r>
          </a:p>
          <a:p>
            <a:pPr algn="l">
              <a:buFont typeface="+mj-lt"/>
              <a:buAutoNum type="arabicPeriod"/>
            </a:pPr>
            <a:r>
              <a:rPr lang="el-GR" b="0" i="0" u="none" strike="noStrike" dirty="0" err="1">
                <a:effectLst/>
                <a:latin typeface="Times New Roman" panose="02020603050405020304" pitchFamily="18" charset="0"/>
                <a:cs typeface="Times New Roman" panose="02020603050405020304" pitchFamily="18" charset="0"/>
              </a:rPr>
              <a:t>Ψευδομύξωμα</a:t>
            </a:r>
            <a:r>
              <a:rPr lang="el-GR" b="0" i="0" u="none" strike="noStrike" dirty="0">
                <a:effectLst/>
                <a:latin typeface="Times New Roman" panose="02020603050405020304" pitchFamily="18" charset="0"/>
                <a:cs typeface="Times New Roman" panose="02020603050405020304" pitchFamily="18" charset="0"/>
              </a:rPr>
              <a:t> περιτοναίου υψηλής κακοήθειας</a:t>
            </a:r>
          </a:p>
          <a:p>
            <a:pPr algn="l">
              <a:buFont typeface="+mj-lt"/>
              <a:buAutoNum type="arabicPeriod"/>
            </a:pPr>
            <a:r>
              <a:rPr lang="el-GR" b="0" i="0" u="none" strike="noStrike" dirty="0" err="1">
                <a:effectLst/>
                <a:latin typeface="Times New Roman" panose="02020603050405020304" pitchFamily="18" charset="0"/>
                <a:cs typeface="Times New Roman" panose="02020603050405020304" pitchFamily="18" charset="0"/>
              </a:rPr>
              <a:t>Ψευδομύξωμα</a:t>
            </a:r>
            <a:r>
              <a:rPr lang="el-GR" b="0" i="0" u="none" strike="noStrike" dirty="0">
                <a:effectLst/>
                <a:latin typeface="Times New Roman" panose="02020603050405020304" pitchFamily="18" charset="0"/>
                <a:cs typeface="Times New Roman" panose="02020603050405020304" pitchFamily="18" charset="0"/>
              </a:rPr>
              <a:t> περιτοναίου υψηλής κακοήθειας με κύτταρα δίκην </a:t>
            </a:r>
            <a:r>
              <a:rPr lang="el-GR" b="0" i="0" u="none" strike="noStrike" dirty="0" err="1">
                <a:effectLst/>
                <a:latin typeface="Times New Roman" panose="02020603050405020304" pitchFamily="18" charset="0"/>
                <a:cs typeface="Times New Roman" panose="02020603050405020304" pitchFamily="18" charset="0"/>
              </a:rPr>
              <a:t>σφραγιστήρος</a:t>
            </a:r>
            <a:r>
              <a:rPr lang="el-GR" b="0" i="0" u="none" strike="noStrike" dirty="0">
                <a:effectLst/>
                <a:latin typeface="Times New Roman" panose="02020603050405020304" pitchFamily="18" charset="0"/>
                <a:cs typeface="Times New Roman" panose="02020603050405020304" pitchFamily="18" charset="0"/>
              </a:rPr>
              <a:t> δακτυλίου (</a:t>
            </a:r>
            <a:r>
              <a:rPr lang="en-GB" b="0" i="0" u="none" strike="noStrike" dirty="0">
                <a:effectLst/>
                <a:latin typeface="Times New Roman" panose="02020603050405020304" pitchFamily="18" charset="0"/>
                <a:cs typeface="Times New Roman" panose="02020603050405020304" pitchFamily="18" charset="0"/>
              </a:rPr>
              <a:t>signet ring cells)</a:t>
            </a:r>
          </a:p>
        </p:txBody>
      </p:sp>
    </p:spTree>
    <p:extLst>
      <p:ext uri="{BB962C8B-B14F-4D97-AF65-F5344CB8AC3E}">
        <p14:creationId xmlns:p14="http://schemas.microsoft.com/office/powerpoint/2010/main" xmlns="" val="262103198"/>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9A69AF-D57B-49B4-886C-D4A5DC1944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CABDC08D-6093-4397-92D4-54D00E2BB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rot="16200000">
            <a:off x="-650724" y="650724"/>
            <a:ext cx="6858000" cy="5556552"/>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5" name="Τίτλος 4">
            <a:extLst>
              <a:ext uri="{FF2B5EF4-FFF2-40B4-BE49-F238E27FC236}">
                <a16:creationId xmlns:a16="http://schemas.microsoft.com/office/drawing/2014/main" xmlns="" id="{1284B5CA-D3C4-BA4E-9524-FBC6152C9129}"/>
              </a:ext>
            </a:extLst>
          </p:cNvPr>
          <p:cNvSpPr>
            <a:spLocks noGrp="1"/>
          </p:cNvSpPr>
          <p:nvPr>
            <p:ph type="title"/>
          </p:nvPr>
        </p:nvSpPr>
        <p:spPr>
          <a:xfrm>
            <a:off x="206384" y="2743201"/>
            <a:ext cx="5151680" cy="1074820"/>
          </a:xfrm>
        </p:spPr>
        <p:txBody>
          <a:bodyPr/>
          <a:lstStyle/>
          <a:p>
            <a:pPr algn="l"/>
            <a:r>
              <a:rPr lang="el-GR" b="1" i="0" u="none" strike="noStrike" dirty="0">
                <a:solidFill>
                  <a:schemeClr val="tx1"/>
                </a:solidFill>
                <a:effectLst/>
                <a:latin typeface="Times New Roman" panose="02020603050405020304" pitchFamily="18" charset="0"/>
                <a:cs typeface="Times New Roman" panose="02020603050405020304" pitchFamily="18" charset="0"/>
              </a:rPr>
              <a:t>συμπτώματα</a:t>
            </a:r>
            <a:br>
              <a:rPr lang="el-GR" b="1" i="0" u="none" strike="noStrike" dirty="0">
                <a:solidFill>
                  <a:schemeClr val="tx1"/>
                </a:solidFill>
                <a:effectLst/>
                <a:latin typeface="Times New Roman" panose="02020603050405020304" pitchFamily="18" charset="0"/>
                <a:cs typeface="Times New Roman" panose="02020603050405020304" pitchFamily="18" charset="0"/>
              </a:rPr>
            </a:br>
            <a:r>
              <a:rPr lang="el-GR" dirty="0">
                <a:solidFill>
                  <a:schemeClr val="tx1"/>
                </a:solidFill>
                <a:latin typeface="Times New Roman" panose="02020603050405020304" pitchFamily="18" charset="0"/>
                <a:cs typeface="Times New Roman" panose="02020603050405020304" pitchFamily="18" charset="0"/>
              </a:rPr>
              <a:t/>
            </a:r>
            <a:br>
              <a:rPr lang="el-GR" dirty="0">
                <a:solidFill>
                  <a:schemeClr val="tx1"/>
                </a:solidFill>
                <a:latin typeface="Times New Roman" panose="02020603050405020304" pitchFamily="18" charset="0"/>
                <a:cs typeface="Times New Roman" panose="02020603050405020304" pitchFamily="18" charset="0"/>
              </a:rPr>
            </a:br>
            <a:endParaRPr lang="en" sz="1800"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FD50E8C0-1644-F27F-1B16-18087D43589C}"/>
              </a:ext>
            </a:extLst>
          </p:cNvPr>
          <p:cNvSpPr>
            <a:spLocks noGrp="1"/>
          </p:cNvSpPr>
          <p:nvPr>
            <p:ph idx="1"/>
          </p:nvPr>
        </p:nvSpPr>
        <p:spPr>
          <a:xfrm>
            <a:off x="5564448" y="426720"/>
            <a:ext cx="6174598" cy="5760720"/>
          </a:xfrm>
        </p:spPr>
        <p:txBody>
          <a:bodyPr>
            <a:normAutofit/>
          </a:bodyPr>
          <a:lstStyle/>
          <a:p>
            <a:pPr algn="l">
              <a:buFont typeface="+mj-lt"/>
              <a:buAutoNum type="arabicPeriod"/>
            </a:pPr>
            <a:r>
              <a:rPr lang="en-US" b="0" i="0" u="none" strike="noStrike" dirty="0">
                <a:effectLst/>
                <a:latin typeface="Times New Roman" panose="02020603050405020304" pitchFamily="18" charset="0"/>
                <a:cs typeface="Times New Roman" panose="02020603050405020304" pitchFamily="18" charset="0"/>
              </a:rPr>
              <a:t>To </a:t>
            </a:r>
            <a:r>
              <a:rPr lang="el-GR" b="0" i="0" u="none" strike="noStrike" dirty="0">
                <a:effectLst/>
                <a:latin typeface="Times New Roman" panose="02020603050405020304" pitchFamily="18" charset="0"/>
                <a:cs typeface="Times New Roman" panose="02020603050405020304" pitchFamily="18" charset="0"/>
              </a:rPr>
              <a:t>πιο συχνό σύμπτωμα είναι μάζα στην κοιλιακή χώρα που αυξάνεται διαρκώς. Ο/Η ασθενής αισθάνεται ένα διαρκές φούσκωμα με αύξηση της περιμέτρου της κοιλιάς.</a:t>
            </a:r>
          </a:p>
          <a:p>
            <a:pPr algn="l">
              <a:buFont typeface="+mj-lt"/>
              <a:buAutoNum type="arabicPeriod"/>
            </a:pPr>
            <a:endParaRPr lang="el-GR" b="0" i="0" u="none" strike="noStrike" dirty="0">
              <a:effectLst/>
              <a:latin typeface="Times New Roman" panose="02020603050405020304" pitchFamily="18" charset="0"/>
              <a:cs typeface="Times New Roman" panose="02020603050405020304" pitchFamily="18" charset="0"/>
            </a:endParaRPr>
          </a:p>
          <a:p>
            <a:pPr algn="l">
              <a:buFont typeface="+mj-lt"/>
              <a:buAutoNum type="arabicPeriod"/>
            </a:pPr>
            <a:r>
              <a:rPr lang="el-GR" b="0" i="0" u="none" strike="noStrike" dirty="0">
                <a:effectLst/>
                <a:latin typeface="Times New Roman" panose="02020603050405020304" pitchFamily="18" charset="0"/>
                <a:cs typeface="Times New Roman" panose="02020603050405020304" pitchFamily="18" charset="0"/>
              </a:rPr>
              <a:t> Η διόγκωση αυτή οφείλεται στην άθροιση υγρού/</a:t>
            </a:r>
            <a:r>
              <a:rPr lang="el-GR" b="0" i="0" u="none" strike="noStrike" dirty="0" err="1">
                <a:effectLst/>
                <a:latin typeface="Times New Roman" panose="02020603050405020304" pitchFamily="18" charset="0"/>
                <a:cs typeface="Times New Roman" panose="02020603050405020304" pitchFamily="18" charset="0"/>
              </a:rPr>
              <a:t>βλέννης</a:t>
            </a:r>
            <a:r>
              <a:rPr lang="el-GR" b="0" i="0" u="none" strike="noStrike" dirty="0">
                <a:effectLst/>
                <a:latin typeface="Times New Roman" panose="02020603050405020304" pitchFamily="18" charset="0"/>
                <a:cs typeface="Times New Roman" panose="02020603050405020304" pitchFamily="18" charset="0"/>
              </a:rPr>
              <a:t>. Ειδικότερα, στους άνδρες, μπορεί να εκδηλωθεί αρχικά ως βουβωνοκήλη και στις γυναίκες με μάζα στις ωοθήκες.</a:t>
            </a:r>
          </a:p>
          <a:p>
            <a:pPr algn="l">
              <a:buFont typeface="+mj-lt"/>
              <a:buAutoNum type="arabicPeriod"/>
            </a:pPr>
            <a:endParaRPr lang="el-GR" b="0" i="0" u="none" strike="noStrike" dirty="0">
              <a:effectLst/>
              <a:latin typeface="Times New Roman" panose="02020603050405020304" pitchFamily="18" charset="0"/>
              <a:cs typeface="Times New Roman" panose="02020603050405020304" pitchFamily="18" charset="0"/>
            </a:endParaRPr>
          </a:p>
          <a:p>
            <a:pPr algn="l">
              <a:buFont typeface="+mj-lt"/>
              <a:buAutoNum type="arabicPeriod"/>
            </a:pPr>
            <a:r>
              <a:rPr lang="el-GR" b="0" i="0" u="none" strike="noStrike" dirty="0">
                <a:effectLst/>
                <a:latin typeface="Times New Roman" panose="02020603050405020304" pitchFamily="18" charset="0"/>
                <a:cs typeface="Times New Roman" panose="02020603050405020304" pitchFamily="18" charset="0"/>
              </a:rPr>
              <a:t> Σημαντικές στη διάγνωση της νόσου είναι οι απεικονιστικές εξετάσεις, όπως η αξονική τομογραφία.</a:t>
            </a:r>
          </a:p>
        </p:txBody>
      </p:sp>
    </p:spTree>
    <p:extLst>
      <p:ext uri="{BB962C8B-B14F-4D97-AF65-F5344CB8AC3E}">
        <p14:creationId xmlns:p14="http://schemas.microsoft.com/office/powerpoint/2010/main" xmlns="" val="80481651"/>
      </p:ext>
    </p:extLst>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9A69AF-D57B-49B4-886C-D4A5DC1944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CABDC08D-6093-4397-92D4-54D00E2BB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rot="16200000">
            <a:off x="-650724" y="650724"/>
            <a:ext cx="6858000" cy="5556552"/>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5" name="Τίτλος 4">
            <a:extLst>
              <a:ext uri="{FF2B5EF4-FFF2-40B4-BE49-F238E27FC236}">
                <a16:creationId xmlns:a16="http://schemas.microsoft.com/office/drawing/2014/main" xmlns="" id="{1284B5CA-D3C4-BA4E-9524-FBC6152C9129}"/>
              </a:ext>
            </a:extLst>
          </p:cNvPr>
          <p:cNvSpPr>
            <a:spLocks noGrp="1"/>
          </p:cNvSpPr>
          <p:nvPr>
            <p:ph type="title"/>
          </p:nvPr>
        </p:nvSpPr>
        <p:spPr>
          <a:xfrm>
            <a:off x="202435" y="975358"/>
            <a:ext cx="5151680" cy="1074820"/>
          </a:xfrm>
        </p:spPr>
        <p:txBody>
          <a:bodyPr/>
          <a:lstStyle/>
          <a:p>
            <a:pPr algn="l"/>
            <a:r>
              <a:rPr lang="el-GR" b="1" i="0" u="none" strike="noStrike" dirty="0">
                <a:solidFill>
                  <a:schemeClr val="tx1"/>
                </a:solidFill>
                <a:effectLst/>
                <a:latin typeface="Times New Roman" panose="02020603050405020304" pitchFamily="18" charset="0"/>
                <a:cs typeface="Times New Roman" panose="02020603050405020304" pitchFamily="18" charset="0"/>
              </a:rPr>
              <a:t>Περιτοναϊκή </a:t>
            </a:r>
            <a:r>
              <a:rPr lang="el-GR" b="1" i="0" u="none" strike="noStrike" dirty="0" err="1">
                <a:solidFill>
                  <a:schemeClr val="tx1"/>
                </a:solidFill>
                <a:effectLst/>
                <a:latin typeface="Times New Roman" panose="02020603050405020304" pitchFamily="18" charset="0"/>
                <a:cs typeface="Times New Roman" panose="02020603050405020304" pitchFamily="18" charset="0"/>
              </a:rPr>
              <a:t>καρκινωμάτωση</a:t>
            </a:r>
            <a:endParaRPr lang="el-GR" b="1" i="0" u="none" strike="noStrike" dirty="0">
              <a:solidFill>
                <a:schemeClr val="tx1"/>
              </a:solidFill>
              <a:effectLst/>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FD50E8C0-1644-F27F-1B16-18087D43589C}"/>
              </a:ext>
            </a:extLst>
          </p:cNvPr>
          <p:cNvSpPr>
            <a:spLocks noGrp="1"/>
          </p:cNvSpPr>
          <p:nvPr>
            <p:ph idx="1"/>
          </p:nvPr>
        </p:nvSpPr>
        <p:spPr>
          <a:xfrm>
            <a:off x="5604634" y="772407"/>
            <a:ext cx="6380982" cy="5760720"/>
          </a:xfrm>
        </p:spPr>
        <p:txBody>
          <a:bodyPr>
            <a:normAutofit/>
          </a:bodyPr>
          <a:lstStyle/>
          <a:p>
            <a:pPr algn="l">
              <a:buFont typeface="+mj-lt"/>
              <a:buAutoNum type="arabicPeriod"/>
            </a:pPr>
            <a:r>
              <a:rPr lang="el-GR" b="0" i="0" u="none" strike="noStrike" dirty="0">
                <a:effectLst/>
                <a:latin typeface="Times New Roman" panose="02020603050405020304" pitchFamily="18" charset="0"/>
                <a:cs typeface="Times New Roman" panose="02020603050405020304" pitchFamily="18" charset="0"/>
              </a:rPr>
              <a:t>Είναι διάφοροι όγκοι σε προχωρημένο στάδιο, οι οποίοι έχουν αναπτυχθεί μέσα στην κοιλιακή χώρα και δεν προέρχονται από το περιτόναιο. Οι όγκοι αυτοί μπορεί να ξεκινούν από διάφορα όργανα, συνήθως </a:t>
            </a:r>
            <a:r>
              <a:rPr lang="el-GR" b="0" i="0" u="none" strike="noStrike" dirty="0" err="1">
                <a:effectLst/>
                <a:latin typeface="Times New Roman" panose="02020603050405020304" pitchFamily="18" charset="0"/>
                <a:cs typeface="Times New Roman" panose="02020603050405020304" pitchFamily="18" charset="0"/>
              </a:rPr>
              <a:t>ενδοκοιλιακά</a:t>
            </a:r>
            <a:r>
              <a:rPr lang="el-GR" b="0" i="0" u="none" strike="noStrike" dirty="0">
                <a:effectLst/>
                <a:latin typeface="Times New Roman" panose="02020603050405020304" pitchFamily="18" charset="0"/>
                <a:cs typeface="Times New Roman" panose="02020603050405020304" pitchFamily="18" charset="0"/>
              </a:rPr>
              <a:t>, όπως  η σκωληκοειδής απόφυση, το παχύ έντερο, οι ωοθήκες, η μήτρα, το στομάχι, το πάγκρεας και άλλα.</a:t>
            </a:r>
          </a:p>
          <a:p>
            <a:pPr algn="l">
              <a:buFont typeface="+mj-lt"/>
              <a:buAutoNum type="arabicPeriod"/>
            </a:pPr>
            <a:endParaRPr lang="en-US" b="0" i="0" u="none" strike="noStrike" dirty="0">
              <a:effectLst/>
              <a:latin typeface="Times New Roman" panose="02020603050405020304" pitchFamily="18" charset="0"/>
              <a:cs typeface="Times New Roman" panose="02020603050405020304" pitchFamily="18" charset="0"/>
            </a:endParaRPr>
          </a:p>
          <a:p>
            <a:pPr algn="l">
              <a:buFont typeface="+mj-lt"/>
              <a:buAutoNum type="arabicPeriod"/>
            </a:pPr>
            <a:r>
              <a:rPr lang="el-GR" b="0" i="0" u="none" strike="noStrike" dirty="0">
                <a:effectLst/>
                <a:latin typeface="Times New Roman" panose="02020603050405020304" pitchFamily="18" charset="0"/>
                <a:cs typeface="Times New Roman" panose="02020603050405020304" pitchFamily="18" charset="0"/>
              </a:rPr>
              <a:t>Η περιτοναϊκή </a:t>
            </a:r>
            <a:r>
              <a:rPr lang="el-GR" b="0" i="0" u="none" strike="noStrike" dirty="0" err="1">
                <a:effectLst/>
                <a:latin typeface="Times New Roman" panose="02020603050405020304" pitchFamily="18" charset="0"/>
                <a:cs typeface="Times New Roman" panose="02020603050405020304" pitchFamily="18" charset="0"/>
              </a:rPr>
              <a:t>καρκινωμάτωση</a:t>
            </a:r>
            <a:r>
              <a:rPr lang="el-GR" b="0" i="0" u="none" strike="noStrike" dirty="0">
                <a:effectLst/>
                <a:latin typeface="Times New Roman" panose="02020603050405020304" pitchFamily="18" charset="0"/>
                <a:cs typeface="Times New Roman" panose="02020603050405020304" pitchFamily="18" charset="0"/>
              </a:rPr>
              <a:t>  παραδοσιακά θεωρείται ως τελικό στάδιο των καρκίνων της κοιλιακής χώρας με μέση επιβίωση 6 μήνες το λιγότερο. Με την εξέλιξη των </a:t>
            </a:r>
            <a:r>
              <a:rPr lang="el-GR" b="0" i="0" u="none" strike="noStrike" dirty="0" err="1">
                <a:effectLst/>
                <a:latin typeface="Times New Roman" panose="02020603050405020304" pitchFamily="18" charset="0"/>
                <a:cs typeface="Times New Roman" panose="02020603050405020304" pitchFamily="18" charset="0"/>
              </a:rPr>
              <a:t>χημειοθεραπευτικών</a:t>
            </a:r>
            <a:r>
              <a:rPr lang="el-GR" b="0" i="0" u="none" strike="noStrike" dirty="0">
                <a:effectLst/>
                <a:latin typeface="Times New Roman" panose="02020603050405020304" pitchFamily="18" charset="0"/>
                <a:cs typeface="Times New Roman" panose="02020603050405020304" pitchFamily="18" charset="0"/>
              </a:rPr>
              <a:t> παραγόντων και την είσοδο της </a:t>
            </a:r>
            <a:r>
              <a:rPr lang="el-GR" b="0" i="0" u="none" strike="noStrike" dirty="0" err="1">
                <a:effectLst/>
                <a:latin typeface="Times New Roman" panose="02020603050405020304" pitchFamily="18" charset="0"/>
                <a:cs typeface="Times New Roman" panose="02020603050405020304" pitchFamily="18" charset="0"/>
              </a:rPr>
              <a:t>κυτταρομειωτικής</a:t>
            </a:r>
            <a:r>
              <a:rPr lang="el-GR" b="0" i="0" u="none" strike="noStrike" dirty="0">
                <a:effectLst/>
                <a:latin typeface="Times New Roman" panose="02020603050405020304" pitchFamily="18" charset="0"/>
                <a:cs typeface="Times New Roman" panose="02020603050405020304" pitchFamily="18" charset="0"/>
              </a:rPr>
              <a:t> χειρουργικής, η πρόγνωση της κατάστασης αυτής έχει αλλάξει άρδην ιδιαίτερα όσον αφορά σε περιτοναϊκή </a:t>
            </a:r>
            <a:r>
              <a:rPr lang="el-GR" b="0" i="0" u="none" strike="noStrike" dirty="0" err="1">
                <a:effectLst/>
                <a:latin typeface="Times New Roman" panose="02020603050405020304" pitchFamily="18" charset="0"/>
                <a:cs typeface="Times New Roman" panose="02020603050405020304" pitchFamily="18" charset="0"/>
              </a:rPr>
              <a:t>καρκινωμάτωση</a:t>
            </a:r>
            <a:r>
              <a:rPr lang="el-GR" b="0" i="0" u="none" strike="noStrike" dirty="0">
                <a:effectLst/>
                <a:latin typeface="Times New Roman" panose="02020603050405020304" pitchFamily="18" charset="0"/>
                <a:cs typeface="Times New Roman" panose="02020603050405020304" pitchFamily="18" charset="0"/>
              </a:rPr>
              <a:t> από όγκους της σκωληκοειδούς απόφυσης, του παχέος εντέρου και των ωοθηκών.</a:t>
            </a:r>
          </a:p>
        </p:txBody>
      </p:sp>
      <p:pic>
        <p:nvPicPr>
          <p:cNvPr id="1026" name="Picture 2" descr="CT imaging of peritoneal carcinomatosis with surgical correlation: a  pictorial review | Insights into Imaging | Full Text">
            <a:extLst>
              <a:ext uri="{FF2B5EF4-FFF2-40B4-BE49-F238E27FC236}">
                <a16:creationId xmlns:a16="http://schemas.microsoft.com/office/drawing/2014/main" xmlns="" id="{5BFCB905-1726-B5B9-2E7F-4E7E43FA0974}"/>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02435" y="2549089"/>
            <a:ext cx="4292600" cy="1905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419257565"/>
      </p:ext>
    </p:extLst>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9A69AF-D57B-49B4-886C-D4A5DC1944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CABDC08D-6093-4397-92D4-54D00E2BB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rot="16200000">
            <a:off x="-650724" y="650724"/>
            <a:ext cx="6858000" cy="5556552"/>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5" name="Τίτλος 4">
            <a:extLst>
              <a:ext uri="{FF2B5EF4-FFF2-40B4-BE49-F238E27FC236}">
                <a16:creationId xmlns:a16="http://schemas.microsoft.com/office/drawing/2014/main" xmlns="" id="{1284B5CA-D3C4-BA4E-9524-FBC6152C9129}"/>
              </a:ext>
            </a:extLst>
          </p:cNvPr>
          <p:cNvSpPr>
            <a:spLocks noGrp="1"/>
          </p:cNvSpPr>
          <p:nvPr>
            <p:ph type="title"/>
          </p:nvPr>
        </p:nvSpPr>
        <p:spPr>
          <a:xfrm>
            <a:off x="206384" y="2743201"/>
            <a:ext cx="5151680" cy="1074820"/>
          </a:xfrm>
        </p:spPr>
        <p:txBody>
          <a:bodyPr/>
          <a:lstStyle/>
          <a:p>
            <a:pPr algn="l"/>
            <a:r>
              <a:rPr lang="el-GR" b="1" i="0" u="none" strike="noStrike" dirty="0">
                <a:solidFill>
                  <a:schemeClr val="tx1"/>
                </a:solidFill>
                <a:effectLst/>
                <a:latin typeface="Times New Roman" panose="02020603050405020304" pitchFamily="18" charset="0"/>
                <a:cs typeface="Times New Roman" panose="02020603050405020304" pitchFamily="18" charset="0"/>
              </a:rPr>
              <a:t>Υπέρθερμη </a:t>
            </a:r>
            <a:r>
              <a:rPr lang="el-GR" b="1" i="0" u="none" strike="noStrike" dirty="0" err="1">
                <a:solidFill>
                  <a:schemeClr val="tx1"/>
                </a:solidFill>
                <a:effectLst/>
                <a:latin typeface="Times New Roman" panose="02020603050405020304" pitchFamily="18" charset="0"/>
                <a:cs typeface="Times New Roman" panose="02020603050405020304" pitchFamily="18" charset="0"/>
              </a:rPr>
              <a:t>διεγχειρητική</a:t>
            </a:r>
            <a:r>
              <a:rPr lang="el-GR" b="1" i="0" u="none" strike="noStrike" dirty="0">
                <a:solidFill>
                  <a:schemeClr val="tx1"/>
                </a:solidFill>
                <a:effectLst/>
                <a:latin typeface="Times New Roman" panose="02020603050405020304" pitchFamily="18" charset="0"/>
                <a:cs typeface="Times New Roman" panose="02020603050405020304" pitchFamily="18" charset="0"/>
              </a:rPr>
              <a:t> </a:t>
            </a:r>
            <a:r>
              <a:rPr lang="el-GR" b="1" i="0" u="none" strike="noStrike" dirty="0" err="1">
                <a:solidFill>
                  <a:schemeClr val="tx1"/>
                </a:solidFill>
                <a:effectLst/>
                <a:latin typeface="Times New Roman" panose="02020603050405020304" pitchFamily="18" charset="0"/>
                <a:cs typeface="Times New Roman" panose="02020603050405020304" pitchFamily="18" charset="0"/>
              </a:rPr>
              <a:t>ενδοπεριτοναϊκή</a:t>
            </a:r>
            <a:r>
              <a:rPr lang="el-GR" b="1" i="0" u="none" strike="noStrike" dirty="0">
                <a:solidFill>
                  <a:schemeClr val="tx1"/>
                </a:solidFill>
                <a:effectLst/>
                <a:latin typeface="Times New Roman" panose="02020603050405020304" pitchFamily="18" charset="0"/>
                <a:cs typeface="Times New Roman" panose="02020603050405020304" pitchFamily="18" charset="0"/>
              </a:rPr>
              <a:t> χημειοθεραπεία (</a:t>
            </a:r>
            <a:r>
              <a:rPr lang="en-GB" b="1" i="0" u="none" strike="noStrike" dirty="0">
                <a:solidFill>
                  <a:schemeClr val="tx1"/>
                </a:solidFill>
                <a:effectLst/>
                <a:latin typeface="Times New Roman" panose="02020603050405020304" pitchFamily="18" charset="0"/>
                <a:cs typeface="Times New Roman" panose="02020603050405020304" pitchFamily="18" charset="0"/>
              </a:rPr>
              <a:t>HIPEC)</a:t>
            </a:r>
          </a:p>
        </p:txBody>
      </p:sp>
      <p:sp>
        <p:nvSpPr>
          <p:cNvPr id="3" name="Content Placeholder 2">
            <a:extLst>
              <a:ext uri="{FF2B5EF4-FFF2-40B4-BE49-F238E27FC236}">
                <a16:creationId xmlns:a16="http://schemas.microsoft.com/office/drawing/2014/main" xmlns="" id="{FD50E8C0-1644-F27F-1B16-18087D43589C}"/>
              </a:ext>
            </a:extLst>
          </p:cNvPr>
          <p:cNvSpPr>
            <a:spLocks noGrp="1"/>
          </p:cNvSpPr>
          <p:nvPr>
            <p:ph idx="1"/>
          </p:nvPr>
        </p:nvSpPr>
        <p:spPr>
          <a:xfrm>
            <a:off x="5664820" y="613317"/>
            <a:ext cx="6493716" cy="5547654"/>
          </a:xfrm>
        </p:spPr>
        <p:txBody>
          <a:bodyPr>
            <a:normAutofit/>
          </a:bodyPr>
          <a:lstStyle/>
          <a:p>
            <a:pPr algn="l">
              <a:buFont typeface="+mj-lt"/>
              <a:buAutoNum type="arabicPeriod"/>
            </a:pPr>
            <a:r>
              <a:rPr lang="en-GB" b="0" i="0" u="none" strike="noStrike" dirty="0">
                <a:effectLst/>
                <a:latin typeface="Times New Roman" panose="02020603050405020304" pitchFamily="18" charset="0"/>
                <a:cs typeface="Times New Roman" panose="02020603050405020304" pitchFamily="18" charset="0"/>
              </a:rPr>
              <a:t>H </a:t>
            </a:r>
            <a:r>
              <a:rPr lang="el-GR" b="0" i="0" u="none" strike="noStrike" dirty="0">
                <a:effectLst/>
                <a:latin typeface="Times New Roman" panose="02020603050405020304" pitchFamily="18" charset="0"/>
                <a:cs typeface="Times New Roman" panose="02020603050405020304" pitchFamily="18" charset="0"/>
              </a:rPr>
              <a:t>υπέρθερμη χημειοθεραπεία </a:t>
            </a:r>
            <a:r>
              <a:rPr lang="el-GR" b="0" i="0" u="none" strike="noStrike" dirty="0" err="1">
                <a:effectLst/>
                <a:latin typeface="Times New Roman" panose="02020603050405020304" pitchFamily="18" charset="0"/>
                <a:cs typeface="Times New Roman" panose="02020603050405020304" pitchFamily="18" charset="0"/>
              </a:rPr>
              <a:t>διεγχειρητική</a:t>
            </a:r>
            <a:r>
              <a:rPr lang="el-GR" b="0" i="0" u="none" strike="noStrike" dirty="0">
                <a:effectLst/>
                <a:latin typeface="Times New Roman" panose="02020603050405020304" pitchFamily="18" charset="0"/>
                <a:cs typeface="Times New Roman" panose="02020603050405020304" pitchFamily="18" charset="0"/>
              </a:rPr>
              <a:t> </a:t>
            </a:r>
            <a:r>
              <a:rPr lang="el-GR" b="0" i="0" u="none" strike="noStrike" dirty="0" err="1">
                <a:effectLst/>
                <a:latin typeface="Times New Roman" panose="02020603050405020304" pitchFamily="18" charset="0"/>
                <a:cs typeface="Times New Roman" panose="02020603050405020304" pitchFamily="18" charset="0"/>
              </a:rPr>
              <a:t>ενδοπεριτοναϊκή</a:t>
            </a:r>
            <a:r>
              <a:rPr lang="el-GR" b="0" i="0" u="none" strike="noStrike" dirty="0">
                <a:effectLst/>
                <a:latin typeface="Times New Roman" panose="02020603050405020304" pitchFamily="18" charset="0"/>
                <a:cs typeface="Times New Roman" panose="02020603050405020304" pitchFamily="18" charset="0"/>
              </a:rPr>
              <a:t> (</a:t>
            </a:r>
            <a:r>
              <a:rPr lang="en-GB" b="0" i="0" u="none" strike="noStrike" dirty="0">
                <a:effectLst/>
                <a:latin typeface="Times New Roman" panose="02020603050405020304" pitchFamily="18" charset="0"/>
                <a:cs typeface="Times New Roman" panose="02020603050405020304" pitchFamily="18" charset="0"/>
              </a:rPr>
              <a:t>Hyperthermic Intraperitoneal Chemotherapy – HIPEC), </a:t>
            </a:r>
            <a:r>
              <a:rPr lang="el-GR" b="0" i="0" u="none" strike="noStrike" dirty="0">
                <a:effectLst/>
                <a:latin typeface="Times New Roman" panose="02020603050405020304" pitchFamily="18" charset="0"/>
                <a:cs typeface="Times New Roman" panose="02020603050405020304" pitchFamily="18" charset="0"/>
              </a:rPr>
              <a:t>περιλαμβάνει </a:t>
            </a:r>
            <a:r>
              <a:rPr lang="el-GR" b="0" i="0" u="none" strike="noStrike" dirty="0" err="1">
                <a:effectLst/>
                <a:latin typeface="Times New Roman" panose="02020603050405020304" pitchFamily="18" charset="0"/>
                <a:cs typeface="Times New Roman" panose="02020603050405020304" pitchFamily="18" charset="0"/>
              </a:rPr>
              <a:t>έκπλυση</a:t>
            </a:r>
            <a:r>
              <a:rPr lang="el-GR" b="0" i="0" u="none" strike="noStrike" dirty="0">
                <a:effectLst/>
                <a:latin typeface="Times New Roman" panose="02020603050405020304" pitchFamily="18" charset="0"/>
                <a:cs typeface="Times New Roman" panose="02020603050405020304" pitchFamily="18" charset="0"/>
              </a:rPr>
              <a:t> της περιτοναϊκής κοιλότητας με </a:t>
            </a:r>
            <a:r>
              <a:rPr lang="el-GR" b="0" i="0" u="none" strike="noStrike" dirty="0" err="1">
                <a:effectLst/>
                <a:latin typeface="Times New Roman" panose="02020603050405020304" pitchFamily="18" charset="0"/>
                <a:cs typeface="Times New Roman" panose="02020603050405020304" pitchFamily="18" charset="0"/>
              </a:rPr>
              <a:t>χημειοθεραπευτικούς</a:t>
            </a:r>
            <a:r>
              <a:rPr lang="el-GR" b="0" i="0" u="none" strike="noStrike" dirty="0">
                <a:effectLst/>
                <a:latin typeface="Times New Roman" panose="02020603050405020304" pitchFamily="18" charset="0"/>
                <a:cs typeface="Times New Roman" panose="02020603050405020304" pitchFamily="18" charset="0"/>
              </a:rPr>
              <a:t> παράγοντες σε υψηλές θερμοκρασίες. </a:t>
            </a:r>
          </a:p>
          <a:p>
            <a:pPr algn="l">
              <a:buFont typeface="+mj-lt"/>
              <a:buAutoNum type="arabicPeriod"/>
            </a:pPr>
            <a:endParaRPr lang="en-US" b="0" i="0" u="none" strike="noStrike" dirty="0">
              <a:effectLst/>
              <a:latin typeface="Times New Roman" panose="02020603050405020304" pitchFamily="18" charset="0"/>
              <a:cs typeface="Times New Roman" panose="02020603050405020304" pitchFamily="18" charset="0"/>
            </a:endParaRPr>
          </a:p>
          <a:p>
            <a:pPr algn="l">
              <a:buFont typeface="+mj-lt"/>
              <a:buAutoNum type="arabicPeriod"/>
            </a:pPr>
            <a:r>
              <a:rPr lang="el-GR" b="0" i="0" u="none" strike="noStrike" dirty="0">
                <a:effectLst/>
                <a:latin typeface="Times New Roman" panose="02020603050405020304" pitchFamily="18" charset="0"/>
                <a:cs typeface="Times New Roman" panose="02020603050405020304" pitchFamily="18" charset="0"/>
              </a:rPr>
              <a:t>Η πλύση αυτή γίνεται αμέσως μετά το τέλος της </a:t>
            </a:r>
            <a:r>
              <a:rPr lang="el-GR" b="0" i="0" u="none" strike="noStrike" dirty="0">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xmlns="" val="tx"/>
                    </a:ext>
                  </a:extLst>
                </a:hlinkClick>
              </a:rPr>
              <a:t>Κυτταρομειωτικής Χειρουργικής</a:t>
            </a:r>
            <a:r>
              <a:rPr lang="el-GR" b="0" i="0" u="none" strike="noStrike" dirty="0">
                <a:effectLst/>
                <a:latin typeface="Times New Roman" panose="02020603050405020304" pitchFamily="18" charset="0"/>
                <a:cs typeface="Times New Roman" panose="02020603050405020304" pitchFamily="18" charset="0"/>
              </a:rPr>
              <a:t> και μπορεί να εκτελεστεί είτε ως ανοικτή είτε ως κλειστή μέθοδος, είτε ως τροποποίηση αυτών (π.χ. η ημίκλειστη μέθοδος). Βασική προϋπόθεση εφαρμογής της </a:t>
            </a:r>
            <a:r>
              <a:rPr lang="en-GB" b="0" i="0" u="none" strike="noStrike" dirty="0">
                <a:effectLst/>
                <a:latin typeface="Times New Roman" panose="02020603050405020304" pitchFamily="18" charset="0"/>
                <a:cs typeface="Times New Roman" panose="02020603050405020304" pitchFamily="18" charset="0"/>
              </a:rPr>
              <a:t>HIPEC </a:t>
            </a:r>
            <a:r>
              <a:rPr lang="el-GR" b="0" i="0" u="none" strike="noStrike" dirty="0">
                <a:effectLst/>
                <a:latin typeface="Times New Roman" panose="02020603050405020304" pitchFamily="18" charset="0"/>
                <a:cs typeface="Times New Roman" panose="02020603050405020304" pitchFamily="18" charset="0"/>
              </a:rPr>
              <a:t>είναι προηγουμένως να έχει επιτευχθεί πλήρης (</a:t>
            </a:r>
            <a:r>
              <a:rPr lang="en-GB" b="0" i="0" u="none" strike="noStrike" dirty="0">
                <a:effectLst/>
                <a:latin typeface="Times New Roman" panose="02020603050405020304" pitchFamily="18" charset="0"/>
                <a:cs typeface="Times New Roman" panose="02020603050405020304" pitchFamily="18" charset="0"/>
              </a:rPr>
              <a:t>CC-0) </a:t>
            </a:r>
            <a:r>
              <a:rPr lang="el-GR" b="0" i="0" u="none" strike="noStrike" dirty="0">
                <a:effectLst/>
                <a:latin typeface="Times New Roman" panose="02020603050405020304" pitchFamily="18" charset="0"/>
                <a:cs typeface="Times New Roman" panose="02020603050405020304" pitchFamily="18" charset="0"/>
              </a:rPr>
              <a:t>ή σχεδόν πλήρης (</a:t>
            </a:r>
            <a:r>
              <a:rPr lang="en-GB" b="0" i="0" u="none" strike="noStrike" dirty="0">
                <a:effectLst/>
                <a:latin typeface="Times New Roman" panose="02020603050405020304" pitchFamily="18" charset="0"/>
                <a:cs typeface="Times New Roman" panose="02020603050405020304" pitchFamily="18" charset="0"/>
              </a:rPr>
              <a:t>CC-1) </a:t>
            </a:r>
            <a:r>
              <a:rPr lang="el-GR" b="0" i="0" u="none" strike="noStrike" dirty="0" err="1">
                <a:effectLst/>
                <a:latin typeface="Times New Roman" panose="02020603050405020304" pitchFamily="18" charset="0"/>
                <a:cs typeface="Times New Roman" panose="02020603050405020304" pitchFamily="18" charset="0"/>
              </a:rPr>
              <a:t>κυτταρομείωση</a:t>
            </a:r>
            <a:r>
              <a:rPr lang="el-GR" b="0" i="0" u="none" strike="noStrike" dirty="0">
                <a:effectLst/>
                <a:latin typeface="Times New Roman" panose="02020603050405020304" pitchFamily="18" charset="0"/>
                <a:cs typeface="Times New Roman" panose="02020603050405020304" pitchFamily="18" charset="0"/>
              </a:rPr>
              <a:t> του όγκου. Η προϋπόθεση αυτή είναι πολύ σημαντική δεδομένου ότι τα </a:t>
            </a:r>
            <a:r>
              <a:rPr lang="el-GR" b="0" i="0" u="none" strike="noStrike" dirty="0" err="1">
                <a:effectLst/>
                <a:latin typeface="Times New Roman" panose="02020603050405020304" pitchFamily="18" charset="0"/>
                <a:cs typeface="Times New Roman" panose="02020603050405020304" pitchFamily="18" charset="0"/>
              </a:rPr>
              <a:t>χημειοθεραπευτικά</a:t>
            </a:r>
            <a:r>
              <a:rPr lang="el-GR" b="0" i="0" u="none" strike="noStrike" dirty="0">
                <a:effectLst/>
                <a:latin typeface="Times New Roman" panose="02020603050405020304" pitchFamily="18" charset="0"/>
                <a:cs typeface="Times New Roman" panose="02020603050405020304" pitchFamily="18" charset="0"/>
              </a:rPr>
              <a:t> φάρμακα κατά την </a:t>
            </a:r>
            <a:r>
              <a:rPr lang="en-GB" b="0" i="0" u="none" strike="noStrike" dirty="0">
                <a:effectLst/>
                <a:latin typeface="Times New Roman" panose="02020603050405020304" pitchFamily="18" charset="0"/>
                <a:cs typeface="Times New Roman" panose="02020603050405020304" pitchFamily="18" charset="0"/>
              </a:rPr>
              <a:t>HIPEC </a:t>
            </a:r>
            <a:r>
              <a:rPr lang="el-GR" b="0" i="0" u="none" strike="noStrike" dirty="0">
                <a:effectLst/>
                <a:latin typeface="Times New Roman" panose="02020603050405020304" pitchFamily="18" charset="0"/>
                <a:cs typeface="Times New Roman" panose="02020603050405020304" pitchFamily="18" charset="0"/>
              </a:rPr>
              <a:t>επιτυγχάνουν να διηθήσουν τους ιστούς σε βάθος μερικών χιλιοστών</a:t>
            </a:r>
          </a:p>
        </p:txBody>
      </p:sp>
      <p:pic>
        <p:nvPicPr>
          <p:cNvPr id="2" name="Εικόνα 5">
            <a:extLst>
              <a:ext uri="{FF2B5EF4-FFF2-40B4-BE49-F238E27FC236}">
                <a16:creationId xmlns:a16="http://schemas.microsoft.com/office/drawing/2014/main" xmlns="" id="{6B960D8D-5F2F-42FF-E97E-31457B6A7E81}"/>
              </a:ext>
            </a:extLst>
          </p:cNvPr>
          <p:cNvPicPr>
            <a:picLocks noChangeAspect="1"/>
          </p:cNvPicPr>
          <p:nvPr/>
        </p:nvPicPr>
        <p:blipFill rotWithShape="1">
          <a:blip r:embed="rId3"/>
          <a:srcRect r="-1" b="7478"/>
          <a:stretch/>
        </p:blipFill>
        <p:spPr>
          <a:xfrm>
            <a:off x="1889560" y="3909241"/>
            <a:ext cx="3721126" cy="2857538"/>
          </a:xfrm>
          <a:prstGeom prst="rect">
            <a:avLst/>
          </a:prstGeom>
        </p:spPr>
      </p:pic>
    </p:spTree>
    <p:extLst>
      <p:ext uri="{BB962C8B-B14F-4D97-AF65-F5344CB8AC3E}">
        <p14:creationId xmlns:p14="http://schemas.microsoft.com/office/powerpoint/2010/main" xmlns="" val="1098381977"/>
      </p:ext>
    </p:extLst>
  </p:cSld>
  <p:clrMapOvr>
    <a:overrideClrMapping bg1="lt1" tx1="dk1" bg2="lt2" tx2="dk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9A69AF-D57B-49B4-886C-D4A5DC1944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CABDC08D-6093-4397-92D4-54D00E2BB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rot="16200000">
            <a:off x="-650724" y="650724"/>
            <a:ext cx="6858000" cy="5556552"/>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5" name="Τίτλος 4">
            <a:extLst>
              <a:ext uri="{FF2B5EF4-FFF2-40B4-BE49-F238E27FC236}">
                <a16:creationId xmlns:a16="http://schemas.microsoft.com/office/drawing/2014/main" xmlns="" id="{1284B5CA-D3C4-BA4E-9524-FBC6152C9129}"/>
              </a:ext>
            </a:extLst>
          </p:cNvPr>
          <p:cNvSpPr>
            <a:spLocks noGrp="1"/>
          </p:cNvSpPr>
          <p:nvPr>
            <p:ph type="title"/>
          </p:nvPr>
        </p:nvSpPr>
        <p:spPr>
          <a:xfrm>
            <a:off x="206384" y="2743201"/>
            <a:ext cx="5151680" cy="1074820"/>
          </a:xfrm>
        </p:spPr>
        <p:txBody>
          <a:bodyPr/>
          <a:lstStyle/>
          <a:p>
            <a:pPr algn="l"/>
            <a:r>
              <a:rPr lang="el-GR" b="1" i="0" u="none" strike="noStrike" dirty="0">
                <a:solidFill>
                  <a:srgbClr val="000000"/>
                </a:solidFill>
                <a:effectLst/>
                <a:latin typeface="Open Sans" panose="020B0606030504020204" pitchFamily="34" charset="0"/>
              </a:rPr>
              <a:t>Στόχος</a:t>
            </a:r>
          </a:p>
        </p:txBody>
      </p:sp>
      <p:sp>
        <p:nvSpPr>
          <p:cNvPr id="3" name="Content Placeholder 2">
            <a:extLst>
              <a:ext uri="{FF2B5EF4-FFF2-40B4-BE49-F238E27FC236}">
                <a16:creationId xmlns:a16="http://schemas.microsoft.com/office/drawing/2014/main" xmlns="" id="{FD50E8C0-1644-F27F-1B16-18087D43589C}"/>
              </a:ext>
            </a:extLst>
          </p:cNvPr>
          <p:cNvSpPr>
            <a:spLocks noGrp="1"/>
          </p:cNvSpPr>
          <p:nvPr>
            <p:ph idx="1"/>
          </p:nvPr>
        </p:nvSpPr>
        <p:spPr>
          <a:xfrm>
            <a:off x="5664820" y="1170878"/>
            <a:ext cx="6074226" cy="5016562"/>
          </a:xfrm>
        </p:spPr>
        <p:txBody>
          <a:bodyPr>
            <a:normAutofit/>
          </a:bodyPr>
          <a:lstStyle/>
          <a:p>
            <a:pPr algn="l">
              <a:buFont typeface="+mj-lt"/>
              <a:buAutoNum type="arabicPeriod"/>
            </a:pPr>
            <a:r>
              <a:rPr lang="el-GR" b="0" i="0" u="none" strike="noStrike" dirty="0">
                <a:solidFill>
                  <a:srgbClr val="000000"/>
                </a:solidFill>
                <a:effectLst/>
                <a:latin typeface="Times New Roman" panose="02020603050405020304" pitchFamily="18" charset="0"/>
                <a:cs typeface="Times New Roman" panose="02020603050405020304" pitchFamily="18" charset="0"/>
              </a:rPr>
              <a:t>Ο θεραπευτικός στόχος είναι η επίτευξη υψηλών τοπικά συγκεντρώσεων των </a:t>
            </a:r>
            <a:r>
              <a:rPr lang="el-GR" b="0" i="0" u="none" strike="noStrike" dirty="0" err="1">
                <a:solidFill>
                  <a:srgbClr val="000000"/>
                </a:solidFill>
                <a:effectLst/>
                <a:latin typeface="Times New Roman" panose="02020603050405020304" pitchFamily="18" charset="0"/>
                <a:cs typeface="Times New Roman" panose="02020603050405020304" pitchFamily="18" charset="0"/>
              </a:rPr>
              <a:t>χημειοθεραπευτικών</a:t>
            </a:r>
            <a:r>
              <a:rPr lang="el-GR" b="0" i="0" u="none" strike="noStrike" dirty="0">
                <a:solidFill>
                  <a:srgbClr val="000000"/>
                </a:solidFill>
                <a:effectLst/>
                <a:latin typeface="Times New Roman" panose="02020603050405020304" pitchFamily="18" charset="0"/>
                <a:cs typeface="Times New Roman" panose="02020603050405020304" pitchFamily="18" charset="0"/>
              </a:rPr>
              <a:t> φαρμάκων εντός της περιτοναϊκής κοιλότητα. Έτσι, μεγιστοποιείται η τοπική </a:t>
            </a:r>
            <a:r>
              <a:rPr lang="el-GR" b="0" i="0" u="none" strike="noStrike" dirty="0" err="1">
                <a:solidFill>
                  <a:srgbClr val="000000"/>
                </a:solidFill>
                <a:effectLst/>
                <a:latin typeface="Times New Roman" panose="02020603050405020304" pitchFamily="18" charset="0"/>
                <a:cs typeface="Times New Roman" panose="02020603050405020304" pitchFamily="18" charset="0"/>
              </a:rPr>
              <a:t>κυτταροτοξική</a:t>
            </a:r>
            <a:r>
              <a:rPr lang="el-GR" b="0" i="0" u="none" strike="noStrike" dirty="0">
                <a:solidFill>
                  <a:srgbClr val="000000"/>
                </a:solidFill>
                <a:effectLst/>
                <a:latin typeface="Times New Roman" panose="02020603050405020304" pitchFamily="18" charset="0"/>
                <a:cs typeface="Times New Roman" panose="02020603050405020304" pitchFamily="18" charset="0"/>
              </a:rPr>
              <a:t> δράση των φαρμάκων μέσω της τοπικής διήθησης και απορρόφηση αυτών από τις επιφανειακές κυτταρικές στοιβάδες του εσωτερικού της κοιλίας</a:t>
            </a:r>
          </a:p>
          <a:p>
            <a:pPr algn="l">
              <a:buFont typeface="+mj-lt"/>
              <a:buAutoNum type="arabicPeriod"/>
            </a:pPr>
            <a:endParaRPr lang="el-GR" b="0" i="0" u="none" strike="noStrike" dirty="0">
              <a:solidFill>
                <a:srgbClr val="000000"/>
              </a:solidFill>
              <a:effectLst/>
              <a:latin typeface="Times New Roman" panose="02020603050405020304" pitchFamily="18" charset="0"/>
              <a:cs typeface="Times New Roman" panose="02020603050405020304" pitchFamily="18" charset="0"/>
            </a:endParaRPr>
          </a:p>
          <a:p>
            <a:pPr algn="l">
              <a:buFont typeface="+mj-lt"/>
              <a:buAutoNum type="arabicPeriod"/>
            </a:pPr>
            <a:r>
              <a:rPr lang="el-GR" b="0" i="0" u="none" strike="noStrike" dirty="0">
                <a:solidFill>
                  <a:srgbClr val="000000"/>
                </a:solidFill>
                <a:effectLst/>
                <a:latin typeface="Times New Roman" panose="02020603050405020304" pitchFamily="18" charset="0"/>
                <a:cs typeface="Times New Roman" panose="02020603050405020304" pitchFamily="18" charset="0"/>
              </a:rPr>
              <a:t>Ο τρόπος χορήγησης, των ειδικών αυτών φαρμάκων, στην περιτοναϊκή κοιλότητα, πραγματοποιείται με μια ειδική συσκευή και σε υψηλές θερμοκρασίες ( 42 με 43 βαθμών Κελσίου ). Η θέρμανση των </a:t>
            </a:r>
            <a:r>
              <a:rPr lang="el-GR" b="0" i="0" u="none" strike="noStrike" dirty="0" err="1">
                <a:solidFill>
                  <a:srgbClr val="000000"/>
                </a:solidFill>
                <a:effectLst/>
                <a:latin typeface="Times New Roman" panose="02020603050405020304" pitchFamily="18" charset="0"/>
                <a:cs typeface="Times New Roman" panose="02020603050405020304" pitchFamily="18" charset="0"/>
              </a:rPr>
              <a:t>χημειοθεραπευτικών</a:t>
            </a:r>
            <a:r>
              <a:rPr lang="el-GR" b="0" i="0" u="none" strike="noStrike" dirty="0">
                <a:solidFill>
                  <a:srgbClr val="000000"/>
                </a:solidFill>
                <a:effectLst/>
                <a:latin typeface="Times New Roman" panose="02020603050405020304" pitchFamily="18" charset="0"/>
                <a:cs typeface="Times New Roman" panose="02020603050405020304" pitchFamily="18" charset="0"/>
              </a:rPr>
              <a:t> αυξάνει τη δράση τους, επειδή έτσι διεισδύσουν καλύτερα στους ιστούς προσβάλλοντας αποτελεσματικότερα τα καρκινικά κύτταρα.</a:t>
            </a:r>
            <a:r>
              <a:rPr lang="el-GR" dirty="0"/>
              <a:t/>
            </a:r>
            <a:br>
              <a:rPr lang="el-GR" dirty="0"/>
            </a:br>
            <a:endParaRPr lang="el-GR" b="0" i="0" u="none" strike="noStrike" dirty="0">
              <a:solidFill>
                <a:srgbClr val="000000"/>
              </a:solidFill>
              <a:effectLst/>
              <a:latin typeface="Open Sans" panose="020B0606030504020204" pitchFamily="34" charset="0"/>
            </a:endParaRPr>
          </a:p>
        </p:txBody>
      </p:sp>
    </p:spTree>
    <p:extLst>
      <p:ext uri="{BB962C8B-B14F-4D97-AF65-F5344CB8AC3E}">
        <p14:creationId xmlns:p14="http://schemas.microsoft.com/office/powerpoint/2010/main" xmlns="" val="2278445422"/>
      </p:ext>
    </p:extLst>
  </p:cSld>
  <p:clrMapOvr>
    <a:overrideClrMapping bg1="lt1" tx1="dk1" bg2="lt2" tx2="dk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9A69AF-D57B-49B4-886C-D4A5DC1944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CABDC08D-6093-4397-92D4-54D00E2BB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rot="16200000">
            <a:off x="-650724" y="650724"/>
            <a:ext cx="6858000" cy="5556552"/>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5" name="Τίτλος 4">
            <a:extLst>
              <a:ext uri="{FF2B5EF4-FFF2-40B4-BE49-F238E27FC236}">
                <a16:creationId xmlns:a16="http://schemas.microsoft.com/office/drawing/2014/main" xmlns="" id="{1284B5CA-D3C4-BA4E-9524-FBC6152C9129}"/>
              </a:ext>
            </a:extLst>
          </p:cNvPr>
          <p:cNvSpPr>
            <a:spLocks noGrp="1"/>
          </p:cNvSpPr>
          <p:nvPr>
            <p:ph type="title"/>
          </p:nvPr>
        </p:nvSpPr>
        <p:spPr>
          <a:xfrm>
            <a:off x="46790" y="3601845"/>
            <a:ext cx="5151680" cy="1074820"/>
          </a:xfrm>
        </p:spPr>
        <p:txBody>
          <a:bodyPr/>
          <a:lstStyle/>
          <a:p>
            <a:pPr algn="l"/>
            <a:r>
              <a:rPr lang="el-GR" sz="3200" b="1" i="0" u="none" strike="noStrike" dirty="0">
                <a:solidFill>
                  <a:srgbClr val="000000"/>
                </a:solidFill>
                <a:effectLst/>
                <a:latin typeface="Times New Roman" panose="02020603050405020304" pitchFamily="18" charset="0"/>
                <a:cs typeface="Times New Roman" panose="02020603050405020304" pitchFamily="18" charset="0"/>
              </a:rPr>
              <a:t>Υπέρθερμη χημειοθεραπεία: Πλεονεκτήματα</a:t>
            </a:r>
            <a:br>
              <a:rPr lang="el-GR" sz="3200" b="1" i="0" u="none" strike="noStrike" dirty="0">
                <a:solidFill>
                  <a:srgbClr val="000000"/>
                </a:solidFill>
                <a:effectLst/>
                <a:latin typeface="Times New Roman" panose="02020603050405020304" pitchFamily="18" charset="0"/>
                <a:cs typeface="Times New Roman" panose="02020603050405020304" pitchFamily="18" charset="0"/>
              </a:rPr>
            </a:br>
            <a:r>
              <a:rPr lang="el-GR" sz="3200" dirty="0">
                <a:latin typeface="Times New Roman" panose="02020603050405020304" pitchFamily="18" charset="0"/>
                <a:cs typeface="Times New Roman" panose="02020603050405020304" pitchFamily="18" charset="0"/>
              </a:rPr>
              <a:t/>
            </a:r>
            <a:br>
              <a:rPr lang="el-GR" sz="3200" dirty="0">
                <a:latin typeface="Times New Roman" panose="02020603050405020304" pitchFamily="18" charset="0"/>
                <a:cs typeface="Times New Roman" panose="02020603050405020304" pitchFamily="18" charset="0"/>
              </a:rPr>
            </a:br>
            <a:endParaRPr lang="el-GR" sz="3200" b="1" i="0" u="none" strike="noStrike" dirty="0">
              <a:solidFill>
                <a:srgbClr val="000000"/>
              </a:solidFill>
              <a:effectLst/>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FD50E8C0-1644-F27F-1B16-18087D43589C}"/>
              </a:ext>
            </a:extLst>
          </p:cNvPr>
          <p:cNvSpPr>
            <a:spLocks noGrp="1"/>
          </p:cNvSpPr>
          <p:nvPr>
            <p:ph idx="1"/>
          </p:nvPr>
        </p:nvSpPr>
        <p:spPr>
          <a:xfrm>
            <a:off x="5651424" y="501804"/>
            <a:ext cx="6087622" cy="5685635"/>
          </a:xfrm>
        </p:spPr>
        <p:txBody>
          <a:bodyPr>
            <a:normAutofit/>
          </a:bodyPr>
          <a:lstStyle/>
          <a:p>
            <a:pPr algn="l">
              <a:buFont typeface="+mj-lt"/>
              <a:buAutoNum type="arabicPeriod"/>
            </a:pPr>
            <a:r>
              <a:rPr lang="el-GR" b="0" i="0" u="none" strike="noStrike" dirty="0">
                <a:effectLst/>
                <a:latin typeface="Times New Roman" panose="02020603050405020304" pitchFamily="18" charset="0"/>
                <a:cs typeface="Times New Roman" panose="02020603050405020304" pitchFamily="18" charset="0"/>
              </a:rPr>
              <a:t>Σημαντικό όφελος της υπέρθερμης </a:t>
            </a:r>
            <a:r>
              <a:rPr lang="el-GR" b="0" i="0" u="none" strike="noStrike" dirty="0" err="1">
                <a:effectLst/>
                <a:latin typeface="Times New Roman" panose="02020603050405020304" pitchFamily="18" charset="0"/>
                <a:cs typeface="Times New Roman" panose="02020603050405020304" pitchFamily="18" charset="0"/>
              </a:rPr>
              <a:t>διεγχειρητικής</a:t>
            </a:r>
            <a:r>
              <a:rPr lang="el-GR" b="0" i="0" u="none" strike="noStrike" dirty="0">
                <a:effectLst/>
                <a:latin typeface="Times New Roman" panose="02020603050405020304" pitchFamily="18" charset="0"/>
                <a:cs typeface="Times New Roman" panose="02020603050405020304" pitchFamily="18" charset="0"/>
              </a:rPr>
              <a:t> </a:t>
            </a:r>
            <a:r>
              <a:rPr lang="el-GR" b="0" i="0" u="none" strike="noStrike" dirty="0" err="1">
                <a:effectLst/>
                <a:latin typeface="Times New Roman" panose="02020603050405020304" pitchFamily="18" charset="0"/>
                <a:cs typeface="Times New Roman" panose="02020603050405020304" pitchFamily="18" charset="0"/>
              </a:rPr>
              <a:t>ενδοπεριτοναϊκής</a:t>
            </a:r>
            <a:r>
              <a:rPr lang="el-GR" b="0" i="0" u="none" strike="noStrike" dirty="0">
                <a:effectLst/>
                <a:latin typeface="Times New Roman" panose="02020603050405020304" pitchFamily="18" charset="0"/>
                <a:cs typeface="Times New Roman" panose="02020603050405020304" pitchFamily="18" charset="0"/>
              </a:rPr>
              <a:t> χημειοθεραπείας αποτελεί η μικρή απορρόφησή της προς τη συστηματική κυκλοφορία. Αυτό έχει ως αποτέλεσμα τον περιορισμό των συστηματικών τοξικών παρενεργειών και επιπλοκών, που δημιουργεί η κλασική χημειοθεραπεία.</a:t>
            </a:r>
            <a:endParaRPr lang="en-US" b="0" i="0" u="none" strike="noStrike" dirty="0">
              <a:effectLst/>
              <a:latin typeface="Times New Roman" panose="02020603050405020304" pitchFamily="18" charset="0"/>
              <a:cs typeface="Times New Roman" panose="02020603050405020304" pitchFamily="18" charset="0"/>
            </a:endParaRPr>
          </a:p>
          <a:p>
            <a:pPr algn="l">
              <a:buFont typeface="+mj-lt"/>
              <a:buAutoNum type="arabicPeriod"/>
            </a:pPr>
            <a:r>
              <a:rPr lang="el-GR" b="0" i="0" u="none" strike="noStrike" dirty="0">
                <a:effectLst/>
                <a:latin typeface="Times New Roman" panose="02020603050405020304" pitchFamily="18" charset="0"/>
                <a:cs typeface="Times New Roman" panose="02020603050405020304" pitchFamily="18" charset="0"/>
              </a:rPr>
              <a:t>Τα </a:t>
            </a:r>
            <a:r>
              <a:rPr lang="el-GR" b="0" i="0" u="none" strike="noStrike" dirty="0" err="1">
                <a:effectLst/>
                <a:latin typeface="Times New Roman" panose="02020603050405020304" pitchFamily="18" charset="0"/>
                <a:cs typeface="Times New Roman" panose="02020603050405020304" pitchFamily="18" charset="0"/>
              </a:rPr>
              <a:t>χημειοθεραπευτικά</a:t>
            </a:r>
            <a:r>
              <a:rPr lang="el-GR" b="0" i="0" u="none" strike="noStrike" dirty="0">
                <a:effectLst/>
                <a:latin typeface="Times New Roman" panose="02020603050405020304" pitchFamily="18" charset="0"/>
                <a:cs typeface="Times New Roman" panose="02020603050405020304" pitchFamily="18" charset="0"/>
              </a:rPr>
              <a:t> φάρμακα που χρησιμοποιούνται μπορεί να είναι </a:t>
            </a:r>
            <a:r>
              <a:rPr lang="el-GR" b="0" i="0" u="none" strike="noStrike" dirty="0" err="1">
                <a:effectLst/>
                <a:latin typeface="Times New Roman" panose="02020603050405020304" pitchFamily="18" charset="0"/>
                <a:cs typeface="Times New Roman" panose="02020603050405020304" pitchFamily="18" charset="0"/>
              </a:rPr>
              <a:t>μονοθεραπείες</a:t>
            </a:r>
            <a:r>
              <a:rPr lang="el-GR" b="0" i="0" u="none" strike="noStrike" dirty="0">
                <a:effectLst/>
                <a:latin typeface="Times New Roman" panose="02020603050405020304" pitchFamily="18" charset="0"/>
                <a:cs typeface="Times New Roman" panose="02020603050405020304" pitchFamily="18" charset="0"/>
              </a:rPr>
              <a:t> ή συνδυασμοί φαρμάκων. Επίσης, υπάρχουν και θεραπευτικά πρωτόκολλα που συνδυάζουν την </a:t>
            </a:r>
            <a:r>
              <a:rPr lang="el-GR" b="0" i="0" u="none" strike="noStrike" dirty="0" err="1">
                <a:effectLst/>
                <a:latin typeface="Times New Roman" panose="02020603050405020304" pitchFamily="18" charset="0"/>
                <a:cs typeface="Times New Roman" panose="02020603050405020304" pitchFamily="18" charset="0"/>
              </a:rPr>
              <a:t>ενδοπεριτοναϊκή</a:t>
            </a:r>
            <a:r>
              <a:rPr lang="el-GR" b="0" i="0" u="none" strike="noStrike" dirty="0">
                <a:effectLst/>
                <a:latin typeface="Times New Roman" panose="02020603050405020304" pitchFamily="18" charset="0"/>
                <a:cs typeface="Times New Roman" panose="02020603050405020304" pitchFamily="18" charset="0"/>
              </a:rPr>
              <a:t> με την ενδοφλέβια χορήγηση φαρμάκων. Το είδος της νόσου και οι προηγούμενες θεραπείες καθορίζουν σε μεγάλο βαθμό το είδος του φαρμακευτικού σχήματος.</a:t>
            </a:r>
          </a:p>
        </p:txBody>
      </p:sp>
      <p:pic>
        <p:nvPicPr>
          <p:cNvPr id="3074" name="Picture 2" descr="HIPEC and cytoreductive surgery do not improve outcomes over cytoreductive  surgery alone in patients with platinum-sensitive recurrent ovarian cancer  - Mayo Clinic">
            <a:extLst>
              <a:ext uri="{FF2B5EF4-FFF2-40B4-BE49-F238E27FC236}">
                <a16:creationId xmlns:a16="http://schemas.microsoft.com/office/drawing/2014/main" xmlns="" id="{422C76B1-870B-D336-AD47-5C119653B17D}"/>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21456" y="4139255"/>
            <a:ext cx="3416300" cy="23876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495693377"/>
      </p:ext>
    </p:extLst>
  </p:cSld>
  <p:clrMapOvr>
    <a:overrideClrMapping bg1="lt1" tx1="dk1" bg2="lt2" tx2="dk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9A69AF-D57B-49B4-886C-D4A5DC1944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CABDC08D-6093-4397-92D4-54D00E2BB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rot="16200000">
            <a:off x="-650724" y="650724"/>
            <a:ext cx="6858000" cy="5556552"/>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5" name="Τίτλος 4">
            <a:extLst>
              <a:ext uri="{FF2B5EF4-FFF2-40B4-BE49-F238E27FC236}">
                <a16:creationId xmlns:a16="http://schemas.microsoft.com/office/drawing/2014/main" xmlns="" id="{1284B5CA-D3C4-BA4E-9524-FBC6152C9129}"/>
              </a:ext>
            </a:extLst>
          </p:cNvPr>
          <p:cNvSpPr>
            <a:spLocks noGrp="1"/>
          </p:cNvSpPr>
          <p:nvPr>
            <p:ph type="title"/>
          </p:nvPr>
        </p:nvSpPr>
        <p:spPr>
          <a:xfrm>
            <a:off x="202435" y="975361"/>
            <a:ext cx="5151680" cy="1074820"/>
          </a:xfrm>
        </p:spPr>
        <p:txBody>
          <a:bodyPr/>
          <a:lstStyle/>
          <a:p>
            <a:pPr algn="l"/>
            <a:r>
              <a:rPr lang="el-GR" b="1" i="0" u="none" strike="noStrike" dirty="0" err="1">
                <a:solidFill>
                  <a:schemeClr val="tx1"/>
                </a:solidFill>
                <a:effectLst/>
                <a:latin typeface="Times New Roman" panose="02020603050405020304" pitchFamily="18" charset="0"/>
                <a:cs typeface="Times New Roman" panose="02020603050405020304" pitchFamily="18" charset="0"/>
              </a:rPr>
              <a:t>κυτταρομειωτική</a:t>
            </a:r>
            <a:r>
              <a:rPr lang="el-GR" b="1" i="0" u="none" strike="noStrike" dirty="0">
                <a:solidFill>
                  <a:schemeClr val="tx1"/>
                </a:solidFill>
                <a:effectLst/>
                <a:latin typeface="Times New Roman" panose="02020603050405020304" pitchFamily="18" charset="0"/>
                <a:cs typeface="Times New Roman" panose="02020603050405020304" pitchFamily="18" charset="0"/>
              </a:rPr>
              <a:t> χειρουργική (</a:t>
            </a:r>
            <a:r>
              <a:rPr lang="en-GB" b="1" i="0" u="none" strike="noStrike" dirty="0">
                <a:solidFill>
                  <a:schemeClr val="tx1"/>
                </a:solidFill>
                <a:effectLst/>
                <a:latin typeface="Times New Roman" panose="02020603050405020304" pitchFamily="18" charset="0"/>
                <a:cs typeface="Times New Roman" panose="02020603050405020304" pitchFamily="18" charset="0"/>
              </a:rPr>
              <a:t>CRS) </a:t>
            </a:r>
          </a:p>
        </p:txBody>
      </p:sp>
      <p:sp>
        <p:nvSpPr>
          <p:cNvPr id="3" name="Content Placeholder 2">
            <a:extLst>
              <a:ext uri="{FF2B5EF4-FFF2-40B4-BE49-F238E27FC236}">
                <a16:creationId xmlns:a16="http://schemas.microsoft.com/office/drawing/2014/main" xmlns="" id="{FD50E8C0-1644-F27F-1B16-18087D43589C}"/>
              </a:ext>
            </a:extLst>
          </p:cNvPr>
          <p:cNvSpPr>
            <a:spLocks noGrp="1"/>
          </p:cNvSpPr>
          <p:nvPr>
            <p:ph idx="1"/>
          </p:nvPr>
        </p:nvSpPr>
        <p:spPr>
          <a:xfrm>
            <a:off x="5762936" y="342265"/>
            <a:ext cx="6090810" cy="2938346"/>
          </a:xfrm>
        </p:spPr>
        <p:txBody>
          <a:bodyPr>
            <a:normAutofit/>
          </a:bodyPr>
          <a:lstStyle/>
          <a:p>
            <a:pPr algn="l">
              <a:buFont typeface="+mj-lt"/>
              <a:buAutoNum type="arabicPeriod"/>
            </a:pPr>
            <a:r>
              <a:rPr lang="el-GR" b="0" i="0" u="none" strike="noStrike" dirty="0">
                <a:effectLst/>
                <a:latin typeface="Times New Roman" panose="02020603050405020304" pitchFamily="18" charset="0"/>
                <a:cs typeface="Times New Roman" panose="02020603050405020304" pitchFamily="18" charset="0"/>
              </a:rPr>
              <a:t>Η </a:t>
            </a:r>
            <a:r>
              <a:rPr lang="el-GR" b="0" i="0" u="none" strike="noStrike" dirty="0" err="1">
                <a:effectLst/>
                <a:latin typeface="Times New Roman" panose="02020603050405020304" pitchFamily="18" charset="0"/>
                <a:cs typeface="Times New Roman" panose="02020603050405020304" pitchFamily="18" charset="0"/>
              </a:rPr>
              <a:t>κυτταρομειωτική</a:t>
            </a:r>
            <a:r>
              <a:rPr lang="el-GR" b="0" i="0" u="none" strike="noStrike" dirty="0">
                <a:effectLst/>
                <a:latin typeface="Times New Roman" panose="02020603050405020304" pitchFamily="18" charset="0"/>
                <a:cs typeface="Times New Roman" panose="02020603050405020304" pitchFamily="18" charset="0"/>
              </a:rPr>
              <a:t> χειρουργική (</a:t>
            </a:r>
            <a:r>
              <a:rPr lang="en-GB" b="0" i="0" u="none" strike="noStrike" dirty="0">
                <a:effectLst/>
                <a:latin typeface="Times New Roman" panose="02020603050405020304" pitchFamily="18" charset="0"/>
                <a:cs typeface="Times New Roman" panose="02020603050405020304" pitchFamily="18" charset="0"/>
              </a:rPr>
              <a:t>Cytoreductive Surgery – CRS) </a:t>
            </a:r>
            <a:r>
              <a:rPr lang="el-GR" b="0" i="0" u="none" strike="noStrike" dirty="0">
                <a:effectLst/>
                <a:latin typeface="Times New Roman" panose="02020603050405020304" pitchFamily="18" charset="0"/>
                <a:cs typeface="Times New Roman" panose="02020603050405020304" pitchFamily="18" charset="0"/>
              </a:rPr>
              <a:t>σε συνδυασμό με την Υπέρθερμη </a:t>
            </a:r>
            <a:r>
              <a:rPr lang="el-GR" b="0" i="0" u="none" strike="noStrike" dirty="0" err="1">
                <a:effectLst/>
                <a:latin typeface="Times New Roman" panose="02020603050405020304" pitchFamily="18" charset="0"/>
                <a:cs typeface="Times New Roman" panose="02020603050405020304" pitchFamily="18" charset="0"/>
              </a:rPr>
              <a:t>Ενδοπεριτοναϊκή</a:t>
            </a:r>
            <a:r>
              <a:rPr lang="el-GR" b="0" i="0" u="none" strike="noStrike" dirty="0">
                <a:effectLst/>
                <a:latin typeface="Times New Roman" panose="02020603050405020304" pitchFamily="18" charset="0"/>
                <a:cs typeface="Times New Roman" panose="02020603050405020304" pitchFamily="18" charset="0"/>
              </a:rPr>
              <a:t> Χημειοθεραπεία (</a:t>
            </a:r>
            <a:r>
              <a:rPr lang="en-GB" b="0" i="0" u="none" strike="noStrike" dirty="0">
                <a:effectLst/>
                <a:latin typeface="Times New Roman" panose="02020603050405020304" pitchFamily="18" charset="0"/>
                <a:cs typeface="Times New Roman" panose="02020603050405020304" pitchFamily="18" charset="0"/>
              </a:rPr>
              <a:t>Hyperthermic Intraperitoneal Chemotherapy – HIPEC), </a:t>
            </a:r>
            <a:r>
              <a:rPr lang="el-GR" b="0" i="0" u="none" strike="noStrike" dirty="0">
                <a:effectLst/>
                <a:latin typeface="Times New Roman" panose="02020603050405020304" pitchFamily="18" charset="0"/>
                <a:cs typeface="Times New Roman" panose="02020603050405020304" pitchFamily="18" charset="0"/>
              </a:rPr>
              <a:t>παρέχουν θεραπεία με σκοπό την ίαση, μέσω πλήρους αφαίρεσης του όγκου σε μία σειρά νεοπλασμάτων της περιτοναϊκής επιφάνειας.</a:t>
            </a:r>
          </a:p>
        </p:txBody>
      </p:sp>
      <p:pic>
        <p:nvPicPr>
          <p:cNvPr id="4" name="Picture 3">
            <a:extLst>
              <a:ext uri="{FF2B5EF4-FFF2-40B4-BE49-F238E27FC236}">
                <a16:creationId xmlns:a16="http://schemas.microsoft.com/office/drawing/2014/main" xmlns="" id="{9CF21D23-B958-CB22-4EA9-72F9C4D54397}"/>
              </a:ext>
            </a:extLst>
          </p:cNvPr>
          <p:cNvPicPr>
            <a:picLocks noChangeAspect="1"/>
          </p:cNvPicPr>
          <p:nvPr/>
        </p:nvPicPr>
        <p:blipFill>
          <a:blip r:embed="rId2"/>
          <a:stretch>
            <a:fillRect/>
          </a:stretch>
        </p:blipFill>
        <p:spPr>
          <a:xfrm>
            <a:off x="5464098" y="2743202"/>
            <a:ext cx="6623373" cy="4114798"/>
          </a:xfrm>
          <a:prstGeom prst="rect">
            <a:avLst/>
          </a:prstGeom>
        </p:spPr>
      </p:pic>
      <p:pic>
        <p:nvPicPr>
          <p:cNvPr id="2050" name="Picture 2" descr="Cytoreductive surgery (CRS) intraoperative and postoperative specimens....  | Download Scientific Diagram">
            <a:extLst>
              <a:ext uri="{FF2B5EF4-FFF2-40B4-BE49-F238E27FC236}">
                <a16:creationId xmlns:a16="http://schemas.microsoft.com/office/drawing/2014/main" xmlns="" id="{F4B50D32-4EF0-633E-B5C8-71512BEC4A80}"/>
              </a:ext>
            </a:extLst>
          </p:cNvP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202435" y="2322700"/>
            <a:ext cx="4172786" cy="320914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080917381"/>
      </p:ext>
    </p:extLst>
  </p:cSld>
  <p:clrMapOvr>
    <a:overrideClrMapping bg1="lt1" tx1="dk1" bg2="lt2" tx2="dk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9A69AF-D57B-49B4-886C-D4A5DC1944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CABDC08D-6093-4397-92D4-54D00E2BB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rot="16200000">
            <a:off x="-650724" y="650724"/>
            <a:ext cx="6858000" cy="5556552"/>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5" name="Τίτλος 4">
            <a:extLst>
              <a:ext uri="{FF2B5EF4-FFF2-40B4-BE49-F238E27FC236}">
                <a16:creationId xmlns:a16="http://schemas.microsoft.com/office/drawing/2014/main" xmlns="" id="{1284B5CA-D3C4-BA4E-9524-FBC6152C9129}"/>
              </a:ext>
            </a:extLst>
          </p:cNvPr>
          <p:cNvSpPr>
            <a:spLocks noGrp="1"/>
          </p:cNvSpPr>
          <p:nvPr>
            <p:ph type="title"/>
          </p:nvPr>
        </p:nvSpPr>
        <p:spPr>
          <a:xfrm>
            <a:off x="0" y="3713357"/>
            <a:ext cx="5151680" cy="1074820"/>
          </a:xfrm>
        </p:spPr>
        <p:txBody>
          <a:bodyPr/>
          <a:lstStyle/>
          <a:p>
            <a:r>
              <a:rPr lang="el-GR" b="1" dirty="0">
                <a:solidFill>
                  <a:srgbClr val="000000"/>
                </a:solidFill>
                <a:effectLst/>
                <a:latin typeface="Times New Roman" panose="02020603050405020304" pitchFamily="18" charset="0"/>
                <a:cs typeface="Times New Roman" panose="02020603050405020304" pitchFamily="18" charset="0"/>
              </a:rPr>
              <a:t>Στάδια επέμβασης</a:t>
            </a:r>
            <a:br>
              <a:rPr lang="el-GR" b="1" dirty="0">
                <a:solidFill>
                  <a:srgbClr val="000000"/>
                </a:solidFill>
                <a:effectLst/>
                <a:latin typeface="Times New Roman" panose="02020603050405020304" pitchFamily="18" charset="0"/>
                <a:cs typeface="Times New Roman" panose="02020603050405020304" pitchFamily="18" charset="0"/>
              </a:rPr>
            </a:br>
            <a:r>
              <a:rPr lang="el-GR" dirty="0">
                <a:effectLst/>
                <a:latin typeface="Times New Roman" panose="02020603050405020304" pitchFamily="18" charset="0"/>
                <a:cs typeface="Times New Roman" panose="02020603050405020304" pitchFamily="18" charset="0"/>
              </a:rPr>
              <a:t/>
            </a:r>
            <a:br>
              <a:rPr lang="el-GR" dirty="0">
                <a:effectLst/>
                <a:latin typeface="Times New Roman" panose="02020603050405020304" pitchFamily="18" charset="0"/>
                <a:cs typeface="Times New Roman" panose="02020603050405020304" pitchFamily="18" charset="0"/>
              </a:rPr>
            </a:br>
            <a:endParaRPr lang="en-GB" b="1" i="0" u="none" strike="noStrike" dirty="0">
              <a:solidFill>
                <a:srgbClr val="2E8ECB"/>
              </a:solidFill>
              <a:effectLst/>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FD50E8C0-1644-F27F-1B16-18087D43589C}"/>
              </a:ext>
            </a:extLst>
          </p:cNvPr>
          <p:cNvSpPr>
            <a:spLocks noGrp="1"/>
          </p:cNvSpPr>
          <p:nvPr>
            <p:ph idx="1"/>
          </p:nvPr>
        </p:nvSpPr>
        <p:spPr>
          <a:xfrm>
            <a:off x="6096000" y="680224"/>
            <a:ext cx="5643046" cy="5507216"/>
          </a:xfrm>
        </p:spPr>
        <p:txBody>
          <a:bodyPr>
            <a:normAutofit/>
          </a:bodyPr>
          <a:lstStyle/>
          <a:p>
            <a:pPr algn="l">
              <a:buFont typeface="+mj-lt"/>
              <a:buAutoNum type="arabicPeriod"/>
            </a:pPr>
            <a:r>
              <a:rPr lang="el-GR" b="0" i="0" u="none" strike="noStrike" dirty="0">
                <a:effectLst/>
                <a:latin typeface="Times New Roman" panose="02020603050405020304" pitchFamily="18" charset="0"/>
                <a:cs typeface="Times New Roman" panose="02020603050405020304" pitchFamily="18" charset="0"/>
              </a:rPr>
              <a:t>Την χειρουργική αφαίρεση του συνόλου του ορατού όγκου</a:t>
            </a:r>
          </a:p>
          <a:p>
            <a:pPr algn="l">
              <a:buFont typeface="+mj-lt"/>
              <a:buAutoNum type="arabicPeriod"/>
            </a:pPr>
            <a:endParaRPr lang="el-GR" b="0" i="0" u="none" strike="noStrike" dirty="0">
              <a:effectLst/>
              <a:latin typeface="Times New Roman" panose="02020603050405020304" pitchFamily="18" charset="0"/>
              <a:cs typeface="Times New Roman" panose="02020603050405020304" pitchFamily="18" charset="0"/>
            </a:endParaRPr>
          </a:p>
          <a:p>
            <a:pPr algn="l">
              <a:buFont typeface="+mj-lt"/>
              <a:buAutoNum type="arabicPeriod"/>
            </a:pPr>
            <a:r>
              <a:rPr lang="el-GR" b="0" i="0" u="none" strike="noStrike" dirty="0">
                <a:effectLst/>
                <a:latin typeface="Times New Roman" panose="02020603050405020304" pitchFamily="18" charset="0"/>
                <a:cs typeface="Times New Roman" panose="02020603050405020304" pitchFamily="18" charset="0"/>
              </a:rPr>
              <a:t>Την χορήγηση Υπέρθερμης </a:t>
            </a:r>
            <a:r>
              <a:rPr lang="el-GR" b="0" i="0" u="none" strike="noStrike" dirty="0" err="1">
                <a:effectLst/>
                <a:latin typeface="Times New Roman" panose="02020603050405020304" pitchFamily="18" charset="0"/>
                <a:cs typeface="Times New Roman" panose="02020603050405020304" pitchFamily="18" charset="0"/>
              </a:rPr>
              <a:t>Ενδοπεριτοναϊκής</a:t>
            </a:r>
            <a:r>
              <a:rPr lang="el-GR" b="0" i="0" u="none" strike="noStrike" dirty="0">
                <a:effectLst/>
                <a:latin typeface="Times New Roman" panose="02020603050405020304" pitchFamily="18" charset="0"/>
                <a:cs typeface="Times New Roman" panose="02020603050405020304" pitchFamily="18" charset="0"/>
              </a:rPr>
              <a:t> Χημειοθεραπείας (</a:t>
            </a:r>
            <a:r>
              <a:rPr lang="en-GB" b="0" i="0" u="none" strike="noStrike" dirty="0">
                <a:effectLst/>
                <a:latin typeface="Times New Roman" panose="02020603050405020304" pitchFamily="18" charset="0"/>
                <a:cs typeface="Times New Roman" panose="02020603050405020304" pitchFamily="18" charset="0"/>
              </a:rPr>
              <a:t>HIPEC) </a:t>
            </a:r>
            <a:r>
              <a:rPr lang="el-GR" b="0" i="0" u="none" strike="noStrike" dirty="0">
                <a:effectLst/>
                <a:latin typeface="Times New Roman" panose="02020603050405020304" pitchFamily="18" charset="0"/>
                <a:cs typeface="Times New Roman" panose="02020603050405020304" pitchFamily="18" charset="0"/>
              </a:rPr>
              <a:t>εντός της κοιλίας, </a:t>
            </a:r>
            <a:r>
              <a:rPr lang="el-GR" b="0" i="0" u="none" strike="noStrike" dirty="0" err="1">
                <a:effectLst/>
                <a:latin typeface="Times New Roman" panose="02020603050405020304" pitchFamily="18" charset="0"/>
                <a:cs typeface="Times New Roman" panose="02020603050405020304" pitchFamily="18" charset="0"/>
              </a:rPr>
              <a:t>διεγχειρητικά</a:t>
            </a:r>
            <a:r>
              <a:rPr lang="el-GR" b="0" i="0" u="none" strike="noStrike" dirty="0">
                <a:effectLst/>
                <a:latin typeface="Times New Roman" panose="02020603050405020304" pitchFamily="18" charset="0"/>
                <a:cs typeface="Times New Roman" panose="02020603050405020304" pitchFamily="18" charset="0"/>
              </a:rPr>
              <a:t>.</a:t>
            </a:r>
          </a:p>
          <a:p>
            <a:pPr algn="l">
              <a:buFont typeface="+mj-lt"/>
              <a:buAutoNum type="arabicPeriod"/>
            </a:pPr>
            <a:endParaRPr lang="el-GR" b="0" i="0" u="none" strike="noStrike" dirty="0">
              <a:effectLst/>
              <a:latin typeface="Times New Roman" panose="02020603050405020304" pitchFamily="18" charset="0"/>
              <a:cs typeface="Times New Roman" panose="02020603050405020304" pitchFamily="18" charset="0"/>
            </a:endParaRPr>
          </a:p>
          <a:p>
            <a:pPr algn="l">
              <a:buFont typeface="+mj-lt"/>
              <a:buAutoNum type="arabicPeriod"/>
            </a:pPr>
            <a:r>
              <a:rPr lang="el-GR" b="0" i="0" u="none" strike="noStrike" dirty="0">
                <a:effectLst/>
                <a:latin typeface="Times New Roman" panose="02020603050405020304" pitchFamily="18" charset="0"/>
                <a:cs typeface="Times New Roman" panose="02020603050405020304" pitchFamily="18" charset="0"/>
              </a:rPr>
              <a:t>Την αποκατάσταση της ανατομίας μετά τις </a:t>
            </a:r>
            <a:r>
              <a:rPr lang="el-GR" b="0" i="0" u="none" strike="noStrike" dirty="0" err="1">
                <a:effectLst/>
                <a:latin typeface="Times New Roman" panose="02020603050405020304" pitchFamily="18" charset="0"/>
                <a:cs typeface="Times New Roman" panose="02020603050405020304" pitchFamily="18" charset="0"/>
              </a:rPr>
              <a:t>εκτομές</a:t>
            </a:r>
            <a:endParaRPr lang="el-GR" b="0" i="0" u="none" strike="noStrike"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673340869"/>
      </p:ext>
    </p:extLst>
  </p:cSld>
  <p:clrMapOvr>
    <a:overrideClrMapping bg1="lt1" tx1="dk1" bg2="lt2" tx2="dk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9A69AF-D57B-49B4-886C-D4A5DC1944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CABDC08D-6093-4397-92D4-54D00E2BB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rot="16200000">
            <a:off x="-650724" y="650724"/>
            <a:ext cx="6858000" cy="5556552"/>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5" name="Τίτλος 4">
            <a:extLst>
              <a:ext uri="{FF2B5EF4-FFF2-40B4-BE49-F238E27FC236}">
                <a16:creationId xmlns:a16="http://schemas.microsoft.com/office/drawing/2014/main" xmlns="" id="{1284B5CA-D3C4-BA4E-9524-FBC6152C9129}"/>
              </a:ext>
            </a:extLst>
          </p:cNvPr>
          <p:cNvSpPr>
            <a:spLocks noGrp="1"/>
          </p:cNvSpPr>
          <p:nvPr>
            <p:ph type="title"/>
          </p:nvPr>
        </p:nvSpPr>
        <p:spPr>
          <a:xfrm>
            <a:off x="206384" y="2743201"/>
            <a:ext cx="5151680" cy="1074820"/>
          </a:xfrm>
        </p:spPr>
        <p:txBody>
          <a:bodyPr/>
          <a:lstStyle/>
          <a:p>
            <a:r>
              <a:rPr lang="en-GB" b="0" i="0" u="none" strike="noStrike" dirty="0">
                <a:solidFill>
                  <a:schemeClr val="tx1"/>
                </a:solidFill>
                <a:effectLst/>
                <a:latin typeface="Times New Roman" panose="02020603050405020304" pitchFamily="18" charset="0"/>
                <a:cs typeface="Times New Roman" panose="02020603050405020304" pitchFamily="18" charset="0"/>
              </a:rPr>
              <a:t>PCI (</a:t>
            </a:r>
            <a:r>
              <a:rPr lang="en-GB" b="0" i="0" u="none" strike="noStrike" dirty="0" err="1">
                <a:solidFill>
                  <a:schemeClr val="tx1"/>
                </a:solidFill>
                <a:effectLst/>
                <a:latin typeface="Times New Roman" panose="02020603050405020304" pitchFamily="18" charset="0"/>
                <a:cs typeface="Times New Roman" panose="02020603050405020304" pitchFamily="18" charset="0"/>
              </a:rPr>
              <a:t>Peritoneral</a:t>
            </a:r>
            <a:r>
              <a:rPr lang="en-GB" b="0" i="0" u="none" strike="noStrike" dirty="0">
                <a:solidFill>
                  <a:schemeClr val="tx1"/>
                </a:solidFill>
                <a:effectLst/>
                <a:latin typeface="Times New Roman" panose="02020603050405020304" pitchFamily="18" charset="0"/>
                <a:cs typeface="Times New Roman" panose="02020603050405020304" pitchFamily="18" charset="0"/>
              </a:rPr>
              <a:t> Cancer Index).</a:t>
            </a:r>
            <a:endParaRPr lang="en-GB" b="1" i="0" u="none" strike="noStrike" dirty="0">
              <a:solidFill>
                <a:schemeClr val="tx1"/>
              </a:solidFill>
              <a:effectLst/>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FD50E8C0-1644-F27F-1B16-18087D43589C}"/>
              </a:ext>
            </a:extLst>
          </p:cNvPr>
          <p:cNvSpPr>
            <a:spLocks noGrp="1"/>
          </p:cNvSpPr>
          <p:nvPr>
            <p:ph idx="1"/>
          </p:nvPr>
        </p:nvSpPr>
        <p:spPr>
          <a:xfrm>
            <a:off x="5358064" y="426720"/>
            <a:ext cx="6380982" cy="3391301"/>
          </a:xfrm>
        </p:spPr>
        <p:txBody>
          <a:bodyPr>
            <a:normAutofit/>
          </a:bodyPr>
          <a:lstStyle/>
          <a:p>
            <a:pPr algn="l">
              <a:buFont typeface="+mj-lt"/>
              <a:buAutoNum type="arabicPeriod"/>
            </a:pPr>
            <a:r>
              <a:rPr lang="el-GR" b="0" i="0" u="none" strike="noStrike" dirty="0">
                <a:solidFill>
                  <a:srgbClr val="000000"/>
                </a:solidFill>
                <a:effectLst/>
                <a:latin typeface="Times New Roman" panose="02020603050405020304" pitchFamily="18" charset="0"/>
                <a:cs typeface="Times New Roman" panose="02020603050405020304" pitchFamily="18" charset="0"/>
              </a:rPr>
              <a:t>Το ακριβές φάσμα της χειρουργικής παρέμβασης είναι άμεσα εξαρτώμενο από την έκταση του όγκου. Το εύρος της νόσου </a:t>
            </a:r>
            <a:r>
              <a:rPr lang="el-GR" b="0" i="0" u="none" strike="noStrike" dirty="0" err="1">
                <a:solidFill>
                  <a:srgbClr val="000000"/>
                </a:solidFill>
                <a:effectLst/>
                <a:latin typeface="Times New Roman" panose="02020603050405020304" pitchFamily="18" charset="0"/>
                <a:cs typeface="Times New Roman" panose="02020603050405020304" pitchFamily="18" charset="0"/>
              </a:rPr>
              <a:t>μετράται</a:t>
            </a:r>
            <a:r>
              <a:rPr lang="el-GR" b="0" i="0" u="none" strike="noStrike" dirty="0">
                <a:solidFill>
                  <a:srgbClr val="000000"/>
                </a:solidFill>
                <a:effectLst/>
                <a:latin typeface="Times New Roman" panose="02020603050405020304" pitchFamily="18" charset="0"/>
                <a:cs typeface="Times New Roman" panose="02020603050405020304" pitchFamily="18" charset="0"/>
              </a:rPr>
              <a:t> μέσω της κλίμακας βαθμονόμησης </a:t>
            </a:r>
            <a:r>
              <a:rPr lang="en-GB" b="0" i="0" u="none" strike="noStrike" dirty="0">
                <a:solidFill>
                  <a:srgbClr val="000000"/>
                </a:solidFill>
                <a:effectLst/>
                <a:latin typeface="Times New Roman" panose="02020603050405020304" pitchFamily="18" charset="0"/>
                <a:cs typeface="Times New Roman" panose="02020603050405020304" pitchFamily="18" charset="0"/>
              </a:rPr>
              <a:t>PCI</a:t>
            </a:r>
            <a:endParaRPr lang="el-GR" b="0" i="0" u="none" strike="noStrike" dirty="0">
              <a:solidFill>
                <a:srgbClr val="666666"/>
              </a:solidFill>
              <a:effectLst/>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xmlns="" id="{D18FAE4E-C451-2E8A-AE86-1E90B52F33A6}"/>
              </a:ext>
            </a:extLst>
          </p:cNvPr>
          <p:cNvPicPr>
            <a:picLocks noChangeAspect="1"/>
          </p:cNvPicPr>
          <p:nvPr/>
        </p:nvPicPr>
        <p:blipFill>
          <a:blip r:embed="rId2"/>
          <a:stretch>
            <a:fillRect/>
          </a:stretch>
        </p:blipFill>
        <p:spPr>
          <a:xfrm>
            <a:off x="5668267" y="2934186"/>
            <a:ext cx="5959064" cy="3923814"/>
          </a:xfrm>
          <a:prstGeom prst="rect">
            <a:avLst/>
          </a:prstGeom>
        </p:spPr>
      </p:pic>
    </p:spTree>
    <p:extLst>
      <p:ext uri="{BB962C8B-B14F-4D97-AF65-F5344CB8AC3E}">
        <p14:creationId xmlns:p14="http://schemas.microsoft.com/office/powerpoint/2010/main" xmlns="" val="292327005"/>
      </p:ext>
    </p:extLst>
  </p:cSld>
  <p:clrMapOvr>
    <a:overrideClrMapping bg1="lt1" tx1="dk1" bg2="lt2" tx2="dk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9A69AF-D57B-49B4-886C-D4A5DC1944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CABDC08D-6093-4397-92D4-54D00E2BB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rot="16200000">
            <a:off x="-650724" y="650724"/>
            <a:ext cx="6858000" cy="5556552"/>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5" name="Τίτλος 4">
            <a:extLst>
              <a:ext uri="{FF2B5EF4-FFF2-40B4-BE49-F238E27FC236}">
                <a16:creationId xmlns:a16="http://schemas.microsoft.com/office/drawing/2014/main" xmlns="" id="{1284B5CA-D3C4-BA4E-9524-FBC6152C9129}"/>
              </a:ext>
            </a:extLst>
          </p:cNvPr>
          <p:cNvSpPr>
            <a:spLocks noGrp="1"/>
          </p:cNvSpPr>
          <p:nvPr>
            <p:ph type="title"/>
          </p:nvPr>
        </p:nvSpPr>
        <p:spPr>
          <a:xfrm>
            <a:off x="206383" y="3925230"/>
            <a:ext cx="5151680" cy="1074820"/>
          </a:xfrm>
        </p:spPr>
        <p:txBody>
          <a:bodyPr/>
          <a:lstStyle/>
          <a:p>
            <a:r>
              <a:rPr lang="el-GR" sz="3200" dirty="0">
                <a:solidFill>
                  <a:srgbClr val="000000"/>
                </a:solidFill>
                <a:effectLst/>
                <a:latin typeface="Times New Roman" panose="02020603050405020304" pitchFamily="18" charset="0"/>
                <a:cs typeface="Times New Roman" panose="02020603050405020304" pitchFamily="18" charset="0"/>
              </a:rPr>
              <a:t>Πληρότητας </a:t>
            </a:r>
            <a:r>
              <a:rPr lang="el-GR" sz="3200" dirty="0" err="1">
                <a:solidFill>
                  <a:srgbClr val="000000"/>
                </a:solidFill>
                <a:effectLst/>
                <a:latin typeface="Times New Roman" panose="02020603050405020304" pitchFamily="18" charset="0"/>
                <a:cs typeface="Times New Roman" panose="02020603050405020304" pitchFamily="18" charset="0"/>
              </a:rPr>
              <a:t>Κυτταρομείωσης</a:t>
            </a:r>
            <a:r>
              <a:rPr lang="el-GR" sz="3200" dirty="0">
                <a:solidFill>
                  <a:srgbClr val="000000"/>
                </a:solidFill>
                <a:effectLst/>
                <a:latin typeface="Times New Roman" panose="02020603050405020304" pitchFamily="18" charset="0"/>
                <a:cs typeface="Times New Roman" panose="02020603050405020304" pitchFamily="18" charset="0"/>
              </a:rPr>
              <a:t> (</a:t>
            </a:r>
            <a:r>
              <a:rPr lang="en-GB" sz="3200" dirty="0">
                <a:solidFill>
                  <a:srgbClr val="000000"/>
                </a:solidFill>
                <a:effectLst/>
                <a:latin typeface="Times New Roman" panose="02020603050405020304" pitchFamily="18" charset="0"/>
                <a:cs typeface="Times New Roman" panose="02020603050405020304" pitchFamily="18" charset="0"/>
              </a:rPr>
              <a:t>Completeness of Cytoreduction – CC)</a:t>
            </a:r>
            <a:br>
              <a:rPr lang="en-GB" sz="3200" dirty="0">
                <a:solidFill>
                  <a:srgbClr val="000000"/>
                </a:solidFill>
                <a:effectLst/>
                <a:latin typeface="Times New Roman" panose="02020603050405020304" pitchFamily="18" charset="0"/>
                <a:cs typeface="Times New Roman" panose="02020603050405020304" pitchFamily="18" charset="0"/>
              </a:rPr>
            </a:br>
            <a:r>
              <a:rPr lang="en-GB" sz="3200" dirty="0">
                <a:effectLst/>
                <a:latin typeface="Times New Roman" panose="02020603050405020304" pitchFamily="18" charset="0"/>
                <a:cs typeface="Times New Roman" panose="02020603050405020304" pitchFamily="18" charset="0"/>
              </a:rPr>
              <a:t/>
            </a:r>
            <a:br>
              <a:rPr lang="en-GB" sz="3200" dirty="0">
                <a:effectLst/>
                <a:latin typeface="Times New Roman" panose="02020603050405020304" pitchFamily="18" charset="0"/>
                <a:cs typeface="Times New Roman" panose="02020603050405020304" pitchFamily="18" charset="0"/>
              </a:rPr>
            </a:br>
            <a:endParaRPr lang="en-GB" sz="3200" dirty="0">
              <a:effectLst/>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FD50E8C0-1644-F27F-1B16-18087D43589C}"/>
              </a:ext>
            </a:extLst>
          </p:cNvPr>
          <p:cNvSpPr>
            <a:spLocks noGrp="1"/>
          </p:cNvSpPr>
          <p:nvPr>
            <p:ph idx="1"/>
          </p:nvPr>
        </p:nvSpPr>
        <p:spPr>
          <a:xfrm>
            <a:off x="5819165" y="1396132"/>
            <a:ext cx="5976111" cy="4065735"/>
          </a:xfrm>
        </p:spPr>
        <p:txBody>
          <a:bodyPr>
            <a:normAutofit/>
          </a:bodyPr>
          <a:lstStyle/>
          <a:p>
            <a:pPr algn="l">
              <a:buFont typeface="Arial" panose="020B0604020202020204" pitchFamily="34" charset="0"/>
              <a:buChar char="•"/>
            </a:pPr>
            <a:r>
              <a:rPr lang="el-GR" b="0" i="0" u="none" strike="noStrike" dirty="0">
                <a:effectLst/>
                <a:latin typeface="Times New Roman" panose="02020603050405020304" pitchFamily="18" charset="0"/>
                <a:cs typeface="Times New Roman" panose="02020603050405020304" pitchFamily="18" charset="0"/>
              </a:rPr>
              <a:t>Πλήρης </a:t>
            </a:r>
            <a:r>
              <a:rPr lang="el-GR" b="0" i="0" u="none" strike="noStrike" dirty="0" err="1">
                <a:effectLst/>
                <a:latin typeface="Times New Roman" panose="02020603050405020304" pitchFamily="18" charset="0"/>
                <a:cs typeface="Times New Roman" panose="02020603050405020304" pitchFamily="18" charset="0"/>
              </a:rPr>
              <a:t>κυτταρομείωση</a:t>
            </a:r>
            <a:r>
              <a:rPr lang="el-GR" b="0" i="0" u="none" strike="noStrike" dirty="0">
                <a:effectLst/>
                <a:latin typeface="Times New Roman" panose="02020603050405020304" pitchFamily="18" charset="0"/>
                <a:cs typeface="Times New Roman" panose="02020603050405020304" pitchFamily="18" charset="0"/>
              </a:rPr>
              <a:t> (</a:t>
            </a:r>
            <a:r>
              <a:rPr lang="en-GB" b="0" i="0" u="none" strike="noStrike" dirty="0">
                <a:effectLst/>
                <a:latin typeface="Times New Roman" panose="02020603050405020304" pitchFamily="18" charset="0"/>
                <a:cs typeface="Times New Roman" panose="02020603050405020304" pitchFamily="18" charset="0"/>
              </a:rPr>
              <a:t>CC-0): </a:t>
            </a:r>
            <a:r>
              <a:rPr lang="el-GR" b="0" i="0" u="none" strike="noStrike" dirty="0">
                <a:effectLst/>
                <a:latin typeface="Times New Roman" panose="02020603050405020304" pitchFamily="18" charset="0"/>
                <a:cs typeface="Times New Roman" panose="02020603050405020304" pitchFamily="18" charset="0"/>
              </a:rPr>
              <a:t>μη ορατός υπολειμματικός όγκος</a:t>
            </a:r>
          </a:p>
          <a:p>
            <a:pPr algn="l">
              <a:buFont typeface="Arial" panose="020B0604020202020204" pitchFamily="34" charset="0"/>
              <a:buChar char="•"/>
            </a:pPr>
            <a:r>
              <a:rPr lang="el-GR" b="0" i="0" u="none" strike="noStrike" dirty="0">
                <a:effectLst/>
                <a:latin typeface="Times New Roman" panose="02020603050405020304" pitchFamily="18" charset="0"/>
                <a:cs typeface="Times New Roman" panose="02020603050405020304" pitchFamily="18" charset="0"/>
              </a:rPr>
              <a:t>Σχεδόν πλήρης </a:t>
            </a:r>
            <a:r>
              <a:rPr lang="el-GR" b="0" i="0" u="none" strike="noStrike" dirty="0" err="1">
                <a:effectLst/>
                <a:latin typeface="Times New Roman" panose="02020603050405020304" pitchFamily="18" charset="0"/>
                <a:cs typeface="Times New Roman" panose="02020603050405020304" pitchFamily="18" charset="0"/>
              </a:rPr>
              <a:t>κυτταρομείωση</a:t>
            </a:r>
            <a:r>
              <a:rPr lang="el-GR" b="0" i="0" u="none" strike="noStrike" dirty="0">
                <a:effectLst/>
                <a:latin typeface="Times New Roman" panose="02020603050405020304" pitchFamily="18" charset="0"/>
                <a:cs typeface="Times New Roman" panose="02020603050405020304" pitchFamily="18" charset="0"/>
              </a:rPr>
              <a:t> (</a:t>
            </a:r>
            <a:r>
              <a:rPr lang="en-GB" b="0" i="0" u="none" strike="noStrike" dirty="0">
                <a:effectLst/>
                <a:latin typeface="Times New Roman" panose="02020603050405020304" pitchFamily="18" charset="0"/>
                <a:cs typeface="Times New Roman" panose="02020603050405020304" pitchFamily="18" charset="0"/>
              </a:rPr>
              <a:t>CC-1): </a:t>
            </a:r>
            <a:r>
              <a:rPr lang="el-GR" b="0" i="0" u="none" strike="noStrike" dirty="0">
                <a:effectLst/>
                <a:latin typeface="Times New Roman" panose="02020603050405020304" pitchFamily="18" charset="0"/>
                <a:cs typeface="Times New Roman" panose="02020603050405020304" pitchFamily="18" charset="0"/>
              </a:rPr>
              <a:t>υπολειμματικοί όγκοι όχι μεγαλύτεροι από 2,5 χιλ.</a:t>
            </a:r>
          </a:p>
          <a:p>
            <a:pPr algn="l">
              <a:buFont typeface="Arial" panose="020B0604020202020204" pitchFamily="34" charset="0"/>
              <a:buChar char="•"/>
            </a:pPr>
            <a:r>
              <a:rPr lang="el-GR" b="0" i="0" u="none" strike="noStrike" dirty="0">
                <a:effectLst/>
                <a:latin typeface="Times New Roman" panose="02020603050405020304" pitchFamily="18" charset="0"/>
                <a:cs typeface="Times New Roman" panose="02020603050405020304" pitchFamily="18" charset="0"/>
              </a:rPr>
              <a:t>Ατελής </a:t>
            </a:r>
            <a:r>
              <a:rPr lang="el-GR" b="0" i="0" u="none" strike="noStrike" dirty="0" err="1">
                <a:effectLst/>
                <a:latin typeface="Times New Roman" panose="02020603050405020304" pitchFamily="18" charset="0"/>
                <a:cs typeface="Times New Roman" panose="02020603050405020304" pitchFamily="18" charset="0"/>
              </a:rPr>
              <a:t>κυτταρομείωση</a:t>
            </a:r>
            <a:r>
              <a:rPr lang="el-GR" b="0" i="0" u="none" strike="noStrike" dirty="0">
                <a:effectLst/>
                <a:latin typeface="Times New Roman" panose="02020603050405020304" pitchFamily="18" charset="0"/>
                <a:cs typeface="Times New Roman" panose="02020603050405020304" pitchFamily="18" charset="0"/>
              </a:rPr>
              <a:t> </a:t>
            </a:r>
            <a:r>
              <a:rPr lang="en-GB" b="0" i="0" u="none" strike="noStrike" dirty="0">
                <a:effectLst/>
                <a:latin typeface="Times New Roman" panose="02020603050405020304" pitchFamily="18" charset="0"/>
                <a:cs typeface="Times New Roman" panose="02020603050405020304" pitchFamily="18" charset="0"/>
              </a:rPr>
              <a:t>CC-2: </a:t>
            </a:r>
            <a:r>
              <a:rPr lang="el-GR" b="0" i="0" u="none" strike="noStrike" dirty="0">
                <a:effectLst/>
                <a:latin typeface="Times New Roman" panose="02020603050405020304" pitchFamily="18" charset="0"/>
                <a:cs typeface="Times New Roman" panose="02020603050405020304" pitchFamily="18" charset="0"/>
              </a:rPr>
              <a:t>υπολειμματικοί όγκοι μεγαλύτεροι από 2,5 χιλ. ως 2,5 εκ.</a:t>
            </a:r>
          </a:p>
          <a:p>
            <a:pPr algn="l">
              <a:buFont typeface="Arial" panose="020B0604020202020204" pitchFamily="34" charset="0"/>
              <a:buChar char="•"/>
            </a:pPr>
            <a:r>
              <a:rPr lang="el-GR" b="0" i="0" u="none" strike="noStrike" dirty="0">
                <a:effectLst/>
                <a:latin typeface="Times New Roman" panose="02020603050405020304" pitchFamily="18" charset="0"/>
                <a:cs typeface="Times New Roman" panose="02020603050405020304" pitchFamily="18" charset="0"/>
              </a:rPr>
              <a:t>Ατελής </a:t>
            </a:r>
            <a:r>
              <a:rPr lang="el-GR" b="0" i="0" u="none" strike="noStrike" dirty="0" err="1">
                <a:effectLst/>
                <a:latin typeface="Times New Roman" panose="02020603050405020304" pitchFamily="18" charset="0"/>
                <a:cs typeface="Times New Roman" panose="02020603050405020304" pitchFamily="18" charset="0"/>
              </a:rPr>
              <a:t>κυτταρομείωση</a:t>
            </a:r>
            <a:r>
              <a:rPr lang="el-GR" b="0" i="0" u="none" strike="noStrike" dirty="0">
                <a:effectLst/>
                <a:latin typeface="Times New Roman" panose="02020603050405020304" pitchFamily="18" charset="0"/>
                <a:cs typeface="Times New Roman" panose="02020603050405020304" pitchFamily="18" charset="0"/>
              </a:rPr>
              <a:t> </a:t>
            </a:r>
            <a:r>
              <a:rPr lang="en-GB" b="0" i="0" u="none" strike="noStrike" dirty="0">
                <a:effectLst/>
                <a:latin typeface="Times New Roman" panose="02020603050405020304" pitchFamily="18" charset="0"/>
                <a:cs typeface="Times New Roman" panose="02020603050405020304" pitchFamily="18" charset="0"/>
              </a:rPr>
              <a:t>CC-3: </a:t>
            </a:r>
            <a:r>
              <a:rPr lang="el-GR" b="0" i="0" u="none" strike="noStrike" dirty="0">
                <a:effectLst/>
                <a:latin typeface="Times New Roman" panose="02020603050405020304" pitchFamily="18" charset="0"/>
                <a:cs typeface="Times New Roman" panose="02020603050405020304" pitchFamily="18" charset="0"/>
              </a:rPr>
              <a:t>υπολειμματικοί όγκοι μεγαλύτεροι από 2,5 εκ.</a:t>
            </a:r>
          </a:p>
        </p:txBody>
      </p:sp>
    </p:spTree>
    <p:extLst>
      <p:ext uri="{BB962C8B-B14F-4D97-AF65-F5344CB8AC3E}">
        <p14:creationId xmlns:p14="http://schemas.microsoft.com/office/powerpoint/2010/main" xmlns="" val="2222228760"/>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9A69AF-D57B-49B4-886C-D4A5DC1944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CABDC08D-6093-4397-92D4-54D00E2BB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rot="16200000">
            <a:off x="-650724" y="650724"/>
            <a:ext cx="6858000" cy="5556552"/>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3" name="Θέση περιεχομένου 2">
            <a:extLst>
              <a:ext uri="{FF2B5EF4-FFF2-40B4-BE49-F238E27FC236}">
                <a16:creationId xmlns:a16="http://schemas.microsoft.com/office/drawing/2014/main" xmlns="" id="{213232CE-753C-694F-901F-CBD673B0F41A}"/>
              </a:ext>
            </a:extLst>
          </p:cNvPr>
          <p:cNvSpPr>
            <a:spLocks noGrp="1"/>
          </p:cNvSpPr>
          <p:nvPr>
            <p:ph idx="1"/>
          </p:nvPr>
        </p:nvSpPr>
        <p:spPr>
          <a:xfrm>
            <a:off x="5556552" y="978993"/>
            <a:ext cx="5816734" cy="5120724"/>
          </a:xfrm>
          <a:effectLst/>
        </p:spPr>
        <p:txBody>
          <a:bodyPr>
            <a:normAutofit/>
          </a:bodyPr>
          <a:lstStyle/>
          <a:p>
            <a:pPr algn="l">
              <a:buFont typeface="Arial" panose="020B0604020202020204" pitchFamily="34" charset="0"/>
              <a:buChar char="•"/>
            </a:pPr>
            <a:r>
              <a:rPr lang="el-GR" b="0" i="0" u="none" strike="noStrike" dirty="0">
                <a:effectLst/>
                <a:latin typeface="Times New Roman" panose="02020603050405020304" pitchFamily="18" charset="0"/>
                <a:cs typeface="Times New Roman" panose="02020603050405020304" pitchFamily="18" charset="0"/>
              </a:rPr>
              <a:t>το </a:t>
            </a:r>
            <a:r>
              <a:rPr lang="el-GR" b="1" i="0" u="none" strike="noStrike" dirty="0">
                <a:effectLst/>
                <a:latin typeface="Times New Roman" panose="02020603050405020304" pitchFamily="18" charset="0"/>
                <a:cs typeface="Times New Roman" panose="02020603050405020304" pitchFamily="18" charset="0"/>
              </a:rPr>
              <a:t>περίτονο ή </a:t>
            </a:r>
            <a:r>
              <a:rPr lang="el-GR" b="1" i="0" u="none" strike="noStrike" dirty="0" err="1">
                <a:effectLst/>
                <a:latin typeface="Times New Roman" panose="02020603050405020304" pitchFamily="18" charset="0"/>
                <a:cs typeface="Times New Roman" panose="02020603050405020304" pitchFamily="18" charset="0"/>
              </a:rPr>
              <a:t>τοιχωματικό</a:t>
            </a:r>
            <a:r>
              <a:rPr lang="el-GR" b="0" i="0" u="none" strike="noStrike" dirty="0">
                <a:effectLst/>
                <a:latin typeface="Times New Roman" panose="02020603050405020304" pitchFamily="18" charset="0"/>
                <a:cs typeface="Times New Roman" panose="02020603050405020304" pitchFamily="18" charset="0"/>
              </a:rPr>
              <a:t> πέταλο, το οποίο επενδύει την εσωτερική επιφάνεια των τοιχωμάτων της κοιλιάς και της πυέλου, καθώς και την κάτω επιφάνεια του διαφράγματος, και</a:t>
            </a:r>
          </a:p>
          <a:p>
            <a:pPr algn="l">
              <a:buFont typeface="Arial" panose="020B0604020202020204" pitchFamily="34" charset="0"/>
              <a:buChar char="•"/>
            </a:pPr>
            <a:endParaRPr lang="el-GR" dirty="0">
              <a:latin typeface="Times New Roman" panose="02020603050405020304" pitchFamily="18" charset="0"/>
              <a:cs typeface="Times New Roman" panose="02020603050405020304" pitchFamily="18" charset="0"/>
            </a:endParaRPr>
          </a:p>
          <a:p>
            <a:pPr algn="l">
              <a:buFont typeface="Arial" panose="020B0604020202020204" pitchFamily="34" charset="0"/>
              <a:buChar char="•"/>
            </a:pPr>
            <a:endParaRPr lang="el-GR" b="0" i="0" u="none" strike="noStrike" dirty="0">
              <a:effectLst/>
              <a:latin typeface="Times New Roman" panose="02020603050405020304" pitchFamily="18" charset="0"/>
              <a:cs typeface="Times New Roman" panose="02020603050405020304" pitchFamily="18" charset="0"/>
            </a:endParaRPr>
          </a:p>
          <a:p>
            <a:pPr algn="l">
              <a:buFont typeface="Arial" panose="020B0604020202020204" pitchFamily="34" charset="0"/>
              <a:buChar char="•"/>
            </a:pPr>
            <a:r>
              <a:rPr lang="el-GR" b="0" i="0" u="none" strike="noStrike" dirty="0">
                <a:effectLst/>
                <a:latin typeface="Times New Roman" panose="02020603050405020304" pitchFamily="18" charset="0"/>
                <a:cs typeface="Times New Roman" panose="02020603050405020304" pitchFamily="18" charset="0"/>
              </a:rPr>
              <a:t>το </a:t>
            </a:r>
            <a:r>
              <a:rPr lang="el-GR" b="1" i="0" u="none" strike="noStrike" dirty="0" err="1">
                <a:effectLst/>
                <a:latin typeface="Times New Roman" panose="02020603050405020304" pitchFamily="18" charset="0"/>
                <a:cs typeface="Times New Roman" panose="02020603050405020304" pitchFamily="18" charset="0"/>
              </a:rPr>
              <a:t>περισπλάχνιο</a:t>
            </a:r>
            <a:r>
              <a:rPr lang="el-GR" b="0" i="0" u="none" strike="noStrike" dirty="0">
                <a:effectLst/>
                <a:latin typeface="Times New Roman" panose="02020603050405020304" pitchFamily="18" charset="0"/>
                <a:cs typeface="Times New Roman" panose="02020603050405020304" pitchFamily="18" charset="0"/>
              </a:rPr>
              <a:t> πέταλο, το οποίο περιβάλλει τελείως ή  ατελώς τα διάφορα </a:t>
            </a:r>
            <a:r>
              <a:rPr lang="el-GR" b="0" i="0" u="none" strike="noStrike" dirty="0" err="1">
                <a:effectLst/>
                <a:latin typeface="Times New Roman" panose="02020603050405020304" pitchFamily="18" charset="0"/>
                <a:cs typeface="Times New Roman" panose="02020603050405020304" pitchFamily="18" charset="0"/>
              </a:rPr>
              <a:t>ενδοπεριτοναϊκά</a:t>
            </a:r>
            <a:r>
              <a:rPr lang="el-GR" b="0" i="0" u="none" strike="noStrike" dirty="0">
                <a:effectLst/>
                <a:latin typeface="Times New Roman" panose="02020603050405020304" pitchFamily="18" charset="0"/>
                <a:cs typeface="Times New Roman" panose="02020603050405020304" pitchFamily="18" charset="0"/>
              </a:rPr>
              <a:t> σπλάχνα της κοιλιάς και της πυέλου (π.χ. στομάχι, </a:t>
            </a:r>
            <a:r>
              <a:rPr lang="el-GR" b="0" i="0" u="none" strike="noStrike" dirty="0" err="1">
                <a:effectLst/>
                <a:latin typeface="Times New Roman" panose="02020603050405020304" pitchFamily="18" charset="0"/>
                <a:cs typeface="Times New Roman" panose="02020603050405020304" pitchFamily="18" charset="0"/>
              </a:rPr>
              <a:t>νήστιδα</a:t>
            </a:r>
            <a:r>
              <a:rPr lang="el-GR" b="0" i="0" u="none" strike="noStrike" dirty="0">
                <a:effectLst/>
                <a:latin typeface="Times New Roman" panose="02020603050405020304" pitchFamily="18" charset="0"/>
                <a:cs typeface="Times New Roman" panose="02020603050405020304" pitchFamily="18" charset="0"/>
              </a:rPr>
              <a:t>, ειλεός, εγκάρσιο </a:t>
            </a:r>
            <a:r>
              <a:rPr lang="el-GR" b="0" i="0" u="none" strike="noStrike" dirty="0" err="1">
                <a:effectLst/>
                <a:latin typeface="Times New Roman" panose="02020603050405020304" pitchFamily="18" charset="0"/>
                <a:cs typeface="Times New Roman" panose="02020603050405020304" pitchFamily="18" charset="0"/>
              </a:rPr>
              <a:t>κόλον</a:t>
            </a:r>
            <a:r>
              <a:rPr lang="el-GR" b="0" i="0" u="none" strike="noStrike" dirty="0">
                <a:effectLst/>
                <a:latin typeface="Times New Roman" panose="02020603050405020304" pitchFamily="18" charset="0"/>
                <a:cs typeface="Times New Roman" panose="02020603050405020304" pitchFamily="18" charset="0"/>
              </a:rPr>
              <a:t>, ήπαρ, σπλήνας) και και καλύπτει εκ των πρόσω </a:t>
            </a:r>
            <a:r>
              <a:rPr lang="el-GR" b="0" i="0" u="none" strike="noStrike" dirty="0" err="1">
                <a:effectLst/>
                <a:latin typeface="Times New Roman" panose="02020603050405020304" pitchFamily="18" charset="0"/>
                <a:cs typeface="Times New Roman" panose="02020603050405020304" pitchFamily="18" charset="0"/>
              </a:rPr>
              <a:t>οπισθοπεριτοναϊκά</a:t>
            </a:r>
            <a:r>
              <a:rPr lang="el-GR" b="0" i="0" u="none" strike="noStrike" dirty="0">
                <a:effectLst/>
                <a:latin typeface="Times New Roman" panose="02020603050405020304" pitchFamily="18" charset="0"/>
                <a:cs typeface="Times New Roman" panose="02020603050405020304" pitchFamily="18" charset="0"/>
              </a:rPr>
              <a:t> σπλάχνα, όπως το δωδεκαδάκτυλο, το ανιόν και </a:t>
            </a:r>
            <a:r>
              <a:rPr lang="el-GR" b="0" i="0" u="none" strike="noStrike" dirty="0" err="1">
                <a:effectLst/>
                <a:latin typeface="Times New Roman" panose="02020603050405020304" pitchFamily="18" charset="0"/>
                <a:cs typeface="Times New Roman" panose="02020603050405020304" pitchFamily="18" charset="0"/>
              </a:rPr>
              <a:t>κατιόν</a:t>
            </a:r>
            <a:r>
              <a:rPr lang="el-GR" b="0" i="0" u="none" strike="noStrike" dirty="0">
                <a:effectLst/>
                <a:latin typeface="Times New Roman" panose="02020603050405020304" pitchFamily="18" charset="0"/>
                <a:cs typeface="Times New Roman" panose="02020603050405020304" pitchFamily="18" charset="0"/>
              </a:rPr>
              <a:t> </a:t>
            </a:r>
            <a:r>
              <a:rPr lang="el-GR" b="0" i="0" u="none" strike="noStrike" dirty="0" err="1">
                <a:effectLst/>
                <a:latin typeface="Times New Roman" panose="02020603050405020304" pitchFamily="18" charset="0"/>
                <a:cs typeface="Times New Roman" panose="02020603050405020304" pitchFamily="18" charset="0"/>
              </a:rPr>
              <a:t>κόλον</a:t>
            </a:r>
            <a:r>
              <a:rPr lang="el-GR" b="0" i="0" u="none" strike="noStrike" dirty="0">
                <a:effectLst/>
                <a:latin typeface="Times New Roman" panose="02020603050405020304" pitchFamily="18" charset="0"/>
                <a:cs typeface="Times New Roman" panose="02020603050405020304" pitchFamily="18" charset="0"/>
              </a:rPr>
              <a:t>, το πάγκρεας, τους </a:t>
            </a:r>
            <a:r>
              <a:rPr lang="el-GR" b="0" i="0" u="none" strike="noStrike" dirty="0" err="1">
                <a:effectLst/>
                <a:latin typeface="Times New Roman" panose="02020603050405020304" pitchFamily="18" charset="0"/>
                <a:cs typeface="Times New Roman" panose="02020603050405020304" pitchFamily="18" charset="0"/>
              </a:rPr>
              <a:t>νεφρούς</a:t>
            </a:r>
            <a:r>
              <a:rPr lang="el-GR" b="0" i="0" u="none" strike="noStrike" dirty="0">
                <a:effectLst/>
                <a:latin typeface="Times New Roman" panose="02020603050405020304" pitchFamily="18" charset="0"/>
                <a:cs typeface="Times New Roman" panose="02020603050405020304" pitchFamily="18" charset="0"/>
              </a:rPr>
              <a:t> και τα επινεφρίδια.</a:t>
            </a:r>
          </a:p>
          <a:p>
            <a:endParaRPr lang="el-GR" sz="2000" dirty="0"/>
          </a:p>
        </p:txBody>
      </p:sp>
      <p:sp>
        <p:nvSpPr>
          <p:cNvPr id="5" name="Τίτλος 4">
            <a:extLst>
              <a:ext uri="{FF2B5EF4-FFF2-40B4-BE49-F238E27FC236}">
                <a16:creationId xmlns:a16="http://schemas.microsoft.com/office/drawing/2014/main" xmlns="" id="{1284B5CA-D3C4-BA4E-9524-FBC6152C9129}"/>
              </a:ext>
            </a:extLst>
          </p:cNvPr>
          <p:cNvSpPr>
            <a:spLocks noGrp="1"/>
          </p:cNvSpPr>
          <p:nvPr>
            <p:ph type="title"/>
          </p:nvPr>
        </p:nvSpPr>
        <p:spPr>
          <a:xfrm>
            <a:off x="83720" y="1215484"/>
            <a:ext cx="4053383" cy="1074819"/>
          </a:xfrm>
        </p:spPr>
        <p:txBody>
          <a:bodyPr/>
          <a:lstStyle/>
          <a:p>
            <a:r>
              <a:rPr lang="en-US" sz="2800" b="0" dirty="0">
                <a:solidFill>
                  <a:srgbClr val="000000"/>
                </a:solidFill>
                <a:latin typeface="Times New Roman" panose="02020603050405020304" pitchFamily="18" charset="0"/>
                <a:cs typeface="Times New Roman" panose="02020603050405020304" pitchFamily="18" charset="0"/>
              </a:rPr>
              <a:t>T</a:t>
            </a:r>
            <a:r>
              <a:rPr lang="el-GR" sz="2800" b="0" i="0" u="none" strike="noStrike" dirty="0">
                <a:solidFill>
                  <a:srgbClr val="000000"/>
                </a:solidFill>
                <a:effectLst/>
                <a:latin typeface="Times New Roman" panose="02020603050405020304" pitchFamily="18" charset="0"/>
                <a:cs typeface="Times New Roman" panose="02020603050405020304" pitchFamily="18" charset="0"/>
              </a:rPr>
              <a:t>ο περιτόναιο διακρίνεται σε δύο πέταλα:</a:t>
            </a:r>
            <a:endParaRPr lang="el-GR" sz="2800" dirty="0">
              <a:latin typeface="Times New Roman" panose="02020603050405020304" pitchFamily="18" charset="0"/>
              <a:cs typeface="Times New Roman" panose="02020603050405020304" pitchFamily="18" charset="0"/>
            </a:endParaRPr>
          </a:p>
        </p:txBody>
      </p:sp>
      <p:pic>
        <p:nvPicPr>
          <p:cNvPr id="1026" name="Picture 2" descr="The Peritoneal Cavity - Greater Sac - Lesser Sac - TeachMeAnatomy">
            <a:extLst>
              <a:ext uri="{FF2B5EF4-FFF2-40B4-BE49-F238E27FC236}">
                <a16:creationId xmlns:a16="http://schemas.microsoft.com/office/drawing/2014/main" xmlns="" id="{FC7E710B-2FFF-BE39-FC5B-C0376675F25C}"/>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3720" y="2734199"/>
            <a:ext cx="3654732" cy="312019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686644279"/>
      </p:ext>
    </p:extLst>
  </p:cSld>
  <p:clrMapOvr>
    <a:overrideClrMapping bg1="lt1" tx1="dk1" bg2="lt2" tx2="dk2" accent1="accent1" accent2="accent2" accent3="accent3" accent4="accent4" accent5="accent5" accent6="accent6" hlink="hlink" folHlink="folHlink"/>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9A69AF-D57B-49B4-886C-D4A5DC1944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CABDC08D-6093-4397-92D4-54D00E2BB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rot="16200000">
            <a:off x="-650724" y="650724"/>
            <a:ext cx="6858000" cy="5556552"/>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5" name="Τίτλος 4">
            <a:extLst>
              <a:ext uri="{FF2B5EF4-FFF2-40B4-BE49-F238E27FC236}">
                <a16:creationId xmlns:a16="http://schemas.microsoft.com/office/drawing/2014/main" xmlns="" id="{1284B5CA-D3C4-BA4E-9524-FBC6152C9129}"/>
              </a:ext>
            </a:extLst>
          </p:cNvPr>
          <p:cNvSpPr>
            <a:spLocks noGrp="1"/>
          </p:cNvSpPr>
          <p:nvPr>
            <p:ph type="title"/>
          </p:nvPr>
        </p:nvSpPr>
        <p:spPr>
          <a:xfrm>
            <a:off x="103192" y="3037671"/>
            <a:ext cx="5151680" cy="1074820"/>
          </a:xfrm>
        </p:spPr>
        <p:txBody>
          <a:bodyPr/>
          <a:lstStyle/>
          <a:p>
            <a:pPr algn="l"/>
            <a:r>
              <a:rPr lang="el-GR" sz="4400" b="1" i="0" u="none" strike="noStrike" dirty="0">
                <a:solidFill>
                  <a:schemeClr val="tx1"/>
                </a:solidFill>
                <a:effectLst/>
                <a:latin typeface="Times New Roman" panose="02020603050405020304" pitchFamily="18" charset="0"/>
                <a:cs typeface="Times New Roman" panose="02020603050405020304" pitchFamily="18" charset="0"/>
              </a:rPr>
              <a:t>Ενδείξεις</a:t>
            </a:r>
            <a:r>
              <a:rPr lang="el-GR" dirty="0"/>
              <a:t/>
            </a:r>
            <a:br>
              <a:rPr lang="el-GR" dirty="0"/>
            </a:br>
            <a:endParaRPr lang="en-GB" dirty="0">
              <a:effectLst/>
            </a:endParaRPr>
          </a:p>
        </p:txBody>
      </p:sp>
      <p:sp>
        <p:nvSpPr>
          <p:cNvPr id="3" name="Content Placeholder 2">
            <a:extLst>
              <a:ext uri="{FF2B5EF4-FFF2-40B4-BE49-F238E27FC236}">
                <a16:creationId xmlns:a16="http://schemas.microsoft.com/office/drawing/2014/main" xmlns="" id="{FD50E8C0-1644-F27F-1B16-18087D43589C}"/>
              </a:ext>
            </a:extLst>
          </p:cNvPr>
          <p:cNvSpPr>
            <a:spLocks noGrp="1"/>
          </p:cNvSpPr>
          <p:nvPr>
            <p:ph idx="1"/>
          </p:nvPr>
        </p:nvSpPr>
        <p:spPr>
          <a:xfrm>
            <a:off x="5539728" y="430807"/>
            <a:ext cx="6495682" cy="5996383"/>
          </a:xfrm>
        </p:spPr>
        <p:txBody>
          <a:bodyPr>
            <a:normAutofit fontScale="92500" lnSpcReduction="10000"/>
          </a:bodyPr>
          <a:lstStyle/>
          <a:p>
            <a:pPr algn="l">
              <a:buFont typeface="Arial" panose="020B0604020202020204" pitchFamily="34" charset="0"/>
              <a:buChar char="•"/>
            </a:pPr>
            <a:r>
              <a:rPr lang="el-GR" sz="2100" b="0" i="0" u="none" strike="noStrike" dirty="0">
                <a:effectLst/>
                <a:latin typeface="Times New Roman" panose="02020603050405020304" pitchFamily="18" charset="0"/>
                <a:cs typeface="Times New Roman" panose="02020603050405020304" pitchFamily="18" charset="0"/>
              </a:rPr>
              <a:t>Πρωτοπαθή Νεοπλάσματα του Περιτοναίου (</a:t>
            </a:r>
            <a:r>
              <a:rPr lang="el-GR" sz="2100" b="0" i="0" u="none" strike="noStrike" dirty="0" err="1">
                <a:effectLst/>
                <a:latin typeface="Times New Roman" panose="02020603050405020304" pitchFamily="18" charset="0"/>
                <a:cs typeface="Times New Roman" panose="02020603050405020304" pitchFamily="18" charset="0"/>
              </a:rPr>
              <a:t>μεσοθηλίωμα</a:t>
            </a:r>
            <a:r>
              <a:rPr lang="el-GR" sz="2100" b="0" i="0" u="none" strike="noStrike" dirty="0">
                <a:effectLst/>
                <a:latin typeface="Times New Roman" panose="02020603050405020304" pitchFamily="18" charset="0"/>
                <a:cs typeface="Times New Roman" panose="02020603050405020304" pitchFamily="18" charset="0"/>
              </a:rPr>
              <a:t>)</a:t>
            </a:r>
          </a:p>
          <a:p>
            <a:pPr algn="l">
              <a:buFont typeface="Arial" panose="020B0604020202020204" pitchFamily="34" charset="0"/>
              <a:buChar char="•"/>
            </a:pPr>
            <a:r>
              <a:rPr lang="el-GR" sz="2100" b="0" i="0" u="none" strike="noStrike" dirty="0" err="1">
                <a:effectLst/>
                <a:latin typeface="Times New Roman" panose="02020603050405020304" pitchFamily="18" charset="0"/>
                <a:cs typeface="Times New Roman" panose="02020603050405020304" pitchFamily="18" charset="0"/>
              </a:rPr>
              <a:t>Ψευδομύξωμα</a:t>
            </a:r>
            <a:r>
              <a:rPr lang="el-GR" sz="2100" b="0" i="0" u="none" strike="noStrike" dirty="0">
                <a:effectLst/>
                <a:latin typeface="Times New Roman" panose="02020603050405020304" pitchFamily="18" charset="0"/>
                <a:cs typeface="Times New Roman" panose="02020603050405020304" pitchFamily="18" charset="0"/>
              </a:rPr>
              <a:t> Περιτοναίου</a:t>
            </a:r>
          </a:p>
          <a:p>
            <a:pPr algn="l">
              <a:buFont typeface="Arial" panose="020B0604020202020204" pitchFamily="34" charset="0"/>
              <a:buChar char="•"/>
            </a:pPr>
            <a:r>
              <a:rPr lang="el-GR" sz="2100" b="0" i="0" u="none" strike="noStrike" dirty="0">
                <a:effectLst/>
                <a:latin typeface="Times New Roman" panose="02020603050405020304" pitchFamily="18" charset="0"/>
                <a:cs typeface="Times New Roman" panose="02020603050405020304" pitchFamily="18" charset="0"/>
              </a:rPr>
              <a:t>Περιτοναϊκή </a:t>
            </a:r>
            <a:r>
              <a:rPr lang="el-GR" sz="2100" b="0" i="0" u="none" strike="noStrike" dirty="0" err="1">
                <a:effectLst/>
                <a:latin typeface="Times New Roman" panose="02020603050405020304" pitchFamily="18" charset="0"/>
                <a:cs typeface="Times New Roman" panose="02020603050405020304" pitchFamily="18" charset="0"/>
              </a:rPr>
              <a:t>Καρκινωμάτωση</a:t>
            </a:r>
            <a:r>
              <a:rPr lang="el-GR" sz="2100" b="0" i="0" u="none" strike="noStrike" dirty="0">
                <a:effectLst/>
                <a:latin typeface="Times New Roman" panose="02020603050405020304" pitchFamily="18" charset="0"/>
                <a:cs typeface="Times New Roman" panose="02020603050405020304" pitchFamily="18" charset="0"/>
              </a:rPr>
              <a:t> από </a:t>
            </a:r>
            <a:r>
              <a:rPr lang="el-GR" sz="2100" b="0" i="0" u="none" strike="noStrike" dirty="0" err="1">
                <a:effectLst/>
                <a:latin typeface="Times New Roman" panose="02020603050405020304" pitchFamily="18" charset="0"/>
                <a:cs typeface="Times New Roman" panose="02020603050405020304" pitchFamily="18" charset="0"/>
              </a:rPr>
              <a:t>αδενοκαρκίνωμα</a:t>
            </a:r>
            <a:r>
              <a:rPr lang="el-GR" sz="2100" b="0" i="0" u="none" strike="noStrike" dirty="0">
                <a:effectLst/>
                <a:latin typeface="Times New Roman" panose="02020603050405020304" pitchFamily="18" charset="0"/>
                <a:cs typeface="Times New Roman" panose="02020603050405020304" pitchFamily="18" charset="0"/>
              </a:rPr>
              <a:t> παχέος εντέρου, ορθού, σκωληκοειδούς απόφυσης, που πληροί τα ακόλουθα κριτήρια:</a:t>
            </a:r>
          </a:p>
          <a:p>
            <a:pPr marL="742950" lvl="1" indent="-285750" algn="l">
              <a:buFont typeface="Arial" panose="020B0604020202020204" pitchFamily="34" charset="0"/>
              <a:buChar char="•"/>
            </a:pPr>
            <a:r>
              <a:rPr lang="el-GR" b="0" i="0" u="none" strike="noStrike" dirty="0">
                <a:effectLst/>
                <a:latin typeface="Times New Roman" panose="02020603050405020304" pitchFamily="18" charset="0"/>
                <a:cs typeface="Times New Roman" panose="02020603050405020304" pitchFamily="18" charset="0"/>
              </a:rPr>
              <a:t>Έκταση νόσου η οποία επιδέχεται πλήρη (</a:t>
            </a:r>
            <a:r>
              <a:rPr lang="en-GB" b="0" i="0" u="none" strike="noStrike" dirty="0">
                <a:effectLst/>
                <a:latin typeface="Times New Roman" panose="02020603050405020304" pitchFamily="18" charset="0"/>
                <a:cs typeface="Times New Roman" panose="02020603050405020304" pitchFamily="18" charset="0"/>
              </a:rPr>
              <a:t>CC-0) </a:t>
            </a:r>
            <a:r>
              <a:rPr lang="el-GR" b="0" i="0" u="none" strike="noStrike" dirty="0">
                <a:effectLst/>
                <a:latin typeface="Times New Roman" panose="02020603050405020304" pitchFamily="18" charset="0"/>
                <a:cs typeface="Times New Roman" panose="02020603050405020304" pitchFamily="18" charset="0"/>
              </a:rPr>
              <a:t>ή σχεδόν πλήρη (</a:t>
            </a:r>
            <a:r>
              <a:rPr lang="en-GB" b="0" i="0" u="none" strike="noStrike" dirty="0">
                <a:effectLst/>
                <a:latin typeface="Times New Roman" panose="02020603050405020304" pitchFamily="18" charset="0"/>
                <a:cs typeface="Times New Roman" panose="02020603050405020304" pitchFamily="18" charset="0"/>
              </a:rPr>
              <a:t>CC-1) </a:t>
            </a:r>
            <a:r>
              <a:rPr lang="el-GR" b="0" i="0" u="none" strike="noStrike" dirty="0" err="1">
                <a:effectLst/>
                <a:latin typeface="Times New Roman" panose="02020603050405020304" pitchFamily="18" charset="0"/>
                <a:cs typeface="Times New Roman" panose="02020603050405020304" pitchFamily="18" charset="0"/>
              </a:rPr>
              <a:t>κυτταρομείωση</a:t>
            </a:r>
            <a:endParaRPr lang="el-GR" b="0" i="0" u="none" strike="noStrike" dirty="0">
              <a:effectLst/>
              <a:latin typeface="Times New Roman" panose="02020603050405020304" pitchFamily="18" charset="0"/>
              <a:cs typeface="Times New Roman" panose="02020603050405020304" pitchFamily="18" charset="0"/>
            </a:endParaRPr>
          </a:p>
          <a:p>
            <a:pPr marL="742950" lvl="1" indent="-285750" algn="l">
              <a:buFont typeface="Arial" panose="020B0604020202020204" pitchFamily="34" charset="0"/>
              <a:buChar char="•"/>
            </a:pPr>
            <a:r>
              <a:rPr lang="en-GB" b="0" i="0" u="none" strike="noStrike" dirty="0">
                <a:effectLst/>
                <a:latin typeface="Times New Roman" panose="02020603050405020304" pitchFamily="18" charset="0"/>
                <a:cs typeface="Times New Roman" panose="02020603050405020304" pitchFamily="18" charset="0"/>
              </a:rPr>
              <a:t>PCI score &lt; 20</a:t>
            </a:r>
          </a:p>
          <a:p>
            <a:pPr marL="742950" lvl="1" indent="-285750" algn="l">
              <a:buFont typeface="Arial" panose="020B0604020202020204" pitchFamily="34" charset="0"/>
              <a:buChar char="•"/>
            </a:pPr>
            <a:r>
              <a:rPr lang="el-GR" b="0" i="0" u="none" strike="noStrike" dirty="0">
                <a:effectLst/>
                <a:latin typeface="Times New Roman" panose="02020603050405020304" pitchFamily="18" charset="0"/>
                <a:cs typeface="Times New Roman" panose="02020603050405020304" pitchFamily="18" charset="0"/>
              </a:rPr>
              <a:t>Απουσία </a:t>
            </a:r>
            <a:r>
              <a:rPr lang="el-GR" b="0" i="0" u="none" strike="noStrike" dirty="0" err="1">
                <a:effectLst/>
                <a:latin typeface="Times New Roman" panose="02020603050405020304" pitchFamily="18" charset="0"/>
                <a:cs typeface="Times New Roman" panose="02020603050405020304" pitchFamily="18" charset="0"/>
              </a:rPr>
              <a:t>εξω</a:t>
            </a:r>
            <a:r>
              <a:rPr lang="el-GR" b="0" i="0" u="none" strike="noStrike" dirty="0">
                <a:effectLst/>
                <a:latin typeface="Times New Roman" panose="02020603050405020304" pitchFamily="18" charset="0"/>
                <a:cs typeface="Times New Roman" panose="02020603050405020304" pitchFamily="18" charset="0"/>
              </a:rPr>
              <a:t>-περιτοναϊκών μεταστάσεων ή μη </a:t>
            </a:r>
            <a:r>
              <a:rPr lang="el-GR" b="0" i="0" u="none" strike="noStrike" dirty="0" err="1">
                <a:effectLst/>
                <a:latin typeface="Times New Roman" panose="02020603050405020304" pitchFamily="18" charset="0"/>
                <a:cs typeface="Times New Roman" panose="02020603050405020304" pitchFamily="18" charset="0"/>
              </a:rPr>
              <a:t>αφαιρούμενης</a:t>
            </a:r>
            <a:r>
              <a:rPr lang="el-GR" b="0" i="0" u="none" strike="noStrike" dirty="0">
                <a:effectLst/>
                <a:latin typeface="Times New Roman" panose="02020603050405020304" pitchFamily="18" charset="0"/>
                <a:cs typeface="Times New Roman" panose="02020603050405020304" pitchFamily="18" charset="0"/>
              </a:rPr>
              <a:t> </a:t>
            </a:r>
            <a:r>
              <a:rPr lang="el-GR" b="0" i="0" u="none" strike="noStrike" dirty="0" err="1">
                <a:effectLst/>
                <a:latin typeface="Times New Roman" panose="02020603050405020304" pitchFamily="18" charset="0"/>
                <a:cs typeface="Times New Roman" panose="02020603050405020304" pitchFamily="18" charset="0"/>
              </a:rPr>
              <a:t>λεμφαδενικής</a:t>
            </a:r>
            <a:r>
              <a:rPr lang="el-GR" b="0" i="0" u="none" strike="noStrike" dirty="0">
                <a:effectLst/>
                <a:latin typeface="Times New Roman" panose="02020603050405020304" pitchFamily="18" charset="0"/>
                <a:cs typeface="Times New Roman" panose="02020603050405020304" pitchFamily="18" charset="0"/>
              </a:rPr>
              <a:t> νόσου πριν την παρέμβαση</a:t>
            </a:r>
          </a:p>
          <a:p>
            <a:pPr marL="742950" lvl="1" indent="-285750" algn="l">
              <a:buFont typeface="Arial" panose="020B0604020202020204" pitchFamily="34" charset="0"/>
              <a:buChar char="•"/>
            </a:pPr>
            <a:r>
              <a:rPr lang="el-GR" b="0" i="0" u="none" strike="noStrike" dirty="0">
                <a:effectLst/>
                <a:latin typeface="Times New Roman" panose="02020603050405020304" pitchFamily="18" charset="0"/>
                <a:cs typeface="Times New Roman" panose="02020603050405020304" pitchFamily="18" charset="0"/>
              </a:rPr>
              <a:t>Ηπατικές μεταστάσεις &lt; 4 οι οποίες να αφαιρούνται</a:t>
            </a:r>
          </a:p>
          <a:p>
            <a:pPr algn="l">
              <a:buFont typeface="Arial" panose="020B0604020202020204" pitchFamily="34" charset="0"/>
              <a:buChar char="•"/>
            </a:pPr>
            <a:r>
              <a:rPr lang="el-GR" sz="2300" b="0" i="0" u="none" strike="noStrike" dirty="0">
                <a:effectLst/>
                <a:latin typeface="Times New Roman" panose="02020603050405020304" pitchFamily="18" charset="0"/>
                <a:cs typeface="Times New Roman" panose="02020603050405020304" pitchFamily="18" charset="0"/>
              </a:rPr>
              <a:t>Περιτοναϊκή </a:t>
            </a:r>
            <a:r>
              <a:rPr lang="el-GR" sz="2300" b="0" i="0" u="none" strike="noStrike" dirty="0" err="1">
                <a:effectLst/>
                <a:latin typeface="Times New Roman" panose="02020603050405020304" pitchFamily="18" charset="0"/>
                <a:cs typeface="Times New Roman" panose="02020603050405020304" pitchFamily="18" charset="0"/>
              </a:rPr>
              <a:t>Καρκινωμάτωση</a:t>
            </a:r>
            <a:r>
              <a:rPr lang="el-GR" sz="2300" b="0" i="0" u="none" strike="noStrike" dirty="0">
                <a:effectLst/>
                <a:latin typeface="Times New Roman" panose="02020603050405020304" pitchFamily="18" charset="0"/>
                <a:cs typeface="Times New Roman" panose="02020603050405020304" pitchFamily="18" charset="0"/>
              </a:rPr>
              <a:t> από υποτροπή ωοθηκικού </a:t>
            </a:r>
            <a:r>
              <a:rPr lang="el-GR" sz="2300" b="0" i="0" u="none" strike="noStrike" dirty="0" err="1">
                <a:effectLst/>
                <a:latin typeface="Times New Roman" panose="02020603050405020304" pitchFamily="18" charset="0"/>
                <a:cs typeface="Times New Roman" panose="02020603050405020304" pitchFamily="18" charset="0"/>
              </a:rPr>
              <a:t>αδενοκαρκινώματος</a:t>
            </a:r>
            <a:r>
              <a:rPr lang="el-GR" sz="2300" b="0" i="0" u="none" strike="noStrike" dirty="0">
                <a:effectLst/>
                <a:latin typeface="Times New Roman" panose="02020603050405020304" pitchFamily="18" charset="0"/>
                <a:cs typeface="Times New Roman" panose="02020603050405020304" pitchFamily="18" charset="0"/>
              </a:rPr>
              <a:t>, που πληροί τα ακόλουθα κριτήρια:</a:t>
            </a:r>
          </a:p>
          <a:p>
            <a:pPr marL="742950" lvl="1" indent="-285750" algn="l">
              <a:buFont typeface="Arial" panose="020B0604020202020204" pitchFamily="34" charset="0"/>
              <a:buChar char="•"/>
            </a:pPr>
            <a:r>
              <a:rPr lang="el-GR" b="0" i="0" u="none" strike="noStrike" dirty="0">
                <a:effectLst/>
                <a:latin typeface="Times New Roman" panose="02020603050405020304" pitchFamily="18" charset="0"/>
                <a:cs typeface="Times New Roman" panose="02020603050405020304" pitchFamily="18" charset="0"/>
              </a:rPr>
              <a:t>Έκταση νόσου η οποία επιδέχεται πλήρη (</a:t>
            </a:r>
            <a:r>
              <a:rPr lang="en-GB" b="0" i="0" u="none" strike="noStrike" dirty="0">
                <a:effectLst/>
                <a:latin typeface="Times New Roman" panose="02020603050405020304" pitchFamily="18" charset="0"/>
                <a:cs typeface="Times New Roman" panose="02020603050405020304" pitchFamily="18" charset="0"/>
              </a:rPr>
              <a:t>CC-0) </a:t>
            </a:r>
            <a:r>
              <a:rPr lang="el-GR" b="0" i="0" u="none" strike="noStrike" dirty="0">
                <a:effectLst/>
                <a:latin typeface="Times New Roman" panose="02020603050405020304" pitchFamily="18" charset="0"/>
                <a:cs typeface="Times New Roman" panose="02020603050405020304" pitchFamily="18" charset="0"/>
              </a:rPr>
              <a:t>ή σχεδόν πλήρη (</a:t>
            </a:r>
            <a:r>
              <a:rPr lang="en-GB" b="0" i="0" u="none" strike="noStrike" dirty="0">
                <a:effectLst/>
                <a:latin typeface="Times New Roman" panose="02020603050405020304" pitchFamily="18" charset="0"/>
                <a:cs typeface="Times New Roman" panose="02020603050405020304" pitchFamily="18" charset="0"/>
              </a:rPr>
              <a:t>CC-1) </a:t>
            </a:r>
            <a:r>
              <a:rPr lang="el-GR" b="0" i="0" u="none" strike="noStrike" dirty="0" err="1">
                <a:effectLst/>
                <a:latin typeface="Times New Roman" panose="02020603050405020304" pitchFamily="18" charset="0"/>
                <a:cs typeface="Times New Roman" panose="02020603050405020304" pitchFamily="18" charset="0"/>
              </a:rPr>
              <a:t>κυτταρομείωση</a:t>
            </a:r>
            <a:endParaRPr lang="el-GR" b="0" i="0" u="none" strike="noStrike" dirty="0">
              <a:effectLst/>
              <a:latin typeface="Times New Roman" panose="02020603050405020304" pitchFamily="18" charset="0"/>
              <a:cs typeface="Times New Roman" panose="02020603050405020304" pitchFamily="18" charset="0"/>
            </a:endParaRPr>
          </a:p>
          <a:p>
            <a:pPr marL="742950" lvl="1" indent="-285750" algn="l">
              <a:buFont typeface="Arial" panose="020B0604020202020204" pitchFamily="34" charset="0"/>
              <a:buChar char="•"/>
            </a:pPr>
            <a:r>
              <a:rPr lang="el-GR" b="0" i="0" u="none" strike="noStrike" dirty="0">
                <a:effectLst/>
                <a:latin typeface="Times New Roman" panose="02020603050405020304" pitchFamily="18" charset="0"/>
                <a:cs typeface="Times New Roman" panose="02020603050405020304" pitchFamily="18" charset="0"/>
              </a:rPr>
              <a:t>Απουσία συστηματικής νόσου πριν την παρέμβαση</a:t>
            </a:r>
          </a:p>
          <a:p>
            <a:pPr algn="l">
              <a:buFont typeface="Arial" panose="020B0604020202020204" pitchFamily="34" charset="0"/>
              <a:buChar char="•"/>
            </a:pPr>
            <a:r>
              <a:rPr lang="el-GR" sz="2300" b="0" i="0" u="none" strike="noStrike" dirty="0">
                <a:effectLst/>
                <a:latin typeface="Times New Roman" panose="02020603050405020304" pitchFamily="18" charset="0"/>
                <a:cs typeface="Times New Roman" panose="02020603050405020304" pitchFamily="18" charset="0"/>
              </a:rPr>
              <a:t>Ερευνητικά πρωτόκολλα στα πλαίσια </a:t>
            </a:r>
            <a:r>
              <a:rPr lang="el-GR" sz="2300" b="0" i="0" u="none" strike="noStrike" dirty="0" err="1">
                <a:effectLst/>
                <a:latin typeface="Times New Roman" panose="02020603050405020304" pitchFamily="18" charset="0"/>
                <a:cs typeface="Times New Roman" panose="02020603050405020304" pitchFamily="18" charset="0"/>
              </a:rPr>
              <a:t>μονοκεντρικών</a:t>
            </a:r>
            <a:r>
              <a:rPr lang="el-GR" sz="2300" b="0" i="0" u="none" strike="noStrike" dirty="0">
                <a:effectLst/>
                <a:latin typeface="Times New Roman" panose="02020603050405020304" pitchFamily="18" charset="0"/>
                <a:cs typeface="Times New Roman" panose="02020603050405020304" pitchFamily="18" charset="0"/>
              </a:rPr>
              <a:t> ή πολυκεντρικών κλινικών μελετών.</a:t>
            </a:r>
          </a:p>
        </p:txBody>
      </p:sp>
    </p:spTree>
    <p:extLst>
      <p:ext uri="{BB962C8B-B14F-4D97-AF65-F5344CB8AC3E}">
        <p14:creationId xmlns:p14="http://schemas.microsoft.com/office/powerpoint/2010/main" xmlns="" val="2064347141"/>
      </p:ext>
    </p:extLst>
  </p:cSld>
  <p:clrMapOvr>
    <a:overrideClrMapping bg1="lt1" tx1="dk1" bg2="lt2" tx2="dk2" accent1="accent1" accent2="accent2" accent3="accent3" accent4="accent4" accent5="accent5" accent6="accent6" hlink="hlink" folHlink="folHlink"/>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9A69AF-D57B-49B4-886C-D4A5DC1944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CABDC08D-6093-4397-92D4-54D00E2BB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rot="16200000">
            <a:off x="-650724" y="650724"/>
            <a:ext cx="6858000" cy="5556552"/>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5" name="Τίτλος 4">
            <a:extLst>
              <a:ext uri="{FF2B5EF4-FFF2-40B4-BE49-F238E27FC236}">
                <a16:creationId xmlns:a16="http://schemas.microsoft.com/office/drawing/2014/main" xmlns="" id="{1284B5CA-D3C4-BA4E-9524-FBC6152C9129}"/>
              </a:ext>
            </a:extLst>
          </p:cNvPr>
          <p:cNvSpPr>
            <a:spLocks noGrp="1"/>
          </p:cNvSpPr>
          <p:nvPr>
            <p:ph type="title"/>
          </p:nvPr>
        </p:nvSpPr>
        <p:spPr>
          <a:xfrm>
            <a:off x="151274" y="2739894"/>
            <a:ext cx="5151680" cy="1074820"/>
          </a:xfrm>
        </p:spPr>
        <p:txBody>
          <a:bodyPr/>
          <a:lstStyle/>
          <a:p>
            <a:pPr algn="l"/>
            <a:r>
              <a:rPr lang="el-GR" b="1" i="0" u="none" strike="noStrike" dirty="0">
                <a:solidFill>
                  <a:srgbClr val="000000"/>
                </a:solidFill>
                <a:effectLst/>
                <a:latin typeface="Times New Roman" panose="02020603050405020304" pitchFamily="18" charset="0"/>
                <a:cs typeface="Times New Roman" panose="02020603050405020304" pitchFamily="18" charset="0"/>
              </a:rPr>
              <a:t>Απαραίτητες προϋποθέσεις</a:t>
            </a:r>
          </a:p>
        </p:txBody>
      </p:sp>
      <p:sp>
        <p:nvSpPr>
          <p:cNvPr id="3" name="Content Placeholder 2">
            <a:extLst>
              <a:ext uri="{FF2B5EF4-FFF2-40B4-BE49-F238E27FC236}">
                <a16:creationId xmlns:a16="http://schemas.microsoft.com/office/drawing/2014/main" xmlns="" id="{FD50E8C0-1644-F27F-1B16-18087D43589C}"/>
              </a:ext>
            </a:extLst>
          </p:cNvPr>
          <p:cNvSpPr>
            <a:spLocks noGrp="1"/>
          </p:cNvSpPr>
          <p:nvPr>
            <p:ph idx="1"/>
          </p:nvPr>
        </p:nvSpPr>
        <p:spPr>
          <a:xfrm>
            <a:off x="5707826" y="1094971"/>
            <a:ext cx="6380982" cy="5439486"/>
          </a:xfrm>
        </p:spPr>
        <p:txBody>
          <a:bodyPr>
            <a:normAutofit/>
          </a:bodyPr>
          <a:lstStyle/>
          <a:p>
            <a:pPr algn="l">
              <a:buFont typeface="+mj-lt"/>
              <a:buAutoNum type="arabicPeriod"/>
            </a:pPr>
            <a:r>
              <a:rPr lang="el-GR" b="0" i="0" u="none" strike="noStrike" dirty="0">
                <a:effectLst/>
                <a:latin typeface="Times New Roman" panose="02020603050405020304" pitchFamily="18" charset="0"/>
                <a:cs typeface="Times New Roman" panose="02020603050405020304" pitchFamily="18" charset="0"/>
              </a:rPr>
              <a:t>Απουσία </a:t>
            </a:r>
            <a:r>
              <a:rPr lang="el-GR" b="0" i="0" u="none" strike="noStrike" dirty="0" err="1">
                <a:effectLst/>
                <a:latin typeface="Times New Roman" panose="02020603050405020304" pitchFamily="18" charset="0"/>
                <a:cs typeface="Times New Roman" panose="02020603050405020304" pitchFamily="18" charset="0"/>
              </a:rPr>
              <a:t>εξωπεριτοναϊκής</a:t>
            </a:r>
            <a:r>
              <a:rPr lang="el-GR" b="0" i="0" u="none" strike="noStrike" dirty="0">
                <a:effectLst/>
                <a:latin typeface="Times New Roman" panose="02020603050405020304" pitchFamily="18" charset="0"/>
                <a:cs typeface="Times New Roman" panose="02020603050405020304" pitchFamily="18" charset="0"/>
              </a:rPr>
              <a:t> εντόπισης της νόσου.</a:t>
            </a:r>
          </a:p>
          <a:p>
            <a:pPr algn="l">
              <a:buFont typeface="+mj-lt"/>
              <a:buAutoNum type="arabicPeriod"/>
            </a:pPr>
            <a:r>
              <a:rPr lang="el-GR" b="0" i="0" u="none" strike="noStrike" dirty="0">
                <a:effectLst/>
                <a:latin typeface="Times New Roman" panose="02020603050405020304" pitchFamily="18" charset="0"/>
                <a:cs typeface="Times New Roman" panose="02020603050405020304" pitchFamily="18" charset="0"/>
              </a:rPr>
              <a:t>Απουσία </a:t>
            </a:r>
            <a:r>
              <a:rPr lang="el-GR" b="0" i="0" u="none" strike="noStrike" dirty="0" err="1">
                <a:effectLst/>
                <a:latin typeface="Times New Roman" panose="02020603050405020304" pitchFamily="18" charset="0"/>
                <a:cs typeface="Times New Roman" panose="02020603050405020304" pitchFamily="18" charset="0"/>
              </a:rPr>
              <a:t>λεμφαδενικής</a:t>
            </a:r>
            <a:r>
              <a:rPr lang="el-GR" b="0" i="0" u="none" strike="noStrike" dirty="0">
                <a:effectLst/>
                <a:latin typeface="Times New Roman" panose="02020603050405020304" pitchFamily="18" charset="0"/>
                <a:cs typeface="Times New Roman" panose="02020603050405020304" pitchFamily="18" charset="0"/>
              </a:rPr>
              <a:t> νόσου όσον αφορά στις υποτροπές</a:t>
            </a:r>
          </a:p>
          <a:p>
            <a:pPr algn="l">
              <a:buFont typeface="+mj-lt"/>
              <a:buAutoNum type="arabicPeriod"/>
            </a:pPr>
            <a:r>
              <a:rPr lang="el-GR" b="0" i="0" u="none" strike="noStrike" dirty="0">
                <a:effectLst/>
                <a:latin typeface="Times New Roman" panose="02020603050405020304" pitchFamily="18" charset="0"/>
                <a:cs typeface="Times New Roman" panose="02020603050405020304" pitchFamily="18" charset="0"/>
              </a:rPr>
              <a:t>Απουσία </a:t>
            </a:r>
            <a:r>
              <a:rPr lang="el-GR" b="0" i="0" u="none" strike="noStrike" dirty="0" err="1">
                <a:effectLst/>
                <a:latin typeface="Times New Roman" panose="02020603050405020304" pitchFamily="18" charset="0"/>
                <a:cs typeface="Times New Roman" panose="02020603050405020304" pitchFamily="18" charset="0"/>
              </a:rPr>
              <a:t>ενδοπαρεγχυματικών</a:t>
            </a:r>
            <a:r>
              <a:rPr lang="el-GR" b="0" i="0" u="none" strike="noStrike" dirty="0">
                <a:effectLst/>
                <a:latin typeface="Times New Roman" panose="02020603050405020304" pitchFamily="18" charset="0"/>
                <a:cs typeface="Times New Roman" panose="02020603050405020304" pitchFamily="18" charset="0"/>
              </a:rPr>
              <a:t> ηπατικών εντοπίσεων της νόσου, οι οποίες δεν μπορούν να υποστούν </a:t>
            </a:r>
            <a:r>
              <a:rPr lang="el-GR" b="0" i="0" u="none" strike="noStrike" dirty="0" err="1">
                <a:effectLst/>
                <a:latin typeface="Times New Roman" panose="02020603050405020304" pitchFamily="18" charset="0"/>
                <a:cs typeface="Times New Roman" panose="02020603050405020304" pitchFamily="18" charset="0"/>
              </a:rPr>
              <a:t>εκτομή</a:t>
            </a:r>
            <a:r>
              <a:rPr lang="el-GR" b="0" i="0" u="none" strike="noStrike" dirty="0">
                <a:effectLst/>
                <a:latin typeface="Times New Roman" panose="02020603050405020304" pitchFamily="18" charset="0"/>
                <a:cs typeface="Times New Roman" panose="02020603050405020304" pitchFamily="18" charset="0"/>
              </a:rPr>
              <a:t> ή είναι πάνω από τρεις.</a:t>
            </a:r>
          </a:p>
          <a:p>
            <a:pPr algn="l">
              <a:buFont typeface="+mj-lt"/>
              <a:buAutoNum type="arabicPeriod"/>
            </a:pPr>
            <a:r>
              <a:rPr lang="el-GR" b="0" i="0" u="none" strike="noStrike" dirty="0">
                <a:effectLst/>
                <a:latin typeface="Times New Roman" panose="02020603050405020304" pitchFamily="18" charset="0"/>
                <a:cs typeface="Times New Roman" panose="02020603050405020304" pitchFamily="18" charset="0"/>
              </a:rPr>
              <a:t>Οι ασθενείς πρέπει να έχουν κατάσταση φυσιολογίας ικανή – (</a:t>
            </a:r>
            <a:r>
              <a:rPr lang="en-GB" b="0" i="0" u="none" strike="noStrike" dirty="0">
                <a:effectLst/>
                <a:latin typeface="Times New Roman" panose="02020603050405020304" pitchFamily="18" charset="0"/>
                <a:cs typeface="Times New Roman" panose="02020603050405020304" pitchFamily="18" charset="0"/>
              </a:rPr>
              <a:t>Performance Status – PS) 0 </a:t>
            </a:r>
            <a:r>
              <a:rPr lang="el-GR" b="0" i="0" u="none" strike="noStrike" dirty="0">
                <a:effectLst/>
                <a:latin typeface="Times New Roman" panose="02020603050405020304" pitchFamily="18" charset="0"/>
                <a:cs typeface="Times New Roman" panose="02020603050405020304" pitchFamily="18" charset="0"/>
              </a:rPr>
              <a:t>ή 1 κατά </a:t>
            </a:r>
            <a:r>
              <a:rPr lang="en-GB" b="0" i="0" u="none" strike="noStrike" dirty="0">
                <a:effectLst/>
                <a:latin typeface="Times New Roman" panose="02020603050405020304" pitchFamily="18" charset="0"/>
                <a:cs typeface="Times New Roman" panose="02020603050405020304" pitchFamily="18" charset="0"/>
              </a:rPr>
              <a:t>Eastern Cooperative Oncology Group (ECOG) Performance Status </a:t>
            </a:r>
            <a:r>
              <a:rPr lang="el-GR" b="0" i="0" u="none" strike="noStrike" dirty="0">
                <a:effectLst/>
                <a:latin typeface="Times New Roman" panose="02020603050405020304" pitchFamily="18" charset="0"/>
                <a:cs typeface="Times New Roman" panose="02020603050405020304" pitchFamily="18" charset="0"/>
              </a:rPr>
              <a:t>ή εναλλακτικά &gt;70 κατά </a:t>
            </a:r>
            <a:r>
              <a:rPr lang="en-GB" b="0" i="0" u="none" strike="noStrike" dirty="0" err="1">
                <a:effectLst/>
                <a:latin typeface="Times New Roman" panose="02020603050405020304" pitchFamily="18" charset="0"/>
                <a:cs typeface="Times New Roman" panose="02020603050405020304" pitchFamily="18" charset="0"/>
              </a:rPr>
              <a:t>Karnofsky</a:t>
            </a:r>
            <a:r>
              <a:rPr lang="en-GB" b="0" i="0" u="none" strike="noStrike" dirty="0">
                <a:effectLst/>
                <a:latin typeface="Times New Roman" panose="02020603050405020304" pitchFamily="18" charset="0"/>
                <a:cs typeface="Times New Roman" panose="02020603050405020304" pitchFamily="18" charset="0"/>
              </a:rPr>
              <a:t> Performance Status</a:t>
            </a:r>
          </a:p>
          <a:p>
            <a:pPr algn="l">
              <a:buFont typeface="+mj-lt"/>
              <a:buAutoNum type="arabicPeriod"/>
            </a:pPr>
            <a:r>
              <a:rPr lang="el-GR" b="0" i="0" u="none" strike="noStrike" dirty="0">
                <a:effectLst/>
                <a:latin typeface="Times New Roman" panose="02020603050405020304" pitchFamily="18" charset="0"/>
                <a:cs typeface="Times New Roman" panose="02020603050405020304" pitchFamily="18" charset="0"/>
              </a:rPr>
              <a:t>Το μετά την </a:t>
            </a:r>
            <a:r>
              <a:rPr lang="el-GR" b="0" i="0" u="none" strike="noStrike" dirty="0" err="1">
                <a:effectLst/>
                <a:latin typeface="Times New Roman" panose="02020603050405020304" pitchFamily="18" charset="0"/>
                <a:cs typeface="Times New Roman" panose="02020603050405020304" pitchFamily="18" charset="0"/>
              </a:rPr>
              <a:t>εκτομή</a:t>
            </a:r>
            <a:r>
              <a:rPr lang="el-GR" b="0" i="0" u="none" strike="noStrike" dirty="0">
                <a:effectLst/>
                <a:latin typeface="Times New Roman" panose="02020603050405020304" pitchFamily="18" charset="0"/>
                <a:cs typeface="Times New Roman" panose="02020603050405020304" pitchFamily="18" charset="0"/>
              </a:rPr>
              <a:t> υπολειμματικό λεπτό έντερο να είναι επαρκές για την πεπτική λειτουργία.</a:t>
            </a:r>
          </a:p>
          <a:p>
            <a:pPr algn="l">
              <a:buFont typeface="+mj-lt"/>
              <a:buAutoNum type="arabicPeriod"/>
            </a:pPr>
            <a:r>
              <a:rPr lang="el-GR" b="0" i="0" u="none" strike="noStrike" dirty="0">
                <a:effectLst/>
                <a:latin typeface="Times New Roman" panose="02020603050405020304" pitchFamily="18" charset="0"/>
                <a:cs typeface="Times New Roman" panose="02020603050405020304" pitchFamily="18" charset="0"/>
              </a:rPr>
              <a:t>Σε κάθε περίπτωση απαραίτητη προϋπόθεση για την εφαρμογή της υπέρθερμης </a:t>
            </a:r>
            <a:r>
              <a:rPr lang="el-GR" b="0" i="0" u="none" strike="noStrike" dirty="0" err="1">
                <a:effectLst/>
                <a:latin typeface="Times New Roman" panose="02020603050405020304" pitchFamily="18" charset="0"/>
                <a:cs typeface="Times New Roman" panose="02020603050405020304" pitchFamily="18" charset="0"/>
              </a:rPr>
              <a:t>ενδοπεριτοναϊκής</a:t>
            </a:r>
            <a:r>
              <a:rPr lang="el-GR" b="0" i="0" u="none" strike="noStrike" dirty="0">
                <a:effectLst/>
                <a:latin typeface="Times New Roman" panose="02020603050405020304" pitchFamily="18" charset="0"/>
                <a:cs typeface="Times New Roman" panose="02020603050405020304" pitchFamily="18" charset="0"/>
              </a:rPr>
              <a:t> </a:t>
            </a:r>
            <a:r>
              <a:rPr lang="el-GR" b="0" i="0" u="none" strike="noStrike" dirty="0" err="1">
                <a:effectLst/>
                <a:latin typeface="Times New Roman" panose="02020603050405020304" pitchFamily="18" charset="0"/>
                <a:cs typeface="Times New Roman" panose="02020603050405020304" pitchFamily="18" charset="0"/>
              </a:rPr>
              <a:t>διεγχειρητικής</a:t>
            </a:r>
            <a:r>
              <a:rPr lang="el-GR" b="0" i="0" u="none" strike="noStrike" dirty="0">
                <a:effectLst/>
                <a:latin typeface="Times New Roman" panose="02020603050405020304" pitchFamily="18" charset="0"/>
                <a:cs typeface="Times New Roman" panose="02020603050405020304" pitchFamily="18" charset="0"/>
              </a:rPr>
              <a:t> χημειοθεραπείας είναι η διενέργεια επαρκούς </a:t>
            </a:r>
            <a:r>
              <a:rPr lang="el-GR" b="0" i="0" u="none" strike="noStrike" dirty="0" err="1">
                <a:effectLst/>
                <a:latin typeface="Times New Roman" panose="02020603050405020304" pitchFamily="18" charset="0"/>
                <a:cs typeface="Times New Roman" panose="02020603050405020304" pitchFamily="18" charset="0"/>
              </a:rPr>
              <a:t>κυτταρομείωσης</a:t>
            </a:r>
            <a:r>
              <a:rPr lang="el-GR" b="0" i="0" u="none" strike="noStrike" dirty="0">
                <a:effectLst/>
                <a:latin typeface="Times New Roman" panose="02020603050405020304" pitchFamily="18" charset="0"/>
                <a:cs typeface="Times New Roman" panose="02020603050405020304" pitchFamily="18" charset="0"/>
              </a:rPr>
              <a:t>, δηλαδή, πλήρους ή σχεδόν πλήρους </a:t>
            </a:r>
            <a:r>
              <a:rPr lang="el-GR" b="0" i="0" u="none" strike="noStrike" dirty="0" err="1">
                <a:effectLst/>
                <a:latin typeface="Times New Roman" panose="02020603050405020304" pitchFamily="18" charset="0"/>
                <a:cs typeface="Times New Roman" panose="02020603050405020304" pitchFamily="18" charset="0"/>
              </a:rPr>
              <a:t>κυτταρομείωσης</a:t>
            </a:r>
            <a:r>
              <a:rPr lang="el-GR" b="0" i="0" u="none" strike="noStrike" dirty="0">
                <a:effectLst/>
                <a:latin typeface="Times New Roman" panose="02020603050405020304" pitchFamily="18" charset="0"/>
                <a:cs typeface="Times New Roman" panose="02020603050405020304" pitchFamily="18" charset="0"/>
              </a:rPr>
              <a:t>, </a:t>
            </a:r>
            <a:r>
              <a:rPr lang="en-GB" b="0" i="0" u="none" strike="noStrike" dirty="0">
                <a:effectLst/>
                <a:latin typeface="Times New Roman" panose="02020603050405020304" pitchFamily="18" charset="0"/>
                <a:cs typeface="Times New Roman" panose="02020603050405020304" pitchFamily="18" charset="0"/>
              </a:rPr>
              <a:t>CC-0 </a:t>
            </a:r>
            <a:r>
              <a:rPr lang="el-GR" b="0" i="0" u="none" strike="noStrike" dirty="0">
                <a:effectLst/>
                <a:latin typeface="Times New Roman" panose="02020603050405020304" pitchFamily="18" charset="0"/>
                <a:cs typeface="Times New Roman" panose="02020603050405020304" pitchFamily="18" charset="0"/>
              </a:rPr>
              <a:t>ή </a:t>
            </a:r>
            <a:r>
              <a:rPr lang="en-GB" b="0" i="0" u="none" strike="noStrike" dirty="0">
                <a:effectLst/>
                <a:latin typeface="Times New Roman" panose="02020603050405020304" pitchFamily="18" charset="0"/>
                <a:cs typeface="Times New Roman" panose="02020603050405020304" pitchFamily="18" charset="0"/>
              </a:rPr>
              <a:t>CC-1.</a:t>
            </a:r>
          </a:p>
          <a:p>
            <a:pPr algn="l"/>
            <a:endParaRPr lang="el-GR" b="0" i="0" u="none" strike="noStrike" dirty="0">
              <a:solidFill>
                <a:srgbClr val="000000"/>
              </a:solidFill>
              <a:effectLst/>
              <a:latin typeface="Open Sans" panose="020B0606030504020204" pitchFamily="34" charset="0"/>
            </a:endParaRPr>
          </a:p>
          <a:p>
            <a:pPr algn="l">
              <a:buFont typeface="Arial" panose="020B0604020202020204" pitchFamily="34" charset="0"/>
              <a:buChar char="•"/>
            </a:pPr>
            <a:endParaRPr lang="el-GR" b="0" i="0" u="none" strike="noStrike" dirty="0">
              <a:solidFill>
                <a:srgbClr val="666666"/>
              </a:solidFill>
              <a:effectLst/>
              <a:latin typeface="Open Sans" panose="020B0606030504020204" pitchFamily="34" charset="0"/>
            </a:endParaRPr>
          </a:p>
        </p:txBody>
      </p:sp>
    </p:spTree>
    <p:extLst>
      <p:ext uri="{BB962C8B-B14F-4D97-AF65-F5344CB8AC3E}">
        <p14:creationId xmlns:p14="http://schemas.microsoft.com/office/powerpoint/2010/main" xmlns="" val="3788655011"/>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9A69AF-D57B-49B4-886C-D4A5DC1944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CABDC08D-6093-4397-92D4-54D00E2BB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rot="16200000">
            <a:off x="-650724" y="650724"/>
            <a:ext cx="6858000" cy="5556552"/>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3" name="Θέση περιεχομένου 2">
            <a:extLst>
              <a:ext uri="{FF2B5EF4-FFF2-40B4-BE49-F238E27FC236}">
                <a16:creationId xmlns:a16="http://schemas.microsoft.com/office/drawing/2014/main" xmlns="" id="{213232CE-753C-694F-901F-CBD673B0F41A}"/>
              </a:ext>
            </a:extLst>
          </p:cNvPr>
          <p:cNvSpPr>
            <a:spLocks noGrp="1"/>
          </p:cNvSpPr>
          <p:nvPr>
            <p:ph idx="1"/>
          </p:nvPr>
        </p:nvSpPr>
        <p:spPr>
          <a:xfrm>
            <a:off x="5556551" y="978993"/>
            <a:ext cx="6397555" cy="4900014"/>
          </a:xfrm>
          <a:effectLst/>
        </p:spPr>
        <p:txBody>
          <a:bodyPr>
            <a:normAutofit/>
          </a:bodyPr>
          <a:lstStyle/>
          <a:p>
            <a:r>
              <a:rPr lang="el-GR" b="0" i="0" u="none" strike="noStrike" dirty="0">
                <a:solidFill>
                  <a:srgbClr val="000000"/>
                </a:solidFill>
                <a:effectLst/>
                <a:latin typeface="Times New Roman" panose="02020603050405020304" pitchFamily="18" charset="0"/>
                <a:cs typeface="Times New Roman" panose="02020603050405020304" pitchFamily="18" charset="0"/>
              </a:rPr>
              <a:t>Η σχηματιζόμενη </a:t>
            </a:r>
            <a:r>
              <a:rPr lang="el-GR" b="0" i="0" u="none" strike="noStrike" dirty="0" err="1">
                <a:solidFill>
                  <a:srgbClr val="000000"/>
                </a:solidFill>
                <a:effectLst/>
                <a:latin typeface="Times New Roman" panose="02020603050405020304" pitchFamily="18" charset="0"/>
                <a:cs typeface="Times New Roman" panose="02020603050405020304" pitchFamily="18" charset="0"/>
              </a:rPr>
              <a:t>σχισμοειδής</a:t>
            </a:r>
            <a:r>
              <a:rPr lang="el-GR" b="0" i="0" u="none" strike="noStrike" dirty="0">
                <a:solidFill>
                  <a:srgbClr val="000000"/>
                </a:solidFill>
                <a:effectLst/>
                <a:latin typeface="Times New Roman" panose="02020603050405020304" pitchFamily="18" charset="0"/>
                <a:cs typeface="Times New Roman" panose="02020603050405020304" pitchFamily="18" charset="0"/>
              </a:rPr>
              <a:t> κοιλότητα ονομάζεται </a:t>
            </a:r>
            <a:r>
              <a:rPr lang="el-GR" b="1" i="0" u="none" strike="noStrike" dirty="0">
                <a:solidFill>
                  <a:srgbClr val="000000"/>
                </a:solidFill>
                <a:effectLst/>
                <a:latin typeface="Times New Roman" panose="02020603050405020304" pitchFamily="18" charset="0"/>
                <a:cs typeface="Times New Roman" panose="02020603050405020304" pitchFamily="18" charset="0"/>
              </a:rPr>
              <a:t>περιτοναϊκή κοιλότητα, </a:t>
            </a:r>
            <a:r>
              <a:rPr lang="el-GR" b="0" i="0" u="none" strike="noStrike" dirty="0">
                <a:solidFill>
                  <a:srgbClr val="000000"/>
                </a:solidFill>
                <a:effectLst/>
                <a:latin typeface="Times New Roman" panose="02020603050405020304" pitchFamily="18" charset="0"/>
                <a:cs typeface="Times New Roman" panose="02020603050405020304" pitchFamily="18" charset="0"/>
              </a:rPr>
              <a:t>περιέχει φυσιολογικά ελάχιστο ορώδες υγρό και είναι κλειστή όσον αφορά στους άνδρες, ενώ στις γυναίκες είναι ανοιχτή στο εξωτερικό περιβάλλον κατά συνέχεια μέσω των σαλπιγγικών στομίων, των ωαγωγών, της μήτρας και του κόλπου.</a:t>
            </a:r>
          </a:p>
          <a:p>
            <a:endParaRPr lang="el-GR" dirty="0">
              <a:solidFill>
                <a:srgbClr val="000000"/>
              </a:solidFill>
              <a:latin typeface="Times New Roman" panose="02020603050405020304" pitchFamily="18" charset="0"/>
              <a:cs typeface="Times New Roman" panose="02020603050405020304" pitchFamily="18" charset="0"/>
            </a:endParaRPr>
          </a:p>
          <a:p>
            <a:endParaRPr lang="en" dirty="0">
              <a:latin typeface="Times New Roman" panose="02020603050405020304" pitchFamily="18" charset="0"/>
              <a:cs typeface="Times New Roman" panose="02020603050405020304" pitchFamily="18" charset="0"/>
            </a:endParaRPr>
          </a:p>
          <a:p>
            <a:pPr algn="l"/>
            <a:r>
              <a:rPr lang="el-GR" b="0" i="0" u="none" strike="noStrike" dirty="0">
                <a:solidFill>
                  <a:srgbClr val="000000"/>
                </a:solidFill>
                <a:effectLst/>
                <a:latin typeface="Times New Roman" panose="02020603050405020304" pitchFamily="18" charset="0"/>
                <a:cs typeface="Times New Roman" panose="02020603050405020304" pitchFamily="18" charset="0"/>
              </a:rPr>
              <a:t>Τα δύο πέταλα του περιτοναίου ανακάμπτουν κατά θέσεις το ένα προς το άλλο και σχηματίζουν </a:t>
            </a:r>
            <a:r>
              <a:rPr lang="el-GR" b="0" i="0" u="none" strike="noStrike" dirty="0" err="1">
                <a:solidFill>
                  <a:srgbClr val="000000"/>
                </a:solidFill>
                <a:effectLst/>
                <a:latin typeface="Times New Roman" panose="02020603050405020304" pitchFamily="18" charset="0"/>
                <a:cs typeface="Times New Roman" panose="02020603050405020304" pitchFamily="18" charset="0"/>
              </a:rPr>
              <a:t>διπέταλες</a:t>
            </a:r>
            <a:r>
              <a:rPr lang="el-GR" b="0" i="0" u="none" strike="noStrike" dirty="0">
                <a:solidFill>
                  <a:srgbClr val="000000"/>
                </a:solidFill>
                <a:effectLst/>
                <a:latin typeface="Times New Roman" panose="02020603050405020304" pitchFamily="18" charset="0"/>
                <a:cs typeface="Times New Roman" panose="02020603050405020304" pitchFamily="18" charset="0"/>
              </a:rPr>
              <a:t> πτυχές, οι οποίες χρησιμεύουν ως φορείς για αγγεία και νεύρα </a:t>
            </a:r>
            <a:r>
              <a:rPr lang="el-GR" b="0" i="0" u="none" strike="noStrike" dirty="0" err="1">
                <a:solidFill>
                  <a:srgbClr val="000000"/>
                </a:solidFill>
                <a:effectLst/>
                <a:latin typeface="Times New Roman" panose="02020603050405020304" pitchFamily="18" charset="0"/>
                <a:cs typeface="Times New Roman" panose="02020603050405020304" pitchFamily="18" charset="0"/>
              </a:rPr>
              <a:t>ενδοκοιλιακών</a:t>
            </a:r>
            <a:r>
              <a:rPr lang="el-GR" b="0" i="0" u="none" strike="noStrike" dirty="0">
                <a:solidFill>
                  <a:srgbClr val="000000"/>
                </a:solidFill>
                <a:effectLst/>
                <a:latin typeface="Times New Roman" panose="02020603050405020304" pitchFamily="18" charset="0"/>
                <a:cs typeface="Times New Roman" panose="02020603050405020304" pitchFamily="18" charset="0"/>
              </a:rPr>
              <a:t> οργάνων, ενώ ταυτόχρονα συμβάλλουν στην στήριξη ή κινητικότητα των σπλάχνων και αναφέρονται ως</a:t>
            </a:r>
            <a:r>
              <a:rPr lang="ru-RU" b="0" i="0" u="none" strike="noStrike" dirty="0">
                <a:solidFill>
                  <a:srgbClr val="000000"/>
                </a:solidFill>
                <a:effectLst/>
                <a:latin typeface="Times New Roman" panose="02020603050405020304" pitchFamily="18" charset="0"/>
                <a:cs typeface="Times New Roman" panose="02020603050405020304" pitchFamily="18" charset="0"/>
              </a:rPr>
              <a:t> </a:t>
            </a:r>
            <a:r>
              <a:rPr lang="el-GR" b="0" i="0" u="none" strike="noStrike" dirty="0">
                <a:solidFill>
                  <a:srgbClr val="000000"/>
                </a:solidFill>
                <a:effectLst/>
                <a:latin typeface="Times New Roman" panose="02020603050405020304" pitchFamily="18" charset="0"/>
                <a:cs typeface="Times New Roman" panose="02020603050405020304" pitchFamily="18" charset="0"/>
              </a:rPr>
              <a:t>σ</a:t>
            </a:r>
            <a:r>
              <a:rPr lang="en-US" dirty="0" err="1">
                <a:solidFill>
                  <a:srgbClr val="000000"/>
                </a:solidFill>
                <a:latin typeface="Times New Roman" panose="02020603050405020304" pitchFamily="18" charset="0"/>
                <a:cs typeface="Times New Roman" panose="02020603050405020304" pitchFamily="18" charset="0"/>
              </a:rPr>
              <a:t>ύ</a:t>
            </a:r>
            <a:r>
              <a:rPr lang="el-GR" b="0" i="0" u="none" strike="noStrike" dirty="0" err="1">
                <a:solidFill>
                  <a:srgbClr val="000000"/>
                </a:solidFill>
                <a:effectLst/>
                <a:latin typeface="Times New Roman" panose="02020603050405020304" pitchFamily="18" charset="0"/>
                <a:cs typeface="Times New Roman" panose="02020603050405020304" pitchFamily="18" charset="0"/>
              </a:rPr>
              <a:t>νδεσμοι</a:t>
            </a:r>
            <a:r>
              <a:rPr lang="el-GR" dirty="0">
                <a:latin typeface="Times New Roman" panose="02020603050405020304" pitchFamily="18" charset="0"/>
                <a:cs typeface="Times New Roman" panose="02020603050405020304" pitchFamily="18" charset="0"/>
              </a:rPr>
              <a:t/>
            </a:r>
            <a:br>
              <a:rPr lang="el-GR" dirty="0">
                <a:latin typeface="Times New Roman" panose="02020603050405020304" pitchFamily="18" charset="0"/>
                <a:cs typeface="Times New Roman" panose="02020603050405020304" pitchFamily="18" charset="0"/>
              </a:rPr>
            </a:br>
            <a:endParaRPr lang="el-GR" sz="2000" dirty="0">
              <a:latin typeface="Times New Roman" panose="02020603050405020304" pitchFamily="18" charset="0"/>
              <a:cs typeface="Times New Roman" panose="02020603050405020304" pitchFamily="18" charset="0"/>
            </a:endParaRPr>
          </a:p>
        </p:txBody>
      </p:sp>
      <p:pic>
        <p:nvPicPr>
          <p:cNvPr id="2050" name="Picture 2" descr="Morphology of the peritoneal cavity and pathophysiological consequences">
            <a:extLst>
              <a:ext uri="{FF2B5EF4-FFF2-40B4-BE49-F238E27FC236}">
                <a16:creationId xmlns:a16="http://schemas.microsoft.com/office/drawing/2014/main" xmlns="" id="{B35AF355-D1D3-82BA-9D22-E961376AC774}"/>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37532" y="1057736"/>
            <a:ext cx="5419018" cy="446211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092172258"/>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9A69AF-D57B-49B4-886C-D4A5DC1944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CABDC08D-6093-4397-92D4-54D00E2BB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rot="16200000">
            <a:off x="-650724" y="650724"/>
            <a:ext cx="6858000" cy="5556552"/>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3" name="Θέση περιεχομένου 2">
            <a:extLst>
              <a:ext uri="{FF2B5EF4-FFF2-40B4-BE49-F238E27FC236}">
                <a16:creationId xmlns:a16="http://schemas.microsoft.com/office/drawing/2014/main" xmlns="" id="{213232CE-753C-694F-901F-CBD673B0F41A}"/>
              </a:ext>
            </a:extLst>
          </p:cNvPr>
          <p:cNvSpPr>
            <a:spLocks noGrp="1"/>
          </p:cNvSpPr>
          <p:nvPr>
            <p:ph idx="1"/>
          </p:nvPr>
        </p:nvSpPr>
        <p:spPr>
          <a:xfrm>
            <a:off x="5556552" y="301083"/>
            <a:ext cx="6330648" cy="6110868"/>
          </a:xfrm>
          <a:effectLst/>
        </p:spPr>
        <p:txBody>
          <a:bodyPr>
            <a:normAutofit lnSpcReduction="10000"/>
          </a:bodyPr>
          <a:lstStyle/>
          <a:p>
            <a:pPr algn="l">
              <a:buFont typeface="Arial" panose="020B0604020202020204" pitchFamily="34" charset="0"/>
              <a:buChar char="•"/>
            </a:pPr>
            <a:r>
              <a:rPr lang="el-GR" b="0" i="0" u="none" strike="noStrike" dirty="0">
                <a:effectLst/>
                <a:latin typeface="Times New Roman" panose="02020603050405020304" pitchFamily="18" charset="0"/>
                <a:cs typeface="Times New Roman" panose="02020603050405020304" pitchFamily="18" charset="0"/>
              </a:rPr>
              <a:t>δρεπανοειδής σύνδεσμος του ήπατος</a:t>
            </a:r>
          </a:p>
          <a:p>
            <a:pPr algn="l">
              <a:buFont typeface="Arial" panose="020B0604020202020204" pitchFamily="34" charset="0"/>
              <a:buChar char="•"/>
            </a:pPr>
            <a:r>
              <a:rPr lang="el-GR" b="0" i="0" u="none" strike="noStrike" dirty="0" err="1">
                <a:effectLst/>
                <a:latin typeface="Times New Roman" panose="02020603050405020304" pitchFamily="18" charset="0"/>
                <a:cs typeface="Times New Roman" panose="02020603050405020304" pitchFamily="18" charset="0"/>
              </a:rPr>
              <a:t>στρογγύλος</a:t>
            </a:r>
            <a:r>
              <a:rPr lang="el-GR" b="0" i="0" u="none" strike="noStrike" dirty="0">
                <a:effectLst/>
                <a:latin typeface="Times New Roman" panose="02020603050405020304" pitchFamily="18" charset="0"/>
                <a:cs typeface="Times New Roman" panose="02020603050405020304" pitchFamily="18" charset="0"/>
              </a:rPr>
              <a:t> σύνδεσμος του ήπατος (</a:t>
            </a:r>
            <a:r>
              <a:rPr lang="el-GR" b="0" i="0" u="none" strike="noStrike" dirty="0" err="1">
                <a:effectLst/>
                <a:latin typeface="Times New Roman" panose="02020603050405020304" pitchFamily="18" charset="0"/>
                <a:cs typeface="Times New Roman" panose="02020603050405020304" pitchFamily="18" charset="0"/>
              </a:rPr>
              <a:t>αποφραχθείσα</a:t>
            </a:r>
            <a:r>
              <a:rPr lang="el-GR" b="0" i="0" u="none" strike="noStrike" dirty="0">
                <a:effectLst/>
                <a:latin typeface="Times New Roman" panose="02020603050405020304" pitchFamily="18" charset="0"/>
                <a:cs typeface="Times New Roman" panose="02020603050405020304" pitchFamily="18" charset="0"/>
              </a:rPr>
              <a:t> ομφαλική φλέβα)</a:t>
            </a:r>
          </a:p>
          <a:p>
            <a:pPr algn="l">
              <a:buFont typeface="Arial" panose="020B0604020202020204" pitchFamily="34" charset="0"/>
              <a:buChar char="•"/>
            </a:pPr>
            <a:r>
              <a:rPr lang="el-GR" b="0" i="0" u="none" strike="noStrike" dirty="0">
                <a:effectLst/>
                <a:latin typeface="Times New Roman" panose="02020603050405020304" pitchFamily="18" charset="0"/>
                <a:cs typeface="Times New Roman" panose="02020603050405020304" pitchFamily="18" charset="0"/>
              </a:rPr>
              <a:t>στεφανιαίος σύνδεσμος του ήπατος</a:t>
            </a:r>
          </a:p>
          <a:p>
            <a:pPr algn="l">
              <a:buFont typeface="Arial" panose="020B0604020202020204" pitchFamily="34" charset="0"/>
              <a:buChar char="•"/>
            </a:pPr>
            <a:r>
              <a:rPr lang="el-GR" b="0" i="0" u="none" strike="noStrike" dirty="0">
                <a:effectLst/>
                <a:latin typeface="Times New Roman" panose="02020603050405020304" pitchFamily="18" charset="0"/>
                <a:cs typeface="Times New Roman" panose="02020603050405020304" pitchFamily="18" charset="0"/>
              </a:rPr>
              <a:t>δεξιός τρίγωνος σύνδεσμος του ήπατος</a:t>
            </a:r>
          </a:p>
          <a:p>
            <a:pPr algn="l">
              <a:buFont typeface="Arial" panose="020B0604020202020204" pitchFamily="34" charset="0"/>
              <a:buChar char="•"/>
            </a:pPr>
            <a:r>
              <a:rPr lang="el-GR" b="0" i="0" u="none" strike="noStrike" dirty="0">
                <a:effectLst/>
                <a:latin typeface="Times New Roman" panose="02020603050405020304" pitchFamily="18" charset="0"/>
                <a:cs typeface="Times New Roman" panose="02020603050405020304" pitchFamily="18" charset="0"/>
              </a:rPr>
              <a:t>αριστερός τρίγωνος σύνδεσμος του ήπατος</a:t>
            </a:r>
          </a:p>
          <a:p>
            <a:pPr algn="l">
              <a:buFont typeface="Arial" panose="020B0604020202020204" pitchFamily="34" charset="0"/>
              <a:buChar char="•"/>
            </a:pPr>
            <a:r>
              <a:rPr lang="el-GR" b="0" i="0" u="none" strike="noStrike" dirty="0" err="1">
                <a:effectLst/>
                <a:latin typeface="Times New Roman" panose="02020603050405020304" pitchFamily="18" charset="0"/>
                <a:cs typeface="Times New Roman" panose="02020603050405020304" pitchFamily="18" charset="0"/>
              </a:rPr>
              <a:t>ηπατογαστρικός</a:t>
            </a:r>
            <a:r>
              <a:rPr lang="el-GR" b="0" i="0" u="none" strike="noStrike" dirty="0">
                <a:effectLst/>
                <a:latin typeface="Times New Roman" panose="02020603050405020304" pitchFamily="18" charset="0"/>
                <a:cs typeface="Times New Roman" panose="02020603050405020304" pitchFamily="18" charset="0"/>
              </a:rPr>
              <a:t> σύνδεσμος</a:t>
            </a:r>
          </a:p>
          <a:p>
            <a:pPr algn="l">
              <a:buFont typeface="Arial" panose="020B0604020202020204" pitchFamily="34" charset="0"/>
              <a:buChar char="•"/>
            </a:pPr>
            <a:r>
              <a:rPr lang="el-GR" b="0" i="0" u="none" strike="noStrike" dirty="0" err="1">
                <a:effectLst/>
                <a:latin typeface="Times New Roman" panose="02020603050405020304" pitchFamily="18" charset="0"/>
                <a:cs typeface="Times New Roman" panose="02020603050405020304" pitchFamily="18" charset="0"/>
              </a:rPr>
              <a:t>ηπατοδωδεκαδακτυλικός</a:t>
            </a:r>
            <a:r>
              <a:rPr lang="el-GR" b="0" i="0" u="none" strike="noStrike" dirty="0">
                <a:effectLst/>
                <a:latin typeface="Times New Roman" panose="02020603050405020304" pitchFamily="18" charset="0"/>
                <a:cs typeface="Times New Roman" panose="02020603050405020304" pitchFamily="18" charset="0"/>
              </a:rPr>
              <a:t> σύνδεσμος</a:t>
            </a:r>
          </a:p>
          <a:p>
            <a:pPr algn="l">
              <a:buFont typeface="Arial" panose="020B0604020202020204" pitchFamily="34" charset="0"/>
              <a:buChar char="•"/>
            </a:pPr>
            <a:r>
              <a:rPr lang="el-GR" b="0" i="0" u="none" strike="noStrike" dirty="0" err="1">
                <a:effectLst/>
                <a:latin typeface="Times New Roman" panose="02020603050405020304" pitchFamily="18" charset="0"/>
                <a:cs typeface="Times New Roman" panose="02020603050405020304" pitchFamily="18" charset="0"/>
              </a:rPr>
              <a:t>δωδεκαδακτυλοκολικός</a:t>
            </a:r>
            <a:r>
              <a:rPr lang="el-GR" b="0" i="0" u="none" strike="noStrike" dirty="0">
                <a:effectLst/>
                <a:latin typeface="Times New Roman" panose="02020603050405020304" pitchFamily="18" charset="0"/>
                <a:cs typeface="Times New Roman" panose="02020603050405020304" pitchFamily="18" charset="0"/>
              </a:rPr>
              <a:t> σύνδεσμος</a:t>
            </a:r>
          </a:p>
          <a:p>
            <a:pPr algn="l">
              <a:buFont typeface="Arial" panose="020B0604020202020204" pitchFamily="34" charset="0"/>
              <a:buChar char="•"/>
            </a:pPr>
            <a:r>
              <a:rPr lang="el-GR" b="0" i="0" u="none" strike="noStrike" dirty="0" err="1">
                <a:effectLst/>
                <a:latin typeface="Times New Roman" panose="02020603050405020304" pitchFamily="18" charset="0"/>
                <a:cs typeface="Times New Roman" panose="02020603050405020304" pitchFamily="18" charset="0"/>
              </a:rPr>
              <a:t>γαστροφρενικός</a:t>
            </a:r>
            <a:r>
              <a:rPr lang="el-GR" b="0" i="0" u="none" strike="noStrike" dirty="0">
                <a:effectLst/>
                <a:latin typeface="Times New Roman" panose="02020603050405020304" pitchFamily="18" charset="0"/>
                <a:cs typeface="Times New Roman" panose="02020603050405020304" pitchFamily="18" charset="0"/>
              </a:rPr>
              <a:t> σύνδεσμος</a:t>
            </a:r>
          </a:p>
          <a:p>
            <a:pPr algn="l">
              <a:buFont typeface="Arial" panose="020B0604020202020204" pitchFamily="34" charset="0"/>
              <a:buChar char="•"/>
            </a:pPr>
            <a:r>
              <a:rPr lang="el-GR" b="0" i="0" u="none" strike="noStrike" dirty="0" err="1">
                <a:effectLst/>
                <a:latin typeface="Times New Roman" panose="02020603050405020304" pitchFamily="18" charset="0"/>
                <a:cs typeface="Times New Roman" panose="02020603050405020304" pitchFamily="18" charset="0"/>
              </a:rPr>
              <a:t>γαστροσπληνικός</a:t>
            </a:r>
            <a:r>
              <a:rPr lang="el-GR" b="0" i="0" u="none" strike="noStrike" dirty="0">
                <a:effectLst/>
                <a:latin typeface="Times New Roman" panose="02020603050405020304" pitchFamily="18" charset="0"/>
                <a:cs typeface="Times New Roman" panose="02020603050405020304" pitchFamily="18" charset="0"/>
              </a:rPr>
              <a:t> σύνδεσμος</a:t>
            </a:r>
          </a:p>
          <a:p>
            <a:pPr algn="l">
              <a:buFont typeface="Arial" panose="020B0604020202020204" pitchFamily="34" charset="0"/>
              <a:buChar char="•"/>
            </a:pPr>
            <a:r>
              <a:rPr lang="el-GR" b="0" i="0" u="none" strike="noStrike" dirty="0" err="1">
                <a:effectLst/>
                <a:latin typeface="Times New Roman" panose="02020603050405020304" pitchFamily="18" charset="0"/>
                <a:cs typeface="Times New Roman" panose="02020603050405020304" pitchFamily="18" charset="0"/>
              </a:rPr>
              <a:t>γαστροκολικός</a:t>
            </a:r>
            <a:r>
              <a:rPr lang="el-GR" b="0" i="0" u="none" strike="noStrike" dirty="0">
                <a:effectLst/>
                <a:latin typeface="Times New Roman" panose="02020603050405020304" pitchFamily="18" charset="0"/>
                <a:cs typeface="Times New Roman" panose="02020603050405020304" pitchFamily="18" charset="0"/>
              </a:rPr>
              <a:t> σύνδεσμος</a:t>
            </a:r>
          </a:p>
          <a:p>
            <a:pPr algn="l">
              <a:buFont typeface="Arial" panose="020B0604020202020204" pitchFamily="34" charset="0"/>
              <a:buChar char="•"/>
            </a:pPr>
            <a:r>
              <a:rPr lang="el-GR" b="0" i="0" u="none" strike="noStrike" dirty="0" err="1">
                <a:effectLst/>
                <a:latin typeface="Times New Roman" panose="02020603050405020304" pitchFamily="18" charset="0"/>
                <a:cs typeface="Times New Roman" panose="02020603050405020304" pitchFamily="18" charset="0"/>
              </a:rPr>
              <a:t>φρενοκολικός</a:t>
            </a:r>
            <a:r>
              <a:rPr lang="el-GR" b="0" i="0" u="none" strike="noStrike" dirty="0">
                <a:effectLst/>
                <a:latin typeface="Times New Roman" panose="02020603050405020304" pitchFamily="18" charset="0"/>
                <a:cs typeface="Times New Roman" panose="02020603050405020304" pitchFamily="18" charset="0"/>
              </a:rPr>
              <a:t> σύνδεσμος</a:t>
            </a:r>
          </a:p>
          <a:p>
            <a:pPr algn="l">
              <a:buFont typeface="Arial" panose="020B0604020202020204" pitchFamily="34" charset="0"/>
              <a:buChar char="•"/>
            </a:pPr>
            <a:r>
              <a:rPr lang="el-GR" b="0" i="0" u="none" strike="noStrike" dirty="0" err="1">
                <a:effectLst/>
                <a:latin typeface="Times New Roman" panose="02020603050405020304" pitchFamily="18" charset="0"/>
                <a:cs typeface="Times New Roman" panose="02020603050405020304" pitchFamily="18" charset="0"/>
              </a:rPr>
              <a:t>παγκρεατοσπληνικός</a:t>
            </a:r>
            <a:r>
              <a:rPr lang="el-GR" b="0" i="0" u="none" strike="noStrike" dirty="0">
                <a:effectLst/>
                <a:latin typeface="Times New Roman" panose="02020603050405020304" pitchFamily="18" charset="0"/>
                <a:cs typeface="Times New Roman" panose="02020603050405020304" pitchFamily="18" charset="0"/>
              </a:rPr>
              <a:t> σύνδεσμος</a:t>
            </a:r>
          </a:p>
          <a:p>
            <a:pPr algn="l">
              <a:buFont typeface="Arial" panose="020B0604020202020204" pitchFamily="34" charset="0"/>
              <a:buChar char="•"/>
            </a:pPr>
            <a:r>
              <a:rPr lang="el-GR" b="0" i="0" u="none" strike="noStrike" dirty="0" err="1">
                <a:effectLst/>
                <a:latin typeface="Times New Roman" panose="02020603050405020304" pitchFamily="18" charset="0"/>
                <a:cs typeface="Times New Roman" panose="02020603050405020304" pitchFamily="18" charset="0"/>
              </a:rPr>
              <a:t>σπληνονεφρικός</a:t>
            </a:r>
            <a:r>
              <a:rPr lang="el-GR" b="0" i="0" u="none" strike="noStrike" dirty="0">
                <a:effectLst/>
                <a:latin typeface="Times New Roman" panose="02020603050405020304" pitchFamily="18" charset="0"/>
                <a:cs typeface="Times New Roman" panose="02020603050405020304" pitchFamily="18" charset="0"/>
              </a:rPr>
              <a:t> σύνδεσμος</a:t>
            </a:r>
          </a:p>
          <a:p>
            <a:pPr algn="l">
              <a:buFont typeface="Arial" panose="020B0604020202020204" pitchFamily="34" charset="0"/>
              <a:buChar char="•"/>
            </a:pPr>
            <a:r>
              <a:rPr lang="el-GR" b="0" i="0" u="none" strike="noStrike" dirty="0" err="1">
                <a:effectLst/>
                <a:latin typeface="Times New Roman" panose="02020603050405020304" pitchFamily="18" charset="0"/>
                <a:cs typeface="Times New Roman" panose="02020603050405020304" pitchFamily="18" charset="0"/>
              </a:rPr>
              <a:t>πλατείς</a:t>
            </a:r>
            <a:r>
              <a:rPr lang="el-GR" b="0" i="0" u="none" strike="noStrike" dirty="0">
                <a:effectLst/>
                <a:latin typeface="Times New Roman" panose="02020603050405020304" pitchFamily="18" charset="0"/>
                <a:cs typeface="Times New Roman" panose="02020603050405020304" pitchFamily="18" charset="0"/>
              </a:rPr>
              <a:t> σύνδεσμοι της μήτρας</a:t>
            </a:r>
          </a:p>
        </p:txBody>
      </p:sp>
      <p:sp>
        <p:nvSpPr>
          <p:cNvPr id="4" name="TextBox 3">
            <a:extLst>
              <a:ext uri="{FF2B5EF4-FFF2-40B4-BE49-F238E27FC236}">
                <a16:creationId xmlns:a16="http://schemas.microsoft.com/office/drawing/2014/main" xmlns="" id="{05192370-D6F5-9C86-37E9-48C7F2766F3C}"/>
              </a:ext>
            </a:extLst>
          </p:cNvPr>
          <p:cNvSpPr txBox="1"/>
          <p:nvPr/>
        </p:nvSpPr>
        <p:spPr>
          <a:xfrm>
            <a:off x="122663" y="2859612"/>
            <a:ext cx="6111240" cy="1138773"/>
          </a:xfrm>
          <a:prstGeom prst="rect">
            <a:avLst/>
          </a:prstGeom>
          <a:noFill/>
        </p:spPr>
        <p:txBody>
          <a:bodyPr wrap="square">
            <a:spAutoFit/>
          </a:bodyPr>
          <a:lstStyle/>
          <a:p>
            <a:r>
              <a:rPr lang="el-GR" sz="3200" b="1" dirty="0">
                <a:solidFill>
                  <a:srgbClr val="000000"/>
                </a:solidFill>
                <a:effectLst/>
                <a:latin typeface="Times New Roman" panose="02020603050405020304" pitchFamily="18" charset="0"/>
                <a:cs typeface="Times New Roman" panose="02020603050405020304" pitchFamily="18" charset="0"/>
              </a:rPr>
              <a:t>Σύνδεσμοι του περιτοναίου:</a:t>
            </a:r>
          </a:p>
          <a:p>
            <a:r>
              <a:rPr lang="el-GR" dirty="0">
                <a:effectLst/>
              </a:rPr>
              <a:t/>
            </a:r>
            <a:br>
              <a:rPr lang="el-GR" dirty="0">
                <a:effectLst/>
              </a:rPr>
            </a:br>
            <a:endParaRPr lang="el-GR" dirty="0">
              <a:effectLst/>
            </a:endParaRPr>
          </a:p>
        </p:txBody>
      </p:sp>
    </p:spTree>
    <p:extLst>
      <p:ext uri="{BB962C8B-B14F-4D97-AF65-F5344CB8AC3E}">
        <p14:creationId xmlns:p14="http://schemas.microsoft.com/office/powerpoint/2010/main" xmlns="" val="1554151060"/>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9A69AF-D57B-49B4-886C-D4A5DC1944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CABDC08D-6093-4397-92D4-54D00E2BB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rot="16200000">
            <a:off x="-650724" y="650724"/>
            <a:ext cx="6858000" cy="5556552"/>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3" name="Θέση περιεχομένου 2">
            <a:extLst>
              <a:ext uri="{FF2B5EF4-FFF2-40B4-BE49-F238E27FC236}">
                <a16:creationId xmlns:a16="http://schemas.microsoft.com/office/drawing/2014/main" xmlns="" id="{213232CE-753C-694F-901F-CBD673B0F41A}"/>
              </a:ext>
            </a:extLst>
          </p:cNvPr>
          <p:cNvSpPr>
            <a:spLocks noGrp="1"/>
          </p:cNvSpPr>
          <p:nvPr>
            <p:ph idx="1"/>
          </p:nvPr>
        </p:nvSpPr>
        <p:spPr>
          <a:xfrm>
            <a:off x="5464098" y="978993"/>
            <a:ext cx="5909188" cy="4900014"/>
          </a:xfrm>
          <a:effectLst/>
        </p:spPr>
        <p:txBody>
          <a:bodyPr>
            <a:normAutofit/>
          </a:bodyPr>
          <a:lstStyle/>
          <a:p>
            <a:pPr algn="l">
              <a:buFont typeface="Arial" panose="020B0604020202020204" pitchFamily="34" charset="0"/>
              <a:buChar char="•"/>
            </a:pPr>
            <a:r>
              <a:rPr lang="el-GR" b="1" i="0" u="none" strike="noStrike" dirty="0">
                <a:effectLst/>
                <a:latin typeface="Times New Roman" panose="02020603050405020304" pitchFamily="18" charset="0"/>
                <a:cs typeface="Times New Roman" panose="02020603050405020304" pitchFamily="18" charset="0"/>
              </a:rPr>
              <a:t>Μείζον </a:t>
            </a:r>
            <a:r>
              <a:rPr lang="el-GR" b="1" i="0" u="none" strike="noStrike" dirty="0" err="1">
                <a:effectLst/>
                <a:latin typeface="Times New Roman" panose="02020603050405020304" pitchFamily="18" charset="0"/>
                <a:cs typeface="Times New Roman" panose="02020603050405020304" pitchFamily="18" charset="0"/>
              </a:rPr>
              <a:t>επίπλουν</a:t>
            </a:r>
            <a:r>
              <a:rPr lang="el-GR" b="0" i="0" u="none" strike="noStrike" dirty="0">
                <a:effectLst/>
                <a:latin typeface="Times New Roman" panose="02020603050405020304" pitchFamily="18" charset="0"/>
                <a:cs typeface="Times New Roman" panose="02020603050405020304" pitchFamily="18" charset="0"/>
              </a:rPr>
              <a:t>: σχηματίζεται από συνένωση των δύο σπλαχνικών πετάλων του περιτοναίου που περιβάλουν το στομάχι κατά την ανάκαμψή τους κατά μήκος του μείζονος τόξου του στομάχου. Η μοίρα του μείζονος </a:t>
            </a:r>
            <a:r>
              <a:rPr lang="el-GR" b="0" i="0" u="none" strike="noStrike" dirty="0" err="1">
                <a:effectLst/>
                <a:latin typeface="Times New Roman" panose="02020603050405020304" pitchFamily="18" charset="0"/>
                <a:cs typeface="Times New Roman" panose="02020603050405020304" pitchFamily="18" charset="0"/>
              </a:rPr>
              <a:t>επιπλόου</a:t>
            </a:r>
            <a:r>
              <a:rPr lang="el-GR" b="0" i="0" u="none" strike="noStrike" dirty="0">
                <a:effectLst/>
                <a:latin typeface="Times New Roman" panose="02020603050405020304" pitchFamily="18" charset="0"/>
                <a:cs typeface="Times New Roman" panose="02020603050405020304" pitchFamily="18" charset="0"/>
              </a:rPr>
              <a:t> που εκτείνεται ανάμεσα στο μείζον τόξο του στομάχου και το εγκάρσιο </a:t>
            </a:r>
            <a:r>
              <a:rPr lang="el-GR" b="0" i="0" u="none" strike="noStrike" dirty="0" err="1">
                <a:effectLst/>
                <a:latin typeface="Times New Roman" panose="02020603050405020304" pitchFamily="18" charset="0"/>
                <a:cs typeface="Times New Roman" panose="02020603050405020304" pitchFamily="18" charset="0"/>
              </a:rPr>
              <a:t>κόλο</a:t>
            </a:r>
            <a:r>
              <a:rPr lang="el-GR" b="0" i="0" u="none" strike="noStrike" dirty="0">
                <a:effectLst/>
                <a:latin typeface="Times New Roman" panose="02020603050405020304" pitchFamily="18" charset="0"/>
                <a:cs typeface="Times New Roman" panose="02020603050405020304" pitchFamily="18" charset="0"/>
              </a:rPr>
              <a:t> ονομάζεται </a:t>
            </a:r>
            <a:r>
              <a:rPr lang="el-GR" b="0" i="0" u="none" strike="noStrike" dirty="0" err="1">
                <a:effectLst/>
                <a:latin typeface="Times New Roman" panose="02020603050405020304" pitchFamily="18" charset="0"/>
                <a:cs typeface="Times New Roman" panose="02020603050405020304" pitchFamily="18" charset="0"/>
              </a:rPr>
              <a:t>γαστροκολικός</a:t>
            </a:r>
            <a:r>
              <a:rPr lang="el-GR" b="0" i="0" u="none" strike="noStrike" dirty="0">
                <a:effectLst/>
                <a:latin typeface="Times New Roman" panose="02020603050405020304" pitchFamily="18" charset="0"/>
                <a:cs typeface="Times New Roman" panose="02020603050405020304" pitchFamily="18" charset="0"/>
              </a:rPr>
              <a:t> σύνδεσμος.</a:t>
            </a:r>
          </a:p>
          <a:p>
            <a:pPr algn="l">
              <a:buFont typeface="Arial" panose="020B0604020202020204" pitchFamily="34" charset="0"/>
              <a:buChar char="•"/>
            </a:pPr>
            <a:endParaRPr lang="el-GR" b="0" i="0" u="none" strike="noStrike" dirty="0">
              <a:effectLst/>
              <a:latin typeface="Times New Roman" panose="02020603050405020304" pitchFamily="18" charset="0"/>
              <a:cs typeface="Times New Roman" panose="02020603050405020304" pitchFamily="18" charset="0"/>
            </a:endParaRPr>
          </a:p>
          <a:p>
            <a:pPr algn="l">
              <a:buFont typeface="Arial" panose="020B0604020202020204" pitchFamily="34" charset="0"/>
              <a:buChar char="•"/>
            </a:pPr>
            <a:r>
              <a:rPr lang="el-GR" b="1" i="0" u="none" strike="noStrike" dirty="0">
                <a:effectLst/>
                <a:latin typeface="Times New Roman" panose="02020603050405020304" pitchFamily="18" charset="0"/>
                <a:cs typeface="Times New Roman" panose="02020603050405020304" pitchFamily="18" charset="0"/>
              </a:rPr>
              <a:t>Έλασσον </a:t>
            </a:r>
            <a:r>
              <a:rPr lang="el-GR" b="1" i="0" u="none" strike="noStrike" dirty="0" err="1">
                <a:effectLst/>
                <a:latin typeface="Times New Roman" panose="02020603050405020304" pitchFamily="18" charset="0"/>
                <a:cs typeface="Times New Roman" panose="02020603050405020304" pitchFamily="18" charset="0"/>
              </a:rPr>
              <a:t>επίπλουν</a:t>
            </a:r>
            <a:r>
              <a:rPr lang="el-GR" b="0" i="0" u="none" strike="noStrike" dirty="0">
                <a:effectLst/>
                <a:latin typeface="Times New Roman" panose="02020603050405020304" pitchFamily="18" charset="0"/>
                <a:cs typeface="Times New Roman" panose="02020603050405020304" pitchFamily="18" charset="0"/>
              </a:rPr>
              <a:t>: αποτελείται από τον </a:t>
            </a:r>
            <a:r>
              <a:rPr lang="el-GR" b="0" i="0" u="none" strike="noStrike" dirty="0" err="1">
                <a:effectLst/>
                <a:latin typeface="Times New Roman" panose="02020603050405020304" pitchFamily="18" charset="0"/>
                <a:cs typeface="Times New Roman" panose="02020603050405020304" pitchFamily="18" charset="0"/>
              </a:rPr>
              <a:t>ηπατογαστρικό</a:t>
            </a:r>
            <a:r>
              <a:rPr lang="el-GR" b="0" i="0" u="none" strike="noStrike" dirty="0">
                <a:effectLst/>
                <a:latin typeface="Times New Roman" panose="02020603050405020304" pitchFamily="18" charset="0"/>
                <a:cs typeface="Times New Roman" panose="02020603050405020304" pitchFamily="18" charset="0"/>
              </a:rPr>
              <a:t> και τον </a:t>
            </a:r>
            <a:r>
              <a:rPr lang="el-GR" b="0" i="0" u="none" strike="noStrike" dirty="0" err="1">
                <a:effectLst/>
                <a:latin typeface="Times New Roman" panose="02020603050405020304" pitchFamily="18" charset="0"/>
                <a:cs typeface="Times New Roman" panose="02020603050405020304" pitchFamily="18" charset="0"/>
              </a:rPr>
              <a:t>ηπατοδωδεκαδακτυλικό</a:t>
            </a:r>
            <a:r>
              <a:rPr lang="el-GR" b="0" i="0" u="none" strike="noStrike" dirty="0">
                <a:effectLst/>
                <a:latin typeface="Times New Roman" panose="02020603050405020304" pitchFamily="18" charset="0"/>
                <a:cs typeface="Times New Roman" panose="02020603050405020304" pitchFamily="18" charset="0"/>
              </a:rPr>
              <a:t> σύνδεσμο</a:t>
            </a:r>
          </a:p>
        </p:txBody>
      </p:sp>
      <p:sp>
        <p:nvSpPr>
          <p:cNvPr id="4" name="TextBox 3">
            <a:extLst>
              <a:ext uri="{FF2B5EF4-FFF2-40B4-BE49-F238E27FC236}">
                <a16:creationId xmlns:a16="http://schemas.microsoft.com/office/drawing/2014/main" xmlns="" id="{05192370-D6F5-9C86-37E9-48C7F2766F3C}"/>
              </a:ext>
            </a:extLst>
          </p:cNvPr>
          <p:cNvSpPr txBox="1"/>
          <p:nvPr/>
        </p:nvSpPr>
        <p:spPr>
          <a:xfrm>
            <a:off x="352469" y="708156"/>
            <a:ext cx="6111240" cy="1261884"/>
          </a:xfrm>
          <a:prstGeom prst="rect">
            <a:avLst/>
          </a:prstGeom>
          <a:noFill/>
        </p:spPr>
        <p:txBody>
          <a:bodyPr wrap="square">
            <a:spAutoFit/>
          </a:bodyPr>
          <a:lstStyle/>
          <a:p>
            <a:pPr algn="l"/>
            <a:r>
              <a:rPr lang="el-GR" sz="4000" b="1" i="0" u="none" strike="noStrike" dirty="0" err="1">
                <a:solidFill>
                  <a:srgbClr val="000000"/>
                </a:solidFill>
                <a:effectLst/>
                <a:latin typeface="Times New Roman" panose="02020603050405020304" pitchFamily="18" charset="0"/>
                <a:cs typeface="Times New Roman" panose="02020603050405020304" pitchFamily="18" charset="0"/>
              </a:rPr>
              <a:t>Επίπλουν</a:t>
            </a:r>
            <a:endParaRPr lang="el-GR" sz="4000" b="1" i="0" u="none" strike="noStrike" dirty="0">
              <a:solidFill>
                <a:srgbClr val="000000"/>
              </a:solidFill>
              <a:effectLst/>
              <a:latin typeface="Times New Roman" panose="02020603050405020304" pitchFamily="18" charset="0"/>
              <a:cs typeface="Times New Roman" panose="02020603050405020304" pitchFamily="18" charset="0"/>
            </a:endParaRPr>
          </a:p>
          <a:p>
            <a:r>
              <a:rPr lang="el-GR" dirty="0">
                <a:effectLst/>
              </a:rPr>
              <a:t/>
            </a:r>
            <a:br>
              <a:rPr lang="el-GR" dirty="0">
                <a:effectLst/>
              </a:rPr>
            </a:br>
            <a:endParaRPr lang="el-GR" dirty="0">
              <a:effectLst/>
            </a:endParaRPr>
          </a:p>
        </p:txBody>
      </p:sp>
      <p:pic>
        <p:nvPicPr>
          <p:cNvPr id="1028" name="Picture 4" descr="Αποτέλεσμα εικόνας για omentum">
            <a:extLst>
              <a:ext uri="{FF2B5EF4-FFF2-40B4-BE49-F238E27FC236}">
                <a16:creationId xmlns:a16="http://schemas.microsoft.com/office/drawing/2014/main" xmlns="" id="{10A17701-0252-74C4-90AC-267965689BD6}"/>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52469" y="2164641"/>
            <a:ext cx="3767213" cy="306319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982466227"/>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9A69AF-D57B-49B4-886C-D4A5DC1944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CABDC08D-6093-4397-92D4-54D00E2BB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rot="16200000">
            <a:off x="-650724" y="650724"/>
            <a:ext cx="6858000" cy="5556552"/>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3" name="Θέση περιεχομένου 2">
            <a:extLst>
              <a:ext uri="{FF2B5EF4-FFF2-40B4-BE49-F238E27FC236}">
                <a16:creationId xmlns:a16="http://schemas.microsoft.com/office/drawing/2014/main" xmlns="" id="{213232CE-753C-694F-901F-CBD673B0F41A}"/>
              </a:ext>
            </a:extLst>
          </p:cNvPr>
          <p:cNvSpPr>
            <a:spLocks noGrp="1"/>
          </p:cNvSpPr>
          <p:nvPr>
            <p:ph idx="1"/>
          </p:nvPr>
        </p:nvSpPr>
        <p:spPr>
          <a:xfrm>
            <a:off x="5196468" y="144966"/>
            <a:ext cx="6913755" cy="6311589"/>
          </a:xfrm>
          <a:effectLst/>
        </p:spPr>
        <p:txBody>
          <a:bodyPr>
            <a:normAutofit/>
          </a:bodyPr>
          <a:lstStyle/>
          <a:p>
            <a:pPr algn="l">
              <a:buFont typeface="Arial" panose="020B0604020202020204" pitchFamily="34" charset="0"/>
              <a:buChar char="•"/>
            </a:pPr>
            <a:r>
              <a:rPr lang="el-GR" sz="1600" b="1" i="0" u="none" strike="noStrike" dirty="0">
                <a:effectLst/>
                <a:latin typeface="Times New Roman" panose="02020603050405020304" pitchFamily="18" charset="0"/>
                <a:cs typeface="Times New Roman" panose="02020603050405020304" pitchFamily="18" charset="0"/>
              </a:rPr>
              <a:t>Εγκάρσιο </a:t>
            </a:r>
            <a:r>
              <a:rPr lang="el-GR" sz="1600" b="1" i="0" u="none" strike="noStrike" dirty="0" err="1">
                <a:effectLst/>
                <a:latin typeface="Times New Roman" panose="02020603050405020304" pitchFamily="18" charset="0"/>
                <a:cs typeface="Times New Roman" panose="02020603050405020304" pitchFamily="18" charset="0"/>
              </a:rPr>
              <a:t>μεσόκολο</a:t>
            </a:r>
            <a:r>
              <a:rPr lang="el-GR" sz="1600" b="0" i="0" u="none" strike="noStrike" dirty="0">
                <a:effectLst/>
                <a:latin typeface="Times New Roman" panose="02020603050405020304" pitchFamily="18" charset="0"/>
                <a:cs typeface="Times New Roman" panose="02020603050405020304" pitchFamily="18" charset="0"/>
              </a:rPr>
              <a:t>: Η μοίρα του </a:t>
            </a:r>
            <a:r>
              <a:rPr lang="el-GR" sz="1600" b="0" i="0" u="none" strike="noStrike" dirty="0" err="1">
                <a:effectLst/>
                <a:latin typeface="Times New Roman" panose="02020603050405020304" pitchFamily="18" charset="0"/>
                <a:cs typeface="Times New Roman" panose="02020603050405020304" pitchFamily="18" charset="0"/>
              </a:rPr>
              <a:t>μείζωνος</a:t>
            </a:r>
            <a:r>
              <a:rPr lang="el-GR" sz="1600" b="0" i="0" u="none" strike="noStrike" dirty="0">
                <a:effectLst/>
                <a:latin typeface="Times New Roman" panose="02020603050405020304" pitchFamily="18" charset="0"/>
                <a:cs typeface="Times New Roman" panose="02020603050405020304" pitchFamily="18" charset="0"/>
              </a:rPr>
              <a:t> </a:t>
            </a:r>
            <a:r>
              <a:rPr lang="el-GR" sz="1600" b="0" i="0" u="none" strike="noStrike" dirty="0" err="1">
                <a:effectLst/>
                <a:latin typeface="Times New Roman" panose="02020603050405020304" pitchFamily="18" charset="0"/>
                <a:cs typeface="Times New Roman" panose="02020603050405020304" pitchFamily="18" charset="0"/>
              </a:rPr>
              <a:t>επιπλόου</a:t>
            </a:r>
            <a:r>
              <a:rPr lang="el-GR" sz="1600" b="0" i="0" u="none" strike="noStrike" dirty="0">
                <a:effectLst/>
                <a:latin typeface="Times New Roman" panose="02020603050405020304" pitchFamily="18" charset="0"/>
                <a:cs typeface="Times New Roman" panose="02020603050405020304" pitchFamily="18" charset="0"/>
              </a:rPr>
              <a:t> που εκτείνεται ανάμεσα στο μείζον τόξο του στομάχου και το εγκάρσιο </a:t>
            </a:r>
            <a:r>
              <a:rPr lang="el-GR" sz="1600" b="0" i="0" u="none" strike="noStrike" dirty="0" err="1">
                <a:effectLst/>
                <a:latin typeface="Times New Roman" panose="02020603050405020304" pitchFamily="18" charset="0"/>
                <a:cs typeface="Times New Roman" panose="02020603050405020304" pitchFamily="18" charset="0"/>
              </a:rPr>
              <a:t>κόλο</a:t>
            </a:r>
            <a:r>
              <a:rPr lang="el-GR" sz="1600" b="0" i="0" u="none" strike="noStrike" dirty="0">
                <a:effectLst/>
                <a:latin typeface="Times New Roman" panose="02020603050405020304" pitchFamily="18" charset="0"/>
                <a:cs typeface="Times New Roman" panose="02020603050405020304" pitchFamily="18" charset="0"/>
              </a:rPr>
              <a:t> ονομάζεται </a:t>
            </a:r>
            <a:r>
              <a:rPr lang="el-GR" sz="1600" b="0" i="0" u="none" strike="noStrike" dirty="0" err="1">
                <a:effectLst/>
                <a:latin typeface="Times New Roman" panose="02020603050405020304" pitchFamily="18" charset="0"/>
                <a:cs typeface="Times New Roman" panose="02020603050405020304" pitchFamily="18" charset="0"/>
              </a:rPr>
              <a:t>γαστροκολικός</a:t>
            </a:r>
            <a:r>
              <a:rPr lang="el-GR" sz="1600" b="0" i="0" u="none" strike="noStrike" dirty="0">
                <a:effectLst/>
                <a:latin typeface="Times New Roman" panose="02020603050405020304" pitchFamily="18" charset="0"/>
                <a:cs typeface="Times New Roman" panose="02020603050405020304" pitchFamily="18" charset="0"/>
              </a:rPr>
              <a:t> σύνδεσμος, ο οποίος στη συνέχεια ανακάμπτει, περιβάλει το εγκάρσιο </a:t>
            </a:r>
            <a:r>
              <a:rPr lang="el-GR" sz="1600" b="0" i="0" u="none" strike="noStrike" dirty="0" err="1">
                <a:effectLst/>
                <a:latin typeface="Times New Roman" panose="02020603050405020304" pitchFamily="18" charset="0"/>
                <a:cs typeface="Times New Roman" panose="02020603050405020304" pitchFamily="18" charset="0"/>
              </a:rPr>
              <a:t>κόλο</a:t>
            </a:r>
            <a:r>
              <a:rPr lang="el-GR" sz="1600" b="0" i="0" u="none" strike="noStrike" dirty="0">
                <a:effectLst/>
                <a:latin typeface="Times New Roman" panose="02020603050405020304" pitchFamily="18" charset="0"/>
                <a:cs typeface="Times New Roman" panose="02020603050405020304" pitchFamily="18" charset="0"/>
              </a:rPr>
              <a:t>, φέρεται προς το οπίσθιο κοιλιακό τοίχωμα και σχηματίζει το εγκάρσιο </a:t>
            </a:r>
            <a:r>
              <a:rPr lang="el-GR" sz="1600" b="0" i="0" u="none" strike="noStrike" dirty="0" err="1">
                <a:effectLst/>
                <a:latin typeface="Times New Roman" panose="02020603050405020304" pitchFamily="18" charset="0"/>
                <a:cs typeface="Times New Roman" panose="02020603050405020304" pitchFamily="18" charset="0"/>
              </a:rPr>
              <a:t>μεσόκολο</a:t>
            </a:r>
            <a:r>
              <a:rPr lang="el-GR" sz="1600" b="0" i="0" u="none" strike="noStrike" dirty="0">
                <a:effectLst/>
                <a:latin typeface="Times New Roman" panose="02020603050405020304" pitchFamily="18" charset="0"/>
                <a:cs typeface="Times New Roman" panose="02020603050405020304" pitchFamily="18" charset="0"/>
              </a:rPr>
              <a:t> (άνω πέταλο), το οποίο διαιρεί την περιτοναϊκή κοιλότητα σε άνω και κάτω κοιλία. Το </a:t>
            </a:r>
            <a:r>
              <a:rPr lang="el-GR" sz="1600" b="0" i="0" u="none" strike="noStrike" dirty="0" err="1">
                <a:effectLst/>
                <a:latin typeface="Times New Roman" panose="02020603050405020304" pitchFamily="18" charset="0"/>
                <a:cs typeface="Times New Roman" panose="02020603050405020304" pitchFamily="18" charset="0"/>
              </a:rPr>
              <a:t>τοιχωματικό</a:t>
            </a:r>
            <a:r>
              <a:rPr lang="el-GR" sz="1600" b="0" i="0" u="none" strike="noStrike" dirty="0">
                <a:effectLst/>
                <a:latin typeface="Times New Roman" panose="02020603050405020304" pitchFamily="18" charset="0"/>
                <a:cs typeface="Times New Roman" panose="02020603050405020304" pitchFamily="18" charset="0"/>
              </a:rPr>
              <a:t> περιτόναιο αφού καλύψει από μπροστά το κάτω μισό της δεύτερης μοίρας του δωδεκαδακτύλου, όπως και την τρίτη και τέταρτή του μοίρα, ανακάμπτει και φέρεται στο εγκάρσιο </a:t>
            </a:r>
            <a:r>
              <a:rPr lang="el-GR" sz="1600" b="0" i="0" u="none" strike="noStrike" dirty="0" err="1">
                <a:effectLst/>
                <a:latin typeface="Times New Roman" panose="02020603050405020304" pitchFamily="18" charset="0"/>
                <a:cs typeface="Times New Roman" panose="02020603050405020304" pitchFamily="18" charset="0"/>
              </a:rPr>
              <a:t>κόλο</a:t>
            </a:r>
            <a:r>
              <a:rPr lang="el-GR" sz="1600" b="0" i="0" u="none" strike="noStrike" dirty="0">
                <a:effectLst/>
                <a:latin typeface="Times New Roman" panose="02020603050405020304" pitchFamily="18" charset="0"/>
                <a:cs typeface="Times New Roman" panose="02020603050405020304" pitchFamily="18" charset="0"/>
              </a:rPr>
              <a:t> για να σχηματίσει το κάτω πέταλο του εγκάρσιου </a:t>
            </a:r>
            <a:r>
              <a:rPr lang="el-GR" sz="1600" b="0" i="0" u="none" strike="noStrike" dirty="0" err="1">
                <a:effectLst/>
                <a:latin typeface="Times New Roman" panose="02020603050405020304" pitchFamily="18" charset="0"/>
                <a:cs typeface="Times New Roman" panose="02020603050405020304" pitchFamily="18" charset="0"/>
              </a:rPr>
              <a:t>μεσοκόλου</a:t>
            </a:r>
            <a:r>
              <a:rPr lang="el-GR" sz="1600" b="0" i="0" u="none" strike="noStrike" dirty="0">
                <a:effectLst/>
                <a:latin typeface="Times New Roman" panose="02020603050405020304" pitchFamily="18" charset="0"/>
                <a:cs typeface="Times New Roman" panose="02020603050405020304" pitchFamily="18" charset="0"/>
              </a:rPr>
              <a:t>.</a:t>
            </a:r>
          </a:p>
          <a:p>
            <a:pPr algn="l">
              <a:buFont typeface="Arial" panose="020B0604020202020204" pitchFamily="34" charset="0"/>
              <a:buChar char="•"/>
            </a:pPr>
            <a:endParaRPr lang="el-GR" sz="1600" b="0" i="0" u="none" strike="noStrike" dirty="0">
              <a:effectLst/>
              <a:latin typeface="Times New Roman" panose="02020603050405020304" pitchFamily="18" charset="0"/>
              <a:cs typeface="Times New Roman" panose="02020603050405020304" pitchFamily="18" charset="0"/>
            </a:endParaRPr>
          </a:p>
          <a:p>
            <a:pPr algn="l">
              <a:buFont typeface="Arial" panose="020B0604020202020204" pitchFamily="34" charset="0"/>
              <a:buChar char="•"/>
            </a:pPr>
            <a:r>
              <a:rPr lang="el-GR" sz="1600" b="1" i="0" u="none" strike="noStrike" dirty="0" err="1">
                <a:effectLst/>
                <a:latin typeface="Times New Roman" panose="02020603050405020304" pitchFamily="18" charset="0"/>
                <a:cs typeface="Times New Roman" panose="02020603050405020304" pitchFamily="18" charset="0"/>
              </a:rPr>
              <a:t>Μεσεντέριο</a:t>
            </a:r>
            <a:r>
              <a:rPr lang="el-GR" sz="1600" b="0" i="0" u="none" strike="noStrike" dirty="0">
                <a:effectLst/>
                <a:latin typeface="Times New Roman" panose="02020603050405020304" pitchFamily="18" charset="0"/>
                <a:cs typeface="Times New Roman" panose="02020603050405020304" pitchFamily="18" charset="0"/>
              </a:rPr>
              <a:t>: στο οπίσθιο τοίχωμα της κάτω κοιλίας το περιτόναιο </a:t>
            </a:r>
            <a:r>
              <a:rPr lang="el-GR" sz="1600" b="0" i="0" u="none" strike="noStrike" dirty="0" err="1">
                <a:effectLst/>
                <a:latin typeface="Times New Roman" panose="02020603050405020304" pitchFamily="18" charset="0"/>
                <a:cs typeface="Times New Roman" panose="02020603050405020304" pitchFamily="18" charset="0"/>
              </a:rPr>
              <a:t>εμπτύσσεται</a:t>
            </a:r>
            <a:r>
              <a:rPr lang="el-GR" sz="1600" b="0" i="0" u="none" strike="noStrike" dirty="0">
                <a:effectLst/>
                <a:latin typeface="Times New Roman" panose="02020603050405020304" pitchFamily="18" charset="0"/>
                <a:cs typeface="Times New Roman" panose="02020603050405020304" pitchFamily="18" charset="0"/>
              </a:rPr>
              <a:t> από τις εντερικές έλικες και σχηματίζει το </a:t>
            </a:r>
            <a:r>
              <a:rPr lang="el-GR" sz="1600" b="0" i="0" u="none" strike="noStrike" dirty="0" err="1">
                <a:effectLst/>
                <a:latin typeface="Times New Roman" panose="02020603050405020304" pitchFamily="18" charset="0"/>
                <a:cs typeface="Times New Roman" panose="02020603050405020304" pitchFamily="18" charset="0"/>
              </a:rPr>
              <a:t>μεσεντέριο</a:t>
            </a:r>
            <a:r>
              <a:rPr lang="el-GR" sz="1600" b="0" i="0" u="none" strike="noStrike" dirty="0">
                <a:effectLst/>
                <a:latin typeface="Times New Roman" panose="02020603050405020304" pitchFamily="18" charset="0"/>
                <a:cs typeface="Times New Roman" panose="02020603050405020304" pitchFamily="18" charset="0"/>
              </a:rPr>
              <a:t>, το ελεύθερο χείλος του οποίου περιέχει τις τελικές του λεπτού εντέρου, ενώ η ρίζα του </a:t>
            </a:r>
            <a:r>
              <a:rPr lang="el-GR" sz="1600" b="0" i="0" u="none" strike="noStrike" dirty="0" err="1">
                <a:effectLst/>
                <a:latin typeface="Times New Roman" panose="02020603050405020304" pitchFamily="18" charset="0"/>
                <a:cs typeface="Times New Roman" panose="02020603050405020304" pitchFamily="18" charset="0"/>
              </a:rPr>
              <a:t>προσφύεται</a:t>
            </a:r>
            <a:r>
              <a:rPr lang="el-GR" sz="1600" b="0" i="0" u="none" strike="noStrike" dirty="0">
                <a:effectLst/>
                <a:latin typeface="Times New Roman" panose="02020603050405020304" pitchFamily="18" charset="0"/>
                <a:cs typeface="Times New Roman" panose="02020603050405020304" pitchFamily="18" charset="0"/>
              </a:rPr>
              <a:t> στο οπίσθιο κοιλιακό τοίχωμα και πορεύεται λοξά από τη </a:t>
            </a:r>
            <a:r>
              <a:rPr lang="el-GR" sz="1600" b="0" i="0" u="none" strike="noStrike" dirty="0" err="1">
                <a:effectLst/>
                <a:latin typeface="Times New Roman" panose="02020603050405020304" pitchFamily="18" charset="0"/>
                <a:cs typeface="Times New Roman" panose="02020603050405020304" pitchFamily="18" charset="0"/>
              </a:rPr>
              <a:t>νηστιδοδωδεκαδακτυλική</a:t>
            </a:r>
            <a:r>
              <a:rPr lang="el-GR" sz="1600" b="0" i="0" u="none" strike="noStrike" dirty="0">
                <a:effectLst/>
                <a:latin typeface="Times New Roman" panose="02020603050405020304" pitchFamily="18" charset="0"/>
                <a:cs typeface="Times New Roman" panose="02020603050405020304" pitchFamily="18" charset="0"/>
              </a:rPr>
              <a:t> καμπή μέχρι τα δεξιά λαγόνια αγγεία.</a:t>
            </a:r>
          </a:p>
        </p:txBody>
      </p:sp>
      <p:sp>
        <p:nvSpPr>
          <p:cNvPr id="4" name="TextBox 3">
            <a:extLst>
              <a:ext uri="{FF2B5EF4-FFF2-40B4-BE49-F238E27FC236}">
                <a16:creationId xmlns:a16="http://schemas.microsoft.com/office/drawing/2014/main" xmlns="" id="{05192370-D6F5-9C86-37E9-48C7F2766F3C}"/>
              </a:ext>
            </a:extLst>
          </p:cNvPr>
          <p:cNvSpPr txBox="1"/>
          <p:nvPr/>
        </p:nvSpPr>
        <p:spPr>
          <a:xfrm>
            <a:off x="0" y="2880355"/>
            <a:ext cx="6111240" cy="646331"/>
          </a:xfrm>
          <a:prstGeom prst="rect">
            <a:avLst/>
          </a:prstGeom>
          <a:noFill/>
        </p:spPr>
        <p:txBody>
          <a:bodyPr wrap="square">
            <a:spAutoFit/>
          </a:bodyPr>
          <a:lstStyle/>
          <a:p>
            <a:pPr algn="l"/>
            <a:r>
              <a:rPr lang="el-GR" sz="3600" b="1" i="0" u="none" strike="noStrike" dirty="0" err="1">
                <a:solidFill>
                  <a:srgbClr val="000000"/>
                </a:solidFill>
                <a:effectLst/>
                <a:latin typeface="Times New Roman" panose="02020603050405020304" pitchFamily="18" charset="0"/>
                <a:cs typeface="Times New Roman" panose="02020603050405020304" pitchFamily="18" charset="0"/>
              </a:rPr>
              <a:t>Μεσόκολο</a:t>
            </a:r>
            <a:r>
              <a:rPr lang="el-GR" sz="3600" b="1" i="0" u="none" strike="noStrike" dirty="0">
                <a:solidFill>
                  <a:srgbClr val="000000"/>
                </a:solidFill>
                <a:effectLst/>
                <a:latin typeface="Times New Roman" panose="02020603050405020304" pitchFamily="18" charset="0"/>
                <a:cs typeface="Times New Roman" panose="02020603050405020304" pitchFamily="18" charset="0"/>
              </a:rPr>
              <a:t> &amp; </a:t>
            </a:r>
            <a:r>
              <a:rPr lang="el-GR" sz="3600" b="1" i="0" u="none" strike="noStrike" dirty="0" err="1">
                <a:solidFill>
                  <a:srgbClr val="000000"/>
                </a:solidFill>
                <a:effectLst/>
                <a:latin typeface="Times New Roman" panose="02020603050405020304" pitchFamily="18" charset="0"/>
                <a:cs typeface="Times New Roman" panose="02020603050405020304" pitchFamily="18" charset="0"/>
              </a:rPr>
              <a:t>μεσεντέριο</a:t>
            </a:r>
            <a:r>
              <a:rPr lang="el-GR" sz="3600" b="1" i="0" u="none" strike="noStrike" dirty="0">
                <a:solidFill>
                  <a:srgbClr val="000000"/>
                </a:solidFill>
                <a:effectLst/>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xmlns="" val="3702248979"/>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9A69AF-D57B-49B4-886C-D4A5DC1944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CABDC08D-6093-4397-92D4-54D00E2BB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rot="16200000">
            <a:off x="-650724" y="650724"/>
            <a:ext cx="6858000" cy="5556552"/>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3" name="Θέση περιεχομένου 2">
            <a:extLst>
              <a:ext uri="{FF2B5EF4-FFF2-40B4-BE49-F238E27FC236}">
                <a16:creationId xmlns:a16="http://schemas.microsoft.com/office/drawing/2014/main" xmlns="" id="{213232CE-753C-694F-901F-CBD673B0F41A}"/>
              </a:ext>
            </a:extLst>
          </p:cNvPr>
          <p:cNvSpPr>
            <a:spLocks noGrp="1"/>
          </p:cNvSpPr>
          <p:nvPr>
            <p:ph idx="1"/>
          </p:nvPr>
        </p:nvSpPr>
        <p:spPr>
          <a:xfrm>
            <a:off x="5196468" y="144966"/>
            <a:ext cx="6913755" cy="6311589"/>
          </a:xfrm>
          <a:effectLst/>
        </p:spPr>
        <p:txBody>
          <a:bodyPr>
            <a:normAutofit/>
          </a:bodyPr>
          <a:lstStyle/>
          <a:p>
            <a:pPr algn="l">
              <a:buFont typeface="Arial" panose="020B0604020202020204" pitchFamily="34" charset="0"/>
              <a:buChar char="•"/>
            </a:pPr>
            <a:r>
              <a:rPr lang="el-GR" sz="1600" b="1" i="0" u="none" strike="noStrike" dirty="0" err="1">
                <a:effectLst/>
                <a:latin typeface="Times New Roman" panose="02020603050405020304" pitchFamily="18" charset="0"/>
                <a:cs typeface="Times New Roman" panose="02020603050405020304" pitchFamily="18" charset="0"/>
              </a:rPr>
              <a:t>Μεσοτυφλό</a:t>
            </a:r>
            <a:r>
              <a:rPr lang="el-GR" sz="1600" b="0" i="0" u="none" strike="noStrike" dirty="0">
                <a:effectLst/>
                <a:latin typeface="Times New Roman" panose="02020603050405020304" pitchFamily="18" charset="0"/>
                <a:cs typeface="Times New Roman" panose="02020603050405020304" pitchFamily="18" charset="0"/>
              </a:rPr>
              <a:t> και </a:t>
            </a:r>
            <a:r>
              <a:rPr lang="el-GR" sz="1600" b="1" i="0" u="none" strike="noStrike" dirty="0" err="1">
                <a:effectLst/>
                <a:latin typeface="Times New Roman" panose="02020603050405020304" pitchFamily="18" charset="0"/>
                <a:cs typeface="Times New Roman" panose="02020603050405020304" pitchFamily="18" charset="0"/>
              </a:rPr>
              <a:t>μεσεντερίδιο</a:t>
            </a:r>
            <a:r>
              <a:rPr lang="el-GR" sz="1600" b="1" i="0" u="none" strike="noStrike" dirty="0">
                <a:effectLst/>
                <a:latin typeface="Times New Roman" panose="02020603050405020304" pitchFamily="18" charset="0"/>
                <a:cs typeface="Times New Roman" panose="02020603050405020304" pitchFamily="18" charset="0"/>
              </a:rPr>
              <a:t> της σκωληκοειδούς</a:t>
            </a:r>
            <a:r>
              <a:rPr lang="el-GR" sz="1600" b="0" i="0" u="none" strike="noStrike" dirty="0">
                <a:effectLst/>
                <a:latin typeface="Times New Roman" panose="02020603050405020304" pitchFamily="18" charset="0"/>
                <a:cs typeface="Times New Roman" panose="02020603050405020304" pitchFamily="18" charset="0"/>
              </a:rPr>
              <a:t>: Από τα δύο πέταλα του </a:t>
            </a:r>
            <a:r>
              <a:rPr lang="el-GR" sz="1600" b="0" i="0" u="none" strike="noStrike" dirty="0" err="1">
                <a:effectLst/>
                <a:latin typeface="Times New Roman" panose="02020603050405020304" pitchFamily="18" charset="0"/>
                <a:cs typeface="Times New Roman" panose="02020603050405020304" pitchFamily="18" charset="0"/>
              </a:rPr>
              <a:t>μεσεντερίου</a:t>
            </a:r>
            <a:r>
              <a:rPr lang="el-GR" sz="1600" b="0" i="0" u="none" strike="noStrike" dirty="0">
                <a:effectLst/>
                <a:latin typeface="Times New Roman" panose="02020603050405020304" pitchFamily="18" charset="0"/>
                <a:cs typeface="Times New Roman" panose="02020603050405020304" pitchFamily="18" charset="0"/>
              </a:rPr>
              <a:t> και αντίστοιχα προς την ρίζα του, το δεξιό πέταλο φέρεται προς το ανιόν </a:t>
            </a:r>
            <a:r>
              <a:rPr lang="el-GR" sz="1600" b="0" i="0" u="none" strike="noStrike" dirty="0" err="1">
                <a:effectLst/>
                <a:latin typeface="Times New Roman" panose="02020603050405020304" pitchFamily="18" charset="0"/>
                <a:cs typeface="Times New Roman" panose="02020603050405020304" pitchFamily="18" charset="0"/>
              </a:rPr>
              <a:t>κόλο</a:t>
            </a:r>
            <a:r>
              <a:rPr lang="el-GR" sz="1600" b="0" i="0" u="none" strike="noStrike" dirty="0">
                <a:effectLst/>
                <a:latin typeface="Times New Roman" panose="02020603050405020304" pitchFamily="18" charset="0"/>
                <a:cs typeface="Times New Roman" panose="02020603050405020304" pitchFamily="18" charset="0"/>
              </a:rPr>
              <a:t>, προς το τυφλό και την σκωληκοειδή απόφυση. Το περιτόναιο καλύπτει το ανιόν </a:t>
            </a:r>
            <a:r>
              <a:rPr lang="el-GR" sz="1600" b="0" i="0" u="none" strike="noStrike" dirty="0" err="1">
                <a:effectLst/>
                <a:latin typeface="Times New Roman" panose="02020603050405020304" pitchFamily="18" charset="0"/>
                <a:cs typeface="Times New Roman" panose="02020603050405020304" pitchFamily="18" charset="0"/>
              </a:rPr>
              <a:t>κόλο</a:t>
            </a:r>
            <a:r>
              <a:rPr lang="el-GR" sz="1600" b="0" i="0" u="none" strike="noStrike" dirty="0">
                <a:effectLst/>
                <a:latin typeface="Times New Roman" panose="02020603050405020304" pitchFamily="18" charset="0"/>
                <a:cs typeface="Times New Roman" panose="02020603050405020304" pitchFamily="18" charset="0"/>
              </a:rPr>
              <a:t> μόνο από μπροστά και από τα πλάγια, ενώ εξ’ ολοκλήρου περιβάλλει το τυφλό και την σκωληκοειδή απόφυση δημιουργώντας το </a:t>
            </a:r>
            <a:r>
              <a:rPr lang="el-GR" sz="1600" b="0" i="0" u="none" strike="noStrike" dirty="0" err="1">
                <a:effectLst/>
                <a:latin typeface="Times New Roman" panose="02020603050405020304" pitchFamily="18" charset="0"/>
                <a:cs typeface="Times New Roman" panose="02020603050405020304" pitchFamily="18" charset="0"/>
              </a:rPr>
              <a:t>μεσοτυφλό</a:t>
            </a:r>
            <a:r>
              <a:rPr lang="el-GR" sz="1600" b="0" i="0" u="none" strike="noStrike" dirty="0">
                <a:effectLst/>
                <a:latin typeface="Times New Roman" panose="02020603050405020304" pitchFamily="18" charset="0"/>
                <a:cs typeface="Times New Roman" panose="02020603050405020304" pitchFamily="18" charset="0"/>
              </a:rPr>
              <a:t> και το </a:t>
            </a:r>
            <a:r>
              <a:rPr lang="el-GR" sz="1600" b="0" i="0" u="none" strike="noStrike" dirty="0" err="1">
                <a:effectLst/>
                <a:latin typeface="Times New Roman" panose="02020603050405020304" pitchFamily="18" charset="0"/>
                <a:cs typeface="Times New Roman" panose="02020603050405020304" pitchFamily="18" charset="0"/>
              </a:rPr>
              <a:t>μεσεντερίδιο</a:t>
            </a:r>
            <a:r>
              <a:rPr lang="el-GR" sz="1600" b="0" i="0" u="none" strike="noStrike" dirty="0">
                <a:effectLst/>
                <a:latin typeface="Times New Roman" panose="02020603050405020304" pitchFamily="18" charset="0"/>
                <a:cs typeface="Times New Roman" panose="02020603050405020304" pitchFamily="18" charset="0"/>
              </a:rPr>
              <a:t> της σκωληκοειδούς.</a:t>
            </a:r>
          </a:p>
          <a:p>
            <a:pPr algn="l">
              <a:buFont typeface="Arial" panose="020B0604020202020204" pitchFamily="34" charset="0"/>
              <a:buChar char="•"/>
            </a:pPr>
            <a:endParaRPr lang="el-GR" sz="1600" dirty="0">
              <a:latin typeface="Times New Roman" panose="02020603050405020304" pitchFamily="18" charset="0"/>
              <a:cs typeface="Times New Roman" panose="02020603050405020304" pitchFamily="18" charset="0"/>
            </a:endParaRPr>
          </a:p>
          <a:p>
            <a:pPr algn="l">
              <a:buFont typeface="Arial" panose="020B0604020202020204" pitchFamily="34" charset="0"/>
              <a:buChar char="•"/>
            </a:pPr>
            <a:endParaRPr lang="el-GR" sz="1600" b="0" i="0" u="none" strike="noStrike" dirty="0">
              <a:effectLst/>
              <a:latin typeface="Times New Roman" panose="02020603050405020304" pitchFamily="18" charset="0"/>
              <a:cs typeface="Times New Roman" panose="02020603050405020304" pitchFamily="18" charset="0"/>
            </a:endParaRPr>
          </a:p>
          <a:p>
            <a:pPr algn="l">
              <a:buFont typeface="Arial" panose="020B0604020202020204" pitchFamily="34" charset="0"/>
              <a:buChar char="•"/>
            </a:pPr>
            <a:r>
              <a:rPr lang="el-GR" sz="1600" b="1" i="0" u="none" strike="noStrike" dirty="0" err="1">
                <a:effectLst/>
                <a:latin typeface="Times New Roman" panose="02020603050405020304" pitchFamily="18" charset="0"/>
                <a:cs typeface="Times New Roman" panose="02020603050405020304" pitchFamily="18" charset="0"/>
              </a:rPr>
              <a:t>Μεσοσιγμοειδές</a:t>
            </a:r>
            <a:r>
              <a:rPr lang="el-GR" sz="1600" b="0" i="0" u="none" strike="noStrike" dirty="0">
                <a:effectLst/>
                <a:latin typeface="Times New Roman" panose="02020603050405020304" pitchFamily="18" charset="0"/>
                <a:cs typeface="Times New Roman" panose="02020603050405020304" pitchFamily="18" charset="0"/>
              </a:rPr>
              <a:t>: Από τα δύο πέταλα του </a:t>
            </a:r>
            <a:r>
              <a:rPr lang="el-GR" sz="1600" b="0" i="0" u="none" strike="noStrike" dirty="0" err="1">
                <a:effectLst/>
                <a:latin typeface="Times New Roman" panose="02020603050405020304" pitchFamily="18" charset="0"/>
                <a:cs typeface="Times New Roman" panose="02020603050405020304" pitchFamily="18" charset="0"/>
              </a:rPr>
              <a:t>μεσεντερίου</a:t>
            </a:r>
            <a:r>
              <a:rPr lang="el-GR" sz="1600" b="0" i="0" u="none" strike="noStrike" dirty="0">
                <a:effectLst/>
                <a:latin typeface="Times New Roman" panose="02020603050405020304" pitchFamily="18" charset="0"/>
                <a:cs typeface="Times New Roman" panose="02020603050405020304" pitchFamily="18" charset="0"/>
              </a:rPr>
              <a:t> και αντίστοιχα προς την ρίζα του, το αριστερό πέταλο φέρεται προς το </a:t>
            </a:r>
            <a:r>
              <a:rPr lang="el-GR" sz="1600" b="0" i="0" u="none" strike="noStrike" dirty="0" err="1">
                <a:effectLst/>
                <a:latin typeface="Times New Roman" panose="02020603050405020304" pitchFamily="18" charset="0"/>
                <a:cs typeface="Times New Roman" panose="02020603050405020304" pitchFamily="18" charset="0"/>
              </a:rPr>
              <a:t>κατιόν</a:t>
            </a:r>
            <a:r>
              <a:rPr lang="el-GR" sz="1600" b="0" i="0" u="none" strike="noStrike" dirty="0">
                <a:effectLst/>
                <a:latin typeface="Times New Roman" panose="02020603050405020304" pitchFamily="18" charset="0"/>
                <a:cs typeface="Times New Roman" panose="02020603050405020304" pitchFamily="18" charset="0"/>
              </a:rPr>
              <a:t> </a:t>
            </a:r>
            <a:r>
              <a:rPr lang="el-GR" sz="1600" b="0" i="0" u="none" strike="noStrike" dirty="0" err="1">
                <a:effectLst/>
                <a:latin typeface="Times New Roman" panose="02020603050405020304" pitchFamily="18" charset="0"/>
                <a:cs typeface="Times New Roman" panose="02020603050405020304" pitchFamily="18" charset="0"/>
              </a:rPr>
              <a:t>κόλο</a:t>
            </a:r>
            <a:r>
              <a:rPr lang="el-GR" sz="1600" b="0" i="0" u="none" strike="noStrike" dirty="0">
                <a:effectLst/>
                <a:latin typeface="Times New Roman" panose="02020603050405020304" pitchFamily="18" charset="0"/>
                <a:cs typeface="Times New Roman" panose="02020603050405020304" pitchFamily="18" charset="0"/>
              </a:rPr>
              <a:t>, το οποίο περιβάλλει ατελώς από μπροστά και από τα πλάγια και προς το σιγμοειδές το οποίο περιβάλλει εξ’ ολοκλήρου δημιουργώντας το </a:t>
            </a:r>
            <a:r>
              <a:rPr lang="el-GR" sz="1600" b="0" i="0" u="none" strike="noStrike" dirty="0" err="1">
                <a:effectLst/>
                <a:latin typeface="Times New Roman" panose="02020603050405020304" pitchFamily="18" charset="0"/>
                <a:cs typeface="Times New Roman" panose="02020603050405020304" pitchFamily="18" charset="0"/>
              </a:rPr>
              <a:t>μεσοσιγμοειδές</a:t>
            </a:r>
            <a:r>
              <a:rPr lang="el-GR" sz="1600" b="0" i="0" u="none" strike="noStrike" dirty="0">
                <a:effectLst/>
                <a:latin typeface="Times New Roman" panose="02020603050405020304" pitchFamily="18" charset="0"/>
                <a:cs typeface="Times New Roman" panose="02020603050405020304" pitchFamily="18" charset="0"/>
              </a:rPr>
              <a:t>.</a:t>
            </a:r>
          </a:p>
        </p:txBody>
      </p:sp>
      <p:sp>
        <p:nvSpPr>
          <p:cNvPr id="4" name="TextBox 3">
            <a:extLst>
              <a:ext uri="{FF2B5EF4-FFF2-40B4-BE49-F238E27FC236}">
                <a16:creationId xmlns:a16="http://schemas.microsoft.com/office/drawing/2014/main" xmlns="" id="{05192370-D6F5-9C86-37E9-48C7F2766F3C}"/>
              </a:ext>
            </a:extLst>
          </p:cNvPr>
          <p:cNvSpPr txBox="1"/>
          <p:nvPr/>
        </p:nvSpPr>
        <p:spPr>
          <a:xfrm>
            <a:off x="0" y="2880355"/>
            <a:ext cx="6111240" cy="646331"/>
          </a:xfrm>
          <a:prstGeom prst="rect">
            <a:avLst/>
          </a:prstGeom>
          <a:noFill/>
        </p:spPr>
        <p:txBody>
          <a:bodyPr wrap="square">
            <a:spAutoFit/>
          </a:bodyPr>
          <a:lstStyle/>
          <a:p>
            <a:pPr algn="l"/>
            <a:r>
              <a:rPr lang="el-GR" sz="3600" b="1" i="0" u="none" strike="noStrike" dirty="0" err="1">
                <a:solidFill>
                  <a:srgbClr val="000000"/>
                </a:solidFill>
                <a:effectLst/>
                <a:latin typeface="Times New Roman" panose="02020603050405020304" pitchFamily="18" charset="0"/>
                <a:cs typeface="Times New Roman" panose="02020603050405020304" pitchFamily="18" charset="0"/>
              </a:rPr>
              <a:t>Μεσόκολο</a:t>
            </a:r>
            <a:r>
              <a:rPr lang="el-GR" sz="3600" b="1" i="0" u="none" strike="noStrike" dirty="0">
                <a:solidFill>
                  <a:srgbClr val="000000"/>
                </a:solidFill>
                <a:effectLst/>
                <a:latin typeface="Times New Roman" panose="02020603050405020304" pitchFamily="18" charset="0"/>
                <a:cs typeface="Times New Roman" panose="02020603050405020304" pitchFamily="18" charset="0"/>
              </a:rPr>
              <a:t> &amp; </a:t>
            </a:r>
            <a:r>
              <a:rPr lang="el-GR" sz="3600" b="1" i="0" u="none" strike="noStrike" dirty="0" err="1">
                <a:solidFill>
                  <a:srgbClr val="000000"/>
                </a:solidFill>
                <a:effectLst/>
                <a:latin typeface="Times New Roman" panose="02020603050405020304" pitchFamily="18" charset="0"/>
                <a:cs typeface="Times New Roman" panose="02020603050405020304" pitchFamily="18" charset="0"/>
              </a:rPr>
              <a:t>μεσεντέριο</a:t>
            </a:r>
            <a:r>
              <a:rPr lang="el-GR" sz="3600" b="1" i="0" u="none" strike="noStrike" dirty="0">
                <a:solidFill>
                  <a:srgbClr val="000000"/>
                </a:solidFill>
                <a:effectLst/>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xmlns="" val="304034490"/>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9A69AF-D57B-49B4-886C-D4A5DC1944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CABDC08D-6093-4397-92D4-54D00E2BB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rot="16200000">
            <a:off x="-650724" y="650724"/>
            <a:ext cx="6858000" cy="5556552"/>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3" name="Θέση περιεχομένου 2">
            <a:extLst>
              <a:ext uri="{FF2B5EF4-FFF2-40B4-BE49-F238E27FC236}">
                <a16:creationId xmlns:a16="http://schemas.microsoft.com/office/drawing/2014/main" xmlns="" id="{213232CE-753C-694F-901F-CBD673B0F41A}"/>
              </a:ext>
            </a:extLst>
          </p:cNvPr>
          <p:cNvSpPr>
            <a:spLocks noGrp="1"/>
          </p:cNvSpPr>
          <p:nvPr>
            <p:ph idx="1"/>
          </p:nvPr>
        </p:nvSpPr>
        <p:spPr>
          <a:xfrm>
            <a:off x="5330283" y="978993"/>
            <a:ext cx="6423102" cy="4900014"/>
          </a:xfrm>
          <a:effectLst/>
        </p:spPr>
        <p:txBody>
          <a:bodyPr>
            <a:normAutofit/>
          </a:bodyPr>
          <a:lstStyle/>
          <a:p>
            <a:pPr algn="l"/>
            <a:r>
              <a:rPr lang="el-GR" b="0" i="0" u="none" strike="noStrike" dirty="0">
                <a:effectLst/>
                <a:latin typeface="Times New Roman" panose="02020603050405020304" pitchFamily="18" charset="0"/>
                <a:cs typeface="Times New Roman" panose="02020603050405020304" pitchFamily="18" charset="0"/>
              </a:rPr>
              <a:t>Οι ανακάμψεις του περιτόναιού που εν συντομία </a:t>
            </a:r>
            <a:r>
              <a:rPr lang="el-GR" b="0" i="0" u="none" strike="noStrike" dirty="0" err="1">
                <a:effectLst/>
                <a:latin typeface="Times New Roman" panose="02020603050405020304" pitchFamily="18" charset="0"/>
                <a:cs typeface="Times New Roman" panose="02020603050405020304" pitchFamily="18" charset="0"/>
              </a:rPr>
              <a:t>περιγράφηκαν</a:t>
            </a:r>
            <a:r>
              <a:rPr lang="el-GR" b="0" i="0" u="none" strike="noStrike" dirty="0">
                <a:effectLst/>
                <a:latin typeface="Times New Roman" panose="02020603050405020304" pitchFamily="18" charset="0"/>
                <a:cs typeface="Times New Roman" panose="02020603050405020304" pitchFamily="18" charset="0"/>
              </a:rPr>
              <a:t> παραπάνω σχηματίζουν διάφορους περιτοναϊκούς χώρους. Το εγκάρσιο </a:t>
            </a:r>
            <a:r>
              <a:rPr lang="el-GR" b="0" i="0" u="none" strike="noStrike" dirty="0" err="1">
                <a:effectLst/>
                <a:latin typeface="Times New Roman" panose="02020603050405020304" pitchFamily="18" charset="0"/>
                <a:cs typeface="Times New Roman" panose="02020603050405020304" pitchFamily="18" charset="0"/>
              </a:rPr>
              <a:t>μεσόκολο</a:t>
            </a:r>
            <a:r>
              <a:rPr lang="el-GR" b="0" i="0" u="none" strike="noStrike" dirty="0">
                <a:effectLst/>
                <a:latin typeface="Times New Roman" panose="02020603050405020304" pitchFamily="18" charset="0"/>
                <a:cs typeface="Times New Roman" panose="02020603050405020304" pitchFamily="18" charset="0"/>
              </a:rPr>
              <a:t> διαιρεί την περιτοναϊκή κοιλότητα σε άνω και κάτω κοιλία.</a:t>
            </a:r>
          </a:p>
          <a:p>
            <a:pPr marL="0" indent="0">
              <a:buNone/>
            </a:pPr>
            <a:r>
              <a:rPr lang="el-GR" dirty="0"/>
              <a:t/>
            </a:r>
            <a:br>
              <a:rPr lang="el-GR" dirty="0"/>
            </a:br>
            <a:endParaRPr lang="el-GR" b="0" i="0" u="none" strike="noStrike" dirty="0">
              <a:solidFill>
                <a:srgbClr val="666666"/>
              </a:solidFill>
              <a:effectLst/>
              <a:latin typeface="Open Sans" panose="020B0606030504020204" pitchFamily="34" charset="0"/>
            </a:endParaRPr>
          </a:p>
        </p:txBody>
      </p:sp>
      <p:sp>
        <p:nvSpPr>
          <p:cNvPr id="5" name="TextBox 4">
            <a:extLst>
              <a:ext uri="{FF2B5EF4-FFF2-40B4-BE49-F238E27FC236}">
                <a16:creationId xmlns:a16="http://schemas.microsoft.com/office/drawing/2014/main" xmlns="" id="{FD27F872-42E7-7DBE-BCF8-C2E07F5213B3}"/>
              </a:ext>
            </a:extLst>
          </p:cNvPr>
          <p:cNvSpPr txBox="1"/>
          <p:nvPr/>
        </p:nvSpPr>
        <p:spPr>
          <a:xfrm>
            <a:off x="327660" y="2828834"/>
            <a:ext cx="6141720" cy="1200329"/>
          </a:xfrm>
          <a:prstGeom prst="rect">
            <a:avLst/>
          </a:prstGeom>
          <a:noFill/>
        </p:spPr>
        <p:txBody>
          <a:bodyPr wrap="square">
            <a:spAutoFit/>
          </a:bodyPr>
          <a:lstStyle/>
          <a:p>
            <a:pPr algn="l"/>
            <a:r>
              <a:rPr lang="el-GR" sz="3600" b="1" i="0" u="none" strike="noStrike" dirty="0">
                <a:effectLst/>
                <a:latin typeface="Times New Roman" panose="02020603050405020304" pitchFamily="18" charset="0"/>
                <a:cs typeface="Times New Roman" panose="02020603050405020304" pitchFamily="18" charset="0"/>
              </a:rPr>
              <a:t>Περιτοναϊκοί Χώροι</a:t>
            </a:r>
          </a:p>
          <a:p>
            <a:r>
              <a:rPr lang="el-GR" dirty="0"/>
              <a:t/>
            </a:r>
            <a:br>
              <a:rPr lang="el-GR" dirty="0"/>
            </a:br>
            <a:endParaRPr lang="en-US" dirty="0"/>
          </a:p>
        </p:txBody>
      </p:sp>
    </p:spTree>
    <p:extLst>
      <p:ext uri="{BB962C8B-B14F-4D97-AF65-F5344CB8AC3E}">
        <p14:creationId xmlns:p14="http://schemas.microsoft.com/office/powerpoint/2010/main" xmlns="" val="1381204025"/>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ξιομνημόνευτο">
  <a:themeElements>
    <a:clrScheme name="Αξιομνημόνευτο">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Αξιομνημόνευτο">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Αξιομνημόνευτο">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xmlns=""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{E5720E3D-1E33-2C4F-B4BD-A5AD1CD2FCF1}tf10001073</Template>
  <TotalTime>410</TotalTime>
  <Words>1571</Words>
  <Application>Microsoft Macintosh PowerPoint</Application>
  <PresentationFormat>Προσαρμογή</PresentationFormat>
  <Paragraphs>163</Paragraphs>
  <Slides>31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31</vt:i4>
      </vt:variant>
    </vt:vector>
  </HeadingPairs>
  <TitlesOfParts>
    <vt:vector size="32" baseType="lpstr">
      <vt:lpstr>Αξιομνημόνευτο</vt:lpstr>
      <vt:lpstr>ΠΑΘΗΣΕΙΣ ΠΕΡΙΤΟΝΑΙΟΥ</vt:lpstr>
      <vt:lpstr>Περιτόναιο – Ανατομία</vt:lpstr>
      <vt:lpstr>Tο περιτόναιο διακρίνεται σε δύο πέταλα:</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Περιτόναιο – Φυσιολογία  </vt:lpstr>
      <vt:lpstr>Κακοήθεις παθήσεις περιτοναίου  </vt:lpstr>
      <vt:lpstr>Πρωτοπαθείς κακοήθεις παθήσεις περιτοναίου  </vt:lpstr>
      <vt:lpstr>Μεσοθηλίωμα  </vt:lpstr>
      <vt:lpstr>Μεσοθηλίωμα  </vt:lpstr>
      <vt:lpstr>Μεσοθηλίωμα  </vt:lpstr>
      <vt:lpstr> Ψευδομύξωμα Περιτοναίου:  </vt:lpstr>
      <vt:lpstr>Το ψευδομύξωμα περιτοναίου εμφανίζει τις παρακάτω κατηγορίες</vt:lpstr>
      <vt:lpstr>συμπτώματα  </vt:lpstr>
      <vt:lpstr>Περιτοναϊκή καρκινωμάτωση</vt:lpstr>
      <vt:lpstr>Υπέρθερμη διεγχειρητική ενδοπεριτοναϊκή χημειοθεραπεία (HIPEC)</vt:lpstr>
      <vt:lpstr>Στόχος</vt:lpstr>
      <vt:lpstr>Υπέρθερμη χημειοθεραπεία: Πλεονεκτήματα  </vt:lpstr>
      <vt:lpstr>κυτταρομειωτική χειρουργική (CRS) </vt:lpstr>
      <vt:lpstr>Στάδια επέμβασης  </vt:lpstr>
      <vt:lpstr>PCI (Peritoneral Cancer Index).</vt:lpstr>
      <vt:lpstr>Πληρότητας Κυτταρομείωσης (Completeness of Cytoreduction – CC)  </vt:lpstr>
      <vt:lpstr>Ενδείξεις </vt:lpstr>
      <vt:lpstr>Απαραίτητες προϋποθέσεις</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ΠΑΘΗΣΕΙΣ ΠΕΡΙΤΟΝΑΙΟΥ</dc:title>
  <dc:creator>alex chamzin</dc:creator>
  <cp:lastModifiedBy>ΕΧΕ</cp:lastModifiedBy>
  <cp:revision>31</cp:revision>
  <dcterms:created xsi:type="dcterms:W3CDTF">2022-01-19T20:01:42Z</dcterms:created>
  <dcterms:modified xsi:type="dcterms:W3CDTF">2023-10-27T05:08:38Z</dcterms:modified>
</cp:coreProperties>
</file>