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4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5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6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7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8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1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20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21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  <p:sldMasterId id="2147483697" r:id="rId5"/>
    <p:sldMasterId id="2147483709" r:id="rId6"/>
    <p:sldMasterId id="2147483722" r:id="rId7"/>
    <p:sldMasterId id="2147483734" r:id="rId8"/>
    <p:sldMasterId id="2147483746" r:id="rId9"/>
    <p:sldMasterId id="2147483758" r:id="rId10"/>
    <p:sldMasterId id="2147483770" r:id="rId11"/>
    <p:sldMasterId id="2147483795" r:id="rId12"/>
    <p:sldMasterId id="2147483807" r:id="rId13"/>
    <p:sldMasterId id="2147483819" r:id="rId14"/>
    <p:sldMasterId id="2147483831" r:id="rId15"/>
    <p:sldMasterId id="2147483843" r:id="rId16"/>
    <p:sldMasterId id="2147483855" r:id="rId17"/>
    <p:sldMasterId id="2147483867" r:id="rId18"/>
    <p:sldMasterId id="2147483879" r:id="rId19"/>
    <p:sldMasterId id="2147483891" r:id="rId20"/>
    <p:sldMasterId id="2147483903" r:id="rId21"/>
    <p:sldMasterId id="2147483915" r:id="rId22"/>
  </p:sldMasterIdLst>
  <p:notesMasterIdLst>
    <p:notesMasterId r:id="rId60"/>
  </p:notesMasterIdLst>
  <p:sldIdLst>
    <p:sldId id="256" r:id="rId23"/>
    <p:sldId id="258" r:id="rId24"/>
    <p:sldId id="259" r:id="rId25"/>
    <p:sldId id="260" r:id="rId26"/>
    <p:sldId id="261" r:id="rId27"/>
    <p:sldId id="262" r:id="rId28"/>
    <p:sldId id="263" r:id="rId29"/>
    <p:sldId id="264" r:id="rId30"/>
    <p:sldId id="266" r:id="rId31"/>
    <p:sldId id="265" r:id="rId32"/>
    <p:sldId id="268" r:id="rId33"/>
    <p:sldId id="269" r:id="rId34"/>
    <p:sldId id="271" r:id="rId35"/>
    <p:sldId id="279" r:id="rId36"/>
    <p:sldId id="272" r:id="rId37"/>
    <p:sldId id="273" r:id="rId38"/>
    <p:sldId id="274" r:id="rId39"/>
    <p:sldId id="275" r:id="rId40"/>
    <p:sldId id="276" r:id="rId41"/>
    <p:sldId id="270" r:id="rId42"/>
    <p:sldId id="278" r:id="rId43"/>
    <p:sldId id="280" r:id="rId44"/>
    <p:sldId id="281" r:id="rId45"/>
    <p:sldId id="282" r:id="rId46"/>
    <p:sldId id="283" r:id="rId47"/>
    <p:sldId id="284" r:id="rId48"/>
    <p:sldId id="285" r:id="rId49"/>
    <p:sldId id="286" r:id="rId50"/>
    <p:sldId id="287" r:id="rId51"/>
    <p:sldId id="288" r:id="rId52"/>
    <p:sldId id="289" r:id="rId53"/>
    <p:sldId id="290" r:id="rId54"/>
    <p:sldId id="291" r:id="rId55"/>
    <p:sldId id="292" r:id="rId56"/>
    <p:sldId id="293" r:id="rId57"/>
    <p:sldId id="294" r:id="rId58"/>
    <p:sldId id="296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4.xml"/><Relationship Id="rId39" Type="http://schemas.openxmlformats.org/officeDocument/2006/relationships/slide" Target="slides/slide17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2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50" Type="http://schemas.openxmlformats.org/officeDocument/2006/relationships/slide" Target="slides/slide28.xml"/><Relationship Id="rId55" Type="http://schemas.openxmlformats.org/officeDocument/2006/relationships/slide" Target="slides/slide33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7.xml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53" Type="http://schemas.openxmlformats.org/officeDocument/2006/relationships/slide" Target="slides/slide31.xml"/><Relationship Id="rId58" Type="http://schemas.openxmlformats.org/officeDocument/2006/relationships/slide" Target="slides/slide36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slide" Target="slides/slide35.xml"/><Relationship Id="rId61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56" Type="http://schemas.openxmlformats.org/officeDocument/2006/relationships/slide" Target="slides/slide34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6D81E0-6E19-4636-8ADE-C57F68E0049A}" type="datetimeFigureOut">
              <a:rPr lang="el-GR" smtClean="0"/>
              <a:t>14/12/2023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6718D8-C2BF-40B2-80C3-CB6DEA994DB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01610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BA4B2-E80A-4910-90FF-350D59B01AED}" type="slidenum">
              <a:rPr lang="el-GR" smtClean="0">
                <a:solidFill>
                  <a:prstClr val="black"/>
                </a:solidFill>
              </a:rPr>
              <a:pPr/>
              <a:t>10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852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10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05324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20864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05660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68463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024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97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76302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60757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25082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90274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43019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93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485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524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524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93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18610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21895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90763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F7E1EEFF-87E6-4042-9F84-471E67D1A753}" type="slidenum">
              <a:rPr/>
              <a:pPr/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947479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subTitle"/>
          </p:nvPr>
        </p:nvSpPr>
        <p:spPr>
          <a:xfrm>
            <a:off x="457110" y="1604520"/>
            <a:ext cx="822933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l-G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AB9BDA8-ABC9-4E2C-8AF4-94E6788D8FE0}" type="slidenum">
              <a:rPr/>
              <a:p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662833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/>
          </p:nvPr>
        </p:nvSpPr>
        <p:spPr>
          <a:xfrm>
            <a:off x="457110" y="1604520"/>
            <a:ext cx="822933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D2199198-8501-4E76-ABE9-8C7316BCE649}" type="slidenum">
              <a:rPr/>
              <a:p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096328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/>
          </p:nvPr>
        </p:nvSpPr>
        <p:spPr>
          <a:xfrm>
            <a:off x="457110" y="1604520"/>
            <a:ext cx="401571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/>
          </p:nvPr>
        </p:nvSpPr>
        <p:spPr>
          <a:xfrm>
            <a:off x="4673970" y="1604520"/>
            <a:ext cx="401571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A10DC6B-C86B-4C60-8432-208FAAAC8609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835957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7337B955-AC04-4AB7-B160-A476E8CF7275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749737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subTitle"/>
          </p:nvPr>
        </p:nvSpPr>
        <p:spPr>
          <a:xfrm>
            <a:off x="457110" y="273600"/>
            <a:ext cx="822933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l-G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A42BF106-8987-475B-A144-9740AB8CBA12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869948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457110" y="1604520"/>
            <a:ext cx="401571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/>
          </p:nvPr>
        </p:nvSpPr>
        <p:spPr>
          <a:xfrm>
            <a:off x="4673970" y="1604520"/>
            <a:ext cx="401571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/>
          </p:nvPr>
        </p:nvSpPr>
        <p:spPr>
          <a:xfrm>
            <a:off x="457110" y="3682080"/>
            <a:ext cx="401571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1FBB906-8CE6-4788-9E65-19D80B0967E2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92249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8857F3D-EAA4-4158-8844-C6CBDB54E057}" type="slidenum">
              <a:rPr/>
              <a:pPr/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735540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457110" y="1604520"/>
            <a:ext cx="401571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/>
          </p:nvPr>
        </p:nvSpPr>
        <p:spPr>
          <a:xfrm>
            <a:off x="4673970" y="1604520"/>
            <a:ext cx="401571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/>
          </p:nvPr>
        </p:nvSpPr>
        <p:spPr>
          <a:xfrm>
            <a:off x="4673970" y="3682080"/>
            <a:ext cx="401571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676CEE58-8A3A-49A2-AEF1-215893615FF0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471820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457110" y="1604520"/>
            <a:ext cx="401571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4673970" y="1604520"/>
            <a:ext cx="401571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/>
          </p:nvPr>
        </p:nvSpPr>
        <p:spPr>
          <a:xfrm>
            <a:off x="457110" y="3682080"/>
            <a:ext cx="822933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1FF7D64-484C-4125-8C21-E0BE3FE57600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248477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457110" y="1604520"/>
            <a:ext cx="822933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/>
          </p:nvPr>
        </p:nvSpPr>
        <p:spPr>
          <a:xfrm>
            <a:off x="457110" y="3682080"/>
            <a:ext cx="822933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6F6DAED-BCDE-40D1-8C3A-587123804248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567093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/>
          </p:nvPr>
        </p:nvSpPr>
        <p:spPr>
          <a:xfrm>
            <a:off x="457110" y="1604520"/>
            <a:ext cx="401571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/>
          </p:nvPr>
        </p:nvSpPr>
        <p:spPr>
          <a:xfrm>
            <a:off x="4673970" y="1604520"/>
            <a:ext cx="401571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/>
          </p:nvPr>
        </p:nvSpPr>
        <p:spPr>
          <a:xfrm>
            <a:off x="457110" y="3682080"/>
            <a:ext cx="401571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/>
          </p:nvPr>
        </p:nvSpPr>
        <p:spPr>
          <a:xfrm>
            <a:off x="4673970" y="3682080"/>
            <a:ext cx="401571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FFA41CB-4073-4556-A4D6-A9C59FABD8FE}" type="slidenum">
              <a:rPr/>
              <a:pPr/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537526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/>
          </p:nvPr>
        </p:nvSpPr>
        <p:spPr>
          <a:xfrm>
            <a:off x="457110" y="1604520"/>
            <a:ext cx="26497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/>
          </p:nvPr>
        </p:nvSpPr>
        <p:spPr>
          <a:xfrm>
            <a:off x="3239730" y="1604520"/>
            <a:ext cx="26497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/>
          </p:nvPr>
        </p:nvSpPr>
        <p:spPr>
          <a:xfrm>
            <a:off x="6022350" y="1604520"/>
            <a:ext cx="26497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/>
          </p:nvPr>
        </p:nvSpPr>
        <p:spPr>
          <a:xfrm>
            <a:off x="457110" y="3682080"/>
            <a:ext cx="26497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" name="PlaceHolder 6"/>
          <p:cNvSpPr>
            <a:spLocks noGrp="1"/>
          </p:cNvSpPr>
          <p:nvPr>
            <p:ph/>
          </p:nvPr>
        </p:nvSpPr>
        <p:spPr>
          <a:xfrm>
            <a:off x="3239730" y="3682080"/>
            <a:ext cx="26497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" name="PlaceHolder 7"/>
          <p:cNvSpPr>
            <a:spLocks noGrp="1"/>
          </p:cNvSpPr>
          <p:nvPr>
            <p:ph/>
          </p:nvPr>
        </p:nvSpPr>
        <p:spPr>
          <a:xfrm>
            <a:off x="6022350" y="3682080"/>
            <a:ext cx="26497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AA09C274-4DF8-4245-A86B-166A21421DA1}" type="slidenum">
              <a:rPr/>
              <a:pPr/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647662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73691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21886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012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85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77011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27752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578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110" y="1604520"/>
            <a:ext cx="822933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l-G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5F72C2F1-A70B-4A09-8243-CE49A774CEDC}" type="slidenum">
              <a:rPr/>
              <a:pPr/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412865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10807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14873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81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20114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81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3581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47172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21456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29585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96210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007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80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62180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0882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457110" y="1604520"/>
            <a:ext cx="822933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24AE9E8-F0FB-4EAE-B4AA-C3869252E62C}" type="slidenum">
              <a:rPr/>
              <a:p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565678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08018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24792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90288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76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74680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76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44209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53217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3209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79398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39018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003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75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1033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457110" y="1604520"/>
            <a:ext cx="401571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4673970" y="1604520"/>
            <a:ext cx="401571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A0E39A1-E6DA-4BE9-BB2B-57CC124AAEDE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769446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52129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97949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55954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26729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72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9248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72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28721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68762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49022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49510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6701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D47577A-9F2F-4147-A4D7-D5FBC4C34F15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707743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000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72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87084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15359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98822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21016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15217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68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25736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68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30729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15676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74700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4356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110" y="273600"/>
            <a:ext cx="822933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l-G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9E8B82C-A153-4253-B02E-E9890D396638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006833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24302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96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69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30427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67212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0964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76908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53588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65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55784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65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55646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56693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425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457110" y="1604520"/>
            <a:ext cx="401571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4673970" y="1604520"/>
            <a:ext cx="401571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457110" y="3682080"/>
            <a:ext cx="401571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D274F30-C351-4BDF-971A-D82CA93181BE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628784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87162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51275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93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65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54136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42826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5817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10947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60532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61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55402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61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28375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5004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457110" y="1604520"/>
            <a:ext cx="401571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4673970" y="1604520"/>
            <a:ext cx="401571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4673970" y="3682080"/>
            <a:ext cx="401571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712D303-7B05-469E-B667-82CF74F0D30B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394069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55930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23502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41312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89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61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74016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89351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51500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12931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45754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58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09434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58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573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457110" y="1604520"/>
            <a:ext cx="401571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4673970" y="1604520"/>
            <a:ext cx="401571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457110" y="3682080"/>
            <a:ext cx="822933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8DA6D231-4EE6-4F86-9C79-511444BC1873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566218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23620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66481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10203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6865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85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57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68377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67657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67929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36209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27673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54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4833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57110" y="1604520"/>
            <a:ext cx="822933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57110" y="3682080"/>
            <a:ext cx="822933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72A25854-6506-4586-A55A-95101D1FDBC0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401401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54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71060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68592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52827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697241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66572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81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53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79711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61538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01252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70842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9298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457110" y="1604520"/>
            <a:ext cx="401571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4673970" y="1604520"/>
            <a:ext cx="401571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457110" y="3682080"/>
            <a:ext cx="401571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4673970" y="3682080"/>
            <a:ext cx="401571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DF8834B-8CA1-43C3-BD68-9350DD293F39}" type="slidenum">
              <a:rPr/>
              <a:pPr/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3195137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9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84312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9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784016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82829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934978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369440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27311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82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55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85713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615850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629786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9338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457110" y="1604520"/>
            <a:ext cx="26497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239730" y="1604520"/>
            <a:ext cx="26497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022350" y="1604520"/>
            <a:ext cx="26497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457110" y="3682080"/>
            <a:ext cx="26497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239730" y="3682080"/>
            <a:ext cx="26497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022350" y="3682080"/>
            <a:ext cx="26497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1444BF2-8827-4BB0-B68C-2DEBAF806CB6}" type="slidenum">
              <a:rPr/>
              <a:pPr/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19095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811586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51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75240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51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420574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796888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951715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23568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402562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8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011622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388085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7810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267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260218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487261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923085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931452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311301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1270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0216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056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9029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5527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1914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4879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636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5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1587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825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7271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825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4311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4619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2388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2294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2522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03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900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4322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3384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324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6338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7402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80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4607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80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7389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3965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7993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2140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6687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032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9005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5270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168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5046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8935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5161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801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1383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801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4001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4337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8603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8EE45058-5D96-42DB-B1E0-9AE0552DCFB9}" type="slidenum">
              <a:rPr/>
              <a:pPr/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73561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457110" y="1604520"/>
            <a:ext cx="822933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l-G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8001C680-6744-4C8E-9EC3-E097FECCEE92}" type="slidenum">
              <a:rPr/>
              <a:p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93504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457110" y="1604520"/>
            <a:ext cx="822933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E7F8A82F-2CF0-4C45-96A4-79B4968E37BB}" type="slidenum">
              <a:rPr/>
              <a:p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0687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457110" y="1604520"/>
            <a:ext cx="401571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4673970" y="1604520"/>
            <a:ext cx="401571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EF4EAD7D-639D-4FED-A1DE-3A404C10CEB4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13226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4C31B234-EDA2-48D0-A241-F83A788BC93E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87297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457110" y="273600"/>
            <a:ext cx="822933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l-G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FFDC1166-7D72-4007-92B8-41EE31991FBC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174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457110" y="1604520"/>
            <a:ext cx="401571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4673970" y="1604520"/>
            <a:ext cx="401571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457110" y="3682080"/>
            <a:ext cx="401571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162B1D3D-B9EC-4D85-BBC9-8FECE6DFECF2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614875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457110" y="1604520"/>
            <a:ext cx="401571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4673970" y="1604520"/>
            <a:ext cx="401571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4673970" y="3682080"/>
            <a:ext cx="401571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1707C06F-EB2A-4DEC-9F05-4545170DBE37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65375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457110" y="1604520"/>
            <a:ext cx="401571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4673970" y="1604520"/>
            <a:ext cx="401571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457110" y="3682080"/>
            <a:ext cx="822933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9AD6498E-FBAC-4448-B537-3EC3D9B72DAC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51480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457110" y="1604520"/>
            <a:ext cx="822933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457110" y="3682080"/>
            <a:ext cx="822933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7D8F3F0F-4C50-4D28-982F-7D274C54C69E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32700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457110" y="1604520"/>
            <a:ext cx="401571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4673970" y="1604520"/>
            <a:ext cx="401571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457110" y="3682080"/>
            <a:ext cx="401571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/>
          </p:nvPr>
        </p:nvSpPr>
        <p:spPr>
          <a:xfrm>
            <a:off x="4673970" y="3682080"/>
            <a:ext cx="401571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8274EBEA-B793-46EF-9556-AA0BB51775A6}" type="slidenum">
              <a:rPr/>
              <a:pPr/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53984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457110" y="1604520"/>
            <a:ext cx="26497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3239730" y="1604520"/>
            <a:ext cx="26497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6022350" y="1604520"/>
            <a:ext cx="26497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457110" y="3682080"/>
            <a:ext cx="26497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/>
          </p:nvPr>
        </p:nvSpPr>
        <p:spPr>
          <a:xfrm>
            <a:off x="3239730" y="3682080"/>
            <a:ext cx="26497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/>
          </p:nvPr>
        </p:nvSpPr>
        <p:spPr>
          <a:xfrm>
            <a:off x="6022350" y="3682080"/>
            <a:ext cx="26497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9F5D75A6-C362-4C2F-9D89-925D87D2F38A}" type="slidenum">
              <a:rPr/>
              <a:pPr/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94303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218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0973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030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9003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1103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0125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0083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38374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5845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99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0864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99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82019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5029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777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6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44340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7138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028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9001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412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0480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59804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44074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63038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97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72576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97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7720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624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30632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51237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39279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027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99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50278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51212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01176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35039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86658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95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48182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95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950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1.xml"/><Relationship Id="rId3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30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224.xml"/><Relationship Id="rId6" Type="http://schemas.openxmlformats.org/officeDocument/2006/relationships/slideLayout" Target="../slideLayouts/slideLayout229.xml"/><Relationship Id="rId11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228.xml"/><Relationship Id="rId10" Type="http://schemas.openxmlformats.org/officeDocument/2006/relationships/slideLayout" Target="../slideLayouts/slideLayout233.xml"/><Relationship Id="rId4" Type="http://schemas.openxmlformats.org/officeDocument/2006/relationships/slideLayout" Target="../slideLayouts/slideLayout227.xml"/><Relationship Id="rId9" Type="http://schemas.openxmlformats.org/officeDocument/2006/relationships/slideLayout" Target="../slideLayouts/slideLayout232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2.xml"/><Relationship Id="rId3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41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40.xml"/><Relationship Id="rId11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4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9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9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9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8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86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8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828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43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43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Click to edit Master text styles</a:t>
            </a: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Second level</a:t>
            </a: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Third level</a:t>
            </a: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Fourth level</a:t>
            </a: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Fifth level</a:t>
            </a:r>
          </a:p>
        </p:txBody>
      </p:sp>
      <p:sp>
        <p:nvSpPr>
          <p:cNvPr id="125" name="PlaceHolder 3"/>
          <p:cNvSpPr>
            <a:spLocks noGrp="1"/>
          </p:cNvSpPr>
          <p:nvPr>
            <p:ph type="dt" idx="10"/>
          </p:nvPr>
        </p:nvSpPr>
        <p:spPr>
          <a:xfrm>
            <a:off x="628560" y="6356520"/>
            <a:ext cx="205713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lang="en-US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r>
              <a:t>&lt;ημερομηνία/ώρα&gt;</a:t>
            </a:r>
            <a:endParaRPr lang="el-G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ftr" idx="11"/>
          </p:nvPr>
        </p:nvSpPr>
        <p:spPr>
          <a:xfrm>
            <a:off x="3028860" y="6356520"/>
            <a:ext cx="308583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lang="el-G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r>
              <a:t>&lt;υποσέλιδο&gt;</a:t>
            </a:r>
          </a:p>
        </p:txBody>
      </p:sp>
      <p:sp>
        <p:nvSpPr>
          <p:cNvPr id="127" name="PlaceHolder 5"/>
          <p:cNvSpPr>
            <a:spLocks noGrp="1"/>
          </p:cNvSpPr>
          <p:nvPr>
            <p:ph type="sldNum" idx="12"/>
          </p:nvPr>
        </p:nvSpPr>
        <p:spPr>
          <a:xfrm>
            <a:off x="6457860" y="6356520"/>
            <a:ext cx="205713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lang="en-US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fld id="{EEBAB47A-B280-44D2-A6E8-C2C3EFCED6D2}" type="slidenum">
              <a:rPr/>
              <a:pPr/>
              <a:t>‹#›</a:t>
            </a:fld>
            <a:endParaRPr lang="el-G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83372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</p:sldLayoutIdLst>
  <p:txStyles>
    <p:titleStyle/>
    <p:bodyStyle/>
    <p:otherStyle/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73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73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73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864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6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68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6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600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64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64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64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61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61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61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342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57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57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57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099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54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54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54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891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50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50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50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05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4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46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4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9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142910" y="1122480"/>
            <a:ext cx="6857730" cy="23871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en-US" sz="6000" b="0" strike="noStrike" spc="-1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lang="en-US" sz="6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 idx="1"/>
          </p:nvPr>
        </p:nvSpPr>
        <p:spPr>
          <a:xfrm>
            <a:off x="628560" y="6356520"/>
            <a:ext cx="205713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lang="en-US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r>
              <a:t>&lt;ημερομηνία/ώρα&gt;</a:t>
            </a:r>
            <a:endParaRPr lang="el-G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3028860" y="6356520"/>
            <a:ext cx="308583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lang="el-G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r>
              <a:t>&lt;υποσέλιδο&gt;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6457860" y="6356520"/>
            <a:ext cx="205713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lang="en-US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fld id="{A28E09DE-BB9C-4810-B21E-5C6376D7E3CC}" type="slidenum">
              <a:rPr/>
              <a:pPr/>
              <a:t>‹#›</a:t>
            </a:fld>
            <a:endParaRPr lang="el-G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110" y="1604520"/>
            <a:ext cx="822933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Πατήστε για επεξεργασία της μορφής κειμένου διάρθρωσης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Δεύτερο επίπεδο διάρθρωσης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Τρίτο επίπεδο διάρθρωσης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Τέταρτο επίπεδο διάρθρωσης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Πέμπτο επίπεδο διάρθρωσης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Έκτο επίπεδο διάρθρωσης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Έβδομο επίπεδο διάρθρωσης</a:t>
            </a:r>
          </a:p>
        </p:txBody>
      </p:sp>
    </p:spTree>
    <p:extLst>
      <p:ext uri="{BB962C8B-B14F-4D97-AF65-F5344CB8AC3E}">
        <p14:creationId xmlns:p14="http://schemas.microsoft.com/office/powerpoint/2010/main" val="2383131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/>
    <p:bodyStyle/>
    <p:otherStyle/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42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42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42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43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44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44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44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960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896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71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717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71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083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9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9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9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673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94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94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94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424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dt" idx="7"/>
          </p:nvPr>
        </p:nvSpPr>
        <p:spPr>
          <a:xfrm>
            <a:off x="628560" y="6356520"/>
            <a:ext cx="205713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lang="en-US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r>
              <a:t>&lt;ημερομηνία/ώρα&gt;</a:t>
            </a:r>
            <a:endParaRPr lang="el-G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ftr" idx="8"/>
          </p:nvPr>
        </p:nvSpPr>
        <p:spPr>
          <a:xfrm>
            <a:off x="3028860" y="6356520"/>
            <a:ext cx="308583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lang="el-G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r>
              <a:t>&lt;υποσέλιδο&gt;</a:t>
            </a:r>
          </a:p>
        </p:txBody>
      </p:sp>
      <p:sp>
        <p:nvSpPr>
          <p:cNvPr id="84" name="PlaceHolder 3"/>
          <p:cNvSpPr>
            <a:spLocks noGrp="1"/>
          </p:cNvSpPr>
          <p:nvPr>
            <p:ph type="sldNum" idx="9"/>
          </p:nvPr>
        </p:nvSpPr>
        <p:spPr>
          <a:xfrm>
            <a:off x="6457860" y="6356520"/>
            <a:ext cx="205713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lang="en-US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fld id="{CD66FAB0-53FB-400E-83F0-1EF54C82172C}" type="slidenum">
              <a:rPr/>
              <a:pPr/>
              <a:t>‹#›</a:t>
            </a:fld>
            <a:endParaRPr lang="el-G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Πατήστε για επεξεργασία της μορφής κειμένου του τίτλου</a:t>
            </a: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457110" y="1604520"/>
            <a:ext cx="822933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Πατήστε για επεξεργασία της μορφής κειμένου διάρθρωσης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Δεύτερο επίπεδο διάρθρωσης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Τρίτο επίπεδο διάρθρωσης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Τέταρτο επίπεδο διάρθρωσης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Πέμπτο επίπεδο διάρθρωσης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Έκτο επίπεδο διάρθρωσης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Έβδομο επίπεδο διάρθρωσης</a:t>
            </a:r>
          </a:p>
        </p:txBody>
      </p:sp>
    </p:spTree>
    <p:extLst>
      <p:ext uri="{BB962C8B-B14F-4D97-AF65-F5344CB8AC3E}">
        <p14:creationId xmlns:p14="http://schemas.microsoft.com/office/powerpoint/2010/main" val="1777442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/>
    <p:bodyStyle/>
    <p:otherStyle/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91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91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91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750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9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90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9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453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88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ABDB4-5B34-46AE-94BA-244A110516C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88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88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B3801-117F-4E6A-8EAD-5524774A506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114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0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57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4" Type="http://schemas.microsoft.com/office/2007/relationships/hdphoto" Target="../media/hdphoto2.wdp"/><Relationship Id="rId9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7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5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1.png"/><Relationship Id="rId5" Type="http://schemas.openxmlformats.org/officeDocument/2006/relationships/image" Target="../media/image45.wmf"/><Relationship Id="rId4" Type="http://schemas.openxmlformats.org/officeDocument/2006/relationships/image" Target="../media/image44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9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0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0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2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wmf"/><Relationship Id="rId3" Type="http://schemas.openxmlformats.org/officeDocument/2006/relationships/image" Target="../media/image68.wmf"/><Relationship Id="rId7" Type="http://schemas.openxmlformats.org/officeDocument/2006/relationships/image" Target="../media/image72.wmf"/><Relationship Id="rId2" Type="http://schemas.openxmlformats.org/officeDocument/2006/relationships/image" Target="../media/image67.wmf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1.wmf"/><Relationship Id="rId5" Type="http://schemas.openxmlformats.org/officeDocument/2006/relationships/image" Target="../media/image70.wmf"/><Relationship Id="rId10" Type="http://schemas.openxmlformats.org/officeDocument/2006/relationships/image" Target="../media/image75.png"/><Relationship Id="rId4" Type="http://schemas.openxmlformats.org/officeDocument/2006/relationships/image" Target="../media/image69.wmf"/><Relationship Id="rId9" Type="http://schemas.openxmlformats.org/officeDocument/2006/relationships/image" Target="../media/image74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36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82.wmf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5.png"/><Relationship Id="rId5" Type="http://schemas.openxmlformats.org/officeDocument/2006/relationships/image" Target="../media/image85.wmf"/><Relationship Id="rId4" Type="http://schemas.openxmlformats.org/officeDocument/2006/relationships/image" Target="../media/image84.w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1517940" y="2468160"/>
            <a:ext cx="3308580" cy="13460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el-GR" sz="6600" b="1" strike="noStrike" spc="-1" dirty="0" smtClean="0">
                <a:solidFill>
                  <a:schemeClr val="accent1"/>
                </a:solidFill>
                <a:latin typeface="Calibri Light"/>
              </a:rPr>
              <a:t>ΣΗΨ</a:t>
            </a:r>
            <a:r>
              <a:rPr lang="el-GR" sz="6600" b="1" spc="-1" dirty="0" smtClean="0">
                <a:solidFill>
                  <a:schemeClr val="accent1"/>
                </a:solidFill>
                <a:latin typeface="Calibri Light"/>
              </a:rPr>
              <a:t>ΗΗ</a:t>
            </a:r>
            <a:endParaRPr lang="en-US" sz="6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subTitle"/>
          </p:nvPr>
        </p:nvSpPr>
        <p:spPr>
          <a:xfrm>
            <a:off x="1320030" y="4973760"/>
            <a:ext cx="5842770" cy="13460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l-GR" sz="2400" spc="-1" dirty="0" smtClean="0">
                <a:solidFill>
                  <a:srgbClr val="000000"/>
                </a:solidFill>
                <a:latin typeface="Arial"/>
              </a:rPr>
              <a:t>Μανουράς Ιωάννης</a:t>
            </a:r>
          </a:p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l-GR" sz="2400" spc="-1" dirty="0" smtClean="0">
                <a:solidFill>
                  <a:srgbClr val="000000"/>
                </a:solidFill>
                <a:latin typeface="Arial"/>
              </a:rPr>
              <a:t>Χειρουργός Εντατικολόγος</a:t>
            </a:r>
            <a:endParaRPr lang="el-GR" sz="2400" b="0" strike="noStrike" spc="-1" dirty="0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l-GR" sz="2400" b="0" strike="noStrike" spc="-1" dirty="0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l-GR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6" name="Picture 3"/>
          <p:cNvPicPr/>
          <p:nvPr/>
        </p:nvPicPr>
        <p:blipFill>
          <a:blip r:embed="rId2"/>
          <a:stretch/>
        </p:blipFill>
        <p:spPr>
          <a:xfrm>
            <a:off x="3993840" y="254520"/>
            <a:ext cx="5055750" cy="379188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53913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945" y="39935"/>
            <a:ext cx="8358187" cy="681806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543318" y="1028441"/>
            <a:ext cx="1050131" cy="7977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21456" y="2015878"/>
            <a:ext cx="4429125" cy="41610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172200" y="2200016"/>
            <a:ext cx="2343150" cy="14009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343651" y="3742273"/>
            <a:ext cx="2014538" cy="22304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10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Picture 2"/>
          <p:cNvPicPr/>
          <p:nvPr/>
        </p:nvPicPr>
        <p:blipFill>
          <a:blip r:embed="rId2"/>
          <a:stretch/>
        </p:blipFill>
        <p:spPr>
          <a:xfrm>
            <a:off x="1216350" y="140400"/>
            <a:ext cx="6688980" cy="2082960"/>
          </a:xfrm>
          <a:prstGeom prst="rect">
            <a:avLst/>
          </a:prstGeom>
          <a:ln w="0">
            <a:noFill/>
          </a:ln>
        </p:spPr>
      </p:pic>
      <p:sp>
        <p:nvSpPr>
          <p:cNvPr id="185" name="TextBox 6"/>
          <p:cNvSpPr/>
          <p:nvPr/>
        </p:nvSpPr>
        <p:spPr>
          <a:xfrm>
            <a:off x="1225800" y="6002545"/>
            <a:ext cx="6816150" cy="9218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en-US" spc="-1" dirty="0">
                <a:solidFill>
                  <a:srgbClr val="002060"/>
                </a:solidFill>
                <a:latin typeface="Calibri"/>
              </a:rPr>
              <a:t>Singer M, </a:t>
            </a:r>
            <a:r>
              <a:rPr lang="en-US" spc="-1" dirty="0" err="1">
                <a:solidFill>
                  <a:srgbClr val="002060"/>
                </a:solidFill>
                <a:latin typeface="Calibri"/>
              </a:rPr>
              <a:t>Deutschman</a:t>
            </a:r>
            <a:r>
              <a:rPr lang="en-US" spc="-1" dirty="0">
                <a:solidFill>
                  <a:srgbClr val="002060"/>
                </a:solidFill>
                <a:latin typeface="Calibri"/>
              </a:rPr>
              <a:t> CS, Seymour CW, et al: The third international consensus definitions for sepsis and septic shock (Sepsis-3) JAMA 2016; 315:801–810</a:t>
            </a:r>
            <a:endParaRPr lang="el-GR" spc="-1" dirty="0">
              <a:solidFill>
                <a:srgbClr val="000000"/>
              </a:solidFill>
            </a:endParaRPr>
          </a:p>
        </p:txBody>
      </p:sp>
      <p:sp>
        <p:nvSpPr>
          <p:cNvPr id="186" name="TextBox 8"/>
          <p:cNvSpPr/>
          <p:nvPr/>
        </p:nvSpPr>
        <p:spPr>
          <a:xfrm>
            <a:off x="1216350" y="5214145"/>
            <a:ext cx="7186050" cy="10142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en-US" sz="2000" spc="-1" dirty="0">
                <a:solidFill>
                  <a:srgbClr val="0070C0"/>
                </a:solidFill>
                <a:latin typeface="Calibri"/>
              </a:rPr>
              <a:t>The </a:t>
            </a:r>
            <a:r>
              <a:rPr lang="en-US" sz="2000" b="1" spc="-1" dirty="0">
                <a:solidFill>
                  <a:srgbClr val="0070C0"/>
                </a:solidFill>
                <a:latin typeface="Calibri"/>
              </a:rPr>
              <a:t>SIRS criteria </a:t>
            </a:r>
            <a:r>
              <a:rPr lang="en-US" sz="2000" spc="-1" dirty="0">
                <a:solidFill>
                  <a:srgbClr val="0070C0"/>
                </a:solidFill>
                <a:latin typeface="Calibri"/>
              </a:rPr>
              <a:t>do not necessarily indicate a </a:t>
            </a:r>
            <a:r>
              <a:rPr lang="en-US" sz="2000" spc="-1" dirty="0" err="1">
                <a:solidFill>
                  <a:srgbClr val="0070C0"/>
                </a:solidFill>
                <a:latin typeface="Calibri"/>
              </a:rPr>
              <a:t>dysregulated</a:t>
            </a:r>
            <a:r>
              <a:rPr lang="en-US" sz="2000" spc="-1" dirty="0">
                <a:solidFill>
                  <a:srgbClr val="0070C0"/>
                </a:solidFill>
                <a:latin typeface="Calibri"/>
              </a:rPr>
              <a:t>, life-threatening response and are </a:t>
            </a:r>
            <a:r>
              <a:rPr lang="en-US" sz="2000" b="1" spc="-1" dirty="0">
                <a:solidFill>
                  <a:srgbClr val="0070C0"/>
                </a:solidFill>
                <a:latin typeface="Calibri"/>
              </a:rPr>
              <a:t>present in many hospitalized </a:t>
            </a:r>
            <a:r>
              <a:rPr lang="en-US" sz="2000" spc="-1" dirty="0">
                <a:solidFill>
                  <a:srgbClr val="0070C0"/>
                </a:solidFill>
                <a:latin typeface="Calibri"/>
              </a:rPr>
              <a:t>patients, including those </a:t>
            </a:r>
            <a:r>
              <a:rPr lang="en-US" sz="2000" b="1" spc="-1" dirty="0">
                <a:solidFill>
                  <a:srgbClr val="0070C0"/>
                </a:solidFill>
                <a:latin typeface="Calibri"/>
              </a:rPr>
              <a:t>who never develop infection</a:t>
            </a:r>
            <a:endParaRPr lang="el-GR" sz="2000" spc="-1" dirty="0">
              <a:solidFill>
                <a:srgbClr val="000000"/>
              </a:solidFill>
            </a:endParaRPr>
          </a:p>
        </p:txBody>
      </p:sp>
      <p:sp>
        <p:nvSpPr>
          <p:cNvPr id="187" name="TextBox 10"/>
          <p:cNvSpPr/>
          <p:nvPr/>
        </p:nvSpPr>
        <p:spPr>
          <a:xfrm>
            <a:off x="1169100" y="2721240"/>
            <a:ext cx="6805350" cy="7064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en-US" sz="2000" spc="-1" dirty="0">
                <a:solidFill>
                  <a:srgbClr val="0070C0"/>
                </a:solidFill>
                <a:latin typeface="Calibri"/>
              </a:rPr>
              <a:t>Sepsis is defined as </a:t>
            </a:r>
            <a:r>
              <a:rPr lang="en-US" sz="2000" b="1" spc="-1" dirty="0">
                <a:solidFill>
                  <a:srgbClr val="0070C0"/>
                </a:solidFill>
                <a:latin typeface="Calibri"/>
              </a:rPr>
              <a:t>life-threatening</a:t>
            </a:r>
            <a:r>
              <a:rPr lang="en-US" sz="2000" spc="-1" dirty="0">
                <a:solidFill>
                  <a:srgbClr val="0070C0"/>
                </a:solidFill>
                <a:latin typeface="Calibri"/>
              </a:rPr>
              <a:t> </a:t>
            </a:r>
            <a:r>
              <a:rPr lang="en-US" sz="2000" b="1" spc="-1" dirty="0">
                <a:solidFill>
                  <a:srgbClr val="0070C0"/>
                </a:solidFill>
                <a:latin typeface="Calibri"/>
              </a:rPr>
              <a:t>organ dysfunction </a:t>
            </a:r>
            <a:r>
              <a:rPr lang="en-US" sz="2000" spc="-1" dirty="0">
                <a:solidFill>
                  <a:srgbClr val="0070C0"/>
                </a:solidFill>
                <a:latin typeface="Calibri"/>
              </a:rPr>
              <a:t>caused by a </a:t>
            </a:r>
            <a:r>
              <a:rPr lang="en-US" sz="2000" b="1" spc="-1" dirty="0" err="1">
                <a:solidFill>
                  <a:srgbClr val="0070C0"/>
                </a:solidFill>
                <a:latin typeface="Calibri"/>
              </a:rPr>
              <a:t>dysregulated</a:t>
            </a:r>
            <a:r>
              <a:rPr lang="en-US" sz="2000" spc="-1" dirty="0">
                <a:solidFill>
                  <a:srgbClr val="0070C0"/>
                </a:solidFill>
                <a:latin typeface="Calibri"/>
              </a:rPr>
              <a:t> host response to infection</a:t>
            </a:r>
            <a:endParaRPr lang="el-GR" sz="2000" spc="-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65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extBox 2"/>
          <p:cNvSpPr/>
          <p:nvPr/>
        </p:nvSpPr>
        <p:spPr>
          <a:xfrm>
            <a:off x="1296540" y="4326746"/>
            <a:ext cx="7198470" cy="162976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en-US" sz="2000" spc="-1" dirty="0" smtClean="0">
                <a:solidFill>
                  <a:srgbClr val="0070C0"/>
                </a:solidFill>
                <a:latin typeface="Calibri"/>
              </a:rPr>
              <a:t>Septic shock is a </a:t>
            </a:r>
            <a:r>
              <a:rPr lang="en-US" sz="2000" b="1" spc="-1" dirty="0" smtClean="0">
                <a:solidFill>
                  <a:srgbClr val="0070C0"/>
                </a:solidFill>
                <a:latin typeface="Calibri"/>
              </a:rPr>
              <a:t>subset of sepsis </a:t>
            </a:r>
            <a:r>
              <a:rPr lang="en-US" sz="2000" spc="-1" dirty="0" smtClean="0">
                <a:solidFill>
                  <a:srgbClr val="0070C0"/>
                </a:solidFill>
                <a:latin typeface="Calibri"/>
              </a:rPr>
              <a:t>in which underlying circulatory and </a:t>
            </a:r>
            <a:r>
              <a:rPr lang="en-US" sz="2000" b="1" spc="-1" dirty="0" smtClean="0">
                <a:solidFill>
                  <a:srgbClr val="0070C0"/>
                </a:solidFill>
                <a:latin typeface="Calibri"/>
              </a:rPr>
              <a:t>cellular/metabolic </a:t>
            </a:r>
            <a:r>
              <a:rPr lang="en-US" sz="2000" spc="-1" dirty="0" smtClean="0">
                <a:solidFill>
                  <a:srgbClr val="0070C0"/>
                </a:solidFill>
                <a:latin typeface="Calibri"/>
              </a:rPr>
              <a:t>abnormalities are profound enough to substantially </a:t>
            </a:r>
            <a:r>
              <a:rPr lang="en-US" sz="2000" spc="-1" dirty="0">
                <a:solidFill>
                  <a:srgbClr val="0070C0"/>
                </a:solidFill>
                <a:latin typeface="Calibri"/>
              </a:rPr>
              <a:t>increase mortality</a:t>
            </a:r>
            <a:endParaRPr lang="el-GR" sz="2000" spc="-1" dirty="0">
              <a:solidFill>
                <a:srgbClr val="000000"/>
              </a:solidFill>
            </a:endParaRPr>
          </a:p>
          <a:p>
            <a:r>
              <a:rPr lang="en-US" sz="2000" spc="-1" dirty="0">
                <a:solidFill>
                  <a:srgbClr val="0070C0"/>
                </a:solidFill>
                <a:latin typeface="Calibri"/>
              </a:rPr>
              <a:t>With these criteria, hospital mortality is in </a:t>
            </a:r>
            <a:r>
              <a:rPr lang="en-US" sz="2000" b="1" spc="-1" dirty="0">
                <a:solidFill>
                  <a:srgbClr val="0070C0"/>
                </a:solidFill>
                <a:latin typeface="Calibri"/>
              </a:rPr>
              <a:t>excess of 40%</a:t>
            </a:r>
            <a:endParaRPr lang="el-GR" sz="2000" spc="-1" dirty="0">
              <a:solidFill>
                <a:srgbClr val="000000"/>
              </a:solidFill>
            </a:endParaRPr>
          </a:p>
          <a:p>
            <a:endParaRPr lang="el-GR" sz="2000" spc="-1" dirty="0">
              <a:solidFill>
                <a:srgbClr val="000000"/>
              </a:solidFill>
            </a:endParaRPr>
          </a:p>
        </p:txBody>
      </p:sp>
      <p:sp>
        <p:nvSpPr>
          <p:cNvPr id="193" name="TextBox 4"/>
          <p:cNvSpPr/>
          <p:nvPr/>
        </p:nvSpPr>
        <p:spPr>
          <a:xfrm>
            <a:off x="1296540" y="3003124"/>
            <a:ext cx="6550470" cy="22453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en-US" sz="2000" spc="-1" dirty="0">
                <a:solidFill>
                  <a:srgbClr val="0070C0"/>
                </a:solidFill>
                <a:latin typeface="Calibri"/>
              </a:rPr>
              <a:t>Patients with septic shock can be identified with a clinical construct of sepsis with persisting hypotension requiring </a:t>
            </a:r>
            <a:r>
              <a:rPr lang="en-US" sz="2000" b="1" spc="-1" dirty="0">
                <a:solidFill>
                  <a:srgbClr val="0070C0"/>
                </a:solidFill>
                <a:latin typeface="Calibri"/>
              </a:rPr>
              <a:t>vasopressors to maintain MAP ≥65mmHg </a:t>
            </a:r>
            <a:r>
              <a:rPr lang="en-US" sz="2000" spc="-1" dirty="0">
                <a:solidFill>
                  <a:srgbClr val="0070C0"/>
                </a:solidFill>
                <a:latin typeface="Calibri"/>
              </a:rPr>
              <a:t>and having a </a:t>
            </a:r>
            <a:r>
              <a:rPr lang="en-US" sz="2000" b="1" spc="-1" dirty="0">
                <a:solidFill>
                  <a:srgbClr val="0070C0"/>
                </a:solidFill>
                <a:latin typeface="Calibri"/>
              </a:rPr>
              <a:t>serum lactate level &gt;2 </a:t>
            </a:r>
            <a:r>
              <a:rPr lang="en-US" sz="2000" b="1" spc="-1" dirty="0" err="1">
                <a:solidFill>
                  <a:srgbClr val="0070C0"/>
                </a:solidFill>
                <a:latin typeface="Calibri"/>
              </a:rPr>
              <a:t>mmol</a:t>
            </a:r>
            <a:r>
              <a:rPr lang="en-US" sz="2000" b="1" spc="-1" dirty="0">
                <a:solidFill>
                  <a:srgbClr val="0070C0"/>
                </a:solidFill>
                <a:latin typeface="Calibri"/>
              </a:rPr>
              <a:t>/L despite adequate volume </a:t>
            </a:r>
            <a:endParaRPr lang="en-US" sz="2000" b="1" spc="-1" dirty="0" smtClean="0">
              <a:solidFill>
                <a:srgbClr val="0070C0"/>
              </a:solidFill>
              <a:latin typeface="Calibri"/>
            </a:endParaRPr>
          </a:p>
          <a:p>
            <a:r>
              <a:rPr lang="en-US" sz="2000" b="1" spc="-1" dirty="0" smtClean="0">
                <a:solidFill>
                  <a:srgbClr val="0070C0"/>
                </a:solidFill>
                <a:latin typeface="Calibri"/>
              </a:rPr>
              <a:t>resuscitation.                                                                                                                    </a:t>
            </a:r>
          </a:p>
          <a:p>
            <a:endParaRPr lang="el-GR" sz="2000" spc="-1" dirty="0">
              <a:solidFill>
                <a:srgbClr val="000000"/>
              </a:solidFill>
            </a:endParaRPr>
          </a:p>
          <a:p>
            <a:endParaRPr lang="el-GR" sz="2000" spc="-1" dirty="0">
              <a:solidFill>
                <a:srgbClr val="000000"/>
              </a:solidFill>
            </a:endParaRPr>
          </a:p>
        </p:txBody>
      </p:sp>
      <p:pic>
        <p:nvPicPr>
          <p:cNvPr id="194" name="Picture 5"/>
          <p:cNvPicPr/>
          <p:nvPr/>
        </p:nvPicPr>
        <p:blipFill>
          <a:blip r:embed="rId2"/>
          <a:stretch/>
        </p:blipFill>
        <p:spPr>
          <a:xfrm>
            <a:off x="1238760" y="464760"/>
            <a:ext cx="6666300" cy="198324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82939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Picture 2"/>
          <p:cNvPicPr/>
          <p:nvPr/>
        </p:nvPicPr>
        <p:blipFill>
          <a:blip r:embed="rId2"/>
          <a:srcRect l="4490" b="14117"/>
          <a:stretch/>
        </p:blipFill>
        <p:spPr>
          <a:xfrm>
            <a:off x="183600" y="74160"/>
            <a:ext cx="5738040" cy="2862720"/>
          </a:xfrm>
          <a:prstGeom prst="rect">
            <a:avLst/>
          </a:prstGeom>
          <a:ln w="0">
            <a:noFill/>
          </a:ln>
        </p:spPr>
      </p:pic>
      <p:sp>
        <p:nvSpPr>
          <p:cNvPr id="252" name="TextBox 4"/>
          <p:cNvSpPr/>
          <p:nvPr/>
        </p:nvSpPr>
        <p:spPr>
          <a:xfrm>
            <a:off x="274860" y="5887750"/>
            <a:ext cx="6649560" cy="9218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en-US" spc="-1">
                <a:solidFill>
                  <a:srgbClr val="C00000"/>
                </a:solidFill>
                <a:latin typeface="Calibri"/>
              </a:rPr>
              <a:t>The Surviving Sepsis Campaign Bundle: 2018 Update</a:t>
            </a:r>
            <a:endParaRPr lang="el-GR" spc="-1">
              <a:solidFill>
                <a:srgbClr val="000000"/>
              </a:solidFill>
            </a:endParaRPr>
          </a:p>
          <a:p>
            <a:r>
              <a:rPr lang="en-US" spc="-1">
                <a:solidFill>
                  <a:srgbClr val="C00000"/>
                </a:solidFill>
                <a:latin typeface="Calibri"/>
              </a:rPr>
              <a:t>Levy Mitchell M.; Evans Laura E.; Critical Care Medicine 46(6):p 997-1000, June 2018 </a:t>
            </a:r>
            <a:endParaRPr lang="el-GR" spc="-1">
              <a:solidFill>
                <a:srgbClr val="000000"/>
              </a:solidFill>
            </a:endParaRPr>
          </a:p>
        </p:txBody>
      </p:sp>
      <p:sp>
        <p:nvSpPr>
          <p:cNvPr id="253" name="TextBox 6"/>
          <p:cNvSpPr/>
          <p:nvPr/>
        </p:nvSpPr>
        <p:spPr>
          <a:xfrm>
            <a:off x="274860" y="3596765"/>
            <a:ext cx="6329880" cy="10142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en-US" sz="2000" spc="-1">
                <a:solidFill>
                  <a:srgbClr val="0070C0"/>
                </a:solidFill>
                <a:latin typeface="Calibri"/>
              </a:rPr>
              <a:t>Randomized controlled trials have demonstrated a significant </a:t>
            </a:r>
            <a:r>
              <a:rPr lang="en-US" sz="2000" b="1" spc="-1">
                <a:solidFill>
                  <a:srgbClr val="0070C0"/>
                </a:solidFill>
                <a:latin typeface="Calibri"/>
              </a:rPr>
              <a:t>reduction in mortality </a:t>
            </a:r>
            <a:r>
              <a:rPr lang="en-US" sz="2000" spc="-1">
                <a:solidFill>
                  <a:srgbClr val="0070C0"/>
                </a:solidFill>
                <a:latin typeface="Calibri"/>
              </a:rPr>
              <a:t>with </a:t>
            </a:r>
            <a:r>
              <a:rPr lang="en-US" sz="2000" b="1" spc="-1">
                <a:solidFill>
                  <a:srgbClr val="0070C0"/>
                </a:solidFill>
                <a:latin typeface="Calibri"/>
              </a:rPr>
              <a:t>lactate guided resuscitation </a:t>
            </a:r>
            <a:endParaRPr lang="el-GR" sz="2000" spc="-1">
              <a:solidFill>
                <a:srgbClr val="000000"/>
              </a:solidFill>
            </a:endParaRPr>
          </a:p>
        </p:txBody>
      </p:sp>
      <p:sp>
        <p:nvSpPr>
          <p:cNvPr id="254" name="TextBox 8"/>
          <p:cNvSpPr/>
          <p:nvPr/>
        </p:nvSpPr>
        <p:spPr>
          <a:xfrm>
            <a:off x="274860" y="4588820"/>
            <a:ext cx="6269940" cy="132198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en-US" sz="2000" spc="-1">
                <a:solidFill>
                  <a:srgbClr val="0070C0"/>
                </a:solidFill>
                <a:latin typeface="Calibri"/>
              </a:rPr>
              <a:t>If initial lactate is elevated </a:t>
            </a:r>
            <a:r>
              <a:rPr lang="en-US" sz="2000" b="1" spc="-1">
                <a:solidFill>
                  <a:srgbClr val="0070C0"/>
                </a:solidFill>
                <a:latin typeface="Calibri"/>
              </a:rPr>
              <a:t>(&gt; 2mmol/L</a:t>
            </a:r>
            <a:r>
              <a:rPr lang="en-US" sz="2000" spc="-1">
                <a:solidFill>
                  <a:srgbClr val="0070C0"/>
                </a:solidFill>
                <a:latin typeface="Calibri"/>
              </a:rPr>
              <a:t>), it should be remeasured </a:t>
            </a:r>
            <a:r>
              <a:rPr lang="en-US" sz="2000" b="1" spc="-1">
                <a:solidFill>
                  <a:srgbClr val="0070C0"/>
                </a:solidFill>
                <a:latin typeface="Calibri"/>
              </a:rPr>
              <a:t>within 2−4 h </a:t>
            </a:r>
            <a:r>
              <a:rPr lang="en-US" sz="2000" spc="-1">
                <a:solidFill>
                  <a:srgbClr val="0070C0"/>
                </a:solidFill>
                <a:latin typeface="Calibri"/>
              </a:rPr>
              <a:t>to guide resuscitation to normalize lactate in patients with elevated lactate levels as a marker of tissue hypoperfusion </a:t>
            </a:r>
            <a:endParaRPr lang="el-GR" sz="2000" spc="-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10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Picture 2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1949670" y="1766160"/>
            <a:ext cx="5244480" cy="184680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3"/>
          <p:cNvPicPr/>
          <p:nvPr/>
        </p:nvPicPr>
        <p:blipFill>
          <a:blip r:embed="rId3"/>
          <a:stretch/>
        </p:blipFill>
        <p:spPr>
          <a:xfrm>
            <a:off x="5969700" y="606960"/>
            <a:ext cx="2834730" cy="1115280"/>
          </a:xfrm>
          <a:prstGeom prst="rect">
            <a:avLst/>
          </a:prstGeom>
          <a:ln w="0">
            <a:noFill/>
          </a:ln>
        </p:spPr>
      </p:pic>
      <p:sp>
        <p:nvSpPr>
          <p:cNvPr id="257" name="TextBox 5"/>
          <p:cNvSpPr/>
          <p:nvPr/>
        </p:nvSpPr>
        <p:spPr>
          <a:xfrm>
            <a:off x="1949670" y="3692347"/>
            <a:ext cx="5149710" cy="255309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en-US" sz="2000" spc="-1">
                <a:solidFill>
                  <a:srgbClr val="0070C0"/>
                </a:solidFill>
                <a:latin typeface="Calibri"/>
              </a:rPr>
              <a:t>The presence of an </a:t>
            </a:r>
            <a:r>
              <a:rPr lang="en-US" sz="2000" b="1" spc="-1">
                <a:solidFill>
                  <a:srgbClr val="0070C0"/>
                </a:solidFill>
                <a:latin typeface="Calibri"/>
              </a:rPr>
              <a:t>elevated</a:t>
            </a:r>
            <a:r>
              <a:rPr lang="en-US" sz="2000" spc="-1">
                <a:solidFill>
                  <a:srgbClr val="0070C0"/>
                </a:solidFill>
                <a:latin typeface="Calibri"/>
              </a:rPr>
              <a:t> or normal lactate level significantly </a:t>
            </a:r>
            <a:r>
              <a:rPr lang="en-US" sz="2000" b="1" spc="-1">
                <a:solidFill>
                  <a:srgbClr val="0070C0"/>
                </a:solidFill>
                <a:latin typeface="Calibri"/>
              </a:rPr>
              <a:t>increases</a:t>
            </a:r>
            <a:r>
              <a:rPr lang="en-US" sz="2000" spc="-1">
                <a:solidFill>
                  <a:srgbClr val="0070C0"/>
                </a:solidFill>
                <a:latin typeface="Calibri"/>
              </a:rPr>
              <a:t> or decreases, respectively, the </a:t>
            </a:r>
            <a:r>
              <a:rPr lang="en-US" sz="2000" b="1" spc="-1">
                <a:solidFill>
                  <a:srgbClr val="0070C0"/>
                </a:solidFill>
                <a:latin typeface="Calibri"/>
              </a:rPr>
              <a:t>likelihood</a:t>
            </a:r>
            <a:r>
              <a:rPr lang="en-US" sz="2000" spc="-1">
                <a:solidFill>
                  <a:srgbClr val="0070C0"/>
                </a:solidFill>
                <a:latin typeface="Calibri"/>
              </a:rPr>
              <a:t> of a final diagnosis of sepsis in patients with suspected sepsis </a:t>
            </a:r>
            <a:endParaRPr lang="el-GR" sz="2000" spc="-1">
              <a:solidFill>
                <a:srgbClr val="000000"/>
              </a:solidFill>
            </a:endParaRPr>
          </a:p>
          <a:p>
            <a:endParaRPr lang="el-GR" sz="2000" spc="-1">
              <a:solidFill>
                <a:srgbClr val="000000"/>
              </a:solidFill>
            </a:endParaRPr>
          </a:p>
          <a:p>
            <a:r>
              <a:rPr lang="en-US" sz="2000" spc="-1">
                <a:solidFill>
                  <a:srgbClr val="0070C0"/>
                </a:solidFill>
                <a:latin typeface="Calibri"/>
              </a:rPr>
              <a:t>However</a:t>
            </a:r>
            <a:r>
              <a:rPr lang="en-US" sz="2000" b="1" spc="-1">
                <a:solidFill>
                  <a:srgbClr val="0070C0"/>
                </a:solidFill>
                <a:latin typeface="Calibri"/>
              </a:rPr>
              <a:t>, lactate alone is neither sensitive nor specific enough </a:t>
            </a:r>
            <a:r>
              <a:rPr lang="en-US" sz="2000" spc="-1">
                <a:solidFill>
                  <a:srgbClr val="0070C0"/>
                </a:solidFill>
                <a:latin typeface="Calibri"/>
              </a:rPr>
              <a:t>to rule-in or rule out the diagnosis on its own</a:t>
            </a:r>
            <a:endParaRPr lang="el-GR" sz="2000" spc="-1">
              <a:solidFill>
                <a:srgbClr val="000000"/>
              </a:solidFill>
            </a:endParaRPr>
          </a:p>
        </p:txBody>
      </p:sp>
      <p:sp>
        <p:nvSpPr>
          <p:cNvPr id="258" name="Oval 6"/>
          <p:cNvSpPr/>
          <p:nvPr/>
        </p:nvSpPr>
        <p:spPr>
          <a:xfrm>
            <a:off x="1949670" y="3108960"/>
            <a:ext cx="809730" cy="31968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endParaRPr lang="en-US" spc="-1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39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extBox 4"/>
          <p:cNvSpPr/>
          <p:nvPr/>
        </p:nvSpPr>
        <p:spPr>
          <a:xfrm>
            <a:off x="361260" y="2659090"/>
            <a:ext cx="8421030" cy="132198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en-US" sz="2000" spc="-1">
                <a:solidFill>
                  <a:srgbClr val="0070C0"/>
                </a:solidFill>
                <a:latin typeface="Calibri"/>
              </a:rPr>
              <a:t>The Institute for Health Metrics and Evaluation (IHME) study on the global burden of sepsis estimated </a:t>
            </a:r>
            <a:r>
              <a:rPr lang="en-US" sz="2000" b="1" spc="-1">
                <a:solidFill>
                  <a:srgbClr val="0070C0"/>
                </a:solidFill>
                <a:latin typeface="Calibri"/>
              </a:rPr>
              <a:t>48.9 million incident sepsis cases</a:t>
            </a:r>
            <a:r>
              <a:rPr lang="en-US" sz="2000" spc="-1">
                <a:solidFill>
                  <a:srgbClr val="0070C0"/>
                </a:solidFill>
                <a:latin typeface="Calibri"/>
              </a:rPr>
              <a:t> and </a:t>
            </a:r>
            <a:r>
              <a:rPr lang="en-US" sz="2000" b="1" spc="-1">
                <a:solidFill>
                  <a:srgbClr val="0070C0"/>
                </a:solidFill>
                <a:latin typeface="Calibri"/>
              </a:rPr>
              <a:t>11 million sepsis-related deaths </a:t>
            </a:r>
            <a:r>
              <a:rPr lang="en-US" sz="2000" spc="-1">
                <a:solidFill>
                  <a:srgbClr val="0070C0"/>
                </a:solidFill>
                <a:latin typeface="Calibri"/>
              </a:rPr>
              <a:t>(representing</a:t>
            </a:r>
            <a:r>
              <a:rPr lang="en-US" sz="2000" b="1" spc="-1">
                <a:solidFill>
                  <a:srgbClr val="0070C0"/>
                </a:solidFill>
                <a:latin typeface="Calibri"/>
              </a:rPr>
              <a:t> 19.7% </a:t>
            </a:r>
            <a:r>
              <a:rPr lang="en-US" sz="2000" spc="-1">
                <a:solidFill>
                  <a:srgbClr val="0070C0"/>
                </a:solidFill>
                <a:latin typeface="Calibri"/>
              </a:rPr>
              <a:t>of all global deaths) worldwide in 2017</a:t>
            </a:r>
            <a:endParaRPr lang="el-GR" sz="2000" spc="-1">
              <a:solidFill>
                <a:srgbClr val="000000"/>
              </a:solidFill>
            </a:endParaRPr>
          </a:p>
        </p:txBody>
      </p:sp>
      <p:sp>
        <p:nvSpPr>
          <p:cNvPr id="208" name="TextBox 6"/>
          <p:cNvSpPr/>
          <p:nvPr/>
        </p:nvSpPr>
        <p:spPr>
          <a:xfrm>
            <a:off x="361260" y="5839805"/>
            <a:ext cx="8278200" cy="9218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en-US" spc="-1">
                <a:solidFill>
                  <a:srgbClr val="C00000"/>
                </a:solidFill>
                <a:latin typeface="MyriadPro-Light"/>
              </a:rPr>
              <a:t>Rudd KE, Johnson SC, Agesa KM et al (2020) Global, regional, and national sepsis incidence and mortality, 1990-2017: analysis for the Global Burden of Disease Study Lancet 395:200–211</a:t>
            </a:r>
            <a:endParaRPr lang="el-GR" spc="-1">
              <a:solidFill>
                <a:srgbClr val="000000"/>
              </a:solidFill>
            </a:endParaRPr>
          </a:p>
        </p:txBody>
      </p:sp>
      <p:pic>
        <p:nvPicPr>
          <p:cNvPr id="209" name="Picture 8"/>
          <p:cNvPicPr/>
          <p:nvPr/>
        </p:nvPicPr>
        <p:blipFill>
          <a:blip r:embed="rId2"/>
          <a:stretch/>
        </p:blipFill>
        <p:spPr>
          <a:xfrm>
            <a:off x="7454430" y="695520"/>
            <a:ext cx="1280880" cy="1136880"/>
          </a:xfrm>
          <a:prstGeom prst="rect">
            <a:avLst/>
          </a:prstGeom>
          <a:ln w="0">
            <a:noFill/>
          </a:ln>
        </p:spPr>
      </p:pic>
      <p:pic>
        <p:nvPicPr>
          <p:cNvPr id="210" name="Picture 9"/>
          <p:cNvPicPr/>
          <p:nvPr/>
        </p:nvPicPr>
        <p:blipFill>
          <a:blip r:embed="rId3"/>
          <a:stretch/>
        </p:blipFill>
        <p:spPr>
          <a:xfrm>
            <a:off x="5809050" y="695520"/>
            <a:ext cx="1280880" cy="1136880"/>
          </a:xfrm>
          <a:prstGeom prst="rect">
            <a:avLst/>
          </a:prstGeom>
          <a:ln w="0">
            <a:noFill/>
          </a:ln>
        </p:spPr>
      </p:pic>
      <p:sp>
        <p:nvSpPr>
          <p:cNvPr id="211" name="TextBox 11"/>
          <p:cNvSpPr/>
          <p:nvPr/>
        </p:nvSpPr>
        <p:spPr>
          <a:xfrm>
            <a:off x="361260" y="4828925"/>
            <a:ext cx="8661330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l-GR" sz="2000" spc="-1" dirty="0">
              <a:solidFill>
                <a:srgbClr val="000000"/>
              </a:solidFill>
            </a:endParaRPr>
          </a:p>
        </p:txBody>
      </p:sp>
      <p:sp>
        <p:nvSpPr>
          <p:cNvPr id="212" name="TextBox 13"/>
          <p:cNvSpPr/>
          <p:nvPr/>
        </p:nvSpPr>
        <p:spPr>
          <a:xfrm>
            <a:off x="361260" y="4021085"/>
            <a:ext cx="7261110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l-GR" sz="2000" spc="-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07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1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735750" y="306000"/>
            <a:ext cx="7672320" cy="4638240"/>
          </a:xfrm>
          <a:prstGeom prst="rect">
            <a:avLst/>
          </a:prstGeom>
          <a:ln w="0">
            <a:noFill/>
          </a:ln>
        </p:spPr>
      </p:pic>
      <p:sp>
        <p:nvSpPr>
          <p:cNvPr id="214" name="TextBox 3"/>
          <p:cNvSpPr/>
          <p:nvPr/>
        </p:nvSpPr>
        <p:spPr>
          <a:xfrm>
            <a:off x="1543050" y="6108594"/>
            <a:ext cx="6703020" cy="11988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en-US" spc="-1">
                <a:solidFill>
                  <a:srgbClr val="C00000"/>
                </a:solidFill>
                <a:latin typeface="MyriadPro-Light"/>
              </a:rPr>
              <a:t>Rudd KE</a:t>
            </a:r>
            <a:r>
              <a:rPr lang="el-GR" spc="-1">
                <a:solidFill>
                  <a:srgbClr val="C00000"/>
                </a:solidFill>
                <a:latin typeface="MyriadPro-Light"/>
              </a:rPr>
              <a:t> </a:t>
            </a:r>
            <a:r>
              <a:rPr lang="en-US" spc="-1">
                <a:solidFill>
                  <a:srgbClr val="C00000"/>
                </a:solidFill>
                <a:latin typeface="MyriadPro-Light"/>
              </a:rPr>
              <a:t>et al (2020) Global, regional, and national sepsis incidence and mortality, </a:t>
            </a:r>
            <a:endParaRPr lang="el-GR" spc="-1">
              <a:solidFill>
                <a:srgbClr val="000000"/>
              </a:solidFill>
            </a:endParaRPr>
          </a:p>
          <a:p>
            <a:r>
              <a:rPr lang="en-US" spc="-1">
                <a:solidFill>
                  <a:srgbClr val="C00000"/>
                </a:solidFill>
                <a:latin typeface="MyriadPro-Light"/>
              </a:rPr>
              <a:t>1990-2017: analysis for the Global Burden of Disease Study Lancet 395:200–211</a:t>
            </a:r>
            <a:endParaRPr lang="el-GR" spc="-1">
              <a:solidFill>
                <a:srgbClr val="000000"/>
              </a:solidFill>
            </a:endParaRPr>
          </a:p>
        </p:txBody>
      </p:sp>
      <p:sp>
        <p:nvSpPr>
          <p:cNvPr id="215" name="TextBox 4"/>
          <p:cNvSpPr/>
          <p:nvPr/>
        </p:nvSpPr>
        <p:spPr>
          <a:xfrm>
            <a:off x="1543050" y="5334357"/>
            <a:ext cx="6057720" cy="10142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en-US" sz="2000" spc="-1">
                <a:solidFill>
                  <a:srgbClr val="0070C0"/>
                </a:solidFill>
                <a:latin typeface="Calibri"/>
              </a:rPr>
              <a:t>Between 1990 and 2017</a:t>
            </a:r>
            <a:r>
              <a:rPr lang="el-GR" sz="2000" spc="-1">
                <a:solidFill>
                  <a:srgbClr val="0070C0"/>
                </a:solidFill>
                <a:latin typeface="Calibri"/>
              </a:rPr>
              <a:t> </a:t>
            </a:r>
            <a:r>
              <a:rPr lang="en-US" sz="2000" spc="-1">
                <a:solidFill>
                  <a:srgbClr val="0070C0"/>
                </a:solidFill>
                <a:latin typeface="Calibri"/>
              </a:rPr>
              <a:t>age-standardized sepsis incidence fell by 37% and </a:t>
            </a:r>
            <a:endParaRPr lang="el-GR" sz="2000" spc="-1">
              <a:solidFill>
                <a:srgbClr val="000000"/>
              </a:solidFill>
            </a:endParaRPr>
          </a:p>
          <a:p>
            <a:r>
              <a:rPr lang="en-US" sz="2000" spc="-1">
                <a:solidFill>
                  <a:srgbClr val="0070C0"/>
                </a:solidFill>
                <a:latin typeface="Calibri"/>
              </a:rPr>
              <a:t>mortality decreased by 52.8% </a:t>
            </a:r>
            <a:endParaRPr lang="el-GR" sz="2000" spc="-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98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Picture 2"/>
          <p:cNvPicPr/>
          <p:nvPr/>
        </p:nvPicPr>
        <p:blipFill>
          <a:blip r:embed="rId2"/>
          <a:srcRect l="628" t="1458"/>
          <a:stretch/>
        </p:blipFill>
        <p:spPr>
          <a:xfrm>
            <a:off x="221940" y="123120"/>
            <a:ext cx="8699940" cy="5421960"/>
          </a:xfrm>
          <a:prstGeom prst="rect">
            <a:avLst/>
          </a:prstGeom>
          <a:ln w="0">
            <a:noFill/>
          </a:ln>
        </p:spPr>
      </p:pic>
      <p:sp>
        <p:nvSpPr>
          <p:cNvPr id="220" name="TextBox 4"/>
          <p:cNvSpPr/>
          <p:nvPr/>
        </p:nvSpPr>
        <p:spPr>
          <a:xfrm>
            <a:off x="312660" y="6150240"/>
            <a:ext cx="8518500" cy="7064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en-US" sz="2000" i="1" spc="-1">
                <a:solidFill>
                  <a:srgbClr val="0070C0"/>
                </a:solidFill>
                <a:latin typeface="Calibri"/>
              </a:rPr>
              <a:t>Need for </a:t>
            </a:r>
            <a:r>
              <a:rPr lang="en-US" sz="2000" b="1" i="1" spc="-1">
                <a:solidFill>
                  <a:srgbClr val="0070C0"/>
                </a:solidFill>
                <a:latin typeface="Calibri"/>
              </a:rPr>
              <a:t>greater prevention </a:t>
            </a:r>
            <a:r>
              <a:rPr lang="en-US" sz="2000" i="1" spc="-1">
                <a:solidFill>
                  <a:srgbClr val="0070C0"/>
                </a:solidFill>
                <a:latin typeface="Calibri"/>
              </a:rPr>
              <a:t>and </a:t>
            </a:r>
            <a:r>
              <a:rPr lang="en-US" sz="2000" b="1" i="1" spc="-1">
                <a:solidFill>
                  <a:srgbClr val="0070C0"/>
                </a:solidFill>
                <a:latin typeface="Calibri"/>
              </a:rPr>
              <a:t>treatment</a:t>
            </a:r>
            <a:r>
              <a:rPr lang="en-US" sz="2000" i="1" spc="-1">
                <a:solidFill>
                  <a:srgbClr val="0070C0"/>
                </a:solidFill>
                <a:latin typeface="Calibri"/>
              </a:rPr>
              <a:t> of sepsis, particularly in areas of the world with the </a:t>
            </a:r>
            <a:r>
              <a:rPr lang="en-US" sz="2000" b="1" i="1" spc="-1">
                <a:solidFill>
                  <a:srgbClr val="0070C0"/>
                </a:solidFill>
                <a:latin typeface="Calibri"/>
              </a:rPr>
              <a:t>lowest SDI </a:t>
            </a:r>
            <a:r>
              <a:rPr lang="en-US" sz="2000" i="1" spc="-1">
                <a:solidFill>
                  <a:srgbClr val="0070C0"/>
                </a:solidFill>
                <a:latin typeface="Calibri"/>
              </a:rPr>
              <a:t>(Socio-demographic Index) </a:t>
            </a:r>
            <a:endParaRPr lang="el-GR" sz="2000" spc="-1">
              <a:solidFill>
                <a:srgbClr val="000000"/>
              </a:solidFill>
            </a:endParaRPr>
          </a:p>
        </p:txBody>
      </p:sp>
      <p:sp>
        <p:nvSpPr>
          <p:cNvPr id="221" name="TextBox 3"/>
          <p:cNvSpPr/>
          <p:nvPr/>
        </p:nvSpPr>
        <p:spPr>
          <a:xfrm>
            <a:off x="658800" y="5647916"/>
            <a:ext cx="7825950" cy="7064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en-US" sz="2000" i="1" spc="-1">
                <a:solidFill>
                  <a:srgbClr val="0070C0"/>
                </a:solidFill>
                <a:latin typeface="Calibri"/>
              </a:rPr>
              <a:t>85% of sepsis cases and sepsis-related deaths occurring in low- and middle-income</a:t>
            </a:r>
            <a:r>
              <a:rPr lang="el-GR" sz="2000" i="1" spc="-1">
                <a:solidFill>
                  <a:srgbClr val="0070C0"/>
                </a:solidFill>
                <a:latin typeface="Calibri"/>
              </a:rPr>
              <a:t> </a:t>
            </a:r>
            <a:r>
              <a:rPr lang="en-US" sz="2000" i="1" spc="-1">
                <a:solidFill>
                  <a:srgbClr val="0070C0"/>
                </a:solidFill>
                <a:latin typeface="Calibri"/>
              </a:rPr>
              <a:t>countries</a:t>
            </a:r>
            <a:endParaRPr lang="el-GR" sz="2000" spc="-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65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icture 5"/>
          <p:cNvPicPr/>
          <p:nvPr/>
        </p:nvPicPr>
        <p:blipFill>
          <a:blip r:embed="rId2"/>
          <a:stretch/>
        </p:blipFill>
        <p:spPr>
          <a:xfrm>
            <a:off x="897480" y="277560"/>
            <a:ext cx="7368840" cy="2716920"/>
          </a:xfrm>
          <a:prstGeom prst="rect">
            <a:avLst/>
          </a:prstGeom>
          <a:ln w="0">
            <a:noFill/>
          </a:ln>
        </p:spPr>
      </p:pic>
      <p:sp>
        <p:nvSpPr>
          <p:cNvPr id="223" name="TextBox 9"/>
          <p:cNvSpPr/>
          <p:nvPr/>
        </p:nvSpPr>
        <p:spPr>
          <a:xfrm>
            <a:off x="951480" y="3448800"/>
            <a:ext cx="7314840" cy="252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en-US" sz="2000" i="1" spc="-1">
                <a:solidFill>
                  <a:srgbClr val="0070C0"/>
                </a:solidFill>
                <a:latin typeface="Calibri"/>
              </a:rPr>
              <a:t>Compared to results from the IHME study, we found an </a:t>
            </a:r>
            <a:r>
              <a:rPr lang="en-US" sz="2000" b="1" i="1" spc="-1">
                <a:solidFill>
                  <a:srgbClr val="0070C0"/>
                </a:solidFill>
                <a:latin typeface="Calibri"/>
              </a:rPr>
              <a:t>approximately 50% lower incidence </a:t>
            </a:r>
            <a:r>
              <a:rPr lang="en-US" sz="2000" i="1" spc="-1">
                <a:solidFill>
                  <a:srgbClr val="0070C0"/>
                </a:solidFill>
                <a:latin typeface="Calibri"/>
              </a:rPr>
              <a:t>of </a:t>
            </a:r>
            <a:r>
              <a:rPr lang="en-US" sz="2000" b="1" i="1" spc="-1">
                <a:solidFill>
                  <a:srgbClr val="0070C0"/>
                </a:solidFill>
                <a:latin typeface="Calibri"/>
              </a:rPr>
              <a:t>hospital-treated </a:t>
            </a:r>
            <a:r>
              <a:rPr lang="en-US" sz="2000" i="1" spc="-1">
                <a:solidFill>
                  <a:srgbClr val="0070C0"/>
                </a:solidFill>
                <a:latin typeface="Calibri"/>
              </a:rPr>
              <a:t>sepsis</a:t>
            </a:r>
            <a:endParaRPr lang="el-GR" sz="2000" spc="-1">
              <a:solidFill>
                <a:srgbClr val="000000"/>
              </a:solidFill>
            </a:endParaRPr>
          </a:p>
          <a:p>
            <a:r>
              <a:rPr lang="en-US" sz="2000" b="1" i="1" spc="-1">
                <a:solidFill>
                  <a:srgbClr val="0070C0"/>
                </a:solidFill>
                <a:latin typeface="Calibri"/>
              </a:rPr>
              <a:t>One out of four </a:t>
            </a:r>
            <a:r>
              <a:rPr lang="en-US" sz="2000" i="1" spc="-1">
                <a:solidFill>
                  <a:srgbClr val="0070C0"/>
                </a:solidFill>
                <a:latin typeface="Calibri"/>
              </a:rPr>
              <a:t>sepsis patients </a:t>
            </a:r>
            <a:r>
              <a:rPr lang="en-US" sz="2000" b="1" i="1" spc="-1">
                <a:solidFill>
                  <a:srgbClr val="0070C0"/>
                </a:solidFill>
                <a:latin typeface="Calibri"/>
              </a:rPr>
              <a:t>did not survive </a:t>
            </a:r>
            <a:r>
              <a:rPr lang="en-US" sz="2000" i="1" spc="-1">
                <a:solidFill>
                  <a:srgbClr val="0070C0"/>
                </a:solidFill>
                <a:latin typeface="Calibri"/>
              </a:rPr>
              <a:t>their hospital stay</a:t>
            </a:r>
            <a:endParaRPr lang="el-GR" sz="2000" spc="-1">
              <a:solidFill>
                <a:srgbClr val="000000"/>
              </a:solidFill>
            </a:endParaRPr>
          </a:p>
          <a:p>
            <a:endParaRPr lang="el-GR" sz="2000" spc="-1">
              <a:solidFill>
                <a:srgbClr val="000000"/>
              </a:solidFill>
            </a:endParaRPr>
          </a:p>
          <a:p>
            <a:endParaRPr lang="el-GR" sz="2000" spc="-1">
              <a:solidFill>
                <a:srgbClr val="000000"/>
              </a:solidFill>
            </a:endParaRPr>
          </a:p>
          <a:p>
            <a:r>
              <a:rPr lang="en-US" sz="2000" i="1" spc="-1">
                <a:solidFill>
                  <a:srgbClr val="0070C0"/>
                </a:solidFill>
                <a:latin typeface="Calibri"/>
              </a:rPr>
              <a:t>The </a:t>
            </a:r>
            <a:r>
              <a:rPr lang="en-US" sz="2000" b="1" i="1" spc="-1">
                <a:solidFill>
                  <a:srgbClr val="0070C0"/>
                </a:solidFill>
                <a:latin typeface="Calibri"/>
              </a:rPr>
              <a:t>incidence of sepsis remains unknown </a:t>
            </a:r>
            <a:r>
              <a:rPr lang="en-US" sz="2000" i="1" spc="-1">
                <a:solidFill>
                  <a:srgbClr val="0070C0"/>
                </a:solidFill>
                <a:latin typeface="Calibri"/>
              </a:rPr>
              <a:t>for the vast majority of LMICs (low- or middle-income countries), highlighting the </a:t>
            </a:r>
            <a:r>
              <a:rPr lang="en-US" sz="2000" b="1" i="1" spc="-1">
                <a:solidFill>
                  <a:srgbClr val="0070C0"/>
                </a:solidFill>
                <a:latin typeface="Calibri"/>
              </a:rPr>
              <a:t>urgent need </a:t>
            </a:r>
            <a:r>
              <a:rPr lang="en-US" sz="2000" i="1" spc="-1">
                <a:solidFill>
                  <a:srgbClr val="0070C0"/>
                </a:solidFill>
                <a:latin typeface="Calibri"/>
              </a:rPr>
              <a:t>for improved epidemiological </a:t>
            </a:r>
            <a:r>
              <a:rPr lang="en-US" sz="2000" b="1" i="1" spc="-1">
                <a:solidFill>
                  <a:srgbClr val="0070C0"/>
                </a:solidFill>
                <a:latin typeface="Calibri"/>
              </a:rPr>
              <a:t>sepsis surveillance</a:t>
            </a:r>
            <a:endParaRPr lang="el-GR" sz="2000" spc="-1">
              <a:solidFill>
                <a:srgbClr val="000000"/>
              </a:solidFill>
            </a:endParaRPr>
          </a:p>
        </p:txBody>
      </p:sp>
      <p:sp>
        <p:nvSpPr>
          <p:cNvPr id="224" name="TextBox 11"/>
          <p:cNvSpPr/>
          <p:nvPr/>
        </p:nvSpPr>
        <p:spPr>
          <a:xfrm>
            <a:off x="998460" y="6211080"/>
            <a:ext cx="457164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en-US" spc="-1">
                <a:solidFill>
                  <a:srgbClr val="C00000"/>
                </a:solidFill>
                <a:latin typeface="Calibri"/>
              </a:rPr>
              <a:t>Intensive Care Med (2020) 46:1552–1562</a:t>
            </a:r>
            <a:endParaRPr lang="el-GR" spc="-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10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extBox 4"/>
          <p:cNvSpPr/>
          <p:nvPr/>
        </p:nvSpPr>
        <p:spPr>
          <a:xfrm>
            <a:off x="1358100" y="4044960"/>
            <a:ext cx="6871230" cy="286086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en-US" sz="2000" spc="-1">
                <a:solidFill>
                  <a:srgbClr val="0070C0"/>
                </a:solidFill>
                <a:latin typeface="Calibri"/>
              </a:rPr>
              <a:t>This </a:t>
            </a:r>
            <a:r>
              <a:rPr lang="en-US" sz="2000" u="sng" spc="-1">
                <a:solidFill>
                  <a:srgbClr val="0070C0"/>
                </a:solidFill>
                <a:latin typeface="Calibri"/>
              </a:rPr>
              <a:t>alarming increase in incidence </a:t>
            </a:r>
            <a:r>
              <a:rPr lang="en-US" sz="2000" spc="-1">
                <a:solidFill>
                  <a:srgbClr val="0070C0"/>
                </a:solidFill>
                <a:latin typeface="Calibri"/>
              </a:rPr>
              <a:t>can be attributed to different factors:</a:t>
            </a:r>
            <a:endParaRPr lang="el-GR" sz="2000" spc="-1">
              <a:solidFill>
                <a:srgbClr val="000000"/>
              </a:solidFill>
            </a:endParaRPr>
          </a:p>
          <a:p>
            <a:endParaRPr lang="el-GR" sz="2000" spc="-1">
              <a:solidFill>
                <a:srgbClr val="000000"/>
              </a:solidFill>
            </a:endParaRPr>
          </a:p>
          <a:p>
            <a:r>
              <a:rPr lang="en-US" sz="2000" spc="-1">
                <a:solidFill>
                  <a:srgbClr val="0070C0"/>
                </a:solidFill>
                <a:latin typeface="Calibri"/>
              </a:rPr>
              <a:t>(i) the advanced average </a:t>
            </a:r>
            <a:r>
              <a:rPr lang="en-US" sz="2000" b="1" spc="-1">
                <a:solidFill>
                  <a:srgbClr val="0070C0"/>
                </a:solidFill>
                <a:latin typeface="Calibri"/>
              </a:rPr>
              <a:t>age</a:t>
            </a:r>
            <a:r>
              <a:rPr lang="en-US" sz="2000" spc="-1">
                <a:solidFill>
                  <a:srgbClr val="0070C0"/>
                </a:solidFill>
                <a:latin typeface="Calibri"/>
              </a:rPr>
              <a:t> among patients, especially in western countries; </a:t>
            </a:r>
            <a:endParaRPr lang="el-GR" sz="2000" spc="-1">
              <a:solidFill>
                <a:srgbClr val="000000"/>
              </a:solidFill>
            </a:endParaRPr>
          </a:p>
          <a:p>
            <a:r>
              <a:rPr lang="en-US" sz="2000" spc="-1">
                <a:solidFill>
                  <a:srgbClr val="0070C0"/>
                </a:solidFill>
                <a:latin typeface="Calibri"/>
              </a:rPr>
              <a:t>(ii) the increased number of </a:t>
            </a:r>
            <a:r>
              <a:rPr lang="en-US" sz="2000" b="1" spc="-1">
                <a:solidFill>
                  <a:srgbClr val="0070C0"/>
                </a:solidFill>
                <a:latin typeface="Calibri"/>
              </a:rPr>
              <a:t>invasive procedures</a:t>
            </a:r>
            <a:r>
              <a:rPr lang="en-US" sz="2000" spc="-1">
                <a:solidFill>
                  <a:srgbClr val="0070C0"/>
                </a:solidFill>
                <a:latin typeface="Calibri"/>
              </a:rPr>
              <a:t>; </a:t>
            </a:r>
            <a:endParaRPr lang="el-GR" sz="2000" spc="-1">
              <a:solidFill>
                <a:srgbClr val="000000"/>
              </a:solidFill>
            </a:endParaRPr>
          </a:p>
          <a:p>
            <a:r>
              <a:rPr lang="en-US" sz="2000" spc="-1">
                <a:solidFill>
                  <a:srgbClr val="0070C0"/>
                </a:solidFill>
                <a:latin typeface="Calibri"/>
              </a:rPr>
              <a:t>(iii) the wide usage of </a:t>
            </a:r>
            <a:r>
              <a:rPr lang="en-US" sz="2000" b="1" spc="-1">
                <a:solidFill>
                  <a:srgbClr val="0070C0"/>
                </a:solidFill>
                <a:latin typeface="Calibri"/>
              </a:rPr>
              <a:t>immunosuppressive drugs </a:t>
            </a:r>
            <a:r>
              <a:rPr lang="en-US" sz="2000" spc="-1">
                <a:solidFill>
                  <a:srgbClr val="0070C0"/>
                </a:solidFill>
                <a:latin typeface="Calibri"/>
              </a:rPr>
              <a:t>and </a:t>
            </a:r>
            <a:r>
              <a:rPr lang="en-US" sz="2000" b="1" spc="-1">
                <a:solidFill>
                  <a:srgbClr val="0070C0"/>
                </a:solidFill>
                <a:latin typeface="Calibri"/>
              </a:rPr>
              <a:t>chemotherapy</a:t>
            </a:r>
            <a:r>
              <a:rPr lang="en-US" sz="2000" spc="-1">
                <a:solidFill>
                  <a:srgbClr val="0070C0"/>
                </a:solidFill>
                <a:latin typeface="Calibri"/>
              </a:rPr>
              <a:t>; </a:t>
            </a:r>
            <a:endParaRPr lang="el-GR" sz="2000" spc="-1">
              <a:solidFill>
                <a:srgbClr val="000000"/>
              </a:solidFill>
            </a:endParaRPr>
          </a:p>
          <a:p>
            <a:r>
              <a:rPr lang="en-US" sz="2000" spc="-1">
                <a:solidFill>
                  <a:srgbClr val="0070C0"/>
                </a:solidFill>
                <a:latin typeface="Calibri"/>
              </a:rPr>
              <a:t>(iv) </a:t>
            </a:r>
            <a:r>
              <a:rPr lang="en-US" sz="2000" b="1" spc="-1">
                <a:solidFill>
                  <a:srgbClr val="0070C0"/>
                </a:solidFill>
                <a:latin typeface="Calibri"/>
              </a:rPr>
              <a:t>antibiotic resistance</a:t>
            </a:r>
            <a:endParaRPr lang="el-GR" sz="2000" spc="-1">
              <a:solidFill>
                <a:srgbClr val="000000"/>
              </a:solidFill>
            </a:endParaRPr>
          </a:p>
        </p:txBody>
      </p:sp>
      <p:pic>
        <p:nvPicPr>
          <p:cNvPr id="226" name="Picture 6"/>
          <p:cNvPicPr/>
          <p:nvPr/>
        </p:nvPicPr>
        <p:blipFill>
          <a:blip r:embed="rId2"/>
          <a:stretch/>
        </p:blipFill>
        <p:spPr>
          <a:xfrm>
            <a:off x="1181520" y="615960"/>
            <a:ext cx="6780510" cy="29113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19505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>
            <a:extLst>
              <a:ext uri="{FF2B5EF4-FFF2-40B4-BE49-F238E27FC236}">
                <a16:creationId xmlns="" xmlns:a16="http://schemas.microsoft.com/office/drawing/2014/main" id="{269B0FA6-103B-C571-0F7B-4C83D49EB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112" y="496582"/>
            <a:ext cx="6862316" cy="411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29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Αρχική Αναζωογόνηση</a:t>
            </a:r>
          </a:p>
        </p:txBody>
      </p:sp>
      <p:pic>
        <p:nvPicPr>
          <p:cNvPr id="1026" name="Picture 2" descr="Kit Cat Clock GIFs - Get the best GIF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658" y="3295233"/>
            <a:ext cx="2745581" cy="330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Εικόνα 8">
            <a:extLst>
              <a:ext uri="{FF2B5EF4-FFF2-40B4-BE49-F238E27FC236}">
                <a16:creationId xmlns="" xmlns:a16="http://schemas.microsoft.com/office/drawing/2014/main" id="{D7DC4321-5483-9DCD-F15B-E412859C2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83" y="1691201"/>
            <a:ext cx="8906843" cy="155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71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Εικόνα 10">
            <a:extLst>
              <a:ext uri="{FF2B5EF4-FFF2-40B4-BE49-F238E27FC236}">
                <a16:creationId xmlns:a16="http://schemas.microsoft.com/office/drawing/2014/main" xmlns="" id="{5CA8619B-8AD8-CD91-1678-5D6BD5502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373" y="1671641"/>
            <a:ext cx="6079331" cy="35147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SCREENING &amp; </a:t>
            </a:r>
            <a:r>
              <a:rPr lang="el-GR" dirty="0"/>
              <a:t>ΠΡΩΙΜΗ ΘΕΡΑΠΕΙΑ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5416" y="5377931"/>
            <a:ext cx="7494814" cy="1325563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wide variation in sensitivity and specificity of sepsis screening tools, they are an important component of identifying sepsis early for timely intervention.</a:t>
            </a:r>
          </a:p>
          <a:p>
            <a:r>
              <a:rPr lang="en-US" dirty="0"/>
              <a:t>Standard operating procedures are a set of practices that specify a preferred response to specific clinical circumstances</a:t>
            </a:r>
          </a:p>
          <a:p>
            <a:r>
              <a:rPr lang="en-US" b="1" dirty="0"/>
              <a:t>Sepsis SOPs</a:t>
            </a:r>
            <a:r>
              <a:rPr lang="en-US" dirty="0"/>
              <a:t>, initially specified as Early Goal Directed Therapy have evolved to “usual care” which includes a standard approach with components of the </a:t>
            </a:r>
            <a:r>
              <a:rPr lang="en-US" b="1" dirty="0"/>
              <a:t>sepsis bundle, early identification, lactate, cultures, antibiotics, and fluids</a:t>
            </a:r>
            <a:endParaRPr lang="el-GR" b="1" dirty="0"/>
          </a:p>
        </p:txBody>
      </p:sp>
      <p:sp>
        <p:nvSpPr>
          <p:cNvPr id="6" name="Rectangle 5"/>
          <p:cNvSpPr/>
          <p:nvPr/>
        </p:nvSpPr>
        <p:spPr>
          <a:xfrm>
            <a:off x="5723166" y="2427903"/>
            <a:ext cx="1012372" cy="2285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63282" y="2656114"/>
            <a:ext cx="1908983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15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Picture 2"/>
          <p:cNvPicPr/>
          <p:nvPr/>
        </p:nvPicPr>
        <p:blipFill>
          <a:blip r:embed="rId2">
            <a:lum contrast="20000"/>
          </a:blip>
          <a:srcRect b="71003"/>
          <a:stretch/>
        </p:blipFill>
        <p:spPr>
          <a:xfrm>
            <a:off x="2319570" y="111240"/>
            <a:ext cx="4372920" cy="157032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3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1069"/>
          <a:stretch/>
        </p:blipFill>
        <p:spPr>
          <a:xfrm>
            <a:off x="2319570" y="1692000"/>
            <a:ext cx="4371030" cy="146520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4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55290"/>
          <a:stretch/>
        </p:blipFill>
        <p:spPr>
          <a:xfrm>
            <a:off x="2319570" y="3144240"/>
            <a:ext cx="4371030" cy="1112040"/>
          </a:xfrm>
          <a:prstGeom prst="rect">
            <a:avLst/>
          </a:prstGeom>
          <a:ln w="0">
            <a:noFill/>
          </a:ln>
        </p:spPr>
      </p:pic>
      <p:pic>
        <p:nvPicPr>
          <p:cNvPr id="262" name="Picture 5"/>
          <p:cNvPicPr/>
          <p:nvPr/>
        </p:nvPicPr>
        <p:blipFill>
          <a:blip r:embed="rId7"/>
          <a:stretch/>
        </p:blipFill>
        <p:spPr>
          <a:xfrm>
            <a:off x="6692760" y="111240"/>
            <a:ext cx="2318490" cy="912240"/>
          </a:xfrm>
          <a:prstGeom prst="rect">
            <a:avLst/>
          </a:prstGeom>
          <a:ln w="0">
            <a:noFill/>
          </a:ln>
        </p:spPr>
      </p:pic>
      <p:sp>
        <p:nvSpPr>
          <p:cNvPr id="263" name="Oval 6"/>
          <p:cNvSpPr/>
          <p:nvPr/>
        </p:nvSpPr>
        <p:spPr>
          <a:xfrm>
            <a:off x="5333040" y="2012040"/>
            <a:ext cx="835650" cy="27828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endParaRPr lang="en-US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64" name="Oval 8"/>
          <p:cNvSpPr/>
          <p:nvPr/>
        </p:nvSpPr>
        <p:spPr>
          <a:xfrm>
            <a:off x="5542290" y="2297160"/>
            <a:ext cx="924750" cy="27792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endParaRPr lang="en-US" spc="-1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65" name="Picture 10"/>
          <p:cNvPicPr/>
          <p:nvPr/>
        </p:nvPicPr>
        <p:blipFill>
          <a:blip r:embed="rId8">
            <a:lum contrast="20000"/>
          </a:blip>
          <a:srcRect t="3541" b="44707"/>
          <a:stretch/>
        </p:blipFill>
        <p:spPr>
          <a:xfrm>
            <a:off x="2417310" y="4339800"/>
            <a:ext cx="4254390" cy="1287360"/>
          </a:xfrm>
          <a:prstGeom prst="rect">
            <a:avLst/>
          </a:prstGeom>
          <a:ln w="0">
            <a:noFill/>
          </a:ln>
        </p:spPr>
      </p:pic>
      <p:sp>
        <p:nvSpPr>
          <p:cNvPr id="266" name="Oval 11"/>
          <p:cNvSpPr/>
          <p:nvPr/>
        </p:nvSpPr>
        <p:spPr>
          <a:xfrm>
            <a:off x="3047760" y="3429000"/>
            <a:ext cx="904230" cy="29844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endParaRPr lang="en-US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67" name="Oval 12"/>
          <p:cNvSpPr/>
          <p:nvPr/>
        </p:nvSpPr>
        <p:spPr>
          <a:xfrm>
            <a:off x="5100300" y="4609800"/>
            <a:ext cx="904230" cy="29844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endParaRPr lang="en-US" spc="-1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68" name="Picture 14"/>
          <p:cNvPicPr/>
          <p:nvPr/>
        </p:nvPicPr>
        <p:blipFill>
          <a:blip r:embed="rId9"/>
          <a:stretch/>
        </p:blipFill>
        <p:spPr>
          <a:xfrm>
            <a:off x="2396250" y="5708520"/>
            <a:ext cx="4208760" cy="1037880"/>
          </a:xfrm>
          <a:prstGeom prst="rect">
            <a:avLst/>
          </a:prstGeom>
          <a:ln w="0">
            <a:noFill/>
          </a:ln>
        </p:spPr>
      </p:pic>
      <p:sp>
        <p:nvSpPr>
          <p:cNvPr id="269" name="Oval 15"/>
          <p:cNvSpPr/>
          <p:nvPr/>
        </p:nvSpPr>
        <p:spPr>
          <a:xfrm>
            <a:off x="2895750" y="5929920"/>
            <a:ext cx="904230" cy="29844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endParaRPr lang="en-US" spc="-1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859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9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0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6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1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2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8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3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4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0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5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6" dur="1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7" dur="1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6675"/>
            <a:ext cx="4897556" cy="2800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601" y="0"/>
            <a:ext cx="4421569" cy="4148138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9" y="3079296"/>
            <a:ext cx="4722431" cy="341947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/>
              <a:t>Static Parameters:</a:t>
            </a:r>
          </a:p>
          <a:p>
            <a:r>
              <a:rPr lang="en-GB" dirty="0"/>
              <a:t>left ventricular end-diastolic area (LVEDA)</a:t>
            </a:r>
          </a:p>
          <a:p>
            <a:r>
              <a:rPr lang="en-GB" dirty="0"/>
              <a:t>Inferior vena cava diameter (</a:t>
            </a:r>
            <a:r>
              <a:rPr lang="en-GB" dirty="0" err="1"/>
              <a:t>IVCd</a:t>
            </a:r>
            <a:r>
              <a:rPr lang="en-GB" dirty="0"/>
              <a:t>) – ECHO</a:t>
            </a:r>
          </a:p>
          <a:p>
            <a:r>
              <a:rPr lang="en-GB" dirty="0"/>
              <a:t>Global end diastolic volume (GEDV) -</a:t>
            </a:r>
            <a:r>
              <a:rPr lang="en-GB" dirty="0" err="1"/>
              <a:t>transpulmonary</a:t>
            </a:r>
            <a:r>
              <a:rPr lang="en-GB" dirty="0"/>
              <a:t> </a:t>
            </a:r>
            <a:r>
              <a:rPr lang="en-GB" dirty="0" err="1"/>
              <a:t>thermodilution</a:t>
            </a:r>
            <a:r>
              <a:rPr lang="en-GB" dirty="0"/>
              <a:t> (TTD)</a:t>
            </a:r>
          </a:p>
          <a:p>
            <a:r>
              <a:rPr lang="en-GB" dirty="0"/>
              <a:t>Central venous pressure (CVP) measured with a central venous line. </a:t>
            </a:r>
          </a:p>
          <a:p>
            <a:r>
              <a:rPr lang="en-GB" dirty="0"/>
              <a:t>While such static parameters were previously widely used, evidence has repeatedly shown that CVP </a:t>
            </a:r>
            <a:r>
              <a:rPr lang="en-US" dirty="0"/>
              <a:t>and other static parameters fail to predict fluid responsiveness, even in its extreme values. Therefore</a:t>
            </a:r>
            <a:r>
              <a:rPr lang="en-US" b="1" u="sng" dirty="0"/>
              <a:t>, fluid administration guided by static parameters is strongly discouraged.</a:t>
            </a:r>
            <a:endParaRPr lang="el-GR" b="1" u="sng" dirty="0"/>
          </a:p>
          <a:p>
            <a:endParaRPr lang="el-GR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022056" y="4562814"/>
            <a:ext cx="3714750" cy="18573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dirty="0">
                <a:solidFill>
                  <a:prstClr val="black"/>
                </a:solidFill>
              </a:rPr>
              <a:t>Οδηγός αναζωογόνησης υγρών -&gt; </a:t>
            </a:r>
            <a:r>
              <a:rPr lang="el-GR" b="1" dirty="0">
                <a:solidFill>
                  <a:prstClr val="black"/>
                </a:solidFill>
              </a:rPr>
              <a:t>Δυναμικές μετρήσεις </a:t>
            </a:r>
            <a:r>
              <a:rPr lang="el-GR" dirty="0">
                <a:solidFill>
                  <a:prstClr val="black"/>
                </a:solidFill>
              </a:rPr>
              <a:t>αντί μόνο φυσική εξέταση και στατικές μετρήσεις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xmlns="" id="{1243A26F-5A36-740E-9CAF-CCA150BB3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3838" y="2638764"/>
            <a:ext cx="1528763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73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Picture 2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1984230" y="1247400"/>
            <a:ext cx="4709340" cy="1901880"/>
          </a:xfrm>
          <a:prstGeom prst="rect">
            <a:avLst/>
          </a:prstGeom>
          <a:ln w="0">
            <a:noFill/>
          </a:ln>
        </p:spPr>
      </p:pic>
      <p:pic>
        <p:nvPicPr>
          <p:cNvPr id="283" name="Picture 3"/>
          <p:cNvPicPr/>
          <p:nvPr/>
        </p:nvPicPr>
        <p:blipFill>
          <a:blip r:embed="rId3"/>
          <a:stretch/>
        </p:blipFill>
        <p:spPr>
          <a:xfrm>
            <a:off x="6033420" y="178200"/>
            <a:ext cx="2816370" cy="1109160"/>
          </a:xfrm>
          <a:prstGeom prst="rect">
            <a:avLst/>
          </a:prstGeom>
          <a:ln w="0">
            <a:noFill/>
          </a:ln>
        </p:spPr>
      </p:pic>
      <p:sp>
        <p:nvSpPr>
          <p:cNvPr id="284" name="TextBox 6"/>
          <p:cNvSpPr/>
          <p:nvPr/>
        </p:nvSpPr>
        <p:spPr>
          <a:xfrm>
            <a:off x="1910790" y="3279601"/>
            <a:ext cx="4993380" cy="162976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en-US" sz="2000" spc="-1">
                <a:solidFill>
                  <a:srgbClr val="0070C0"/>
                </a:solidFill>
                <a:latin typeface="Calibri"/>
              </a:rPr>
              <a:t>Critically ill emergency department patients with a ≥ 6 hr delay in intensive care unit transfer had </a:t>
            </a:r>
            <a:r>
              <a:rPr lang="en-US" sz="2000" b="1" spc="-1">
                <a:solidFill>
                  <a:srgbClr val="0070C0"/>
                </a:solidFill>
                <a:latin typeface="Calibri"/>
              </a:rPr>
              <a:t>increased hospital length </a:t>
            </a:r>
            <a:r>
              <a:rPr lang="en-US" sz="2000" spc="-1">
                <a:solidFill>
                  <a:srgbClr val="0070C0"/>
                </a:solidFill>
                <a:latin typeface="Calibri"/>
              </a:rPr>
              <a:t>of stay and </a:t>
            </a:r>
            <a:r>
              <a:rPr lang="en-US" sz="2000" b="1" spc="-1">
                <a:solidFill>
                  <a:srgbClr val="0070C0"/>
                </a:solidFill>
                <a:latin typeface="Calibri"/>
              </a:rPr>
              <a:t>higher intensive care unit and hospital mortality</a:t>
            </a:r>
            <a:r>
              <a:rPr lang="en-US" sz="2000" spc="-1">
                <a:solidFill>
                  <a:srgbClr val="0070C0"/>
                </a:solidFill>
                <a:latin typeface="Calibri"/>
              </a:rPr>
              <a:t>.</a:t>
            </a:r>
            <a:endParaRPr lang="el-GR" sz="2000" spc="-1">
              <a:solidFill>
                <a:srgbClr val="000000"/>
              </a:solidFill>
            </a:endParaRPr>
          </a:p>
        </p:txBody>
      </p:sp>
      <p:sp>
        <p:nvSpPr>
          <p:cNvPr id="285" name="Oval 7"/>
          <p:cNvSpPr/>
          <p:nvPr/>
        </p:nvSpPr>
        <p:spPr>
          <a:xfrm>
            <a:off x="3140370" y="2379240"/>
            <a:ext cx="1198260" cy="29268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endParaRPr lang="en-US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86" name="TextBox 9"/>
          <p:cNvSpPr/>
          <p:nvPr/>
        </p:nvSpPr>
        <p:spPr>
          <a:xfrm>
            <a:off x="1984230" y="5662602"/>
            <a:ext cx="5812290" cy="11988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en-US" spc="-1">
                <a:solidFill>
                  <a:srgbClr val="C00000"/>
                </a:solidFill>
                <a:latin typeface="Calibri"/>
              </a:rPr>
              <a:t>Chalfin DB, Trzeciak S, Likourezos A, et al; DELAY-ED study group: Impact of delayed transfer of critically ill patients from the emergency department to the intensive care unit. Crit Care Med 2007; 35:1477–1483</a:t>
            </a:r>
            <a:endParaRPr lang="el-GR" spc="-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22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Picture 2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2070900" y="86400"/>
            <a:ext cx="3901230" cy="2014200"/>
          </a:xfrm>
          <a:prstGeom prst="rect">
            <a:avLst/>
          </a:prstGeom>
          <a:ln w="0">
            <a:noFill/>
          </a:ln>
        </p:spPr>
      </p:pic>
      <p:pic>
        <p:nvPicPr>
          <p:cNvPr id="289" name="Picture 4"/>
          <p:cNvPicPr/>
          <p:nvPr/>
        </p:nvPicPr>
        <p:blipFill>
          <a:blip r:embed="rId3">
            <a:lum contrast="20000"/>
          </a:blip>
          <a:srcRect t="18216"/>
          <a:stretch/>
        </p:blipFill>
        <p:spPr>
          <a:xfrm>
            <a:off x="2144070" y="2030760"/>
            <a:ext cx="3761100" cy="1973880"/>
          </a:xfrm>
          <a:prstGeom prst="rect">
            <a:avLst/>
          </a:prstGeom>
          <a:ln w="0">
            <a:noFill/>
          </a:ln>
        </p:spPr>
      </p:pic>
      <p:pic>
        <p:nvPicPr>
          <p:cNvPr id="290" name="Picture 6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2017710" y="4004640"/>
            <a:ext cx="4074300" cy="1578600"/>
          </a:xfrm>
          <a:prstGeom prst="rect">
            <a:avLst/>
          </a:prstGeom>
          <a:ln w="0">
            <a:noFill/>
          </a:ln>
        </p:spPr>
      </p:pic>
      <p:pic>
        <p:nvPicPr>
          <p:cNvPr id="291" name="Picture 8"/>
          <p:cNvPicPr/>
          <p:nvPr/>
        </p:nvPicPr>
        <p:blipFill>
          <a:blip r:embed="rId5">
            <a:lum contrast="20000"/>
          </a:blip>
          <a:stretch/>
        </p:blipFill>
        <p:spPr>
          <a:xfrm>
            <a:off x="2141640" y="5583600"/>
            <a:ext cx="3950370" cy="1214640"/>
          </a:xfrm>
          <a:prstGeom prst="rect">
            <a:avLst/>
          </a:prstGeom>
          <a:ln w="0">
            <a:noFill/>
          </a:ln>
        </p:spPr>
      </p:pic>
      <p:pic>
        <p:nvPicPr>
          <p:cNvPr id="292" name="Picture 9"/>
          <p:cNvPicPr/>
          <p:nvPr/>
        </p:nvPicPr>
        <p:blipFill>
          <a:blip r:embed="rId6"/>
          <a:stretch/>
        </p:blipFill>
        <p:spPr>
          <a:xfrm>
            <a:off x="6155730" y="406800"/>
            <a:ext cx="2816370" cy="1109160"/>
          </a:xfrm>
          <a:prstGeom prst="rect">
            <a:avLst/>
          </a:prstGeom>
          <a:ln w="0">
            <a:noFill/>
          </a:ln>
        </p:spPr>
      </p:pic>
      <p:cxnSp>
        <p:nvCxnSpPr>
          <p:cNvPr id="293" name="Straight Connector 11"/>
          <p:cNvCxnSpPr/>
          <p:nvPr/>
        </p:nvCxnSpPr>
        <p:spPr>
          <a:xfrm>
            <a:off x="4284360" y="1242360"/>
            <a:ext cx="1298700" cy="360"/>
          </a:xfrm>
          <a:prstGeom prst="straightConnector1">
            <a:avLst/>
          </a:prstGeom>
          <a:ln w="28575">
            <a:solidFill>
              <a:srgbClr val="C00000"/>
            </a:solidFill>
          </a:ln>
        </p:spPr>
      </p:cxnSp>
      <p:cxnSp>
        <p:nvCxnSpPr>
          <p:cNvPr id="294" name="Straight Connector 12"/>
          <p:cNvCxnSpPr/>
          <p:nvPr/>
        </p:nvCxnSpPr>
        <p:spPr>
          <a:xfrm>
            <a:off x="2723220" y="1499760"/>
            <a:ext cx="2210760" cy="360"/>
          </a:xfrm>
          <a:prstGeom prst="straightConnector1">
            <a:avLst/>
          </a:prstGeom>
          <a:ln w="28575">
            <a:solidFill>
              <a:srgbClr val="C00000"/>
            </a:solidFill>
          </a:ln>
        </p:spPr>
      </p:cxnSp>
      <p:cxnSp>
        <p:nvCxnSpPr>
          <p:cNvPr id="295" name="Straight Connector 14"/>
          <p:cNvCxnSpPr/>
          <p:nvPr/>
        </p:nvCxnSpPr>
        <p:spPr>
          <a:xfrm>
            <a:off x="3467610" y="2309040"/>
            <a:ext cx="1359720" cy="360"/>
          </a:xfrm>
          <a:prstGeom prst="straightConnector1">
            <a:avLst/>
          </a:prstGeom>
          <a:ln w="28575">
            <a:solidFill>
              <a:srgbClr val="C00000"/>
            </a:solidFill>
          </a:ln>
        </p:spPr>
      </p:cxnSp>
      <p:cxnSp>
        <p:nvCxnSpPr>
          <p:cNvPr id="296" name="Straight Connector 16"/>
          <p:cNvCxnSpPr/>
          <p:nvPr/>
        </p:nvCxnSpPr>
        <p:spPr>
          <a:xfrm>
            <a:off x="4223340" y="2754360"/>
            <a:ext cx="1359720" cy="360"/>
          </a:xfrm>
          <a:prstGeom prst="straightConnector1">
            <a:avLst/>
          </a:prstGeom>
          <a:ln w="28575">
            <a:solidFill>
              <a:srgbClr val="C00000"/>
            </a:solidFill>
          </a:ln>
        </p:spPr>
      </p:cxnSp>
      <p:cxnSp>
        <p:nvCxnSpPr>
          <p:cNvPr id="297" name="Straight Connector 17"/>
          <p:cNvCxnSpPr/>
          <p:nvPr/>
        </p:nvCxnSpPr>
        <p:spPr>
          <a:xfrm>
            <a:off x="4474170" y="4291920"/>
            <a:ext cx="992520" cy="360"/>
          </a:xfrm>
          <a:prstGeom prst="straightConnector1">
            <a:avLst/>
          </a:prstGeom>
          <a:ln w="28575">
            <a:solidFill>
              <a:srgbClr val="C00000"/>
            </a:solidFill>
          </a:ln>
        </p:spPr>
      </p:cxnSp>
      <p:cxnSp>
        <p:nvCxnSpPr>
          <p:cNvPr id="298" name="Straight Connector 20"/>
          <p:cNvCxnSpPr/>
          <p:nvPr/>
        </p:nvCxnSpPr>
        <p:spPr>
          <a:xfrm>
            <a:off x="3835620" y="4985640"/>
            <a:ext cx="992250" cy="360"/>
          </a:xfrm>
          <a:prstGeom prst="straightConnector1">
            <a:avLst/>
          </a:prstGeom>
          <a:ln w="28575">
            <a:solidFill>
              <a:srgbClr val="C00000"/>
            </a:solidFill>
          </a:ln>
        </p:spPr>
      </p:cxnSp>
    </p:spTree>
    <p:extLst>
      <p:ext uri="{BB962C8B-B14F-4D97-AF65-F5344CB8AC3E}">
        <p14:creationId xmlns:p14="http://schemas.microsoft.com/office/powerpoint/2010/main" val="238888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8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4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9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/>
              <a:t>Όχι</a:t>
            </a:r>
            <a:r>
              <a:rPr lang="el-GR" dirty="0"/>
              <a:t> </a:t>
            </a:r>
            <a:r>
              <a:rPr lang="el-GR" dirty="0" err="1"/>
              <a:t>Βιοδείκτες</a:t>
            </a:r>
            <a:r>
              <a:rPr lang="el-GR" dirty="0"/>
              <a:t> για έναρξη </a:t>
            </a:r>
            <a:r>
              <a:rPr lang="el-GR" dirty="0" err="1"/>
              <a:t>αντιμικροβιακών</a:t>
            </a:r>
            <a:endParaRPr lang="el-G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0296" y="3174619"/>
            <a:ext cx="4443412" cy="3318256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xmlns="" id="{334D4097-F633-111F-20CF-EFBDC4039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679" y="2005379"/>
            <a:ext cx="8276643" cy="116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2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Antimicrobial Choice</a:t>
            </a:r>
            <a:r>
              <a:rPr lang="el-GR" dirty="0"/>
              <a:t> - </a:t>
            </a:r>
            <a:r>
              <a:rPr lang="en-US" dirty="0"/>
              <a:t>MRSA</a:t>
            </a:r>
            <a:endParaRPr lang="el-G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700" y="1825629"/>
            <a:ext cx="3926893" cy="32988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190875"/>
            <a:ext cx="4000500" cy="3467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6044" y="265"/>
            <a:ext cx="2295314" cy="305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95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73" y="1819823"/>
            <a:ext cx="3171825" cy="349567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Antimicrobial Choice – Gram (-) MDR</a:t>
            </a:r>
            <a:r>
              <a:rPr lang="el-GR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4345" y="1820052"/>
            <a:ext cx="2295314" cy="30539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904" y="1819821"/>
            <a:ext cx="3171826" cy="471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37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7622" y="1444625"/>
            <a:ext cx="3402805" cy="5272815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66679"/>
            <a:ext cx="7886700" cy="1325563"/>
          </a:xfrm>
        </p:spPr>
        <p:txBody>
          <a:bodyPr/>
          <a:lstStyle/>
          <a:p>
            <a:r>
              <a:rPr lang="en-GB" dirty="0"/>
              <a:t>Antimicrobial Choice</a:t>
            </a:r>
            <a:r>
              <a:rPr lang="el-GR" dirty="0"/>
              <a:t> –</a:t>
            </a:r>
            <a:r>
              <a:rPr lang="en-GB" dirty="0"/>
              <a:t>M</a:t>
            </a:r>
            <a:r>
              <a:rPr lang="el-GR" dirty="0" err="1"/>
              <a:t>ύκητες</a:t>
            </a:r>
            <a:endParaRPr lang="el-G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" y="1690688"/>
            <a:ext cx="3507581" cy="22435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69" y="4073571"/>
            <a:ext cx="3314700" cy="26438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5860" y="4081031"/>
            <a:ext cx="3193256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3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1840" y="1952972"/>
            <a:ext cx="2935339" cy="348195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74346" y="1367345"/>
            <a:ext cx="1814513" cy="562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prstClr val="white"/>
                </a:solidFill>
              </a:rPr>
              <a:t>Λοίμωξη</a:t>
            </a:r>
          </a:p>
        </p:txBody>
      </p:sp>
      <p:sp>
        <p:nvSpPr>
          <p:cNvPr id="8" name="Rectangle 7"/>
          <p:cNvSpPr/>
          <p:nvPr/>
        </p:nvSpPr>
        <p:spPr>
          <a:xfrm>
            <a:off x="3338698" y="1367345"/>
            <a:ext cx="2574542" cy="562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prstClr val="white"/>
                </a:solidFill>
              </a:rPr>
              <a:t>Δυσανάλογη</a:t>
            </a:r>
            <a:r>
              <a:rPr lang="el-GR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απόκριση ξενιστή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7240" y="1952973"/>
            <a:ext cx="1941795" cy="4103057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5876197" y="4057895"/>
            <a:ext cx="1671638" cy="20286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81181" y="1367345"/>
            <a:ext cx="1814513" cy="562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Δυλειτουργία</a:t>
            </a:r>
            <a:r>
              <a:rPr lang="el-GR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Οργάνων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436" y="-176938"/>
            <a:ext cx="7886700" cy="1325563"/>
          </a:xfrm>
        </p:spPr>
        <p:txBody>
          <a:bodyPr/>
          <a:lstStyle/>
          <a:p>
            <a:r>
              <a:rPr lang="el-GR" dirty="0"/>
              <a:t>Τι είναι σήψη</a:t>
            </a:r>
            <a:r>
              <a:rPr lang="en-US" dirty="0"/>
              <a:t>;</a:t>
            </a:r>
            <a:endParaRPr lang="el-GR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8" y="1844006"/>
            <a:ext cx="2536031" cy="3590925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2319933" y="4057895"/>
            <a:ext cx="1671638" cy="20286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722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3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2" y="1825782"/>
            <a:ext cx="3777363" cy="96202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Antimicrobial Choice</a:t>
            </a:r>
            <a:r>
              <a:rPr lang="el-GR" dirty="0"/>
              <a:t> –</a:t>
            </a:r>
            <a:r>
              <a:rPr lang="en-US" dirty="0"/>
              <a:t> </a:t>
            </a:r>
            <a:r>
              <a:rPr lang="el-GR" dirty="0"/>
              <a:t>Ιοί</a:t>
            </a:r>
          </a:p>
        </p:txBody>
      </p:sp>
    </p:spTree>
    <p:extLst>
      <p:ext uri="{BB962C8B-B14F-4D97-AF65-F5344CB8AC3E}">
        <p14:creationId xmlns:p14="http://schemas.microsoft.com/office/powerpoint/2010/main" val="150907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Αποκλιμάκωση</a:t>
            </a:r>
            <a:r>
              <a:rPr lang="en-GB" dirty="0"/>
              <a:t> &amp; </a:t>
            </a:r>
            <a:r>
              <a:rPr lang="el-GR" dirty="0"/>
              <a:t>Διάρκεια </a:t>
            </a:r>
            <a:r>
              <a:rPr lang="el-GR" dirty="0" err="1"/>
              <a:t>Αντιμικροβιακών</a:t>
            </a:r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25" y="1794950"/>
            <a:ext cx="3545008" cy="1536700"/>
          </a:xfrm>
          <a:prstGeom prst="rect">
            <a:avLst/>
          </a:prstGeom>
        </p:spPr>
      </p:pic>
      <p:pic>
        <p:nvPicPr>
          <p:cNvPr id="4098" name="Picture 2" descr="Man Down Stairs GIF - Man Down Stairs - Discover &amp; Share GIFs | Stairs gif,  Stairs, Cool gifs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777770"/>
            <a:ext cx="28575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011" y="3435912"/>
            <a:ext cx="3543254" cy="13223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424" y="4944038"/>
            <a:ext cx="3589017" cy="17795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600" y="4436719"/>
            <a:ext cx="3464718" cy="2421397"/>
          </a:xfrm>
          <a:prstGeom prst="rect">
            <a:avLst/>
          </a:prstGeom>
        </p:spPr>
      </p:pic>
      <p:sp>
        <p:nvSpPr>
          <p:cNvPr id="8" name="Plus 7"/>
          <p:cNvSpPr/>
          <p:nvPr/>
        </p:nvSpPr>
        <p:spPr>
          <a:xfrm>
            <a:off x="5679338" y="4819650"/>
            <a:ext cx="550069" cy="62865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56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Διαχείριση υγρών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7606" y="1710531"/>
            <a:ext cx="3417443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012" y="1690689"/>
            <a:ext cx="2271713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2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" y="1185862"/>
            <a:ext cx="2228849" cy="2405064"/>
          </a:xfrm>
        </p:spPr>
        <p:txBody>
          <a:bodyPr>
            <a:normAutofit/>
          </a:bodyPr>
          <a:lstStyle/>
          <a:p>
            <a:r>
              <a:rPr lang="en-GB" dirty="0"/>
              <a:t/>
            </a:r>
            <a:br>
              <a:rPr lang="en-GB" dirty="0"/>
            </a:br>
            <a:r>
              <a:rPr lang="el-GR" sz="3200" dirty="0" err="1"/>
              <a:t>Αγγειοδραστικοί</a:t>
            </a:r>
            <a:r>
              <a:rPr lang="el-GR" sz="3200" dirty="0"/>
              <a:t> Παράγοντες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495" y="4762"/>
            <a:ext cx="3462853" cy="685323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362238" y="744140"/>
            <a:ext cx="1753062" cy="928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3200" dirty="0" err="1">
                <a:solidFill>
                  <a:prstClr val="black"/>
                </a:solidFill>
              </a:rPr>
              <a:t>Ινότροπα</a:t>
            </a:r>
            <a:endParaRPr lang="el-GR" sz="3200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9302" y="1672828"/>
            <a:ext cx="3477548" cy="288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92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Picture 2"/>
          <p:cNvPicPr/>
          <p:nvPr/>
        </p:nvPicPr>
        <p:blipFill>
          <a:blip r:embed="rId2">
            <a:lum contrast="20000"/>
          </a:blip>
          <a:srcRect b="74679"/>
          <a:stretch/>
        </p:blipFill>
        <p:spPr>
          <a:xfrm>
            <a:off x="2668410" y="0"/>
            <a:ext cx="3515670" cy="336960"/>
          </a:xfrm>
          <a:prstGeom prst="rect">
            <a:avLst/>
          </a:prstGeom>
          <a:ln w="0">
            <a:noFill/>
          </a:ln>
        </p:spPr>
      </p:pic>
      <p:pic>
        <p:nvPicPr>
          <p:cNvPr id="385" name="Picture 4"/>
          <p:cNvPicPr/>
          <p:nvPr/>
        </p:nvPicPr>
        <p:blipFill>
          <a:blip r:embed="rId3">
            <a:lum contrast="20000"/>
          </a:blip>
          <a:srcRect t="30869" b="9169"/>
          <a:stretch/>
        </p:blipFill>
        <p:spPr>
          <a:xfrm>
            <a:off x="2639520" y="383760"/>
            <a:ext cx="3535110" cy="808920"/>
          </a:xfrm>
          <a:prstGeom prst="rect">
            <a:avLst/>
          </a:prstGeom>
          <a:ln w="0">
            <a:noFill/>
          </a:ln>
        </p:spPr>
      </p:pic>
      <p:pic>
        <p:nvPicPr>
          <p:cNvPr id="386" name="Picture 6"/>
          <p:cNvPicPr/>
          <p:nvPr/>
        </p:nvPicPr>
        <p:blipFill>
          <a:blip r:embed="rId4">
            <a:lum contrast="20000"/>
          </a:blip>
          <a:srcRect t="29501" b="11001"/>
          <a:stretch/>
        </p:blipFill>
        <p:spPr>
          <a:xfrm>
            <a:off x="2620350" y="1209240"/>
            <a:ext cx="3535110" cy="825120"/>
          </a:xfrm>
          <a:prstGeom prst="rect">
            <a:avLst/>
          </a:prstGeom>
          <a:ln w="0">
            <a:noFill/>
          </a:ln>
        </p:spPr>
      </p:pic>
      <p:pic>
        <p:nvPicPr>
          <p:cNvPr id="387" name="Picture 8"/>
          <p:cNvPicPr/>
          <p:nvPr/>
        </p:nvPicPr>
        <p:blipFill>
          <a:blip r:embed="rId5">
            <a:lum contrast="20000"/>
          </a:blip>
          <a:srcRect l="831" t="29155" r="-831" b="10237"/>
          <a:stretch/>
        </p:blipFill>
        <p:spPr>
          <a:xfrm>
            <a:off x="2639520" y="2044080"/>
            <a:ext cx="3477060" cy="860400"/>
          </a:xfrm>
          <a:prstGeom prst="rect">
            <a:avLst/>
          </a:prstGeom>
          <a:ln w="0">
            <a:noFill/>
          </a:ln>
        </p:spPr>
      </p:pic>
      <p:pic>
        <p:nvPicPr>
          <p:cNvPr id="388" name="Picture 10"/>
          <p:cNvPicPr/>
          <p:nvPr/>
        </p:nvPicPr>
        <p:blipFill>
          <a:blip r:embed="rId6">
            <a:lum contrast="20000"/>
          </a:blip>
          <a:srcRect t="31169" b="5937"/>
          <a:stretch/>
        </p:blipFill>
        <p:spPr>
          <a:xfrm>
            <a:off x="2585790" y="2932920"/>
            <a:ext cx="3535110" cy="860400"/>
          </a:xfrm>
          <a:prstGeom prst="rect">
            <a:avLst/>
          </a:prstGeom>
          <a:ln w="0">
            <a:noFill/>
          </a:ln>
        </p:spPr>
      </p:pic>
      <p:pic>
        <p:nvPicPr>
          <p:cNvPr id="389" name="Picture 12"/>
          <p:cNvPicPr/>
          <p:nvPr/>
        </p:nvPicPr>
        <p:blipFill>
          <a:blip r:embed="rId7">
            <a:lum contrast="20000"/>
          </a:blip>
          <a:srcRect t="33398" b="9148"/>
          <a:stretch/>
        </p:blipFill>
        <p:spPr>
          <a:xfrm>
            <a:off x="2579040" y="3783960"/>
            <a:ext cx="3612330" cy="860400"/>
          </a:xfrm>
          <a:prstGeom prst="rect">
            <a:avLst/>
          </a:prstGeom>
          <a:ln w="0">
            <a:noFill/>
          </a:ln>
        </p:spPr>
      </p:pic>
      <p:pic>
        <p:nvPicPr>
          <p:cNvPr id="390" name="Picture 14"/>
          <p:cNvPicPr/>
          <p:nvPr/>
        </p:nvPicPr>
        <p:blipFill>
          <a:blip r:embed="rId8">
            <a:lum contrast="20000"/>
          </a:blip>
          <a:srcRect t="24412" b="9901"/>
          <a:stretch/>
        </p:blipFill>
        <p:spPr>
          <a:xfrm>
            <a:off x="2619000" y="4626000"/>
            <a:ext cx="3515670" cy="1294560"/>
          </a:xfrm>
          <a:prstGeom prst="rect">
            <a:avLst/>
          </a:prstGeom>
          <a:ln w="0">
            <a:noFill/>
          </a:ln>
        </p:spPr>
      </p:pic>
      <p:pic>
        <p:nvPicPr>
          <p:cNvPr id="391" name="Picture 16"/>
          <p:cNvPicPr/>
          <p:nvPr/>
        </p:nvPicPr>
        <p:blipFill>
          <a:blip r:embed="rId9">
            <a:lum contrast="20000"/>
          </a:blip>
          <a:srcRect t="30064" b="14333"/>
          <a:stretch/>
        </p:blipFill>
        <p:spPr>
          <a:xfrm>
            <a:off x="2607930" y="5920920"/>
            <a:ext cx="3554280" cy="793080"/>
          </a:xfrm>
          <a:prstGeom prst="rect">
            <a:avLst/>
          </a:prstGeom>
          <a:ln w="0">
            <a:noFill/>
          </a:ln>
        </p:spPr>
      </p:pic>
      <p:pic>
        <p:nvPicPr>
          <p:cNvPr id="392" name="Picture 17"/>
          <p:cNvPicPr/>
          <p:nvPr/>
        </p:nvPicPr>
        <p:blipFill>
          <a:blip r:embed="rId10"/>
          <a:stretch/>
        </p:blipFill>
        <p:spPr>
          <a:xfrm>
            <a:off x="6236730" y="200880"/>
            <a:ext cx="2816370" cy="1109160"/>
          </a:xfrm>
          <a:prstGeom prst="rect">
            <a:avLst/>
          </a:prstGeom>
          <a:ln w="0">
            <a:noFill/>
          </a:ln>
        </p:spPr>
      </p:pic>
      <p:cxnSp>
        <p:nvCxnSpPr>
          <p:cNvPr id="393" name="Straight Connector 19"/>
          <p:cNvCxnSpPr/>
          <p:nvPr/>
        </p:nvCxnSpPr>
        <p:spPr>
          <a:xfrm flipV="1">
            <a:off x="4747140" y="780120"/>
            <a:ext cx="1271970" cy="8640"/>
          </a:xfrm>
          <a:prstGeom prst="straightConnector1">
            <a:avLst/>
          </a:prstGeom>
          <a:ln w="19050">
            <a:solidFill>
              <a:srgbClr val="C00000"/>
            </a:solidFill>
          </a:ln>
        </p:spPr>
      </p:cxnSp>
      <p:cxnSp>
        <p:nvCxnSpPr>
          <p:cNvPr id="394" name="Straight Connector 21"/>
          <p:cNvCxnSpPr/>
          <p:nvPr/>
        </p:nvCxnSpPr>
        <p:spPr>
          <a:xfrm flipV="1">
            <a:off x="3475440" y="1422000"/>
            <a:ext cx="1271970" cy="8640"/>
          </a:xfrm>
          <a:prstGeom prst="straightConnector1">
            <a:avLst/>
          </a:prstGeom>
          <a:ln w="19050">
            <a:solidFill>
              <a:srgbClr val="C00000"/>
            </a:solidFill>
          </a:ln>
        </p:spPr>
      </p:cxnSp>
      <p:cxnSp>
        <p:nvCxnSpPr>
          <p:cNvPr id="395" name="Straight Connector 22"/>
          <p:cNvCxnSpPr/>
          <p:nvPr/>
        </p:nvCxnSpPr>
        <p:spPr>
          <a:xfrm>
            <a:off x="3396600" y="2497320"/>
            <a:ext cx="2509380" cy="360"/>
          </a:xfrm>
          <a:prstGeom prst="straightConnector1">
            <a:avLst/>
          </a:prstGeom>
          <a:ln w="19050">
            <a:solidFill>
              <a:srgbClr val="C00000"/>
            </a:solidFill>
          </a:ln>
        </p:spPr>
      </p:cxnSp>
      <p:cxnSp>
        <p:nvCxnSpPr>
          <p:cNvPr id="396" name="Straight Connector 24"/>
          <p:cNvCxnSpPr/>
          <p:nvPr/>
        </p:nvCxnSpPr>
        <p:spPr>
          <a:xfrm>
            <a:off x="3682530" y="3564000"/>
            <a:ext cx="670950" cy="360"/>
          </a:xfrm>
          <a:prstGeom prst="straightConnector1">
            <a:avLst/>
          </a:prstGeom>
          <a:ln w="19050">
            <a:solidFill>
              <a:srgbClr val="C00000"/>
            </a:solidFill>
          </a:ln>
        </p:spPr>
      </p:cxnSp>
      <p:cxnSp>
        <p:nvCxnSpPr>
          <p:cNvPr id="397" name="Straight Connector 27"/>
          <p:cNvCxnSpPr/>
          <p:nvPr/>
        </p:nvCxnSpPr>
        <p:spPr>
          <a:xfrm>
            <a:off x="4502520" y="4193280"/>
            <a:ext cx="670950" cy="360"/>
          </a:xfrm>
          <a:prstGeom prst="straightConnector1">
            <a:avLst/>
          </a:prstGeom>
          <a:ln w="19050">
            <a:solidFill>
              <a:srgbClr val="C00000"/>
            </a:solidFill>
          </a:ln>
        </p:spPr>
      </p:cxnSp>
      <p:cxnSp>
        <p:nvCxnSpPr>
          <p:cNvPr id="398" name="Straight Connector 28"/>
          <p:cNvCxnSpPr/>
          <p:nvPr/>
        </p:nvCxnSpPr>
        <p:spPr>
          <a:xfrm>
            <a:off x="3061260" y="6538680"/>
            <a:ext cx="1292220" cy="360"/>
          </a:xfrm>
          <a:prstGeom prst="straightConnector1">
            <a:avLst/>
          </a:prstGeom>
          <a:ln w="19050">
            <a:solidFill>
              <a:srgbClr val="C00000"/>
            </a:solidFill>
          </a:ln>
        </p:spPr>
      </p:cxnSp>
    </p:spTree>
    <p:extLst>
      <p:ext uri="{BB962C8B-B14F-4D97-AF65-F5344CB8AC3E}">
        <p14:creationId xmlns:p14="http://schemas.microsoft.com/office/powerpoint/2010/main" val="81740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5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8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3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6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1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4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9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4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7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893" y="608012"/>
            <a:ext cx="3200400" cy="33718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48" y="608031"/>
            <a:ext cx="3200400" cy="3152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1945" y="3778249"/>
            <a:ext cx="3186113" cy="1905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2034" y="3960812"/>
            <a:ext cx="3186113" cy="15049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112" y="2293937"/>
            <a:ext cx="709548" cy="23812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0983" y="2495550"/>
            <a:ext cx="1200086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2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Picture 2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2775330" y="736920"/>
            <a:ext cx="3592890" cy="1264320"/>
          </a:xfrm>
          <a:prstGeom prst="rect">
            <a:avLst/>
          </a:prstGeom>
          <a:ln w="0">
            <a:noFill/>
          </a:ln>
        </p:spPr>
      </p:pic>
      <p:pic>
        <p:nvPicPr>
          <p:cNvPr id="410" name="Picture 4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2813940" y="2170800"/>
            <a:ext cx="3515670" cy="1167120"/>
          </a:xfrm>
          <a:prstGeom prst="rect">
            <a:avLst/>
          </a:prstGeom>
          <a:ln w="0">
            <a:noFill/>
          </a:ln>
        </p:spPr>
      </p:pic>
      <p:pic>
        <p:nvPicPr>
          <p:cNvPr id="411" name="Picture 6"/>
          <p:cNvPicPr/>
          <p:nvPr/>
        </p:nvPicPr>
        <p:blipFill>
          <a:blip r:embed="rId4">
            <a:lum contrast="20000"/>
          </a:blip>
          <a:srcRect b="8468"/>
          <a:stretch/>
        </p:blipFill>
        <p:spPr>
          <a:xfrm>
            <a:off x="2813940" y="3422520"/>
            <a:ext cx="3515670" cy="1109520"/>
          </a:xfrm>
          <a:prstGeom prst="rect">
            <a:avLst/>
          </a:prstGeom>
          <a:ln w="0">
            <a:noFill/>
          </a:ln>
        </p:spPr>
      </p:pic>
      <p:pic>
        <p:nvPicPr>
          <p:cNvPr id="412" name="Picture 8"/>
          <p:cNvPicPr/>
          <p:nvPr/>
        </p:nvPicPr>
        <p:blipFill>
          <a:blip r:embed="rId5">
            <a:lum contrast="20000"/>
          </a:blip>
          <a:srcRect t="19085"/>
          <a:stretch/>
        </p:blipFill>
        <p:spPr>
          <a:xfrm>
            <a:off x="2833380" y="4616280"/>
            <a:ext cx="3535110" cy="1657800"/>
          </a:xfrm>
          <a:prstGeom prst="rect">
            <a:avLst/>
          </a:prstGeom>
          <a:ln w="0">
            <a:noFill/>
          </a:ln>
        </p:spPr>
      </p:pic>
      <p:pic>
        <p:nvPicPr>
          <p:cNvPr id="413" name="Picture 9"/>
          <p:cNvPicPr/>
          <p:nvPr/>
        </p:nvPicPr>
        <p:blipFill>
          <a:blip r:embed="rId6"/>
          <a:stretch/>
        </p:blipFill>
        <p:spPr>
          <a:xfrm>
            <a:off x="6236730" y="200880"/>
            <a:ext cx="2816370" cy="1109160"/>
          </a:xfrm>
          <a:prstGeom prst="rect">
            <a:avLst/>
          </a:prstGeom>
          <a:ln w="0">
            <a:noFill/>
          </a:ln>
        </p:spPr>
      </p:pic>
      <p:cxnSp>
        <p:nvCxnSpPr>
          <p:cNvPr id="414" name="Straight Connector 11"/>
          <p:cNvCxnSpPr/>
          <p:nvPr/>
        </p:nvCxnSpPr>
        <p:spPr>
          <a:xfrm>
            <a:off x="4321080" y="1535760"/>
            <a:ext cx="1737990" cy="360"/>
          </a:xfrm>
          <a:prstGeom prst="straightConnector1">
            <a:avLst/>
          </a:prstGeom>
          <a:ln w="28575">
            <a:solidFill>
              <a:srgbClr val="C00000"/>
            </a:solidFill>
          </a:ln>
        </p:spPr>
      </p:cxnSp>
      <p:cxnSp>
        <p:nvCxnSpPr>
          <p:cNvPr id="415" name="Straight Connector 13"/>
          <p:cNvCxnSpPr/>
          <p:nvPr/>
        </p:nvCxnSpPr>
        <p:spPr>
          <a:xfrm>
            <a:off x="4321080" y="2638080"/>
            <a:ext cx="1737990" cy="360"/>
          </a:xfrm>
          <a:prstGeom prst="straightConnector1">
            <a:avLst/>
          </a:prstGeom>
          <a:ln w="28575">
            <a:solidFill>
              <a:srgbClr val="C00000"/>
            </a:solidFill>
          </a:ln>
        </p:spPr>
      </p:cxnSp>
      <p:cxnSp>
        <p:nvCxnSpPr>
          <p:cNvPr id="416" name="Straight Connector 14"/>
          <p:cNvCxnSpPr/>
          <p:nvPr/>
        </p:nvCxnSpPr>
        <p:spPr>
          <a:xfrm>
            <a:off x="3230280" y="3882240"/>
            <a:ext cx="2908710" cy="360"/>
          </a:xfrm>
          <a:prstGeom prst="straightConnector1">
            <a:avLst/>
          </a:prstGeom>
          <a:ln w="28575">
            <a:solidFill>
              <a:srgbClr val="C00000"/>
            </a:solidFill>
          </a:ln>
        </p:spPr>
      </p:cxnSp>
      <p:cxnSp>
        <p:nvCxnSpPr>
          <p:cNvPr id="417" name="Straight Connector 16"/>
          <p:cNvCxnSpPr/>
          <p:nvPr/>
        </p:nvCxnSpPr>
        <p:spPr>
          <a:xfrm>
            <a:off x="3361230" y="6128280"/>
            <a:ext cx="1737990" cy="360"/>
          </a:xfrm>
          <a:prstGeom prst="straightConnector1">
            <a:avLst/>
          </a:prstGeom>
          <a:ln w="28575">
            <a:solidFill>
              <a:srgbClr val="C00000"/>
            </a:solidFill>
          </a:ln>
        </p:spPr>
      </p:cxnSp>
    </p:spTree>
    <p:extLst>
      <p:ext uri="{BB962C8B-B14F-4D97-AF65-F5344CB8AC3E}">
        <p14:creationId xmlns:p14="http://schemas.microsoft.com/office/powerpoint/2010/main" val="290982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5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8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3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6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Picture 1"/>
          <p:cNvPicPr/>
          <p:nvPr/>
        </p:nvPicPr>
        <p:blipFill>
          <a:blip r:embed="rId2"/>
          <a:stretch/>
        </p:blipFill>
        <p:spPr>
          <a:xfrm>
            <a:off x="0" y="0"/>
            <a:ext cx="9143820" cy="685764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7407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93"/>
            <a:ext cx="7886700" cy="1325563"/>
          </a:xfrm>
        </p:spPr>
        <p:txBody>
          <a:bodyPr/>
          <a:lstStyle/>
          <a:p>
            <a:r>
              <a:rPr lang="el-GR" dirty="0"/>
              <a:t>ΟΡΙΣΜΟΙ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463675"/>
            <a:ext cx="399335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1800" b="1" dirty="0">
                <a:latin typeface="+mj-lt"/>
              </a:rPr>
              <a:t>Σήψη: </a:t>
            </a:r>
            <a:r>
              <a:rPr lang="el-GR" sz="1800" dirty="0">
                <a:latin typeface="+mj-lt"/>
              </a:rPr>
              <a:t>Η</a:t>
            </a:r>
            <a:r>
              <a:rPr lang="el-GR" sz="1800" i="1" dirty="0">
                <a:latin typeface="+mj-lt"/>
              </a:rPr>
              <a:t> απειλητική για τη ζωή δυσλειτουργία οργάνων που προκαλείται από τη δυσανάλογη απόκριση του ξενιστή στη λοίμωξη</a:t>
            </a:r>
            <a:endParaRPr lang="el-GR" sz="1800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4300" y="6176963"/>
            <a:ext cx="9029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prstClr val="black"/>
                </a:solidFill>
              </a:rPr>
              <a:t>Singer M, </a:t>
            </a:r>
            <a:r>
              <a:rPr lang="en-GB" sz="1400" dirty="0" err="1">
                <a:solidFill>
                  <a:prstClr val="black"/>
                </a:solidFill>
              </a:rPr>
              <a:t>Deutschman</a:t>
            </a:r>
            <a:r>
              <a:rPr lang="en-GB" sz="1400" dirty="0">
                <a:solidFill>
                  <a:prstClr val="black"/>
                </a:solidFill>
              </a:rPr>
              <a:t> CS, Seymour CW, et al. The Third International Consensus Definitions for Sepsis and Septic Shock (Sepsis-3). JAMA. 2016;315(8):801-810. doi:10.1001/jama.2016.0287</a:t>
            </a:r>
            <a:endParaRPr lang="el-GR" sz="1400" dirty="0">
              <a:solidFill>
                <a:prstClr val="black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609" y="3126253"/>
            <a:ext cx="3507581" cy="25147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958" y="3126253"/>
            <a:ext cx="3021806" cy="231311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836615" y="1380043"/>
            <a:ext cx="36790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i="1" dirty="0">
                <a:solidFill>
                  <a:srgbClr val="474C55"/>
                </a:solidFill>
                <a:latin typeface="Calibri Light"/>
              </a:rPr>
              <a:t>Σηπτική καταπληξία</a:t>
            </a:r>
            <a:r>
              <a:rPr lang="el-GR" b="1" dirty="0">
                <a:solidFill>
                  <a:srgbClr val="474C55"/>
                </a:solidFill>
                <a:latin typeface="Calibri Light"/>
              </a:rPr>
              <a:t>: </a:t>
            </a:r>
            <a:r>
              <a:rPr lang="el-GR" i="1" dirty="0">
                <a:solidFill>
                  <a:srgbClr val="474C55"/>
                </a:solidFill>
                <a:latin typeface="Calibri Light"/>
              </a:rPr>
              <a:t>υποσύνολο της Σήψης που οι υποκείμενες διαταραχές </a:t>
            </a:r>
            <a:r>
              <a:rPr lang="el-GR" b="1" i="1" dirty="0">
                <a:solidFill>
                  <a:srgbClr val="474C55"/>
                </a:solidFill>
                <a:latin typeface="Calibri Light"/>
              </a:rPr>
              <a:t>της κυκλοφορίας </a:t>
            </a:r>
            <a:r>
              <a:rPr lang="el-GR" i="1" dirty="0">
                <a:solidFill>
                  <a:srgbClr val="474C55"/>
                </a:solidFill>
                <a:latin typeface="Calibri Light"/>
              </a:rPr>
              <a:t>και του </a:t>
            </a:r>
            <a:r>
              <a:rPr lang="el-GR" b="1" i="1" dirty="0">
                <a:solidFill>
                  <a:srgbClr val="474C55"/>
                </a:solidFill>
                <a:latin typeface="Calibri Light"/>
              </a:rPr>
              <a:t>κυτταρικού μεταβολισμού </a:t>
            </a:r>
            <a:r>
              <a:rPr lang="el-GR" i="1" dirty="0">
                <a:solidFill>
                  <a:srgbClr val="474C55"/>
                </a:solidFill>
                <a:latin typeface="Calibri Light"/>
              </a:rPr>
              <a:t>είναι τόσο </a:t>
            </a:r>
            <a:r>
              <a:rPr lang="el-GR" i="1" dirty="0" err="1">
                <a:solidFill>
                  <a:srgbClr val="474C55"/>
                </a:solidFill>
                <a:latin typeface="Calibri Light"/>
              </a:rPr>
              <a:t>εξεσημασμένες</a:t>
            </a:r>
            <a:r>
              <a:rPr lang="el-GR" i="1" dirty="0">
                <a:solidFill>
                  <a:srgbClr val="474C55"/>
                </a:solidFill>
                <a:latin typeface="Calibri Light"/>
              </a:rPr>
              <a:t>, ώστε να αυξάνουν τη θνητότητα σε σημαντικό βαθμό</a:t>
            </a:r>
            <a:endParaRPr lang="el-GR" dirty="0">
              <a:solidFill>
                <a:prstClr val="black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68424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icture 1"/>
          <p:cNvPicPr/>
          <p:nvPr/>
        </p:nvPicPr>
        <p:blipFill>
          <a:blip r:embed="rId2"/>
          <a:srcRect l="24861"/>
          <a:stretch/>
        </p:blipFill>
        <p:spPr>
          <a:xfrm>
            <a:off x="457110" y="542880"/>
            <a:ext cx="3949020" cy="2747160"/>
          </a:xfrm>
          <a:prstGeom prst="rect">
            <a:avLst/>
          </a:prstGeom>
          <a:ln w="0">
            <a:noFill/>
          </a:ln>
        </p:spPr>
      </p:pic>
      <p:pic>
        <p:nvPicPr>
          <p:cNvPr id="173" name="Picture 2"/>
          <p:cNvPicPr/>
          <p:nvPr/>
        </p:nvPicPr>
        <p:blipFill>
          <a:blip r:embed="rId3"/>
          <a:stretch/>
        </p:blipFill>
        <p:spPr>
          <a:xfrm>
            <a:off x="4912920" y="1632600"/>
            <a:ext cx="3949020" cy="3508560"/>
          </a:xfrm>
          <a:prstGeom prst="rect">
            <a:avLst/>
          </a:prstGeom>
          <a:ln w="0">
            <a:noFill/>
          </a:ln>
        </p:spPr>
      </p:pic>
      <p:sp>
        <p:nvSpPr>
          <p:cNvPr id="174" name="TextBox 4"/>
          <p:cNvSpPr/>
          <p:nvPr/>
        </p:nvSpPr>
        <p:spPr>
          <a:xfrm>
            <a:off x="398520" y="4637091"/>
            <a:ext cx="5473170" cy="258386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en-US" spc="-1">
                <a:solidFill>
                  <a:srgbClr val="0070C0"/>
                </a:solidFill>
                <a:latin typeface="Calibri"/>
              </a:rPr>
              <a:t>1. Body temperature higher than 38°C or lower than 36 °C</a:t>
            </a:r>
            <a:endParaRPr lang="el-GR" spc="-1">
              <a:solidFill>
                <a:srgbClr val="000000"/>
              </a:solidFill>
            </a:endParaRPr>
          </a:p>
          <a:p>
            <a:r>
              <a:rPr lang="en-US" spc="-1">
                <a:solidFill>
                  <a:srgbClr val="0070C0"/>
                </a:solidFill>
                <a:latin typeface="Calibri"/>
              </a:rPr>
              <a:t>2. Heart rate higher than 90/min</a:t>
            </a:r>
            <a:endParaRPr lang="el-GR" spc="-1">
              <a:solidFill>
                <a:srgbClr val="000000"/>
              </a:solidFill>
            </a:endParaRPr>
          </a:p>
          <a:p>
            <a:r>
              <a:rPr lang="en-US" spc="-1">
                <a:solidFill>
                  <a:srgbClr val="0070C0"/>
                </a:solidFill>
                <a:latin typeface="Calibri"/>
              </a:rPr>
              <a:t>3. Hyperventilation evidenced by respiratory rate higher than 20/min or</a:t>
            </a:r>
            <a:endParaRPr lang="el-GR" spc="-1">
              <a:solidFill>
                <a:srgbClr val="000000"/>
              </a:solidFill>
            </a:endParaRPr>
          </a:p>
          <a:p>
            <a:r>
              <a:rPr lang="en-US" spc="-1">
                <a:solidFill>
                  <a:srgbClr val="0070C0"/>
                </a:solidFill>
                <a:latin typeface="Calibri"/>
              </a:rPr>
              <a:t>    PaCO2lower than 32 mmHg</a:t>
            </a:r>
            <a:endParaRPr lang="el-GR" spc="-1">
              <a:solidFill>
                <a:srgbClr val="000000"/>
              </a:solidFill>
            </a:endParaRPr>
          </a:p>
          <a:p>
            <a:r>
              <a:rPr lang="en-US" spc="-1">
                <a:solidFill>
                  <a:srgbClr val="0070C0"/>
                </a:solidFill>
                <a:latin typeface="Calibri"/>
              </a:rPr>
              <a:t>4. White blood cell count higher than 12,000 cells/</a:t>
            </a:r>
            <a:r>
              <a:rPr lang="el-GR" spc="-1">
                <a:solidFill>
                  <a:srgbClr val="0070C0"/>
                </a:solidFill>
                <a:latin typeface="Calibri"/>
              </a:rPr>
              <a:t>μ</a:t>
            </a:r>
            <a:r>
              <a:rPr lang="en-US" spc="-1">
                <a:solidFill>
                  <a:srgbClr val="0070C0"/>
                </a:solidFill>
                <a:latin typeface="Calibri"/>
              </a:rPr>
              <a:t>l or lower than 4,000/</a:t>
            </a:r>
            <a:r>
              <a:rPr lang="el-GR" spc="-1">
                <a:solidFill>
                  <a:srgbClr val="0070C0"/>
                </a:solidFill>
                <a:latin typeface="Calibri"/>
              </a:rPr>
              <a:t>μ</a:t>
            </a:r>
            <a:r>
              <a:rPr lang="en-US" spc="-1">
                <a:solidFill>
                  <a:srgbClr val="0070C0"/>
                </a:solidFill>
                <a:latin typeface="Calibri"/>
              </a:rPr>
              <a:t>l</a:t>
            </a:r>
            <a:endParaRPr lang="el-GR" spc="-1">
              <a:solidFill>
                <a:srgbClr val="000000"/>
              </a:solidFill>
            </a:endParaRPr>
          </a:p>
          <a:p>
            <a:r>
              <a:rPr lang="en-US" spc="-1">
                <a:solidFill>
                  <a:srgbClr val="0070C0"/>
                </a:solidFill>
                <a:latin typeface="Calibri"/>
              </a:rPr>
              <a:t>    or &gt;10% immature bands</a:t>
            </a:r>
            <a:endParaRPr lang="el-GR" spc="-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17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Picture 5"/>
          <p:cNvPicPr/>
          <p:nvPr/>
        </p:nvPicPr>
        <p:blipFill>
          <a:blip r:embed="rId2"/>
          <a:stretch/>
        </p:blipFill>
        <p:spPr>
          <a:xfrm>
            <a:off x="2060640" y="261720"/>
            <a:ext cx="5022270" cy="6333840"/>
          </a:xfrm>
          <a:prstGeom prst="rect">
            <a:avLst/>
          </a:prstGeom>
          <a:ln w="0">
            <a:noFill/>
          </a:ln>
        </p:spPr>
      </p:pic>
      <p:sp>
        <p:nvSpPr>
          <p:cNvPr id="176" name="Oval 6"/>
          <p:cNvSpPr/>
          <p:nvPr/>
        </p:nvSpPr>
        <p:spPr>
          <a:xfrm>
            <a:off x="2231550" y="3593160"/>
            <a:ext cx="954180" cy="25956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endParaRPr lang="en-US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7" name="Oval 7"/>
          <p:cNvSpPr/>
          <p:nvPr/>
        </p:nvSpPr>
        <p:spPr>
          <a:xfrm>
            <a:off x="4693140" y="5930640"/>
            <a:ext cx="860220" cy="21744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endParaRPr lang="en-US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8" name="Oval 8"/>
          <p:cNvSpPr/>
          <p:nvPr/>
        </p:nvSpPr>
        <p:spPr>
          <a:xfrm>
            <a:off x="5236920" y="1297440"/>
            <a:ext cx="633150" cy="21744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endParaRPr lang="en-US" spc="-1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311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344" y="2901043"/>
            <a:ext cx="4629150" cy="323850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="" xmlns:a16="http://schemas.microsoft.com/office/drawing/2014/main" id="{E1450CA7-FDA0-9386-EBCC-4AA8D1E5E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40" y="1643746"/>
            <a:ext cx="7641236" cy="89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99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" y="0"/>
            <a:ext cx="5454253" cy="54843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6940" y="3215508"/>
            <a:ext cx="6172199" cy="364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16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Picture 1"/>
          <p:cNvPicPr/>
          <p:nvPr/>
        </p:nvPicPr>
        <p:blipFill>
          <a:blip r:embed="rId2"/>
          <a:stretch/>
        </p:blipFill>
        <p:spPr>
          <a:xfrm>
            <a:off x="1395090" y="1264320"/>
            <a:ext cx="5495310" cy="426528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61213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962</Words>
  <Application>Microsoft Office PowerPoint</Application>
  <PresentationFormat>On-screen Show (4:3)</PresentationFormat>
  <Paragraphs>75</Paragraphs>
  <Slides>37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22</vt:i4>
      </vt:variant>
      <vt:variant>
        <vt:lpstr>Slide Titles</vt:lpstr>
      </vt:variant>
      <vt:variant>
        <vt:i4>37</vt:i4>
      </vt:variant>
    </vt:vector>
  </HeadingPairs>
  <TitlesOfParts>
    <vt:vector size="59" baseType="lpstr">
      <vt:lpstr>Office Theme</vt:lpstr>
      <vt:lpstr>2_Office Theme</vt:lpstr>
      <vt:lpstr>3_Office Theme</vt:lpstr>
      <vt:lpstr>1_Office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18_Office Theme</vt:lpstr>
      <vt:lpstr>19_Office Theme</vt:lpstr>
      <vt:lpstr>20_Office Theme</vt:lpstr>
      <vt:lpstr>21_Office Theme</vt:lpstr>
      <vt:lpstr>22_Office Theme</vt:lpstr>
      <vt:lpstr>ΣΗΨΗΗ</vt:lpstr>
      <vt:lpstr>PowerPoint Presentation</vt:lpstr>
      <vt:lpstr>Τι είναι σήψη;</vt:lpstr>
      <vt:lpstr>ΟΡΙΣΜΟΙ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Αρχική Αναζωογόνηση</vt:lpstr>
      <vt:lpstr>SCREENING &amp; ΠΡΩΙΜΗ ΘΕΡΑΠΕΙΑ</vt:lpstr>
      <vt:lpstr>PowerPoint Presentation</vt:lpstr>
      <vt:lpstr>PowerPoint Presentation</vt:lpstr>
      <vt:lpstr>PowerPoint Presentation</vt:lpstr>
      <vt:lpstr>PowerPoint Presentation</vt:lpstr>
      <vt:lpstr>Όχι Βιοδείκτες για έναρξη αντιμικροβιακών</vt:lpstr>
      <vt:lpstr>Antimicrobial Choice - MRSA</vt:lpstr>
      <vt:lpstr>Antimicrobial Choice – Gram (-) MDR </vt:lpstr>
      <vt:lpstr>Antimicrobial Choice –Mύκητες</vt:lpstr>
      <vt:lpstr>Antimicrobial Choice – Ιοί</vt:lpstr>
      <vt:lpstr>Αποκλιμάκωση &amp; Διάρκεια Αντιμικροβιακών</vt:lpstr>
      <vt:lpstr>Διαχείριση υγρών</vt:lpstr>
      <vt:lpstr> Αγγειοδραστικοί Παράγοντες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ΣΗΨΗΗ</dc:title>
  <dc:creator>Giannis</dc:creator>
  <cp:lastModifiedBy>Giannis</cp:lastModifiedBy>
  <cp:revision>18</cp:revision>
  <dcterms:created xsi:type="dcterms:W3CDTF">2006-08-16T00:00:00Z</dcterms:created>
  <dcterms:modified xsi:type="dcterms:W3CDTF">2023-12-14T19:40:04Z</dcterms:modified>
</cp:coreProperties>
</file>