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ebp" ContentType="image/webp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1" r:id="rId1"/>
  </p:sldMasterIdLst>
  <p:notesMasterIdLst>
    <p:notesMasterId r:id="rId32"/>
  </p:notesMasterIdLst>
  <p:sldIdLst>
    <p:sldId id="256" r:id="rId2"/>
    <p:sldId id="257" r:id="rId3"/>
    <p:sldId id="258" r:id="rId4"/>
    <p:sldId id="259" r:id="rId5"/>
    <p:sldId id="260" r:id="rId6"/>
    <p:sldId id="285" r:id="rId7"/>
    <p:sldId id="286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84" r:id="rId18"/>
    <p:sldId id="283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</p:sldIdLst>
  <p:sldSz cx="9144000" cy="5143500" type="screen16x9"/>
  <p:notesSz cx="6858000" cy="9144000"/>
  <p:embeddedFontLst>
    <p:embeddedFont>
      <p:font typeface="Lato" panose="020F0502020204030203" pitchFamily="34" charset="0"/>
      <p:regular r:id="rId33"/>
      <p:bold r:id="rId34"/>
      <p:italic r:id="rId35"/>
      <p:boldItalic r:id="rId36"/>
    </p:embeddedFont>
    <p:embeddedFont>
      <p:font typeface="Roboto" panose="02000000000000000000" pitchFamily="2" charset="0"/>
      <p:regular r:id="rId37"/>
      <p:bold r:id="rId38"/>
      <p:italic r:id="rId39"/>
      <p:boldItalic r:id="rId40"/>
    </p:embeddedFont>
    <p:embeddedFont>
      <p:font typeface="Verdana" panose="020B0604030504040204" pitchFamily="34" charset="0"/>
      <p:regular r:id="rId41"/>
      <p:bold r:id="rId42"/>
      <p:italic r:id="rId43"/>
      <p:boldItalic r:id="rId4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36" d="100"/>
          <a:sy n="136" d="100"/>
        </p:scale>
        <p:origin x="894" y="11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7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2.fntdata"/><Relationship Id="rId42" Type="http://schemas.openxmlformats.org/officeDocument/2006/relationships/font" Target="fonts/font10.fntdata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1.fntdata"/><Relationship Id="rId38" Type="http://schemas.openxmlformats.org/officeDocument/2006/relationships/font" Target="fonts/font6.fntdata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font" Target="fonts/font5.fntdata"/><Relationship Id="rId40" Type="http://schemas.openxmlformats.org/officeDocument/2006/relationships/font" Target="fonts/font8.fntdata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4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1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3.fntdata"/><Relationship Id="rId43" Type="http://schemas.openxmlformats.org/officeDocument/2006/relationships/font" Target="fonts/font11.fntdata"/><Relationship Id="rId48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" name="Google Shape;65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g6f172a7f6e_0_5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" name="Google Shape;127;g6f172a7f6e_0_5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g6f172a7f6e_0_5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3" name="Google Shape;133;g6f172a7f6e_0_5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g6f172a7f6e_0_6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9" name="Google Shape;139;g6f172a7f6e_0_6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g6f172a7f6e_0_1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5" name="Google Shape;145;g6f172a7f6e_0_1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g6f172a7f6e_0_1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" name="Google Shape;153;g6f172a7f6e_0_1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g1149a8e5898_0_1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1" name="Google Shape;161;g1149a8e5898_0_1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g1149a8e5898_0_3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1" name="Google Shape;181;g1149a8e5898_0_39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g1149a8e5898_0_4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1" name="Google Shape;201;g1149a8e5898_0_4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g1149a8e5898_0_4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0" name="Google Shape;220;g1149a8e5898_0_4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g1149a8e5898_0_4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0" name="Google Shape;240;g1149a8e5898_0_4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g6f172a7f6e_0_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" name="Google Shape;71;g6f172a7f6e_0_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72;g6f172a7f6e_0_82:notes"/>
          <p:cNvSpPr txBox="1">
            <a:spLocks noGrp="1"/>
          </p:cNvSpPr>
          <p:nvPr>
            <p:ph type="sldNum" idx="12"/>
          </p:nvPr>
        </p:nvSpPr>
        <p:spPr>
          <a:xfrm>
            <a:off x="3884612" y="8685212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Verdana"/>
              <a:buNone/>
            </a:pPr>
            <a:fld id="{00000000-1234-1234-1234-123412341234}" type="slidenum">
              <a:rPr lang="en"/>
              <a:t>2</a:t>
            </a:fld>
            <a:endParaRPr sz="1400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g1149a8e5898_0_4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0" name="Google Shape;260;g1149a8e5898_0_4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g6f172a7f6e_0_5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8" name="Google Shape;268;g6f172a7f6e_0_5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g6f172a7f6e_0_5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4" name="Google Shape;274;g6f172a7f6e_0_5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g6f172a7f6e_0_5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0" name="Google Shape;280;g6f172a7f6e_0_5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g6f172a7f6e_0_5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6" name="Google Shape;286;g6f172a7f6e_0_5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g1149a8e5898_0_4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2" name="Google Shape;292;g1149a8e5898_0_4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g1149a8e5898_0_4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9" name="Google Shape;299;g1149a8e5898_0_4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g6f172a7f6e_0_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" name="Google Shape;78;g6f172a7f6e_0_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79;g6f172a7f6e_0_88:notes"/>
          <p:cNvSpPr txBox="1">
            <a:spLocks noGrp="1"/>
          </p:cNvSpPr>
          <p:nvPr>
            <p:ph type="sldNum" idx="12"/>
          </p:nvPr>
        </p:nvSpPr>
        <p:spPr>
          <a:xfrm>
            <a:off x="3884612" y="8685212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Verdana"/>
              <a:buNone/>
            </a:pPr>
            <a:fld id="{00000000-1234-1234-1234-123412341234}" type="slidenum">
              <a:rPr lang="en"/>
              <a:t>3</a:t>
            </a:fld>
            <a:endParaRPr sz="1400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g11493d6854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" name="Google Shape;85;g11493d6854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g6f172a7f6e_0_5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" name="Google Shape;92;g6f172a7f6e_0_5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g6f172a7f6e_0_5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" name="Google Shape;98;g6f172a7f6e_0_5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g6f172a7f6e_0_5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" name="Google Shape;104;g6f172a7f6e_0_5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g11493d6854a_0_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" name="Google Shape;110;g11493d6854a_0_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g1149a8e5898_0_4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" name="Google Shape;119;g1149a8e5898_0_4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>
            <a:spLocks noGrp="1"/>
          </p:cNvSpPr>
          <p:nvPr>
            <p:ph type="title"/>
          </p:nvPr>
        </p:nvSpPr>
        <p:spPr>
          <a:xfrm>
            <a:off x="457200" y="400050"/>
            <a:ext cx="8229600" cy="74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3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65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25755" algn="l" rtl="0">
              <a:spcBef>
                <a:spcPts val="360"/>
              </a:spcBef>
              <a:spcAft>
                <a:spcPts val="0"/>
              </a:spcAft>
              <a:buSzPts val="1530"/>
              <a:buChar char="●"/>
              <a:defRPr/>
            </a:lvl1pPr>
            <a:lvl2pPr marL="914400" lvl="1" indent="-325755" algn="l" rtl="0">
              <a:spcBef>
                <a:spcPts val="360"/>
              </a:spcBef>
              <a:spcAft>
                <a:spcPts val="0"/>
              </a:spcAft>
              <a:buSzPts val="1530"/>
              <a:buChar char="○"/>
              <a:defRPr/>
            </a:lvl2pPr>
            <a:lvl3pPr marL="1371600" lvl="2" indent="-331469" algn="l" rtl="0">
              <a:spcBef>
                <a:spcPts val="360"/>
              </a:spcBef>
              <a:spcAft>
                <a:spcPts val="0"/>
              </a:spcAft>
              <a:buSzPts val="1620"/>
              <a:buChar char="■"/>
              <a:defRPr/>
            </a:lvl3pPr>
            <a:lvl4pPr marL="1828800" lvl="3" indent="-342900" algn="l" rtl="0">
              <a:spcBef>
                <a:spcPts val="36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 algn="l" rtl="0">
              <a:spcBef>
                <a:spcPts val="36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 algn="l" rtl="0">
              <a:spcBef>
                <a:spcPts val="36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algn="l" rtl="0">
              <a:spcBef>
                <a:spcPts val="120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algn="l" rtl="0">
              <a:spcBef>
                <a:spcPts val="120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algn="l" rtl="0">
              <a:spcBef>
                <a:spcPts val="1200"/>
              </a:spcBef>
              <a:spcAft>
                <a:spcPts val="120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53" name="Google Shape;53;p13"/>
          <p:cNvSpPr txBox="1">
            <a:spLocks noGrp="1"/>
          </p:cNvSpPr>
          <p:nvPr>
            <p:ph type="dt" idx="10"/>
          </p:nvPr>
        </p:nvSpPr>
        <p:spPr>
          <a:xfrm>
            <a:off x="457200" y="14288"/>
            <a:ext cx="28956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13"/>
          <p:cNvSpPr txBox="1">
            <a:spLocks noGrp="1"/>
          </p:cNvSpPr>
          <p:nvPr>
            <p:ph type="ftr" idx="11"/>
          </p:nvPr>
        </p:nvSpPr>
        <p:spPr>
          <a:xfrm>
            <a:off x="3429000" y="14288"/>
            <a:ext cx="41148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13"/>
          <p:cNvSpPr txBox="1">
            <a:spLocks noGrp="1"/>
          </p:cNvSpPr>
          <p:nvPr>
            <p:ph type="sldNum" idx="12"/>
          </p:nvPr>
        </p:nvSpPr>
        <p:spPr>
          <a:xfrm>
            <a:off x="7620000" y="14288"/>
            <a:ext cx="10668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85000" lnSpcReduction="20000"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Verdana"/>
              <a:buNone/>
              <a:defRPr sz="1400" b="1" i="0" u="none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Verdana"/>
              <a:buNone/>
              <a:defRPr sz="1400" b="1" i="0" u="none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Verdana"/>
              <a:buNone/>
              <a:defRPr sz="1400" b="1" i="0" u="none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Verdana"/>
              <a:buNone/>
              <a:defRPr sz="1400" b="1" i="0" u="none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Verdana"/>
              <a:buNone/>
              <a:defRPr sz="1400" b="1" i="0" u="none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Verdana"/>
              <a:buNone/>
              <a:defRPr sz="1400" b="1" i="0" u="none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Verdana"/>
              <a:buNone/>
              <a:defRPr sz="1400" b="1" i="0" u="none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Verdana"/>
              <a:buNone/>
              <a:defRPr sz="1400" b="1" i="0" u="none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Verdana"/>
              <a:buNone/>
              <a:defRPr sz="1400" b="1" i="0" u="none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sz="1000" b="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4"/>
          <p:cNvSpPr txBox="1">
            <a:spLocks noGrp="1"/>
          </p:cNvSpPr>
          <p:nvPr>
            <p:ph type="title"/>
          </p:nvPr>
        </p:nvSpPr>
        <p:spPr>
          <a:xfrm>
            <a:off x="457200" y="400050"/>
            <a:ext cx="8229600" cy="74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14"/>
          <p:cNvSpPr txBox="1">
            <a:spLocks noGrp="1"/>
          </p:cNvSpPr>
          <p:nvPr>
            <p:ph type="body" idx="1"/>
          </p:nvPr>
        </p:nvSpPr>
        <p:spPr>
          <a:xfrm>
            <a:off x="457200" y="1255014"/>
            <a:ext cx="4038600" cy="353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79730" algn="l" rtl="0">
              <a:spcBef>
                <a:spcPts val="560"/>
              </a:spcBef>
              <a:spcAft>
                <a:spcPts val="0"/>
              </a:spcAft>
              <a:buSzPts val="2380"/>
              <a:buChar char="●"/>
              <a:defRPr sz="2800"/>
            </a:lvl1pPr>
            <a:lvl2pPr marL="914400" lvl="1" indent="-358140" algn="l" rtl="0">
              <a:spcBef>
                <a:spcPts val="480"/>
              </a:spcBef>
              <a:spcAft>
                <a:spcPts val="0"/>
              </a:spcAft>
              <a:buSzPts val="2040"/>
              <a:buChar char="○"/>
              <a:defRPr sz="2400"/>
            </a:lvl2pPr>
            <a:lvl3pPr marL="1371600" lvl="2" indent="-342900" algn="l" rtl="0">
              <a:spcBef>
                <a:spcPts val="400"/>
              </a:spcBef>
              <a:spcAft>
                <a:spcPts val="0"/>
              </a:spcAft>
              <a:buSzPts val="1800"/>
              <a:buChar char="■"/>
              <a:defRPr sz="2000"/>
            </a:lvl3pPr>
            <a:lvl4pPr marL="1828800" lvl="3" indent="-342900" algn="l" rtl="0">
              <a:spcBef>
                <a:spcPts val="360"/>
              </a:spcBef>
              <a:spcAft>
                <a:spcPts val="0"/>
              </a:spcAft>
              <a:buSzPts val="1800"/>
              <a:buChar char="●"/>
              <a:defRPr sz="1800"/>
            </a:lvl4pPr>
            <a:lvl5pPr marL="2286000" lvl="4" indent="-342900" algn="l" rtl="0">
              <a:spcBef>
                <a:spcPts val="360"/>
              </a:spcBef>
              <a:spcAft>
                <a:spcPts val="0"/>
              </a:spcAft>
              <a:buSzPts val="1800"/>
              <a:buChar char="○"/>
              <a:defRPr sz="1800"/>
            </a:lvl5pPr>
            <a:lvl6pPr marL="2743200" lvl="5" indent="-342900" algn="l" rtl="0">
              <a:spcBef>
                <a:spcPts val="360"/>
              </a:spcBef>
              <a:spcAft>
                <a:spcPts val="0"/>
              </a:spcAft>
              <a:buSzPts val="1800"/>
              <a:buChar char="■"/>
              <a:defRPr sz="1800"/>
            </a:lvl6pPr>
            <a:lvl7pPr marL="3200400" lvl="6" indent="-342900" algn="l" rtl="0">
              <a:spcBef>
                <a:spcPts val="1200"/>
              </a:spcBef>
              <a:spcAft>
                <a:spcPts val="0"/>
              </a:spcAft>
              <a:buSzPts val="1800"/>
              <a:buChar char="●"/>
              <a:defRPr sz="1800"/>
            </a:lvl7pPr>
            <a:lvl8pPr marL="3657600" lvl="7" indent="-342900" algn="l" rtl="0">
              <a:spcBef>
                <a:spcPts val="1200"/>
              </a:spcBef>
              <a:spcAft>
                <a:spcPts val="0"/>
              </a:spcAft>
              <a:buSzPts val="1800"/>
              <a:buChar char="○"/>
              <a:defRPr sz="1800"/>
            </a:lvl8pPr>
            <a:lvl9pPr marL="4114800" lvl="8" indent="-342900" algn="l" rtl="0">
              <a:spcBef>
                <a:spcPts val="1200"/>
              </a:spcBef>
              <a:spcAft>
                <a:spcPts val="1200"/>
              </a:spcAft>
              <a:buSzPts val="1800"/>
              <a:buChar char="■"/>
              <a:defRPr sz="1800"/>
            </a:lvl9pPr>
          </a:lstStyle>
          <a:p>
            <a:endParaRPr/>
          </a:p>
        </p:txBody>
      </p:sp>
      <p:sp>
        <p:nvSpPr>
          <p:cNvPr id="59" name="Google Shape;59;p14"/>
          <p:cNvSpPr txBox="1">
            <a:spLocks noGrp="1"/>
          </p:cNvSpPr>
          <p:nvPr>
            <p:ph type="body" idx="2"/>
          </p:nvPr>
        </p:nvSpPr>
        <p:spPr>
          <a:xfrm>
            <a:off x="4648200" y="1255014"/>
            <a:ext cx="4038600" cy="353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79730" algn="l" rtl="0">
              <a:spcBef>
                <a:spcPts val="560"/>
              </a:spcBef>
              <a:spcAft>
                <a:spcPts val="0"/>
              </a:spcAft>
              <a:buSzPts val="2380"/>
              <a:buChar char="●"/>
              <a:defRPr sz="2800"/>
            </a:lvl1pPr>
            <a:lvl2pPr marL="914400" lvl="1" indent="-358140" algn="l" rtl="0">
              <a:spcBef>
                <a:spcPts val="480"/>
              </a:spcBef>
              <a:spcAft>
                <a:spcPts val="0"/>
              </a:spcAft>
              <a:buSzPts val="2040"/>
              <a:buChar char="○"/>
              <a:defRPr sz="2400"/>
            </a:lvl2pPr>
            <a:lvl3pPr marL="1371600" lvl="2" indent="-342900" algn="l" rtl="0">
              <a:spcBef>
                <a:spcPts val="400"/>
              </a:spcBef>
              <a:spcAft>
                <a:spcPts val="0"/>
              </a:spcAft>
              <a:buSzPts val="1800"/>
              <a:buChar char="■"/>
              <a:defRPr sz="2000"/>
            </a:lvl3pPr>
            <a:lvl4pPr marL="1828800" lvl="3" indent="-342900" algn="l" rtl="0">
              <a:spcBef>
                <a:spcPts val="360"/>
              </a:spcBef>
              <a:spcAft>
                <a:spcPts val="0"/>
              </a:spcAft>
              <a:buSzPts val="1800"/>
              <a:buChar char="●"/>
              <a:defRPr sz="1800"/>
            </a:lvl4pPr>
            <a:lvl5pPr marL="2286000" lvl="4" indent="-342900" algn="l" rtl="0">
              <a:spcBef>
                <a:spcPts val="360"/>
              </a:spcBef>
              <a:spcAft>
                <a:spcPts val="0"/>
              </a:spcAft>
              <a:buSzPts val="1800"/>
              <a:buChar char="○"/>
              <a:defRPr sz="1800"/>
            </a:lvl5pPr>
            <a:lvl6pPr marL="2743200" lvl="5" indent="-342900" algn="l" rtl="0">
              <a:spcBef>
                <a:spcPts val="360"/>
              </a:spcBef>
              <a:spcAft>
                <a:spcPts val="0"/>
              </a:spcAft>
              <a:buSzPts val="1800"/>
              <a:buChar char="■"/>
              <a:defRPr sz="1800"/>
            </a:lvl6pPr>
            <a:lvl7pPr marL="3200400" lvl="6" indent="-342900" algn="l" rtl="0">
              <a:spcBef>
                <a:spcPts val="1200"/>
              </a:spcBef>
              <a:spcAft>
                <a:spcPts val="0"/>
              </a:spcAft>
              <a:buSzPts val="1800"/>
              <a:buChar char="●"/>
              <a:defRPr sz="1800"/>
            </a:lvl7pPr>
            <a:lvl8pPr marL="3657600" lvl="7" indent="-342900" algn="l" rtl="0">
              <a:spcBef>
                <a:spcPts val="1200"/>
              </a:spcBef>
              <a:spcAft>
                <a:spcPts val="0"/>
              </a:spcAft>
              <a:buSzPts val="1800"/>
              <a:buChar char="○"/>
              <a:defRPr sz="1800"/>
            </a:lvl8pPr>
            <a:lvl9pPr marL="4114800" lvl="8" indent="-342900" algn="l" rtl="0">
              <a:spcBef>
                <a:spcPts val="1200"/>
              </a:spcBef>
              <a:spcAft>
                <a:spcPts val="1200"/>
              </a:spcAft>
              <a:buSzPts val="1800"/>
              <a:buChar char="■"/>
              <a:defRPr sz="1800"/>
            </a:lvl9pPr>
          </a:lstStyle>
          <a:p>
            <a:endParaRPr/>
          </a:p>
        </p:txBody>
      </p:sp>
      <p:sp>
        <p:nvSpPr>
          <p:cNvPr id="60" name="Google Shape;60;p14"/>
          <p:cNvSpPr txBox="1">
            <a:spLocks noGrp="1"/>
          </p:cNvSpPr>
          <p:nvPr>
            <p:ph type="dt" idx="10"/>
          </p:nvPr>
        </p:nvSpPr>
        <p:spPr>
          <a:xfrm>
            <a:off x="457200" y="14288"/>
            <a:ext cx="28956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14"/>
          <p:cNvSpPr txBox="1">
            <a:spLocks noGrp="1"/>
          </p:cNvSpPr>
          <p:nvPr>
            <p:ph type="ftr" idx="11"/>
          </p:nvPr>
        </p:nvSpPr>
        <p:spPr>
          <a:xfrm>
            <a:off x="3429000" y="14288"/>
            <a:ext cx="41148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14"/>
          <p:cNvSpPr txBox="1">
            <a:spLocks noGrp="1"/>
          </p:cNvSpPr>
          <p:nvPr>
            <p:ph type="sldNum" idx="12"/>
          </p:nvPr>
        </p:nvSpPr>
        <p:spPr>
          <a:xfrm>
            <a:off x="7620000" y="14288"/>
            <a:ext cx="10668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85000" lnSpcReduction="20000"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Verdana"/>
              <a:buNone/>
              <a:defRPr sz="1400" b="1" i="0" u="none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Verdana"/>
              <a:buNone/>
              <a:defRPr sz="1400" b="1" i="0" u="none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Verdana"/>
              <a:buNone/>
              <a:defRPr sz="1400" b="1" i="0" u="none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Verdana"/>
              <a:buNone/>
              <a:defRPr sz="1400" b="1" i="0" u="none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Verdana"/>
              <a:buNone/>
              <a:defRPr sz="1400" b="1" i="0" u="none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Verdana"/>
              <a:buNone/>
              <a:defRPr sz="1400" b="1" i="0" u="none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Verdana"/>
              <a:buNone/>
              <a:defRPr sz="1400" b="1" i="0" u="none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Verdana"/>
              <a:buNone/>
              <a:defRPr sz="1400" b="1" i="0" u="none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Verdana"/>
              <a:buNone/>
              <a:defRPr sz="1400" b="1" i="0" u="none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sz="1000" b="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3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5.jp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3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webp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5"/>
          <p:cNvSpPr txBox="1">
            <a:spLocks noGrp="1"/>
          </p:cNvSpPr>
          <p:nvPr>
            <p:ph type="ctrTitle"/>
          </p:nvPr>
        </p:nvSpPr>
        <p:spPr>
          <a:xfrm>
            <a:off x="1004150" y="618687"/>
            <a:ext cx="7136700" cy="2155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Σημειολογια κ διαγνωστικη προσπελαση: κοιλια </a:t>
            </a:r>
            <a:endParaRPr/>
          </a:p>
        </p:txBody>
      </p:sp>
      <p:sp>
        <p:nvSpPr>
          <p:cNvPr id="68" name="Google Shape;68;p15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55000" lnSpcReduction="2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Ν Αλεξακης</a:t>
            </a: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Καθηγητής ΕΚΠΑ </a:t>
            </a:r>
            <a:endParaRPr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366B4B9-2007-559B-B505-AD723652F1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988" y="3376246"/>
            <a:ext cx="1601004" cy="160100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984D1FF-7AC9-D971-3EAB-229CC3D19A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02000" y="4184650"/>
            <a:ext cx="2642000" cy="7926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2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13;p22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114" name="Google Shape;114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22850" y="2966225"/>
            <a:ext cx="3004749" cy="2177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" name="Google Shape;115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027601" y="1596525"/>
            <a:ext cx="3527664" cy="2261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" name="Google Shape;116;p2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62550" y="1436550"/>
            <a:ext cx="2663075" cy="1331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23"/>
          <p:cNvSpPr txBox="1">
            <a:spLocks noGrp="1"/>
          </p:cNvSpPr>
          <p:nvPr>
            <p:ph type="title"/>
          </p:nvPr>
        </p:nvSpPr>
        <p:spPr>
          <a:xfrm>
            <a:off x="-496775" y="411800"/>
            <a:ext cx="8520600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22;p23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123" name="Google Shape;123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465100"/>
            <a:ext cx="3810000" cy="2905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" name="Google Shape;124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37074" y="383788"/>
            <a:ext cx="4195225" cy="4375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2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Ψηλαφηση </a:t>
            </a:r>
            <a:endParaRPr/>
          </a:p>
        </p:txBody>
      </p:sp>
      <p:sp>
        <p:nvSpPr>
          <p:cNvPr id="130" name="Google Shape;130;p2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lnSpcReduction="1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τυπικά </a:t>
            </a:r>
            <a:r>
              <a:rPr lang="en" b="1"/>
              <a:t>θα πιεσουμε και τις εννέα περιοχές της κοιλιάς </a:t>
            </a:r>
            <a:r>
              <a:rPr lang="en"/>
              <a:t>του ασθενούς, ξεκινώντας από τις περιοχές χωρίς πόνο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Αυτό γίνεται συνήθως δύο φορές, πρώτα με </a:t>
            </a:r>
            <a:r>
              <a:rPr lang="en" b="1"/>
              <a:t>ελαφριά πίεση</a:t>
            </a:r>
            <a:r>
              <a:rPr lang="en"/>
              <a:t> και στη συνέχεια με </a:t>
            </a:r>
            <a:r>
              <a:rPr lang="en" b="1"/>
              <a:t>βαθύτερη πίεση</a:t>
            </a:r>
            <a:r>
              <a:rPr lang="en"/>
              <a:t> για καλύτερη εξέταση των κοιλιακών οργάνων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Κατά την ελαφρα ψηλάφηση, ο εξεταστής ελεγχει για οποιαδήποτε </a:t>
            </a:r>
            <a:r>
              <a:rPr lang="en" b="1"/>
              <a:t>μάζα, ακαμψία ή πόνο στην επιφάνεια</a:t>
            </a:r>
            <a:endParaRPr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Σε βαθιά ψηλάφηση, ο εξεταστής εξετάζει οποιαδήποτε </a:t>
            </a:r>
            <a:r>
              <a:rPr lang="en" b="1"/>
              <a:t>οργανομεγαλία</a:t>
            </a:r>
            <a:r>
              <a:rPr lang="en"/>
              <a:t> (ηπαρ- σπληνας, εντερικη μαζα)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2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Ψηλαφηση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36;p2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Σπασμος κοιλιακου τοιχωματος</a:t>
            </a:r>
            <a:r>
              <a:rPr lang="en"/>
              <a:t>: συστολή μυών απο την πίεση.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b="1"/>
              <a:t>Σκληρότητα</a:t>
            </a:r>
            <a:r>
              <a:rPr lang="en"/>
              <a:t>: υποδεικνύει φλεγμονή του περιτοναίου.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b="1"/>
              <a:t>Αναπηδωσα ευαισθησια</a:t>
            </a:r>
            <a:r>
              <a:rPr lang="en"/>
              <a:t>: πόνος στην απελευθέρωση πιεσης.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r>
              <a:rPr lang="en" b="1"/>
              <a:t>αντανακλαση  πόνου</a:t>
            </a:r>
            <a:r>
              <a:rPr lang="en"/>
              <a:t>:  πόνος που παράγεται μακριά από την περιοχή ψηλαφησης.</a:t>
            </a:r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26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42" name="Google Shape;142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259393" cy="40677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27"/>
          <p:cNvSpPr txBox="1">
            <a:spLocks noGrp="1"/>
          </p:cNvSpPr>
          <p:nvPr>
            <p:ph type="title"/>
          </p:nvPr>
        </p:nvSpPr>
        <p:spPr>
          <a:xfrm>
            <a:off x="457200" y="400050"/>
            <a:ext cx="8229600" cy="74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Σωματικος / σπλαχνικός πονος </a:t>
            </a:r>
            <a:endParaRPr sz="400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8" name="Google Shape;148;p27"/>
          <p:cNvSpPr txBox="1">
            <a:spLocks noGrp="1"/>
          </p:cNvSpPr>
          <p:nvPr>
            <p:ph type="body" idx="1"/>
          </p:nvPr>
        </p:nvSpPr>
        <p:spPr>
          <a:xfrm>
            <a:off x="457200" y="1254919"/>
            <a:ext cx="4038600" cy="353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182562" marR="0" lvl="0" indent="-5302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4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49" name="Google Shape;149;p27" descr="http://pmj.bmj.com/content/81/957/448/F2.large.jpg"/>
          <p:cNvPicPr preferRelativeResize="0">
            <a:picLocks noGrp="1"/>
          </p:cNvPicPr>
          <p:nvPr>
            <p:ph type="body" idx="2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4838700" y="1815703"/>
            <a:ext cx="3657600" cy="2416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" name="Google Shape;150;p27" descr="http://www.healcentral.org/content/collections/RCSI/cns073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49262" y="1113234"/>
            <a:ext cx="4051301" cy="357306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28"/>
          <p:cNvSpPr txBox="1">
            <a:spLocks noGrp="1"/>
          </p:cNvSpPr>
          <p:nvPr>
            <p:ph type="title"/>
          </p:nvPr>
        </p:nvSpPr>
        <p:spPr>
          <a:xfrm>
            <a:off x="457200" y="400050"/>
            <a:ext cx="8229600" cy="74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400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6" name="Google Shape;156;p28"/>
          <p:cNvSpPr txBox="1">
            <a:spLocks noGrp="1"/>
          </p:cNvSpPr>
          <p:nvPr>
            <p:ph type="body" idx="1"/>
          </p:nvPr>
        </p:nvSpPr>
        <p:spPr>
          <a:xfrm>
            <a:off x="457200" y="1254919"/>
            <a:ext cx="4038600" cy="353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182562" marR="0" lvl="0" indent="-5302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4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57" name="Google Shape;157;p28" descr="http://www.rightdiagnosis.com/bookimages/4/fig09.jpg"/>
          <p:cNvPicPr preferRelativeResize="0">
            <a:picLocks noGrp="1"/>
          </p:cNvPicPr>
          <p:nvPr>
            <p:ph type="body" idx="2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4648200" y="1778794"/>
            <a:ext cx="4038600" cy="2490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8" name="Google Shape;158;p28" descr="http://www.drozek.us/documents%20on%20Web%20site/Teaching/articles%20and%20topics/visuals/embriologic%20origen%20of%20pain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84212" y="1600200"/>
            <a:ext cx="2769395" cy="264556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DD3741-9ADD-9340-4937-33346E09BC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651B4B9-3031-B447-9DCB-70ADA47EEF4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77DE22D-EBDB-E29D-7BDE-3B4E32EC46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4837" y="0"/>
            <a:ext cx="3434325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736923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E4B2E2-FBF3-47D4-55E8-AC5AFEC089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59204E6-DD8F-D142-322F-294F2AF7D46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D58A16C-8B6E-82E7-6ACD-3A3ADF6D02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27155" y="0"/>
            <a:ext cx="3489690" cy="5143500"/>
          </a:xfrm>
          <a:prstGeom prst="rect">
            <a:avLst/>
          </a:prstGeom>
        </p:spPr>
      </p:pic>
      <p:sp>
        <p:nvSpPr>
          <p:cNvPr id="4" name="Arrow: Right 3">
            <a:extLst>
              <a:ext uri="{FF2B5EF4-FFF2-40B4-BE49-F238E27FC236}">
                <a16:creationId xmlns:a16="http://schemas.microsoft.com/office/drawing/2014/main" id="{E1E0527E-D232-FE66-F329-E348C8779DE9}"/>
              </a:ext>
            </a:extLst>
          </p:cNvPr>
          <p:cNvSpPr/>
          <p:nvPr/>
        </p:nvSpPr>
        <p:spPr>
          <a:xfrm>
            <a:off x="2222695" y="3446585"/>
            <a:ext cx="464234" cy="140677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Arrow: Right 5">
            <a:extLst>
              <a:ext uri="{FF2B5EF4-FFF2-40B4-BE49-F238E27FC236}">
                <a16:creationId xmlns:a16="http://schemas.microsoft.com/office/drawing/2014/main" id="{66F1F7A5-9A40-4041-A258-41986D25B40D}"/>
              </a:ext>
            </a:extLst>
          </p:cNvPr>
          <p:cNvSpPr/>
          <p:nvPr/>
        </p:nvSpPr>
        <p:spPr>
          <a:xfrm>
            <a:off x="2222695" y="4768948"/>
            <a:ext cx="520505" cy="140677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140202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2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Κοιλιακη διαταση </a:t>
            </a:r>
            <a:endParaRPr/>
          </a:p>
        </p:txBody>
      </p:sp>
      <p:sp>
        <p:nvSpPr>
          <p:cNvPr id="164" name="Google Shape;164;p29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 dirty="0"/>
          </a:p>
        </p:txBody>
      </p:sp>
      <p:cxnSp>
        <p:nvCxnSpPr>
          <p:cNvPr id="165" name="Google Shape;165;p29"/>
          <p:cNvCxnSpPr>
            <a:stCxn id="166" idx="2"/>
            <a:endCxn id="167" idx="0"/>
          </p:cNvCxnSpPr>
          <p:nvPr/>
        </p:nvCxnSpPr>
        <p:spPr>
          <a:xfrm rot="-5400000" flipH="1">
            <a:off x="5133300" y="1160500"/>
            <a:ext cx="647700" cy="1770300"/>
          </a:xfrm>
          <a:prstGeom prst="bentConnector3">
            <a:avLst>
              <a:gd name="adj1" fmla="val 50008"/>
            </a:avLst>
          </a:prstGeom>
          <a:noFill/>
          <a:ln w="19050" cap="flat" cmpd="sng">
            <a:solidFill>
              <a:srgbClr val="C2C2C2"/>
            </a:solidFill>
            <a:prstDash val="solid"/>
            <a:miter lim="8000"/>
            <a:headEnd type="none" w="sm" len="sm"/>
            <a:tailEnd type="none" w="sm" len="sm"/>
          </a:ln>
        </p:spPr>
      </p:cxnSp>
      <p:cxnSp>
        <p:nvCxnSpPr>
          <p:cNvPr id="168" name="Google Shape;168;p29"/>
          <p:cNvCxnSpPr>
            <a:stCxn id="169" idx="0"/>
            <a:endCxn id="166" idx="2"/>
          </p:cNvCxnSpPr>
          <p:nvPr/>
        </p:nvCxnSpPr>
        <p:spPr>
          <a:xfrm rot="-5400000">
            <a:off x="3363000" y="1160600"/>
            <a:ext cx="647700" cy="1770300"/>
          </a:xfrm>
          <a:prstGeom prst="bentConnector3">
            <a:avLst>
              <a:gd name="adj1" fmla="val 50008"/>
            </a:avLst>
          </a:prstGeom>
          <a:noFill/>
          <a:ln w="19050" cap="flat" cmpd="sng">
            <a:solidFill>
              <a:srgbClr val="C2C2C2"/>
            </a:solidFill>
            <a:prstDash val="solid"/>
            <a:miter lim="8000"/>
            <a:headEnd type="none" w="sm" len="sm"/>
            <a:tailEnd type="none" w="sm" len="sm"/>
          </a:ln>
        </p:spPr>
      </p:cxnSp>
      <p:cxnSp>
        <p:nvCxnSpPr>
          <p:cNvPr id="170" name="Google Shape;170;p29"/>
          <p:cNvCxnSpPr>
            <a:stCxn id="169" idx="2"/>
            <a:endCxn id="171" idx="0"/>
          </p:cNvCxnSpPr>
          <p:nvPr/>
        </p:nvCxnSpPr>
        <p:spPr>
          <a:xfrm rot="-5400000" flipH="1">
            <a:off x="2881500" y="2656100"/>
            <a:ext cx="685800" cy="845400"/>
          </a:xfrm>
          <a:prstGeom prst="bentConnector3">
            <a:avLst>
              <a:gd name="adj1" fmla="val 50000"/>
            </a:avLst>
          </a:prstGeom>
          <a:noFill/>
          <a:ln w="19050" cap="flat" cmpd="sng">
            <a:solidFill>
              <a:srgbClr val="C2C2C2"/>
            </a:solidFill>
            <a:prstDash val="solid"/>
            <a:miter lim="8000"/>
            <a:headEnd type="none" w="sm" len="sm"/>
            <a:tailEnd type="none" w="sm" len="sm"/>
          </a:ln>
        </p:spPr>
      </p:cxnSp>
      <p:cxnSp>
        <p:nvCxnSpPr>
          <p:cNvPr id="172" name="Google Shape;172;p29"/>
          <p:cNvCxnSpPr>
            <a:stCxn id="173" idx="0"/>
            <a:endCxn id="169" idx="2"/>
          </p:cNvCxnSpPr>
          <p:nvPr/>
        </p:nvCxnSpPr>
        <p:spPr>
          <a:xfrm rot="-5400000">
            <a:off x="2036250" y="2656100"/>
            <a:ext cx="685800" cy="845400"/>
          </a:xfrm>
          <a:prstGeom prst="bentConnector3">
            <a:avLst>
              <a:gd name="adj1" fmla="val 50000"/>
            </a:avLst>
          </a:prstGeom>
          <a:noFill/>
          <a:ln w="19050" cap="flat" cmpd="sng">
            <a:solidFill>
              <a:srgbClr val="C2C2C2"/>
            </a:solidFill>
            <a:prstDash val="solid"/>
            <a:miter lim="8000"/>
            <a:headEnd type="none" w="sm" len="sm"/>
            <a:tailEnd type="none" w="sm" len="sm"/>
          </a:ln>
        </p:spPr>
      </p:cxnSp>
      <p:cxnSp>
        <p:nvCxnSpPr>
          <p:cNvPr id="174" name="Google Shape;174;p29"/>
          <p:cNvCxnSpPr>
            <a:cxnSpLocks/>
            <a:stCxn id="167" idx="2"/>
          </p:cNvCxnSpPr>
          <p:nvPr/>
        </p:nvCxnSpPr>
        <p:spPr>
          <a:xfrm rot="-5400000" flipH="1">
            <a:off x="6422100" y="2656100"/>
            <a:ext cx="685800" cy="845400"/>
          </a:xfrm>
          <a:prstGeom prst="bentConnector3">
            <a:avLst>
              <a:gd name="adj1" fmla="val 50000"/>
            </a:avLst>
          </a:prstGeom>
          <a:noFill/>
          <a:ln w="19050" cap="flat" cmpd="sng">
            <a:solidFill>
              <a:srgbClr val="C2C2C2"/>
            </a:solidFill>
            <a:prstDash val="solid"/>
            <a:miter lim="8000"/>
            <a:headEnd type="none" w="sm" len="sm"/>
            <a:tailEnd type="none" w="sm" len="sm"/>
          </a:ln>
        </p:spPr>
      </p:cxnSp>
      <p:cxnSp>
        <p:nvCxnSpPr>
          <p:cNvPr id="176" name="Google Shape;176;p29"/>
          <p:cNvCxnSpPr>
            <a:cxnSpLocks/>
            <a:endCxn id="167" idx="2"/>
          </p:cNvCxnSpPr>
          <p:nvPr/>
        </p:nvCxnSpPr>
        <p:spPr>
          <a:xfrm rot="-5400000">
            <a:off x="5576850" y="2656100"/>
            <a:ext cx="685800" cy="845400"/>
          </a:xfrm>
          <a:prstGeom prst="bentConnector3">
            <a:avLst>
              <a:gd name="adj1" fmla="val 50000"/>
            </a:avLst>
          </a:prstGeom>
          <a:noFill/>
          <a:ln w="19050" cap="flat" cmpd="sng">
            <a:solidFill>
              <a:srgbClr val="C2C2C2"/>
            </a:solidFill>
            <a:prstDash val="solid"/>
            <a:miter lim="8000"/>
            <a:headEnd type="none" w="sm" len="sm"/>
            <a:tailEnd type="none" w="sm" len="sm"/>
          </a:ln>
        </p:spPr>
      </p:cxnSp>
      <p:sp>
        <p:nvSpPr>
          <p:cNvPr id="166" name="Google Shape;166;p29"/>
          <p:cNvSpPr txBox="1"/>
          <p:nvPr/>
        </p:nvSpPr>
        <p:spPr>
          <a:xfrm>
            <a:off x="3801750" y="1355500"/>
            <a:ext cx="1540500" cy="366300"/>
          </a:xfrm>
          <a:prstGeom prst="rect">
            <a:avLst/>
          </a:prstGeom>
          <a:noFill/>
          <a:ln w="19050" cap="flat" cmpd="sng">
            <a:solidFill>
              <a:srgbClr val="A72A1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A72A1E"/>
                </a:solidFill>
                <a:latin typeface="Roboto"/>
                <a:ea typeface="Roboto"/>
                <a:cs typeface="Roboto"/>
                <a:sym typeface="Roboto"/>
              </a:rPr>
              <a:t>eκοιλιακη διαταση</a:t>
            </a:r>
            <a:endParaRPr sz="1000">
              <a:solidFill>
                <a:srgbClr val="A72A1E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69" name="Google Shape;169;p29"/>
          <p:cNvSpPr txBox="1"/>
          <p:nvPr/>
        </p:nvSpPr>
        <p:spPr>
          <a:xfrm>
            <a:off x="2032650" y="2369600"/>
            <a:ext cx="1538100" cy="366300"/>
          </a:xfrm>
          <a:prstGeom prst="rect">
            <a:avLst/>
          </a:prstGeom>
          <a:noFill/>
          <a:ln w="19050" cap="flat" cmpd="sng">
            <a:solidFill>
              <a:srgbClr val="A72A1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A72A1E"/>
                </a:solidFill>
                <a:latin typeface="Roboto"/>
                <a:ea typeface="Roboto"/>
                <a:cs typeface="Roboto"/>
                <a:sym typeface="Roboto"/>
              </a:rPr>
              <a:t>ασκιτης</a:t>
            </a:r>
            <a:endParaRPr sz="1000">
              <a:solidFill>
                <a:srgbClr val="A72A1E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67" name="Google Shape;167;p29"/>
          <p:cNvSpPr txBox="1"/>
          <p:nvPr/>
        </p:nvSpPr>
        <p:spPr>
          <a:xfrm>
            <a:off x="5573250" y="2369600"/>
            <a:ext cx="1538100" cy="366300"/>
          </a:xfrm>
          <a:prstGeom prst="rect">
            <a:avLst/>
          </a:prstGeom>
          <a:noFill/>
          <a:ln w="19050" cap="flat" cmpd="sng">
            <a:solidFill>
              <a:srgbClr val="A72A1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A72A1E"/>
                </a:solidFill>
                <a:latin typeface="Roboto"/>
                <a:ea typeface="Roboto"/>
                <a:cs typeface="Roboto"/>
                <a:sym typeface="Roboto"/>
              </a:rPr>
              <a:t>Εντερική Διαταση </a:t>
            </a:r>
            <a:endParaRPr sz="1000">
              <a:solidFill>
                <a:srgbClr val="A72A1E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71" name="Google Shape;171;p29"/>
          <p:cNvSpPr txBox="1"/>
          <p:nvPr/>
        </p:nvSpPr>
        <p:spPr>
          <a:xfrm>
            <a:off x="2877900" y="3421700"/>
            <a:ext cx="1538100" cy="829800"/>
          </a:xfrm>
          <a:prstGeom prst="rect">
            <a:avLst/>
          </a:prstGeom>
          <a:noFill/>
          <a:ln w="19050" cap="flat" cmpd="sng">
            <a:solidFill>
              <a:srgbClr val="A72A1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dirty="0">
                <a:solidFill>
                  <a:srgbClr val="A72A1E"/>
                </a:solidFill>
                <a:latin typeface="Roboto"/>
                <a:ea typeface="Roboto"/>
                <a:cs typeface="Roboto"/>
                <a:sym typeface="Roboto"/>
              </a:rPr>
              <a:t>Χαμηλη ALB (&lt;1.1 gr / dl)</a:t>
            </a:r>
            <a:endParaRPr sz="1000" dirty="0">
              <a:solidFill>
                <a:srgbClr val="A72A1E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dirty="0">
                <a:solidFill>
                  <a:srgbClr val="A72A1E"/>
                </a:solidFill>
                <a:latin typeface="Roboto"/>
                <a:ea typeface="Roboto"/>
                <a:cs typeface="Roboto"/>
                <a:sym typeface="Roboto"/>
              </a:rPr>
              <a:t>Καρκινωματωση</a:t>
            </a:r>
            <a:endParaRPr sz="1000" dirty="0">
              <a:solidFill>
                <a:srgbClr val="A72A1E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dirty="0">
                <a:solidFill>
                  <a:srgbClr val="A72A1E"/>
                </a:solidFill>
                <a:latin typeface="Roboto"/>
                <a:ea typeface="Roboto"/>
                <a:cs typeface="Roboto"/>
                <a:sym typeface="Roboto"/>
              </a:rPr>
              <a:t>π</a:t>
            </a:r>
            <a:r>
              <a:rPr lang="el-GR" sz="1000" dirty="0">
                <a:solidFill>
                  <a:srgbClr val="A72A1E"/>
                </a:solidFill>
                <a:latin typeface="Roboto"/>
                <a:ea typeface="Roboto"/>
                <a:cs typeface="Roboto"/>
                <a:sym typeface="Roboto"/>
              </a:rPr>
              <a:t>ε</a:t>
            </a:r>
            <a:r>
              <a:rPr lang="en" sz="1000" dirty="0">
                <a:solidFill>
                  <a:srgbClr val="A72A1E"/>
                </a:solidFill>
                <a:latin typeface="Roboto"/>
                <a:ea typeface="Roboto"/>
                <a:cs typeface="Roboto"/>
                <a:sym typeface="Roboto"/>
              </a:rPr>
              <a:t>ριτονιτιδα</a:t>
            </a:r>
            <a:endParaRPr sz="1000" dirty="0">
              <a:solidFill>
                <a:srgbClr val="A72A1E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73" name="Google Shape;173;p29"/>
          <p:cNvSpPr txBox="1"/>
          <p:nvPr/>
        </p:nvSpPr>
        <p:spPr>
          <a:xfrm>
            <a:off x="1187400" y="3421700"/>
            <a:ext cx="1538100" cy="829800"/>
          </a:xfrm>
          <a:prstGeom prst="rect">
            <a:avLst/>
          </a:prstGeom>
          <a:noFill/>
          <a:ln w="19050" cap="flat" cmpd="sng">
            <a:solidFill>
              <a:srgbClr val="A72A1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A72A1E"/>
                </a:solidFill>
                <a:latin typeface="Roboto"/>
                <a:ea typeface="Roboto"/>
                <a:cs typeface="Roboto"/>
                <a:sym typeface="Roboto"/>
              </a:rPr>
              <a:t>Υψηλη ALB (&gt;1.1 gr/dl)</a:t>
            </a:r>
            <a:endParaRPr sz="1000">
              <a:solidFill>
                <a:srgbClr val="A72A1E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A72A1E"/>
                </a:solidFill>
                <a:latin typeface="Roboto"/>
                <a:ea typeface="Roboto"/>
                <a:cs typeface="Roboto"/>
                <a:sym typeface="Roboto"/>
              </a:rPr>
              <a:t>Πυλαια υπερταση</a:t>
            </a:r>
            <a:endParaRPr sz="1000">
              <a:solidFill>
                <a:srgbClr val="A72A1E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A72A1E"/>
                </a:solidFill>
                <a:latin typeface="Roboto"/>
                <a:ea typeface="Roboto"/>
                <a:cs typeface="Roboto"/>
                <a:sym typeface="Roboto"/>
              </a:rPr>
              <a:t>Καρδιακη ανεπαρκεια</a:t>
            </a:r>
            <a:endParaRPr sz="1000">
              <a:solidFill>
                <a:srgbClr val="A72A1E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78" name="Google Shape;178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915050" y="-1"/>
            <a:ext cx="1917252" cy="21923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6"/>
          <p:cNvSpPr txBox="1">
            <a:spLocks noGrp="1"/>
          </p:cNvSpPr>
          <p:nvPr>
            <p:ph type="title"/>
          </p:nvPr>
        </p:nvSpPr>
        <p:spPr>
          <a:xfrm>
            <a:off x="457200" y="400050"/>
            <a:ext cx="8229600" cy="7428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75;p16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657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"/>
              <a:t>ΜΙΛΗΣΤΕ ΣΤΟΝ ΑΣΘΕΝΗ</a:t>
            </a:r>
            <a:endParaRPr/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"/>
              <a:t>ΕΞΕΤΑΣΤΕ ΤΟΝ ΑΣΘΕΝΗ </a:t>
            </a:r>
            <a:endParaRPr/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"/>
              <a:t>ΤΟ ΙΣΤΟΡΙΚΟ Κ Η ΦΥΣΙΚΗ ΕΞΕΤΑΣΗ ΕΙΝΑΙ ΚΛΕΙΔΙΑ ΣΤΗΝ ΘΕΡΑΠΕΥΤΙΚΗ ΑΠΟΦΑΣΗ </a:t>
            </a:r>
            <a:endParaRPr/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"/>
              <a:t>ΜΗΝ ΚΑΘΥΣΤΕΡΕΊΤΕ ΤΗΝ ΑΝΑΝΗΨΗ </a:t>
            </a:r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3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Εντερικη διαταση</a:t>
            </a:r>
            <a:endParaRPr/>
          </a:p>
        </p:txBody>
      </p:sp>
      <p:sp>
        <p:nvSpPr>
          <p:cNvPr id="184" name="Google Shape;184;p30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cxnSp>
        <p:nvCxnSpPr>
          <p:cNvPr id="185" name="Google Shape;185;p30"/>
          <p:cNvCxnSpPr>
            <a:stCxn id="186" idx="2"/>
            <a:endCxn id="187" idx="0"/>
          </p:cNvCxnSpPr>
          <p:nvPr/>
        </p:nvCxnSpPr>
        <p:spPr>
          <a:xfrm rot="-5400000" flipH="1">
            <a:off x="5133300" y="1160500"/>
            <a:ext cx="647700" cy="1770300"/>
          </a:xfrm>
          <a:prstGeom prst="bentConnector3">
            <a:avLst>
              <a:gd name="adj1" fmla="val 50008"/>
            </a:avLst>
          </a:prstGeom>
          <a:noFill/>
          <a:ln w="19050" cap="flat" cmpd="sng">
            <a:solidFill>
              <a:srgbClr val="C2C2C2"/>
            </a:solidFill>
            <a:prstDash val="solid"/>
            <a:miter lim="8000"/>
            <a:headEnd type="none" w="sm" len="sm"/>
            <a:tailEnd type="none" w="sm" len="sm"/>
          </a:ln>
        </p:spPr>
      </p:cxnSp>
      <p:cxnSp>
        <p:nvCxnSpPr>
          <p:cNvPr id="188" name="Google Shape;188;p30"/>
          <p:cNvCxnSpPr>
            <a:stCxn id="189" idx="0"/>
            <a:endCxn id="186" idx="2"/>
          </p:cNvCxnSpPr>
          <p:nvPr/>
        </p:nvCxnSpPr>
        <p:spPr>
          <a:xfrm rot="-5400000">
            <a:off x="3363000" y="1160600"/>
            <a:ext cx="647700" cy="1770300"/>
          </a:xfrm>
          <a:prstGeom prst="bentConnector3">
            <a:avLst>
              <a:gd name="adj1" fmla="val 50008"/>
            </a:avLst>
          </a:prstGeom>
          <a:noFill/>
          <a:ln w="19050" cap="flat" cmpd="sng">
            <a:solidFill>
              <a:srgbClr val="C2C2C2"/>
            </a:solidFill>
            <a:prstDash val="solid"/>
            <a:miter lim="8000"/>
            <a:headEnd type="none" w="sm" len="sm"/>
            <a:tailEnd type="none" w="sm" len="sm"/>
          </a:ln>
        </p:spPr>
      </p:cxnSp>
      <p:cxnSp>
        <p:nvCxnSpPr>
          <p:cNvPr id="190" name="Google Shape;190;p30"/>
          <p:cNvCxnSpPr>
            <a:stCxn id="189" idx="2"/>
            <a:endCxn id="191" idx="0"/>
          </p:cNvCxnSpPr>
          <p:nvPr/>
        </p:nvCxnSpPr>
        <p:spPr>
          <a:xfrm rot="-5400000" flipH="1">
            <a:off x="2881500" y="2656100"/>
            <a:ext cx="685800" cy="845400"/>
          </a:xfrm>
          <a:prstGeom prst="bentConnector3">
            <a:avLst>
              <a:gd name="adj1" fmla="val 50000"/>
            </a:avLst>
          </a:prstGeom>
          <a:noFill/>
          <a:ln w="19050" cap="flat" cmpd="sng">
            <a:solidFill>
              <a:srgbClr val="C2C2C2"/>
            </a:solidFill>
            <a:prstDash val="solid"/>
            <a:miter lim="8000"/>
            <a:headEnd type="none" w="sm" len="sm"/>
            <a:tailEnd type="none" w="sm" len="sm"/>
          </a:ln>
        </p:spPr>
      </p:cxnSp>
      <p:cxnSp>
        <p:nvCxnSpPr>
          <p:cNvPr id="192" name="Google Shape;192;p30"/>
          <p:cNvCxnSpPr>
            <a:stCxn id="193" idx="0"/>
            <a:endCxn id="189" idx="2"/>
          </p:cNvCxnSpPr>
          <p:nvPr/>
        </p:nvCxnSpPr>
        <p:spPr>
          <a:xfrm rot="-5400000">
            <a:off x="2036250" y="2656100"/>
            <a:ext cx="685800" cy="845400"/>
          </a:xfrm>
          <a:prstGeom prst="bentConnector3">
            <a:avLst>
              <a:gd name="adj1" fmla="val 50000"/>
            </a:avLst>
          </a:prstGeom>
          <a:noFill/>
          <a:ln w="19050" cap="flat" cmpd="sng">
            <a:solidFill>
              <a:srgbClr val="C2C2C2"/>
            </a:solidFill>
            <a:prstDash val="solid"/>
            <a:miter lim="8000"/>
            <a:headEnd type="none" w="sm" len="sm"/>
            <a:tailEnd type="none" w="sm" len="sm"/>
          </a:ln>
        </p:spPr>
      </p:cxnSp>
      <p:cxnSp>
        <p:nvCxnSpPr>
          <p:cNvPr id="194" name="Google Shape;194;p30"/>
          <p:cNvCxnSpPr>
            <a:stCxn id="187" idx="2"/>
            <a:endCxn id="195" idx="0"/>
          </p:cNvCxnSpPr>
          <p:nvPr/>
        </p:nvCxnSpPr>
        <p:spPr>
          <a:xfrm rot="-5400000" flipH="1">
            <a:off x="6422100" y="2656100"/>
            <a:ext cx="685800" cy="845400"/>
          </a:xfrm>
          <a:prstGeom prst="bentConnector3">
            <a:avLst>
              <a:gd name="adj1" fmla="val 50000"/>
            </a:avLst>
          </a:prstGeom>
          <a:noFill/>
          <a:ln w="19050" cap="flat" cmpd="sng">
            <a:solidFill>
              <a:srgbClr val="C2C2C2"/>
            </a:solidFill>
            <a:prstDash val="solid"/>
            <a:miter lim="8000"/>
            <a:headEnd type="none" w="sm" len="sm"/>
            <a:tailEnd type="none" w="sm" len="sm"/>
          </a:ln>
        </p:spPr>
      </p:cxnSp>
      <p:cxnSp>
        <p:nvCxnSpPr>
          <p:cNvPr id="196" name="Google Shape;196;p30"/>
          <p:cNvCxnSpPr>
            <a:stCxn id="197" idx="0"/>
            <a:endCxn id="187" idx="2"/>
          </p:cNvCxnSpPr>
          <p:nvPr/>
        </p:nvCxnSpPr>
        <p:spPr>
          <a:xfrm rot="-5400000">
            <a:off x="5576850" y="2656100"/>
            <a:ext cx="685800" cy="845400"/>
          </a:xfrm>
          <a:prstGeom prst="bentConnector3">
            <a:avLst>
              <a:gd name="adj1" fmla="val 50000"/>
            </a:avLst>
          </a:prstGeom>
          <a:noFill/>
          <a:ln w="19050" cap="flat" cmpd="sng">
            <a:solidFill>
              <a:srgbClr val="C2C2C2"/>
            </a:solidFill>
            <a:prstDash val="solid"/>
            <a:miter lim="8000"/>
            <a:headEnd type="none" w="sm" len="sm"/>
            <a:tailEnd type="none" w="sm" len="sm"/>
          </a:ln>
        </p:spPr>
      </p:cxnSp>
      <p:sp>
        <p:nvSpPr>
          <p:cNvPr id="186" name="Google Shape;186;p30"/>
          <p:cNvSpPr txBox="1"/>
          <p:nvPr/>
        </p:nvSpPr>
        <p:spPr>
          <a:xfrm>
            <a:off x="3801750" y="1355500"/>
            <a:ext cx="1540500" cy="366300"/>
          </a:xfrm>
          <a:prstGeom prst="rect">
            <a:avLst/>
          </a:prstGeom>
          <a:noFill/>
          <a:ln w="19050" cap="flat" cmpd="sng">
            <a:solidFill>
              <a:srgbClr val="A72A1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A72A1E"/>
                </a:solidFill>
                <a:latin typeface="Roboto"/>
                <a:ea typeface="Roboto"/>
                <a:cs typeface="Roboto"/>
                <a:sym typeface="Roboto"/>
              </a:rPr>
              <a:t>Εντερικη διαταση</a:t>
            </a:r>
            <a:endParaRPr sz="1000">
              <a:solidFill>
                <a:srgbClr val="A72A1E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89" name="Google Shape;189;p30"/>
          <p:cNvSpPr txBox="1"/>
          <p:nvPr/>
        </p:nvSpPr>
        <p:spPr>
          <a:xfrm>
            <a:off x="2032650" y="2369600"/>
            <a:ext cx="1538100" cy="366300"/>
          </a:xfrm>
          <a:prstGeom prst="rect">
            <a:avLst/>
          </a:prstGeom>
          <a:noFill/>
          <a:ln w="19050" cap="flat" cmpd="sng">
            <a:solidFill>
              <a:srgbClr val="A72A1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A72A1E"/>
                </a:solidFill>
                <a:latin typeface="Roboto"/>
                <a:ea typeface="Roboto"/>
                <a:cs typeface="Roboto"/>
                <a:sym typeface="Roboto"/>
              </a:rPr>
              <a:t>Μηχανικη αποφραξη</a:t>
            </a:r>
            <a:endParaRPr sz="1000">
              <a:solidFill>
                <a:srgbClr val="A72A1E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87" name="Google Shape;187;p30"/>
          <p:cNvSpPr txBox="1"/>
          <p:nvPr/>
        </p:nvSpPr>
        <p:spPr>
          <a:xfrm>
            <a:off x="5573250" y="2369600"/>
            <a:ext cx="1538100" cy="366300"/>
          </a:xfrm>
          <a:prstGeom prst="rect">
            <a:avLst/>
          </a:prstGeom>
          <a:noFill/>
          <a:ln w="19050" cap="flat" cmpd="sng">
            <a:solidFill>
              <a:srgbClr val="A72A1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A72A1E"/>
                </a:solidFill>
                <a:latin typeface="Roboto"/>
                <a:ea typeface="Roboto"/>
                <a:cs typeface="Roboto"/>
                <a:sym typeface="Roboto"/>
              </a:rPr>
              <a:t>ψευδσο-αποφραξη</a:t>
            </a:r>
            <a:endParaRPr sz="1000">
              <a:solidFill>
                <a:srgbClr val="A72A1E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95" name="Google Shape;195;p30"/>
          <p:cNvSpPr txBox="1"/>
          <p:nvPr/>
        </p:nvSpPr>
        <p:spPr>
          <a:xfrm>
            <a:off x="6418500" y="3421700"/>
            <a:ext cx="1538100" cy="871500"/>
          </a:xfrm>
          <a:prstGeom prst="rect">
            <a:avLst/>
          </a:prstGeom>
          <a:noFill/>
          <a:ln w="19050" cap="flat" cmpd="sng">
            <a:solidFill>
              <a:srgbClr val="A72A1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A72A1E"/>
                </a:solidFill>
                <a:latin typeface="Roboto"/>
                <a:ea typeface="Roboto"/>
                <a:cs typeface="Roboto"/>
                <a:sym typeface="Roboto"/>
              </a:rPr>
              <a:t>Παραλυτικός ειλεος</a:t>
            </a:r>
            <a:endParaRPr sz="1000">
              <a:solidFill>
                <a:srgbClr val="A72A1E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A72A1E"/>
                </a:solidFill>
                <a:latin typeface="Roboto"/>
                <a:ea typeface="Roboto"/>
                <a:cs typeface="Roboto"/>
                <a:sym typeface="Roboto"/>
              </a:rPr>
              <a:t>ΜΤΧ</a:t>
            </a:r>
            <a:endParaRPr sz="1000">
              <a:solidFill>
                <a:srgbClr val="A72A1E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A72A1E"/>
                </a:solidFill>
                <a:latin typeface="Roboto"/>
                <a:ea typeface="Roboto"/>
                <a:cs typeface="Roboto"/>
                <a:sym typeface="Roboto"/>
              </a:rPr>
              <a:t>περιτονιτιδα</a:t>
            </a:r>
            <a:endParaRPr sz="1000">
              <a:solidFill>
                <a:srgbClr val="A72A1E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97" name="Google Shape;197;p30"/>
          <p:cNvSpPr txBox="1"/>
          <p:nvPr/>
        </p:nvSpPr>
        <p:spPr>
          <a:xfrm>
            <a:off x="4728000" y="3421700"/>
            <a:ext cx="1538100" cy="996900"/>
          </a:xfrm>
          <a:prstGeom prst="rect">
            <a:avLst/>
          </a:prstGeom>
          <a:noFill/>
          <a:ln w="19050" cap="flat" cmpd="sng">
            <a:solidFill>
              <a:srgbClr val="A72A1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A72A1E"/>
                </a:solidFill>
                <a:latin typeface="Roboto"/>
                <a:ea typeface="Roboto"/>
                <a:cs typeface="Roboto"/>
                <a:sym typeface="Roboto"/>
              </a:rPr>
              <a:t>Οξεια κολονική απ</a:t>
            </a:r>
            <a:endParaRPr sz="1000">
              <a:solidFill>
                <a:srgbClr val="A72A1E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rgbClr val="A72A1E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A72A1E"/>
                </a:solidFill>
                <a:latin typeface="Roboto"/>
                <a:ea typeface="Roboto"/>
                <a:cs typeface="Roboto"/>
                <a:sym typeface="Roboto"/>
              </a:rPr>
              <a:t>Συνδ Ogilvie</a:t>
            </a:r>
            <a:endParaRPr sz="1000">
              <a:solidFill>
                <a:srgbClr val="A72A1E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A72A1E"/>
                </a:solidFill>
                <a:latin typeface="Roboto"/>
                <a:ea typeface="Roboto"/>
                <a:cs typeface="Roboto"/>
                <a:sym typeface="Roboto"/>
              </a:rPr>
              <a:t>Τοξικο μεγακολο </a:t>
            </a:r>
            <a:endParaRPr sz="1000">
              <a:solidFill>
                <a:srgbClr val="A72A1E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91" name="Google Shape;191;p30"/>
          <p:cNvSpPr txBox="1"/>
          <p:nvPr/>
        </p:nvSpPr>
        <p:spPr>
          <a:xfrm>
            <a:off x="2877900" y="3421700"/>
            <a:ext cx="1538100" cy="366300"/>
          </a:xfrm>
          <a:prstGeom prst="rect">
            <a:avLst/>
          </a:prstGeom>
          <a:noFill/>
          <a:ln w="19050" cap="flat" cmpd="sng">
            <a:solidFill>
              <a:srgbClr val="A72A1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rgbClr val="A72A1E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93" name="Google Shape;193;p30"/>
          <p:cNvSpPr txBox="1"/>
          <p:nvPr/>
        </p:nvSpPr>
        <p:spPr>
          <a:xfrm>
            <a:off x="1187400" y="3421700"/>
            <a:ext cx="1538100" cy="871500"/>
          </a:xfrm>
          <a:prstGeom prst="rect">
            <a:avLst/>
          </a:prstGeom>
          <a:noFill/>
          <a:ln w="19050" cap="flat" cmpd="sng">
            <a:solidFill>
              <a:srgbClr val="A72A1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A72A1E"/>
                </a:solidFill>
                <a:latin typeface="Roboto"/>
                <a:ea typeface="Roboto"/>
                <a:cs typeface="Roboto"/>
                <a:sym typeface="Roboto"/>
              </a:rPr>
              <a:t>Συμφησεις</a:t>
            </a:r>
            <a:endParaRPr sz="1000">
              <a:solidFill>
                <a:srgbClr val="A72A1E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A72A1E"/>
                </a:solidFill>
                <a:latin typeface="Roboto"/>
                <a:ea typeface="Roboto"/>
                <a:cs typeface="Roboto"/>
                <a:sym typeface="Roboto"/>
              </a:rPr>
              <a:t>Κακοηθεια</a:t>
            </a:r>
            <a:endParaRPr sz="1000">
              <a:solidFill>
                <a:srgbClr val="A72A1E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A72A1E"/>
                </a:solidFill>
                <a:latin typeface="Roboto"/>
                <a:ea typeface="Roboto"/>
                <a:cs typeface="Roboto"/>
                <a:sym typeface="Roboto"/>
              </a:rPr>
              <a:t>Κηλες</a:t>
            </a:r>
            <a:endParaRPr sz="1000">
              <a:solidFill>
                <a:srgbClr val="A72A1E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A72A1E"/>
                </a:solidFill>
                <a:latin typeface="Roboto"/>
                <a:ea typeface="Roboto"/>
                <a:cs typeface="Roboto"/>
                <a:sym typeface="Roboto"/>
              </a:rPr>
              <a:t>συστροφη</a:t>
            </a:r>
            <a:endParaRPr sz="1000">
              <a:solidFill>
                <a:srgbClr val="A72A1E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98" name="Google Shape;198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881975" y="136250"/>
            <a:ext cx="3179775" cy="1438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3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Κοιλιακη διαταση/ αλλες αιτιες</a:t>
            </a:r>
            <a:endParaRPr/>
          </a:p>
        </p:txBody>
      </p:sp>
      <p:sp>
        <p:nvSpPr>
          <p:cNvPr id="204" name="Google Shape;204;p3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cxnSp>
        <p:nvCxnSpPr>
          <p:cNvPr id="205" name="Google Shape;205;p31"/>
          <p:cNvCxnSpPr>
            <a:stCxn id="206" idx="2"/>
            <a:endCxn id="207" idx="0"/>
          </p:cNvCxnSpPr>
          <p:nvPr/>
        </p:nvCxnSpPr>
        <p:spPr>
          <a:xfrm rot="-5400000" flipH="1">
            <a:off x="5133300" y="1160500"/>
            <a:ext cx="647700" cy="1770300"/>
          </a:xfrm>
          <a:prstGeom prst="bentConnector3">
            <a:avLst>
              <a:gd name="adj1" fmla="val 50008"/>
            </a:avLst>
          </a:prstGeom>
          <a:noFill/>
          <a:ln w="19050" cap="flat" cmpd="sng">
            <a:solidFill>
              <a:srgbClr val="C2C2C2"/>
            </a:solidFill>
            <a:prstDash val="solid"/>
            <a:miter lim="8000"/>
            <a:headEnd type="none" w="sm" len="sm"/>
            <a:tailEnd type="none" w="sm" len="sm"/>
          </a:ln>
        </p:spPr>
      </p:cxnSp>
      <p:cxnSp>
        <p:nvCxnSpPr>
          <p:cNvPr id="208" name="Google Shape;208;p31"/>
          <p:cNvCxnSpPr>
            <a:stCxn id="209" idx="0"/>
            <a:endCxn id="206" idx="2"/>
          </p:cNvCxnSpPr>
          <p:nvPr/>
        </p:nvCxnSpPr>
        <p:spPr>
          <a:xfrm rot="-5400000">
            <a:off x="3363000" y="1160600"/>
            <a:ext cx="647700" cy="1770300"/>
          </a:xfrm>
          <a:prstGeom prst="bentConnector3">
            <a:avLst>
              <a:gd name="adj1" fmla="val 50008"/>
            </a:avLst>
          </a:prstGeom>
          <a:noFill/>
          <a:ln w="19050" cap="flat" cmpd="sng">
            <a:solidFill>
              <a:srgbClr val="C2C2C2"/>
            </a:solidFill>
            <a:prstDash val="solid"/>
            <a:miter lim="8000"/>
            <a:headEnd type="none" w="sm" len="sm"/>
            <a:tailEnd type="none" w="sm" len="sm"/>
          </a:ln>
        </p:spPr>
      </p:cxnSp>
      <p:cxnSp>
        <p:nvCxnSpPr>
          <p:cNvPr id="210" name="Google Shape;210;p31"/>
          <p:cNvCxnSpPr>
            <a:stCxn id="209" idx="2"/>
            <a:endCxn id="211" idx="0"/>
          </p:cNvCxnSpPr>
          <p:nvPr/>
        </p:nvCxnSpPr>
        <p:spPr>
          <a:xfrm rot="-5400000" flipH="1">
            <a:off x="2881500" y="2656100"/>
            <a:ext cx="685800" cy="845400"/>
          </a:xfrm>
          <a:prstGeom prst="bentConnector2">
            <a:avLst/>
          </a:prstGeom>
          <a:noFill/>
          <a:ln w="19050" cap="flat" cmpd="sng">
            <a:solidFill>
              <a:srgbClr val="C2C2C2"/>
            </a:solidFill>
            <a:prstDash val="solid"/>
            <a:miter lim="8000"/>
            <a:headEnd type="none" w="sm" len="sm"/>
            <a:tailEnd type="none" w="sm" len="sm"/>
          </a:ln>
        </p:spPr>
      </p:cxnSp>
      <p:cxnSp>
        <p:nvCxnSpPr>
          <p:cNvPr id="212" name="Google Shape;212;p31"/>
          <p:cNvCxnSpPr>
            <a:stCxn id="213" idx="0"/>
            <a:endCxn id="209" idx="2"/>
          </p:cNvCxnSpPr>
          <p:nvPr/>
        </p:nvCxnSpPr>
        <p:spPr>
          <a:xfrm rot="-5400000">
            <a:off x="2036250" y="2656100"/>
            <a:ext cx="685800" cy="845400"/>
          </a:xfrm>
          <a:prstGeom prst="bentConnector3">
            <a:avLst>
              <a:gd name="adj1" fmla="val 50000"/>
            </a:avLst>
          </a:prstGeom>
          <a:noFill/>
          <a:ln w="19050" cap="flat" cmpd="sng">
            <a:solidFill>
              <a:srgbClr val="C2C2C2"/>
            </a:solidFill>
            <a:prstDash val="solid"/>
            <a:miter lim="8000"/>
            <a:headEnd type="none" w="sm" len="sm"/>
            <a:tailEnd type="none" w="sm" len="sm"/>
          </a:ln>
        </p:spPr>
      </p:cxnSp>
      <p:cxnSp>
        <p:nvCxnSpPr>
          <p:cNvPr id="214" name="Google Shape;214;p31"/>
          <p:cNvCxnSpPr>
            <a:stCxn id="207" idx="2"/>
            <a:endCxn id="215" idx="0"/>
          </p:cNvCxnSpPr>
          <p:nvPr/>
        </p:nvCxnSpPr>
        <p:spPr>
          <a:xfrm rot="-5400000" flipH="1">
            <a:off x="6422100" y="2656100"/>
            <a:ext cx="685800" cy="845400"/>
          </a:xfrm>
          <a:prstGeom prst="bentConnector2">
            <a:avLst/>
          </a:prstGeom>
          <a:noFill/>
          <a:ln w="19050" cap="flat" cmpd="sng">
            <a:solidFill>
              <a:srgbClr val="C2C2C2"/>
            </a:solidFill>
            <a:prstDash val="solid"/>
            <a:miter lim="8000"/>
            <a:headEnd type="none" w="sm" len="sm"/>
            <a:tailEnd type="none" w="sm" len="sm"/>
          </a:ln>
        </p:spPr>
      </p:cxnSp>
      <p:cxnSp>
        <p:nvCxnSpPr>
          <p:cNvPr id="216" name="Google Shape;216;p31"/>
          <p:cNvCxnSpPr>
            <a:stCxn id="217" idx="0"/>
            <a:endCxn id="207" idx="2"/>
          </p:cNvCxnSpPr>
          <p:nvPr/>
        </p:nvCxnSpPr>
        <p:spPr>
          <a:xfrm rot="-5400000">
            <a:off x="5576850" y="2656100"/>
            <a:ext cx="685800" cy="845400"/>
          </a:xfrm>
          <a:prstGeom prst="bentConnector3">
            <a:avLst>
              <a:gd name="adj1" fmla="val 50000"/>
            </a:avLst>
          </a:prstGeom>
          <a:noFill/>
          <a:ln w="19050" cap="flat" cmpd="sng">
            <a:solidFill>
              <a:srgbClr val="C2C2C2"/>
            </a:solidFill>
            <a:prstDash val="solid"/>
            <a:miter lim="8000"/>
            <a:headEnd type="none" w="sm" len="sm"/>
            <a:tailEnd type="none" w="sm" len="sm"/>
          </a:ln>
        </p:spPr>
      </p:cxnSp>
      <p:sp>
        <p:nvSpPr>
          <p:cNvPr id="206" name="Google Shape;206;p31"/>
          <p:cNvSpPr txBox="1"/>
          <p:nvPr/>
        </p:nvSpPr>
        <p:spPr>
          <a:xfrm>
            <a:off x="3801750" y="1355500"/>
            <a:ext cx="1540500" cy="366300"/>
          </a:xfrm>
          <a:prstGeom prst="rect">
            <a:avLst/>
          </a:prstGeom>
          <a:noFill/>
          <a:ln w="19050" cap="flat" cmpd="sng">
            <a:solidFill>
              <a:srgbClr val="A72A1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rgbClr val="A72A1E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09" name="Google Shape;209;p31"/>
          <p:cNvSpPr txBox="1"/>
          <p:nvPr/>
        </p:nvSpPr>
        <p:spPr>
          <a:xfrm>
            <a:off x="2032650" y="2369600"/>
            <a:ext cx="1538100" cy="366300"/>
          </a:xfrm>
          <a:prstGeom prst="rect">
            <a:avLst/>
          </a:prstGeom>
          <a:noFill/>
          <a:ln w="19050" cap="flat" cmpd="sng">
            <a:solidFill>
              <a:srgbClr val="A72A1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A72A1E"/>
                </a:solidFill>
                <a:latin typeface="Roboto"/>
                <a:ea typeface="Roboto"/>
                <a:cs typeface="Roboto"/>
                <a:sym typeface="Roboto"/>
              </a:rPr>
              <a:t>Πυελικη μαζα</a:t>
            </a:r>
            <a:endParaRPr sz="1000">
              <a:solidFill>
                <a:srgbClr val="A72A1E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07" name="Google Shape;207;p31"/>
          <p:cNvSpPr txBox="1"/>
          <p:nvPr/>
        </p:nvSpPr>
        <p:spPr>
          <a:xfrm>
            <a:off x="5573250" y="2369600"/>
            <a:ext cx="1538100" cy="366300"/>
          </a:xfrm>
          <a:prstGeom prst="rect">
            <a:avLst/>
          </a:prstGeom>
          <a:noFill/>
          <a:ln w="19050" cap="flat" cmpd="sng">
            <a:solidFill>
              <a:srgbClr val="A72A1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A72A1E"/>
                </a:solidFill>
                <a:latin typeface="Roboto"/>
                <a:ea typeface="Roboto"/>
                <a:cs typeface="Roboto"/>
                <a:sym typeface="Roboto"/>
              </a:rPr>
              <a:t>οργανομεγαλια</a:t>
            </a:r>
            <a:endParaRPr sz="1000">
              <a:solidFill>
                <a:srgbClr val="A72A1E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17" name="Google Shape;217;p31"/>
          <p:cNvSpPr txBox="1"/>
          <p:nvPr/>
        </p:nvSpPr>
        <p:spPr>
          <a:xfrm>
            <a:off x="4728000" y="3421700"/>
            <a:ext cx="1538100" cy="954900"/>
          </a:xfrm>
          <a:prstGeom prst="rect">
            <a:avLst/>
          </a:prstGeom>
          <a:noFill/>
          <a:ln w="19050" cap="flat" cmpd="sng">
            <a:solidFill>
              <a:srgbClr val="A72A1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A72A1E"/>
                </a:solidFill>
                <a:latin typeface="Roboto"/>
                <a:ea typeface="Roboto"/>
                <a:cs typeface="Roboto"/>
                <a:sym typeface="Roboto"/>
              </a:rPr>
              <a:t>Ηπατομεγαλια</a:t>
            </a:r>
            <a:endParaRPr sz="1000">
              <a:solidFill>
                <a:srgbClr val="A72A1E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A72A1E"/>
                </a:solidFill>
                <a:latin typeface="Roboto"/>
                <a:ea typeface="Roboto"/>
                <a:cs typeface="Roboto"/>
                <a:sym typeface="Roboto"/>
              </a:rPr>
              <a:t>Σπληνομεγαλια</a:t>
            </a:r>
            <a:endParaRPr sz="1000">
              <a:solidFill>
                <a:srgbClr val="A72A1E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A72A1E"/>
                </a:solidFill>
                <a:latin typeface="Roboto"/>
                <a:ea typeface="Roboto"/>
                <a:cs typeface="Roboto"/>
                <a:sym typeface="Roboto"/>
              </a:rPr>
              <a:t>Υπερνεφρωση </a:t>
            </a:r>
            <a:endParaRPr sz="1000">
              <a:solidFill>
                <a:srgbClr val="A72A1E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A72A1E"/>
                </a:solidFill>
                <a:latin typeface="Roboto"/>
                <a:ea typeface="Roboto"/>
                <a:cs typeface="Roboto"/>
                <a:sym typeface="Roboto"/>
              </a:rPr>
              <a:t>Ανευρυσμα Κοιλ Αορτ</a:t>
            </a:r>
            <a:endParaRPr sz="1000">
              <a:solidFill>
                <a:srgbClr val="A72A1E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rgbClr val="A72A1E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13" name="Google Shape;213;p31"/>
          <p:cNvSpPr txBox="1"/>
          <p:nvPr/>
        </p:nvSpPr>
        <p:spPr>
          <a:xfrm>
            <a:off x="1187400" y="3421700"/>
            <a:ext cx="1538100" cy="954900"/>
          </a:xfrm>
          <a:prstGeom prst="rect">
            <a:avLst/>
          </a:prstGeom>
          <a:noFill/>
          <a:ln w="19050" cap="flat" cmpd="sng">
            <a:solidFill>
              <a:srgbClr val="A72A1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A72A1E"/>
                </a:solidFill>
                <a:latin typeface="Roboto"/>
                <a:ea typeface="Roboto"/>
                <a:cs typeface="Roboto"/>
                <a:sym typeface="Roboto"/>
              </a:rPr>
              <a:t>Εγκυμοσυνη</a:t>
            </a:r>
            <a:endParaRPr sz="1000">
              <a:solidFill>
                <a:srgbClr val="A72A1E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A72A1E"/>
                </a:solidFill>
                <a:latin typeface="Roboto"/>
                <a:ea typeface="Roboto"/>
                <a:cs typeface="Roboto"/>
                <a:sym typeface="Roboto"/>
              </a:rPr>
              <a:t>Ινομυοματα</a:t>
            </a:r>
            <a:endParaRPr sz="1000">
              <a:solidFill>
                <a:srgbClr val="A72A1E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A72A1E"/>
                </a:solidFill>
                <a:latin typeface="Roboto"/>
                <a:ea typeface="Roboto"/>
                <a:cs typeface="Roboto"/>
                <a:sym typeface="Roboto"/>
              </a:rPr>
              <a:t>Μαζα ωοθηκης</a:t>
            </a:r>
            <a:endParaRPr sz="1000">
              <a:solidFill>
                <a:srgbClr val="A72A1E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A72A1E"/>
                </a:solidFill>
                <a:latin typeface="Roboto"/>
                <a:ea typeface="Roboto"/>
                <a:cs typeface="Roboto"/>
                <a:sym typeface="Roboto"/>
              </a:rPr>
              <a:t>Μαζα ουρδ κυστης</a:t>
            </a:r>
            <a:endParaRPr sz="1000">
              <a:solidFill>
                <a:srgbClr val="A72A1E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rgbClr val="A72A1E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3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Κοιλιακη μαζα</a:t>
            </a:r>
            <a:endParaRPr/>
          </a:p>
        </p:txBody>
      </p:sp>
      <p:sp>
        <p:nvSpPr>
          <p:cNvPr id="223" name="Google Shape;223;p32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cxnSp>
        <p:nvCxnSpPr>
          <p:cNvPr id="224" name="Google Shape;224;p32"/>
          <p:cNvCxnSpPr>
            <a:stCxn id="225" idx="2"/>
            <a:endCxn id="226" idx="0"/>
          </p:cNvCxnSpPr>
          <p:nvPr/>
        </p:nvCxnSpPr>
        <p:spPr>
          <a:xfrm rot="-5400000" flipH="1">
            <a:off x="5303850" y="1331050"/>
            <a:ext cx="306600" cy="1770300"/>
          </a:xfrm>
          <a:prstGeom prst="bentConnector3">
            <a:avLst>
              <a:gd name="adj1" fmla="val 50016"/>
            </a:avLst>
          </a:prstGeom>
          <a:noFill/>
          <a:ln w="19050" cap="flat" cmpd="sng">
            <a:solidFill>
              <a:srgbClr val="C2C2C2"/>
            </a:solidFill>
            <a:prstDash val="solid"/>
            <a:miter lim="8000"/>
            <a:headEnd type="none" w="sm" len="sm"/>
            <a:tailEnd type="none" w="sm" len="sm"/>
          </a:ln>
        </p:spPr>
      </p:cxnSp>
      <p:cxnSp>
        <p:nvCxnSpPr>
          <p:cNvPr id="227" name="Google Shape;227;p32"/>
          <p:cNvCxnSpPr>
            <a:stCxn id="228" idx="0"/>
            <a:endCxn id="225" idx="2"/>
          </p:cNvCxnSpPr>
          <p:nvPr/>
        </p:nvCxnSpPr>
        <p:spPr>
          <a:xfrm rot="-5400000">
            <a:off x="3533550" y="1331150"/>
            <a:ext cx="306600" cy="1770300"/>
          </a:xfrm>
          <a:prstGeom prst="bentConnector3">
            <a:avLst>
              <a:gd name="adj1" fmla="val 50016"/>
            </a:avLst>
          </a:prstGeom>
          <a:noFill/>
          <a:ln w="19050" cap="flat" cmpd="sng">
            <a:solidFill>
              <a:srgbClr val="C2C2C2"/>
            </a:solidFill>
            <a:prstDash val="solid"/>
            <a:miter lim="8000"/>
            <a:headEnd type="none" w="sm" len="sm"/>
            <a:tailEnd type="none" w="sm" len="sm"/>
          </a:ln>
        </p:spPr>
      </p:cxnSp>
      <p:cxnSp>
        <p:nvCxnSpPr>
          <p:cNvPr id="229" name="Google Shape;229;p32"/>
          <p:cNvCxnSpPr>
            <a:cxnSpLocks/>
            <a:stCxn id="228" idx="2"/>
          </p:cNvCxnSpPr>
          <p:nvPr/>
        </p:nvCxnSpPr>
        <p:spPr>
          <a:xfrm rot="-5400000" flipH="1">
            <a:off x="2881500" y="2656100"/>
            <a:ext cx="685800" cy="845400"/>
          </a:xfrm>
          <a:prstGeom prst="bentConnector3">
            <a:avLst>
              <a:gd name="adj1" fmla="val 50000"/>
            </a:avLst>
          </a:prstGeom>
          <a:noFill/>
          <a:ln w="19050" cap="flat" cmpd="sng">
            <a:solidFill>
              <a:srgbClr val="C2C2C2"/>
            </a:solidFill>
            <a:prstDash val="solid"/>
            <a:miter lim="8000"/>
            <a:headEnd type="none" w="sm" len="sm"/>
            <a:tailEnd type="none" w="sm" len="sm"/>
          </a:ln>
        </p:spPr>
      </p:cxnSp>
      <p:cxnSp>
        <p:nvCxnSpPr>
          <p:cNvPr id="231" name="Google Shape;231;p32"/>
          <p:cNvCxnSpPr>
            <a:stCxn id="232" idx="0"/>
            <a:endCxn id="228" idx="2"/>
          </p:cNvCxnSpPr>
          <p:nvPr/>
        </p:nvCxnSpPr>
        <p:spPr>
          <a:xfrm rot="-5400000">
            <a:off x="2036250" y="2656100"/>
            <a:ext cx="685800" cy="845400"/>
          </a:xfrm>
          <a:prstGeom prst="bentConnector3">
            <a:avLst>
              <a:gd name="adj1" fmla="val 50000"/>
            </a:avLst>
          </a:prstGeom>
          <a:noFill/>
          <a:ln w="19050" cap="flat" cmpd="sng">
            <a:solidFill>
              <a:srgbClr val="C2C2C2"/>
            </a:solidFill>
            <a:prstDash val="solid"/>
            <a:miter lim="8000"/>
            <a:headEnd type="none" w="sm" len="sm"/>
            <a:tailEnd type="none" w="sm" len="sm"/>
          </a:ln>
        </p:spPr>
      </p:cxnSp>
      <p:cxnSp>
        <p:nvCxnSpPr>
          <p:cNvPr id="233" name="Google Shape;233;p32"/>
          <p:cNvCxnSpPr>
            <a:cxnSpLocks/>
            <a:stCxn id="226" idx="2"/>
          </p:cNvCxnSpPr>
          <p:nvPr/>
        </p:nvCxnSpPr>
        <p:spPr>
          <a:xfrm rot="-5400000" flipH="1">
            <a:off x="6422100" y="2656100"/>
            <a:ext cx="685800" cy="845400"/>
          </a:xfrm>
          <a:prstGeom prst="bentConnector3">
            <a:avLst>
              <a:gd name="adj1" fmla="val 50000"/>
            </a:avLst>
          </a:prstGeom>
          <a:noFill/>
          <a:ln w="19050" cap="flat" cmpd="sng">
            <a:solidFill>
              <a:srgbClr val="C2C2C2"/>
            </a:solidFill>
            <a:prstDash val="solid"/>
            <a:miter lim="8000"/>
            <a:headEnd type="none" w="sm" len="sm"/>
            <a:tailEnd type="none" w="sm" len="sm"/>
          </a:ln>
        </p:spPr>
      </p:cxnSp>
      <p:cxnSp>
        <p:nvCxnSpPr>
          <p:cNvPr id="235" name="Google Shape;235;p32"/>
          <p:cNvCxnSpPr>
            <a:stCxn id="236" idx="0"/>
            <a:endCxn id="226" idx="2"/>
          </p:cNvCxnSpPr>
          <p:nvPr/>
        </p:nvCxnSpPr>
        <p:spPr>
          <a:xfrm rot="-5400000">
            <a:off x="5576850" y="2656100"/>
            <a:ext cx="685800" cy="845400"/>
          </a:xfrm>
          <a:prstGeom prst="bentConnector3">
            <a:avLst>
              <a:gd name="adj1" fmla="val 50000"/>
            </a:avLst>
          </a:prstGeom>
          <a:noFill/>
          <a:ln w="19050" cap="flat" cmpd="sng">
            <a:solidFill>
              <a:srgbClr val="C2C2C2"/>
            </a:solidFill>
            <a:prstDash val="solid"/>
            <a:miter lim="8000"/>
            <a:headEnd type="none" w="sm" len="sm"/>
            <a:tailEnd type="none" w="sm" len="sm"/>
          </a:ln>
        </p:spPr>
      </p:cxnSp>
      <p:sp>
        <p:nvSpPr>
          <p:cNvPr id="225" name="Google Shape;225;p32"/>
          <p:cNvSpPr txBox="1"/>
          <p:nvPr/>
        </p:nvSpPr>
        <p:spPr>
          <a:xfrm>
            <a:off x="3801750" y="1355500"/>
            <a:ext cx="1540500" cy="707400"/>
          </a:xfrm>
          <a:prstGeom prst="rect">
            <a:avLst/>
          </a:prstGeom>
          <a:noFill/>
          <a:ln w="19050" cap="flat" cmpd="sng">
            <a:solidFill>
              <a:srgbClr val="A72A1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A72A1E"/>
                </a:solidFill>
                <a:latin typeface="Roboto"/>
                <a:ea typeface="Roboto"/>
                <a:cs typeface="Roboto"/>
                <a:sym typeface="Roboto"/>
              </a:rPr>
              <a:t>Δειτε για εγκυμοσυνη, </a:t>
            </a:r>
            <a:endParaRPr sz="1000">
              <a:solidFill>
                <a:srgbClr val="A72A1E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A72A1E"/>
                </a:solidFill>
                <a:latin typeface="Roboto"/>
                <a:ea typeface="Roboto"/>
                <a:cs typeface="Roboto"/>
                <a:sym typeface="Roboto"/>
              </a:rPr>
              <a:t>Κηλη, ογκους κοιλιακου τοιχψματος</a:t>
            </a:r>
            <a:endParaRPr sz="1000">
              <a:solidFill>
                <a:srgbClr val="A72A1E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28" name="Google Shape;228;p32"/>
          <p:cNvSpPr txBox="1"/>
          <p:nvPr/>
        </p:nvSpPr>
        <p:spPr>
          <a:xfrm>
            <a:off x="2032650" y="2369600"/>
            <a:ext cx="1538100" cy="366300"/>
          </a:xfrm>
          <a:prstGeom prst="rect">
            <a:avLst/>
          </a:prstGeom>
          <a:noFill/>
          <a:ln w="19050" cap="flat" cmpd="sng">
            <a:solidFill>
              <a:srgbClr val="A72A1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A72A1E"/>
                </a:solidFill>
                <a:latin typeface="Roboto"/>
                <a:ea typeface="Roboto"/>
                <a:cs typeface="Roboto"/>
                <a:sym typeface="Roboto"/>
              </a:rPr>
              <a:t>Οργαανομεγαλια </a:t>
            </a:r>
            <a:endParaRPr sz="1000">
              <a:solidFill>
                <a:srgbClr val="A72A1E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26" name="Google Shape;226;p32"/>
          <p:cNvSpPr txBox="1"/>
          <p:nvPr/>
        </p:nvSpPr>
        <p:spPr>
          <a:xfrm>
            <a:off x="5573250" y="2369600"/>
            <a:ext cx="1538100" cy="366300"/>
          </a:xfrm>
          <a:prstGeom prst="rect">
            <a:avLst/>
          </a:prstGeom>
          <a:noFill/>
          <a:ln w="19050" cap="flat" cmpd="sng">
            <a:solidFill>
              <a:srgbClr val="A72A1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A72A1E"/>
                </a:solidFill>
                <a:latin typeface="Roboto"/>
                <a:ea typeface="Roboto"/>
                <a:cs typeface="Roboto"/>
                <a:sym typeface="Roboto"/>
              </a:rPr>
              <a:t>Νεοπλασματα</a:t>
            </a:r>
            <a:endParaRPr sz="1000">
              <a:solidFill>
                <a:srgbClr val="A72A1E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36" name="Google Shape;236;p32"/>
          <p:cNvSpPr txBox="1"/>
          <p:nvPr/>
        </p:nvSpPr>
        <p:spPr>
          <a:xfrm>
            <a:off x="4728000" y="3421700"/>
            <a:ext cx="1538100" cy="886800"/>
          </a:xfrm>
          <a:prstGeom prst="rect">
            <a:avLst/>
          </a:prstGeom>
          <a:noFill/>
          <a:ln w="19050" cap="flat" cmpd="sng">
            <a:solidFill>
              <a:srgbClr val="A72A1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A72A1E"/>
                </a:solidFill>
                <a:latin typeface="Roboto"/>
                <a:ea typeface="Roboto"/>
                <a:cs typeface="Roboto"/>
                <a:sym typeface="Roboto"/>
              </a:rPr>
              <a:t>Νεοπλασματα ΓΕΣ</a:t>
            </a:r>
            <a:endParaRPr sz="1000">
              <a:solidFill>
                <a:srgbClr val="A72A1E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A72A1E"/>
                </a:solidFill>
                <a:latin typeface="Roboto"/>
                <a:ea typeface="Roboto"/>
                <a:cs typeface="Roboto"/>
                <a:sym typeface="Roboto"/>
              </a:rPr>
              <a:t>Γυναικολογικα Νεοπλασματα</a:t>
            </a:r>
            <a:endParaRPr sz="1000">
              <a:solidFill>
                <a:srgbClr val="A72A1E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A72A1E"/>
                </a:solidFill>
                <a:latin typeface="Roboto"/>
                <a:ea typeface="Roboto"/>
                <a:cs typeface="Roboto"/>
                <a:sym typeface="Roboto"/>
              </a:rPr>
              <a:t>σαρκωμα/ λεμφωμα </a:t>
            </a:r>
            <a:endParaRPr sz="1000">
              <a:solidFill>
                <a:srgbClr val="A72A1E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32" name="Google Shape;232;p32"/>
          <p:cNvSpPr txBox="1"/>
          <p:nvPr/>
        </p:nvSpPr>
        <p:spPr>
          <a:xfrm>
            <a:off x="1187400" y="3421700"/>
            <a:ext cx="1538100" cy="557100"/>
          </a:xfrm>
          <a:prstGeom prst="rect">
            <a:avLst/>
          </a:prstGeom>
          <a:noFill/>
          <a:ln w="19050" cap="flat" cmpd="sng">
            <a:solidFill>
              <a:srgbClr val="A72A1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A72A1E"/>
                </a:solidFill>
                <a:latin typeface="Roboto"/>
                <a:ea typeface="Roboto"/>
                <a:cs typeface="Roboto"/>
                <a:sym typeface="Roboto"/>
              </a:rPr>
              <a:t>Ηπαρ</a:t>
            </a:r>
            <a:endParaRPr sz="1000">
              <a:solidFill>
                <a:srgbClr val="A72A1E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A72A1E"/>
                </a:solidFill>
                <a:latin typeface="Roboto"/>
                <a:ea typeface="Roboto"/>
                <a:cs typeface="Roboto"/>
                <a:sym typeface="Roboto"/>
              </a:rPr>
              <a:t>Σπληνας</a:t>
            </a:r>
            <a:endParaRPr sz="1000">
              <a:solidFill>
                <a:srgbClr val="A72A1E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A72A1E"/>
                </a:solidFill>
                <a:latin typeface="Roboto"/>
                <a:ea typeface="Roboto"/>
                <a:cs typeface="Roboto"/>
                <a:sym typeface="Roboto"/>
              </a:rPr>
              <a:t>νεφροι</a:t>
            </a:r>
            <a:endParaRPr sz="1000">
              <a:solidFill>
                <a:srgbClr val="A72A1E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37" name="Google Shape;237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463550" y="76300"/>
            <a:ext cx="2556349" cy="1532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3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Ηπατομεγαλια </a:t>
            </a:r>
            <a:endParaRPr/>
          </a:p>
        </p:txBody>
      </p:sp>
      <p:sp>
        <p:nvSpPr>
          <p:cNvPr id="243" name="Google Shape;243;p33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cxnSp>
        <p:nvCxnSpPr>
          <p:cNvPr id="244" name="Google Shape;244;p33"/>
          <p:cNvCxnSpPr>
            <a:stCxn id="245" idx="2"/>
            <a:endCxn id="246" idx="0"/>
          </p:cNvCxnSpPr>
          <p:nvPr/>
        </p:nvCxnSpPr>
        <p:spPr>
          <a:xfrm rot="-5400000" flipH="1">
            <a:off x="5133300" y="1160500"/>
            <a:ext cx="647700" cy="1770300"/>
          </a:xfrm>
          <a:prstGeom prst="bentConnector2">
            <a:avLst/>
          </a:prstGeom>
          <a:noFill/>
          <a:ln w="19050" cap="flat" cmpd="sng">
            <a:solidFill>
              <a:srgbClr val="C2C2C2"/>
            </a:solidFill>
            <a:prstDash val="solid"/>
            <a:miter lim="8000"/>
            <a:headEnd type="none" w="sm" len="sm"/>
            <a:tailEnd type="none" w="sm" len="sm"/>
          </a:ln>
        </p:spPr>
      </p:cxnSp>
      <p:cxnSp>
        <p:nvCxnSpPr>
          <p:cNvPr id="247" name="Google Shape;247;p33"/>
          <p:cNvCxnSpPr>
            <a:stCxn id="248" idx="0"/>
            <a:endCxn id="245" idx="2"/>
          </p:cNvCxnSpPr>
          <p:nvPr/>
        </p:nvCxnSpPr>
        <p:spPr>
          <a:xfrm rot="-5400000">
            <a:off x="3363000" y="1160600"/>
            <a:ext cx="647700" cy="1770300"/>
          </a:xfrm>
          <a:prstGeom prst="bentConnector3">
            <a:avLst>
              <a:gd name="adj1" fmla="val 50008"/>
            </a:avLst>
          </a:prstGeom>
          <a:noFill/>
          <a:ln w="19050" cap="flat" cmpd="sng">
            <a:solidFill>
              <a:srgbClr val="C2C2C2"/>
            </a:solidFill>
            <a:prstDash val="solid"/>
            <a:miter lim="8000"/>
            <a:headEnd type="none" w="sm" len="sm"/>
            <a:tailEnd type="none" w="sm" len="sm"/>
          </a:ln>
        </p:spPr>
      </p:cxnSp>
      <p:cxnSp>
        <p:nvCxnSpPr>
          <p:cNvPr id="249" name="Google Shape;249;p33"/>
          <p:cNvCxnSpPr>
            <a:stCxn id="248" idx="2"/>
            <a:endCxn id="250" idx="0"/>
          </p:cNvCxnSpPr>
          <p:nvPr/>
        </p:nvCxnSpPr>
        <p:spPr>
          <a:xfrm rot="-5400000" flipH="1">
            <a:off x="2881500" y="2656100"/>
            <a:ext cx="685800" cy="845400"/>
          </a:xfrm>
          <a:prstGeom prst="bentConnector3">
            <a:avLst>
              <a:gd name="adj1" fmla="val 50000"/>
            </a:avLst>
          </a:prstGeom>
          <a:noFill/>
          <a:ln w="19050" cap="flat" cmpd="sng">
            <a:solidFill>
              <a:srgbClr val="C2C2C2"/>
            </a:solidFill>
            <a:prstDash val="solid"/>
            <a:miter lim="8000"/>
            <a:headEnd type="none" w="sm" len="sm"/>
            <a:tailEnd type="none" w="sm" len="sm"/>
          </a:ln>
        </p:spPr>
      </p:cxnSp>
      <p:cxnSp>
        <p:nvCxnSpPr>
          <p:cNvPr id="251" name="Google Shape;251;p33"/>
          <p:cNvCxnSpPr>
            <a:stCxn id="252" idx="0"/>
            <a:endCxn id="248" idx="2"/>
          </p:cNvCxnSpPr>
          <p:nvPr/>
        </p:nvCxnSpPr>
        <p:spPr>
          <a:xfrm rot="-5400000">
            <a:off x="2036250" y="2656100"/>
            <a:ext cx="685800" cy="845400"/>
          </a:xfrm>
          <a:prstGeom prst="bentConnector3">
            <a:avLst>
              <a:gd name="adj1" fmla="val 50000"/>
            </a:avLst>
          </a:prstGeom>
          <a:noFill/>
          <a:ln w="19050" cap="flat" cmpd="sng">
            <a:solidFill>
              <a:srgbClr val="C2C2C2"/>
            </a:solidFill>
            <a:prstDash val="solid"/>
            <a:miter lim="8000"/>
            <a:headEnd type="none" w="sm" len="sm"/>
            <a:tailEnd type="none" w="sm" len="sm"/>
          </a:ln>
        </p:spPr>
      </p:cxnSp>
      <p:cxnSp>
        <p:nvCxnSpPr>
          <p:cNvPr id="253" name="Google Shape;253;p33"/>
          <p:cNvCxnSpPr>
            <a:stCxn id="246" idx="2"/>
            <a:endCxn id="254" idx="0"/>
          </p:cNvCxnSpPr>
          <p:nvPr/>
        </p:nvCxnSpPr>
        <p:spPr>
          <a:xfrm>
            <a:off x="6342150" y="2735900"/>
            <a:ext cx="845400" cy="685800"/>
          </a:xfrm>
          <a:prstGeom prst="bentConnector2">
            <a:avLst/>
          </a:prstGeom>
          <a:noFill/>
          <a:ln w="19050" cap="flat" cmpd="sng">
            <a:solidFill>
              <a:srgbClr val="C2C2C2"/>
            </a:solidFill>
            <a:prstDash val="solid"/>
            <a:miter lim="8000"/>
            <a:headEnd type="none" w="sm" len="sm"/>
            <a:tailEnd type="none" w="sm" len="sm"/>
          </a:ln>
        </p:spPr>
      </p:cxnSp>
      <p:cxnSp>
        <p:nvCxnSpPr>
          <p:cNvPr id="255" name="Google Shape;255;p33"/>
          <p:cNvCxnSpPr>
            <a:stCxn id="256" idx="0"/>
            <a:endCxn id="246" idx="2"/>
          </p:cNvCxnSpPr>
          <p:nvPr/>
        </p:nvCxnSpPr>
        <p:spPr>
          <a:xfrm rot="-5400000">
            <a:off x="5576850" y="2656100"/>
            <a:ext cx="685800" cy="845400"/>
          </a:xfrm>
          <a:prstGeom prst="bentConnector2">
            <a:avLst/>
          </a:prstGeom>
          <a:noFill/>
          <a:ln w="19050" cap="flat" cmpd="sng">
            <a:solidFill>
              <a:srgbClr val="C2C2C2"/>
            </a:solidFill>
            <a:prstDash val="solid"/>
            <a:miter lim="8000"/>
            <a:headEnd type="none" w="sm" len="sm"/>
            <a:tailEnd type="none" w="sm" len="sm"/>
          </a:ln>
        </p:spPr>
      </p:cxnSp>
      <p:sp>
        <p:nvSpPr>
          <p:cNvPr id="245" name="Google Shape;245;p33"/>
          <p:cNvSpPr txBox="1"/>
          <p:nvPr/>
        </p:nvSpPr>
        <p:spPr>
          <a:xfrm>
            <a:off x="3801750" y="1355500"/>
            <a:ext cx="1540500" cy="366300"/>
          </a:xfrm>
          <a:prstGeom prst="rect">
            <a:avLst/>
          </a:prstGeom>
          <a:noFill/>
          <a:ln w="19050" cap="flat" cmpd="sng">
            <a:solidFill>
              <a:srgbClr val="A72A1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A72A1E"/>
                </a:solidFill>
                <a:latin typeface="Roboto"/>
                <a:ea typeface="Roboto"/>
                <a:cs typeface="Roboto"/>
                <a:sym typeface="Roboto"/>
              </a:rPr>
              <a:t>Συνυπαρχουσα σπληνμεγαλια/ ικτερος</a:t>
            </a:r>
            <a:endParaRPr sz="1000">
              <a:solidFill>
                <a:srgbClr val="A72A1E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48" name="Google Shape;248;p33"/>
          <p:cNvSpPr txBox="1"/>
          <p:nvPr/>
        </p:nvSpPr>
        <p:spPr>
          <a:xfrm>
            <a:off x="2032650" y="2369600"/>
            <a:ext cx="1538100" cy="366300"/>
          </a:xfrm>
          <a:prstGeom prst="rect">
            <a:avLst/>
          </a:prstGeom>
          <a:noFill/>
          <a:ln w="19050" cap="flat" cmpd="sng">
            <a:solidFill>
              <a:srgbClr val="A72A1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A72A1E"/>
                </a:solidFill>
                <a:latin typeface="Roboto"/>
                <a:ea typeface="Roboto"/>
                <a:cs typeface="Roboto"/>
                <a:sym typeface="Roboto"/>
              </a:rPr>
              <a:t>Διηθητικα αιτια</a:t>
            </a:r>
            <a:endParaRPr sz="1000">
              <a:solidFill>
                <a:srgbClr val="A72A1E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54" name="Google Shape;254;p33"/>
          <p:cNvSpPr txBox="1"/>
          <p:nvPr/>
        </p:nvSpPr>
        <p:spPr>
          <a:xfrm>
            <a:off x="6418500" y="3421700"/>
            <a:ext cx="1538100" cy="1041600"/>
          </a:xfrm>
          <a:prstGeom prst="rect">
            <a:avLst/>
          </a:prstGeom>
          <a:noFill/>
          <a:ln w="19050" cap="flat" cmpd="sng">
            <a:solidFill>
              <a:srgbClr val="A72A1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A72A1E"/>
                </a:solidFill>
                <a:latin typeface="Roboto"/>
                <a:ea typeface="Roboto"/>
                <a:cs typeface="Roboto"/>
                <a:sym typeface="Roboto"/>
              </a:rPr>
              <a:t>Φλεγμονη</a:t>
            </a:r>
            <a:endParaRPr sz="1000">
              <a:solidFill>
                <a:srgbClr val="A72A1E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A72A1E"/>
                </a:solidFill>
                <a:latin typeface="Roboto"/>
                <a:ea typeface="Roboto"/>
                <a:cs typeface="Roboto"/>
                <a:sym typeface="Roboto"/>
              </a:rPr>
              <a:t>Αλκοολικη ηπατ</a:t>
            </a:r>
            <a:endParaRPr sz="1000">
              <a:solidFill>
                <a:srgbClr val="A72A1E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A72A1E"/>
                </a:solidFill>
                <a:latin typeface="Roboto"/>
                <a:ea typeface="Roboto"/>
                <a:cs typeface="Roboto"/>
                <a:sym typeface="Roboto"/>
              </a:rPr>
              <a:t>Φαρμακευτικη ηπατ</a:t>
            </a:r>
            <a:endParaRPr sz="1000">
              <a:solidFill>
                <a:srgbClr val="A72A1E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A72A1E"/>
                </a:solidFill>
                <a:latin typeface="Roboto"/>
                <a:ea typeface="Roboto"/>
                <a:cs typeface="Roboto"/>
                <a:sym typeface="Roboto"/>
              </a:rPr>
              <a:t>Αυτοανοση ηπατ</a:t>
            </a:r>
            <a:endParaRPr sz="1000">
              <a:solidFill>
                <a:srgbClr val="A72A1E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A72A1E"/>
                </a:solidFill>
                <a:latin typeface="Roboto"/>
                <a:ea typeface="Roboto"/>
                <a:cs typeface="Roboto"/>
                <a:sym typeface="Roboto"/>
              </a:rPr>
              <a:t>Σαρκοειδωση </a:t>
            </a:r>
            <a:endParaRPr sz="1000">
              <a:solidFill>
                <a:srgbClr val="A72A1E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rgbClr val="A72A1E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A72A1E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endParaRPr sz="1000">
              <a:solidFill>
                <a:srgbClr val="A72A1E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56" name="Google Shape;256;p33"/>
          <p:cNvSpPr txBox="1"/>
          <p:nvPr/>
        </p:nvSpPr>
        <p:spPr>
          <a:xfrm>
            <a:off x="4728000" y="3421700"/>
            <a:ext cx="1538100" cy="1041600"/>
          </a:xfrm>
          <a:prstGeom prst="rect">
            <a:avLst/>
          </a:prstGeom>
          <a:noFill/>
          <a:ln w="19050" cap="flat" cmpd="sng">
            <a:solidFill>
              <a:srgbClr val="A72A1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A72A1E"/>
                </a:solidFill>
                <a:latin typeface="Roboto"/>
                <a:ea typeface="Roboto"/>
                <a:cs typeface="Roboto"/>
                <a:sym typeface="Roboto"/>
              </a:rPr>
              <a:t>Λοιμωξη</a:t>
            </a:r>
            <a:endParaRPr sz="1000">
              <a:solidFill>
                <a:srgbClr val="A72A1E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A72A1E"/>
                </a:solidFill>
                <a:latin typeface="Roboto"/>
                <a:ea typeface="Roboto"/>
                <a:cs typeface="Roboto"/>
                <a:sym typeface="Roboto"/>
              </a:rPr>
              <a:t>Ηπατιτιδα A, B, C</a:t>
            </a:r>
            <a:endParaRPr sz="1000">
              <a:solidFill>
                <a:srgbClr val="A72A1E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A72A1E"/>
                </a:solidFill>
                <a:latin typeface="Roboto"/>
                <a:ea typeface="Roboto"/>
                <a:cs typeface="Roboto"/>
                <a:sym typeface="Roboto"/>
              </a:rPr>
              <a:t>EBV</a:t>
            </a:r>
            <a:endParaRPr sz="1000">
              <a:solidFill>
                <a:srgbClr val="A72A1E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A72A1E"/>
                </a:solidFill>
                <a:latin typeface="Roboto"/>
                <a:ea typeface="Roboto"/>
                <a:cs typeface="Roboto"/>
                <a:sym typeface="Roboto"/>
              </a:rPr>
              <a:t>φυματιωση</a:t>
            </a:r>
            <a:endParaRPr sz="1000">
              <a:solidFill>
                <a:srgbClr val="A72A1E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rgbClr val="A72A1E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A72A1E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endParaRPr sz="1000">
              <a:solidFill>
                <a:srgbClr val="A72A1E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50" name="Google Shape;250;p33"/>
          <p:cNvSpPr txBox="1"/>
          <p:nvPr/>
        </p:nvSpPr>
        <p:spPr>
          <a:xfrm>
            <a:off x="2877900" y="3421700"/>
            <a:ext cx="1538100" cy="876600"/>
          </a:xfrm>
          <a:prstGeom prst="rect">
            <a:avLst/>
          </a:prstGeom>
          <a:noFill/>
          <a:ln w="19050" cap="flat" cmpd="sng">
            <a:solidFill>
              <a:srgbClr val="A72A1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A72A1E"/>
                </a:solidFill>
                <a:latin typeface="Roboto"/>
                <a:ea typeface="Roboto"/>
                <a:cs typeface="Roboto"/>
                <a:sym typeface="Roboto"/>
              </a:rPr>
              <a:t>Μη νεοπλασματικα</a:t>
            </a:r>
            <a:endParaRPr sz="1000">
              <a:solidFill>
                <a:srgbClr val="A72A1E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A72A1E"/>
                </a:solidFill>
                <a:latin typeface="Roboto"/>
                <a:ea typeface="Roboto"/>
                <a:cs typeface="Roboto"/>
                <a:sym typeface="Roboto"/>
              </a:rPr>
              <a:t>Στεατωση</a:t>
            </a:r>
            <a:endParaRPr sz="1000">
              <a:solidFill>
                <a:srgbClr val="A72A1E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A72A1E"/>
                </a:solidFill>
                <a:latin typeface="Roboto"/>
                <a:ea typeface="Roboto"/>
                <a:cs typeface="Roboto"/>
                <a:sym typeface="Roboto"/>
              </a:rPr>
              <a:t>Ν Wilson</a:t>
            </a:r>
            <a:endParaRPr sz="1000">
              <a:solidFill>
                <a:srgbClr val="A72A1E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A72A1E"/>
                </a:solidFill>
                <a:latin typeface="Roboto"/>
                <a:ea typeface="Roboto"/>
                <a:cs typeface="Roboto"/>
                <a:sym typeface="Roboto"/>
              </a:rPr>
              <a:t>Αιμοχρωματωση  </a:t>
            </a:r>
            <a:endParaRPr sz="1000">
              <a:solidFill>
                <a:srgbClr val="A72A1E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52" name="Google Shape;252;p33"/>
          <p:cNvSpPr txBox="1"/>
          <p:nvPr/>
        </p:nvSpPr>
        <p:spPr>
          <a:xfrm>
            <a:off x="1187400" y="3421700"/>
            <a:ext cx="1538100" cy="969300"/>
          </a:xfrm>
          <a:prstGeom prst="rect">
            <a:avLst/>
          </a:prstGeom>
          <a:noFill/>
          <a:ln w="19050" cap="flat" cmpd="sng">
            <a:solidFill>
              <a:srgbClr val="A72A1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A72A1E"/>
                </a:solidFill>
                <a:latin typeface="Roboto"/>
                <a:ea typeface="Roboto"/>
                <a:cs typeface="Roboto"/>
                <a:sym typeface="Roboto"/>
              </a:rPr>
              <a:t>Νεοπλασματικα</a:t>
            </a:r>
            <a:endParaRPr sz="1000">
              <a:solidFill>
                <a:srgbClr val="A72A1E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A72A1E"/>
                </a:solidFill>
                <a:latin typeface="Roboto"/>
                <a:ea typeface="Roboto"/>
                <a:cs typeface="Roboto"/>
                <a:sym typeface="Roboto"/>
              </a:rPr>
              <a:t>ΗΚΚ</a:t>
            </a:r>
            <a:endParaRPr sz="1000">
              <a:solidFill>
                <a:srgbClr val="A72A1E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A72A1E"/>
                </a:solidFill>
                <a:latin typeface="Roboto"/>
                <a:ea typeface="Roboto"/>
                <a:cs typeface="Roboto"/>
                <a:sym typeface="Roboto"/>
              </a:rPr>
              <a:t>Μεταστατικο νεοπλ</a:t>
            </a:r>
            <a:endParaRPr sz="1000">
              <a:solidFill>
                <a:srgbClr val="A72A1E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A72A1E"/>
                </a:solidFill>
                <a:latin typeface="Roboto"/>
                <a:ea typeface="Roboto"/>
                <a:cs typeface="Roboto"/>
                <a:sym typeface="Roboto"/>
              </a:rPr>
              <a:t>λεμφωμα</a:t>
            </a:r>
            <a:endParaRPr sz="1000">
              <a:solidFill>
                <a:srgbClr val="A72A1E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57" name="Google Shape;257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573754" y="51525"/>
            <a:ext cx="2570251" cy="2834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p3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Ικτερος </a:t>
            </a:r>
            <a:endParaRPr/>
          </a:p>
        </p:txBody>
      </p:sp>
      <p:sp>
        <p:nvSpPr>
          <p:cNvPr id="263" name="Google Shape;263;p3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264" name="Google Shape;264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1854" y="2494451"/>
            <a:ext cx="3976174" cy="2649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5" name="Google Shape;265;p3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56129" y="1919976"/>
            <a:ext cx="3976174" cy="2649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3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Ακροαση </a:t>
            </a:r>
            <a:endParaRPr/>
          </a:p>
        </p:txBody>
      </p:sp>
      <p:sp>
        <p:nvSpPr>
          <p:cNvPr id="271" name="Google Shape;271;p3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Τα υγιή άτομα μπορούν να μην έχουν ήχους εντέρου για μερικα λεπτά και οι εντερικές συσπάσεις μπορεί να είναι σιωπηλές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Η απόφραξη του εντέρου μπορεί να εμφανιστεί με ακανόνιστους ήχους ή έντονους θορύβους.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Οι υπερδραστικοί ήχοι του εντέρου μπορεί να προκληθούν από μερική ή πλήρη απόφραξη του εντέρου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Η απουσία ήχων μπορεί να προκληθεί από </a:t>
            </a:r>
            <a:r>
              <a:rPr lang="en" b="1"/>
              <a:t>περιτονίτιδα, παραλυτικό ειλεό, παρατεταμενη απόφραξη εντέρου, εντερική ισχαιμία</a:t>
            </a:r>
            <a:endParaRPr b="1"/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p3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Ακροαση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7" name="Google Shape;277;p3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Δεν υπάρχουν στοιχεία </a:t>
            </a:r>
            <a:r>
              <a:rPr lang="en" u="sng"/>
              <a:t>που να επιβεβαιώνουν αξιόπιστα </a:t>
            </a:r>
            <a:r>
              <a:rPr lang="en"/>
              <a:t>την υποτιθέμενη συσχέτιση μεταξύ των ήχων του εντέρου και της κατάστασης της γαστρεντερικής κινητικότητας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r>
              <a:rPr lang="en"/>
              <a:t>Η ακρόαση των ήχων του εντέρου δεν αποτελεί χρήσιμη κλινική πρακτική όταν διαφοροποιούν τους ασθενείς με φυσιολογικό έναντι παθολογικού ήχου του εντέρου. Ο ακροατής/εξεταστης συχνά φτάνει σε εσφαλμένη διάγνωση</a:t>
            </a:r>
            <a:endParaRPr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p3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Επικρουση </a:t>
            </a:r>
            <a:endParaRPr/>
          </a:p>
        </p:txBody>
      </p:sp>
      <p:sp>
        <p:nvSpPr>
          <p:cNvPr id="283" name="Google Shape;283;p3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μπορεί να εκτελεστεί και στα τέσσερα τεταρτημόρια της κοιλίας και μπορεί να αποκαλύψει μια οδυνηρή αντίδραση από τον ασθενή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r>
              <a:rPr lang="en"/>
              <a:t>η επικρουση μπορεί να επιτρέψει την εκτίμηση της θέσης και της ποσότητας αερίων,  σκληρών ή μαλακών μαζών και των μεγεθών ορισμένων οργάνων, όπως το ήπαρ και ο σπλήνας </a:t>
            </a:r>
            <a:endParaRPr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p3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ΑΛΛΕς ΕΞΕΤΑΣΕΙς</a:t>
            </a:r>
            <a:endParaRPr/>
          </a:p>
        </p:txBody>
      </p:sp>
      <p:sp>
        <p:nvSpPr>
          <p:cNvPr id="289" name="Google Shape;289;p3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Εξέταση λεμφαδένων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δακτυλικη </a:t>
            </a:r>
            <a:r>
              <a:rPr lang="en" u="sng"/>
              <a:t>εξεταση ορθού </a:t>
            </a:r>
            <a:r>
              <a:rPr lang="en"/>
              <a:t>μόνο εάν είναι κλινικά ενδεδειγμένη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u="sng"/>
              <a:t>Πυελική εξέταση</a:t>
            </a:r>
            <a:r>
              <a:rPr lang="en"/>
              <a:t> μόνο εάν υποδεικνύεται κλινικά. 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Φλεγμονή της χοληδόχου κύστης: Το </a:t>
            </a:r>
            <a:r>
              <a:rPr lang="en" u="sng"/>
              <a:t>σημάδι του Μέρφι</a:t>
            </a:r>
            <a:r>
              <a:rPr lang="en"/>
              <a:t> (Κατά τη διάρκεια της ψηλάφησης κάτω από το πλευρικο τοξο, ο ασθενής εμφανίζει πόνο κατά την εισπνοη)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r>
              <a:rPr lang="en"/>
              <a:t>Ασκιτης </a:t>
            </a:r>
            <a:endParaRPr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p3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5" name="Google Shape;295;p39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296" name="Google Shape;296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14500" y="447675"/>
            <a:ext cx="5715000" cy="4248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7"/>
          <p:cNvSpPr txBox="1">
            <a:spLocks noGrp="1"/>
          </p:cNvSpPr>
          <p:nvPr>
            <p:ph type="title"/>
          </p:nvPr>
        </p:nvSpPr>
        <p:spPr>
          <a:xfrm>
            <a:off x="457200" y="400050"/>
            <a:ext cx="8229600" cy="7428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17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657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"/>
              <a:t>ΠΟΙΟ ΕΙΝΑΙ ΤΟ ΚΥΡΙΟ ΣΥΜΠΤΩΜΑ</a:t>
            </a:r>
            <a:endParaRPr/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"/>
              <a:t>ΙΣΤΟΡΙΚΟ ΤΗΣ ΤΩΡΙΝΗΣ ΝΟΣΟΥ</a:t>
            </a:r>
            <a:endParaRPr/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"/>
              <a:t>ΠΡΟΗΓΟΥΜΕΝΟ ΙΣΤΟΡΙΚΟ (ΚΥΡΙΩΣ ΠΡΟΗΓΟΥΜΕΝΕΣ ΕΠΕΜΒΑΣΕΙΣ)</a:t>
            </a:r>
            <a:endParaRPr/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"/>
              <a:t>ΕΞΕΤΑΣΤΕ ΤΟΝ ΟΛΟ ΑΣΘΕΝΗ </a:t>
            </a:r>
            <a:endParaRPr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4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Ασκιτης </a:t>
            </a:r>
            <a:endParaRPr/>
          </a:p>
        </p:txBody>
      </p:sp>
      <p:sp>
        <p:nvSpPr>
          <p:cNvPr id="302" name="Google Shape;302;p40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303" name="Google Shape;303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5975" y="1840800"/>
            <a:ext cx="3992299" cy="2406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4" name="Google Shape;304;p4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72004" y="1840800"/>
            <a:ext cx="4110275" cy="2636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8"/>
          <p:cNvSpPr txBox="1">
            <a:spLocks noGrp="1"/>
          </p:cNvSpPr>
          <p:nvPr>
            <p:ph type="title"/>
          </p:nvPr>
        </p:nvSpPr>
        <p:spPr>
          <a:xfrm>
            <a:off x="623400" y="542600"/>
            <a:ext cx="8520600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Performance status </a:t>
            </a:r>
            <a:endParaRPr dirty="0"/>
          </a:p>
        </p:txBody>
      </p:sp>
      <p:sp>
        <p:nvSpPr>
          <p:cNvPr id="88" name="Google Shape;88;p18"/>
          <p:cNvSpPr txBox="1">
            <a:spLocks noGrp="1"/>
          </p:cNvSpPr>
          <p:nvPr>
            <p:ph type="body" idx="1"/>
          </p:nvPr>
        </p:nvSpPr>
        <p:spPr>
          <a:xfrm>
            <a:off x="-2312875" y="2078875"/>
            <a:ext cx="7688700" cy="226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89" name="Google Shape;89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59077" y="1250000"/>
            <a:ext cx="5326800" cy="3769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Θέση και περιβάλλον</a:t>
            </a:r>
            <a:endParaRPr/>
          </a:p>
        </p:txBody>
      </p:sp>
      <p:sp>
        <p:nvSpPr>
          <p:cNvPr id="95" name="Google Shape;95;p19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lnSpcReduction="1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προτεινόμενη θέση είναι ο ασθενής να είναι σε υπτια θεση, με τα χέρια στα πλευρά του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Ο ασθενής θα πρέπει να τοποθετηθεί σε περιβάλλον με καλό φωτισμό και θα πρέπει να καλύπτεται για να διατηρηθεί η ιδιωτικότητα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Οι γοφοί και τα γόνατα του ασθενούς θα πρέπει να κάμπτονται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r>
              <a:rPr lang="en"/>
              <a:t>Συνισταται να ζητήσουμε από τον ασθενή να υποδείξει περιοχές που μπορεί να είναι οδυνηρές </a:t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126B9D-1A39-91F5-0891-BF0E9FDBD0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7547006-9351-6F59-0405-A6DB92F1094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l-GR" dirty="0"/>
              <a:t>Γενική επισκόπηση</a:t>
            </a:r>
            <a:r>
              <a:rPr lang="en-US" dirty="0"/>
              <a:t> {</a:t>
            </a:r>
            <a:r>
              <a:rPr lang="el-GR" dirty="0"/>
              <a:t>ηλικία, </a:t>
            </a:r>
            <a:r>
              <a:rPr lang="el-GR" dirty="0" err="1"/>
              <a:t>γενικη</a:t>
            </a:r>
            <a:r>
              <a:rPr lang="el-GR" dirty="0"/>
              <a:t> </a:t>
            </a:r>
            <a:r>
              <a:rPr lang="el-GR" dirty="0" err="1"/>
              <a:t>κατασταση</a:t>
            </a:r>
            <a:r>
              <a:rPr lang="el-GR" dirty="0"/>
              <a:t>, </a:t>
            </a:r>
            <a:r>
              <a:rPr lang="el-GR" dirty="0" err="1"/>
              <a:t>κατασταση</a:t>
            </a:r>
            <a:r>
              <a:rPr lang="el-GR" dirty="0"/>
              <a:t> </a:t>
            </a:r>
            <a:r>
              <a:rPr lang="el-GR" dirty="0" err="1"/>
              <a:t>θρεψης</a:t>
            </a:r>
            <a:r>
              <a:rPr lang="el-GR" dirty="0"/>
              <a:t>}</a:t>
            </a:r>
          </a:p>
          <a:p>
            <a:endParaRPr lang="el-GR" dirty="0"/>
          </a:p>
          <a:p>
            <a:r>
              <a:rPr lang="el-GR" dirty="0"/>
              <a:t>Επισκόπηση των </a:t>
            </a:r>
            <a:r>
              <a:rPr lang="el-GR" dirty="0" err="1"/>
              <a:t>ανω</a:t>
            </a:r>
            <a:r>
              <a:rPr lang="el-GR" dirty="0"/>
              <a:t> κ </a:t>
            </a:r>
            <a:r>
              <a:rPr lang="el-GR" dirty="0" err="1"/>
              <a:t>κατω</a:t>
            </a:r>
            <a:r>
              <a:rPr lang="el-GR" dirty="0"/>
              <a:t> </a:t>
            </a:r>
            <a:r>
              <a:rPr lang="el-GR" dirty="0" err="1"/>
              <a:t>ακρων</a:t>
            </a:r>
            <a:r>
              <a:rPr lang="el-GR" dirty="0"/>
              <a:t>, </a:t>
            </a:r>
            <a:r>
              <a:rPr lang="el-GR" dirty="0" err="1"/>
              <a:t>κεφαλης</a:t>
            </a:r>
            <a:r>
              <a:rPr lang="el-GR" dirty="0"/>
              <a:t> κ </a:t>
            </a:r>
            <a:r>
              <a:rPr lang="el-GR" dirty="0" err="1"/>
              <a:t>τραχηλου</a:t>
            </a:r>
            <a:endParaRPr lang="en-US" dirty="0"/>
          </a:p>
          <a:p>
            <a:pPr marL="114300" indent="0">
              <a:buNone/>
            </a:pPr>
            <a:r>
              <a:rPr lang="el-GR" dirty="0"/>
              <a:t> </a:t>
            </a:r>
            <a:endParaRPr lang="en-US" dirty="0"/>
          </a:p>
          <a:p>
            <a:r>
              <a:rPr lang="el-GR" dirty="0" err="1"/>
              <a:t>Θερμοκρασια</a:t>
            </a:r>
            <a:r>
              <a:rPr lang="el-GR" dirty="0"/>
              <a:t> </a:t>
            </a:r>
            <a:r>
              <a:rPr lang="el-GR" dirty="0" err="1"/>
              <a:t>χεριων</a:t>
            </a:r>
            <a:r>
              <a:rPr lang="el-GR" dirty="0"/>
              <a:t>, </a:t>
            </a:r>
            <a:r>
              <a:rPr lang="el-GR" dirty="0" err="1"/>
              <a:t>πληκτροδακτυλια</a:t>
            </a:r>
            <a:r>
              <a:rPr lang="el-GR" dirty="0"/>
              <a:t>, ερύθημα </a:t>
            </a:r>
            <a:r>
              <a:rPr lang="el-GR" dirty="0" err="1"/>
              <a:t>παλαμης</a:t>
            </a:r>
            <a:r>
              <a:rPr lang="el-GR" dirty="0"/>
              <a:t>,</a:t>
            </a:r>
            <a:r>
              <a:rPr lang="en-US" dirty="0"/>
              <a:t> </a:t>
            </a:r>
            <a:r>
              <a:rPr lang="el-GR" dirty="0" err="1"/>
              <a:t>ρικνωση</a:t>
            </a:r>
            <a:r>
              <a:rPr lang="el-GR" dirty="0"/>
              <a:t>, </a:t>
            </a:r>
            <a:r>
              <a:rPr lang="en-US" dirty="0"/>
              <a:t> Flapping tremor </a:t>
            </a: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1BEAF10-23B9-723C-E607-FED48E1726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72665" y="2884159"/>
            <a:ext cx="2145520" cy="2006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10827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B875E2-F0E6-CF15-0FA2-9464FCD7A0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EFEBDAE-2C25-D614-D54E-09B38AD6B43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l-GR" dirty="0"/>
              <a:t>Ψηλάφηση </a:t>
            </a:r>
            <a:r>
              <a:rPr lang="el-GR" dirty="0" err="1"/>
              <a:t>σφυγμου</a:t>
            </a:r>
            <a:r>
              <a:rPr lang="el-GR" dirty="0"/>
              <a:t>, </a:t>
            </a:r>
            <a:r>
              <a:rPr lang="el-GR" dirty="0" err="1"/>
              <a:t>αριθμος</a:t>
            </a:r>
            <a:r>
              <a:rPr lang="el-GR" dirty="0"/>
              <a:t> αναπνοών,  </a:t>
            </a:r>
            <a:endParaRPr lang="en-US" dirty="0"/>
          </a:p>
          <a:p>
            <a:r>
              <a:rPr lang="el-GR" dirty="0" err="1"/>
              <a:t>Εξεταστε</a:t>
            </a:r>
            <a:r>
              <a:rPr lang="el-GR" dirty="0"/>
              <a:t> τα </a:t>
            </a:r>
            <a:r>
              <a:rPr lang="el-GR" dirty="0" err="1"/>
              <a:t>χερια</a:t>
            </a:r>
            <a:r>
              <a:rPr lang="el-GR" dirty="0"/>
              <a:t> για μώλωπες, σημάδια</a:t>
            </a:r>
          </a:p>
          <a:p>
            <a:r>
              <a:rPr lang="el-GR" dirty="0" err="1"/>
              <a:t>Εξεταστε</a:t>
            </a:r>
            <a:r>
              <a:rPr lang="el-GR" dirty="0"/>
              <a:t> τον </a:t>
            </a:r>
            <a:r>
              <a:rPr lang="el-GR" dirty="0" err="1"/>
              <a:t>σκηρο</a:t>
            </a:r>
            <a:r>
              <a:rPr lang="el-GR" dirty="0"/>
              <a:t> </a:t>
            </a:r>
            <a:r>
              <a:rPr lang="el-GR" dirty="0" err="1"/>
              <a:t>χιτωνα</a:t>
            </a:r>
            <a:r>
              <a:rPr lang="el-GR" dirty="0"/>
              <a:t> για </a:t>
            </a:r>
            <a:r>
              <a:rPr lang="el-GR" dirty="0" err="1"/>
              <a:t>ικτερο</a:t>
            </a:r>
            <a:endParaRPr lang="el-GR" dirty="0"/>
          </a:p>
          <a:p>
            <a:r>
              <a:rPr lang="el-GR" dirty="0" err="1"/>
              <a:t>Εξεταστε</a:t>
            </a:r>
            <a:r>
              <a:rPr lang="el-GR" dirty="0"/>
              <a:t> την </a:t>
            </a:r>
            <a:r>
              <a:rPr lang="el-GR" dirty="0" err="1"/>
              <a:t>στοματικη</a:t>
            </a:r>
            <a:r>
              <a:rPr lang="el-GR" dirty="0"/>
              <a:t> </a:t>
            </a:r>
            <a:r>
              <a:rPr lang="el-GR" dirty="0" err="1"/>
              <a:t>κοιλοτητα</a:t>
            </a:r>
            <a:r>
              <a:rPr lang="el-GR" dirty="0"/>
              <a:t> {</a:t>
            </a:r>
            <a:r>
              <a:rPr lang="el-GR" dirty="0" err="1"/>
              <a:t>αποπνοια</a:t>
            </a:r>
            <a:r>
              <a:rPr lang="el-GR" dirty="0"/>
              <a:t> αλκοόλ, </a:t>
            </a:r>
            <a:r>
              <a:rPr lang="el-GR" dirty="0" err="1"/>
              <a:t>αφυδατωση</a:t>
            </a:r>
            <a:r>
              <a:rPr lang="el-GR" dirty="0"/>
              <a:t>, </a:t>
            </a:r>
            <a:r>
              <a:rPr lang="el-GR" dirty="0" err="1"/>
              <a:t>στοματιτιδα</a:t>
            </a:r>
            <a:r>
              <a:rPr lang="el-GR" dirty="0"/>
              <a:t>, </a:t>
            </a:r>
            <a:r>
              <a:rPr lang="el-GR" dirty="0" err="1"/>
              <a:t>γλωσιτιδα</a:t>
            </a:r>
            <a:r>
              <a:rPr lang="el-GR" dirty="0"/>
              <a:t>, </a:t>
            </a:r>
            <a:r>
              <a:rPr lang="el-GR" dirty="0" err="1"/>
              <a:t>ελκη</a:t>
            </a:r>
            <a:r>
              <a:rPr lang="el-GR" dirty="0"/>
              <a:t>}</a:t>
            </a:r>
          </a:p>
          <a:p>
            <a:r>
              <a:rPr lang="el-GR" dirty="0" err="1"/>
              <a:t>Εξεταστε</a:t>
            </a:r>
            <a:r>
              <a:rPr lang="el-GR" dirty="0"/>
              <a:t> τις </a:t>
            </a:r>
            <a:r>
              <a:rPr lang="el-GR" dirty="0" err="1"/>
              <a:t>σφαγιτιδες</a:t>
            </a:r>
            <a:endParaRPr lang="el-GR" dirty="0"/>
          </a:p>
          <a:p>
            <a:r>
              <a:rPr lang="el-GR" dirty="0" err="1"/>
              <a:t>Ψηλαφηστε</a:t>
            </a:r>
            <a:r>
              <a:rPr lang="el-GR" dirty="0"/>
              <a:t> </a:t>
            </a:r>
            <a:r>
              <a:rPr lang="el-GR" dirty="0" err="1"/>
              <a:t>υπερκλειδιους</a:t>
            </a:r>
            <a:r>
              <a:rPr lang="el-GR" dirty="0"/>
              <a:t> </a:t>
            </a:r>
            <a:r>
              <a:rPr lang="el-GR" dirty="0" err="1"/>
              <a:t>λεμφαδενες</a:t>
            </a:r>
            <a:endParaRPr lang="el-GR" dirty="0"/>
          </a:p>
          <a:p>
            <a:r>
              <a:rPr lang="el-GR" dirty="0" err="1"/>
              <a:t>Εξεταστε</a:t>
            </a:r>
            <a:r>
              <a:rPr lang="el-GR" dirty="0"/>
              <a:t> για γυναικομαστία, </a:t>
            </a:r>
            <a:r>
              <a:rPr lang="el-GR" dirty="0" err="1"/>
              <a:t>ηπατικα</a:t>
            </a:r>
            <a:r>
              <a:rPr lang="el-GR" dirty="0"/>
              <a:t> </a:t>
            </a:r>
            <a:r>
              <a:rPr lang="el-GR" dirty="0" err="1"/>
              <a:t>αγγειωματα</a:t>
            </a:r>
            <a:endParaRPr lang="el-GR" dirty="0"/>
          </a:p>
          <a:p>
            <a:endParaRPr lang="el-GR" dirty="0"/>
          </a:p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64400A3-C3E2-B1BF-D837-0A97EC18D0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41989" y="3312940"/>
            <a:ext cx="2338374" cy="1681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562341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Η κοιλιακή εξέταση συμβατικά χωρίζεται σε τέσσερα διαφορετικά στάδια:</a:t>
            </a:r>
            <a:endParaRPr/>
          </a:p>
        </p:txBody>
      </p:sp>
      <p:sp>
        <p:nvSpPr>
          <p:cNvPr id="101" name="Google Shape;101;p20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ΕΠΙΣΚΟΠΗΣΗ 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ΑΚΡΟΑΣΗ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ΨΗΛΑΦΗΣΗ 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ΕΠΙΚΡΟΥΣΗ 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2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ΕΠΙΣΚΟΠΗΣΗ </a:t>
            </a:r>
            <a:endParaRPr sz="1400">
              <a:solidFill>
                <a:schemeClr val="accent1"/>
              </a:solidFill>
              <a:latin typeface="Lato"/>
              <a:ea typeface="Lato"/>
              <a:cs typeface="Lato"/>
              <a:sym typeface="Lato"/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7;p2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κοιτάξτε την επιφάνεια, το περίγραμμα και τις κινήσεις της κοιλιάς. 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Κοιταξτε για οτιδήποτε μη φυσιολογικο, όπως 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b="1"/>
              <a:t>ουλές, ραγάδες, αλλοιώσεις, διατεταμενες φλέβες, εξανθήματα, ογκους, κοιλιακη διαταση, κοιλοτητες , κηλες</a:t>
            </a:r>
            <a:r>
              <a:rPr lang="en"/>
              <a:t> 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197</TotalTime>
  <Words>728</Words>
  <Application>Microsoft Office PowerPoint</Application>
  <PresentationFormat>On-screen Show (16:9)</PresentationFormat>
  <Paragraphs>154</Paragraphs>
  <Slides>30</Slides>
  <Notes>26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5" baseType="lpstr">
      <vt:lpstr>Roboto</vt:lpstr>
      <vt:lpstr>Verdana</vt:lpstr>
      <vt:lpstr>Arial</vt:lpstr>
      <vt:lpstr>Lato</vt:lpstr>
      <vt:lpstr>Simple Light</vt:lpstr>
      <vt:lpstr>Σημειολογια κ διαγνωστικη προσπελαση: κοιλια </vt:lpstr>
      <vt:lpstr>PowerPoint Presentation</vt:lpstr>
      <vt:lpstr>PowerPoint Presentation</vt:lpstr>
      <vt:lpstr>Performance status </vt:lpstr>
      <vt:lpstr>Θέση και περιβάλλον</vt:lpstr>
      <vt:lpstr>PowerPoint Presentation</vt:lpstr>
      <vt:lpstr>PowerPoint Presentation</vt:lpstr>
      <vt:lpstr>Η κοιλιακή εξέταση συμβατικά χωρίζεται σε τέσσερα διαφορετικά στάδια:</vt:lpstr>
      <vt:lpstr>ΕΠΙΣΚΟΠΗΣΗ  </vt:lpstr>
      <vt:lpstr>PowerPoint Presentation</vt:lpstr>
      <vt:lpstr>PowerPoint Presentation</vt:lpstr>
      <vt:lpstr>Ψηλαφηση </vt:lpstr>
      <vt:lpstr>Ψηλαφηση  </vt:lpstr>
      <vt:lpstr>PowerPoint Presentation</vt:lpstr>
      <vt:lpstr>Σωματικος / σπλαχνικός πονος </vt:lpstr>
      <vt:lpstr>PowerPoint Presentation</vt:lpstr>
      <vt:lpstr>PowerPoint Presentation</vt:lpstr>
      <vt:lpstr>PowerPoint Presentation</vt:lpstr>
      <vt:lpstr>Κοιλιακη διαταση </vt:lpstr>
      <vt:lpstr>Εντερικη διαταση</vt:lpstr>
      <vt:lpstr>Κοιλιακη διαταση/ αλλες αιτιες</vt:lpstr>
      <vt:lpstr>Κοιλιακη μαζα</vt:lpstr>
      <vt:lpstr>Ηπατομεγαλια </vt:lpstr>
      <vt:lpstr>Ικτερος </vt:lpstr>
      <vt:lpstr>Ακροαση </vt:lpstr>
      <vt:lpstr>Ακροαση  </vt:lpstr>
      <vt:lpstr>Επικρουση </vt:lpstr>
      <vt:lpstr>ΑΛΛΕς ΕΞΕΤΑΣΕΙς</vt:lpstr>
      <vt:lpstr>PowerPoint Presentation</vt:lpstr>
      <vt:lpstr>Ασκιτης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Σημειολογια κ διαγνωστικη προσπελαση: κοιλια </dc:title>
  <cp:lastModifiedBy>mypc</cp:lastModifiedBy>
  <cp:revision>4</cp:revision>
  <dcterms:modified xsi:type="dcterms:W3CDTF">2024-05-29T16:59:34Z</dcterms:modified>
</cp:coreProperties>
</file>