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1" r:id="rId23"/>
    <p:sldId id="283" r:id="rId24"/>
    <p:sldId id="282" r:id="rId25"/>
    <p:sldId id="277" r:id="rId26"/>
    <p:sldId id="278" r:id="rId27"/>
    <p:sldId id="279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C838B-1FEE-4338-A26B-D66FC6E194B6}" type="datetimeFigureOut">
              <a:rPr lang="en-US" smtClean="0"/>
              <a:t>4/13/2020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2295-0B4B-4570-9979-EB9E8DD82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C838B-1FEE-4338-A26B-D66FC6E194B6}" type="datetimeFigureOut">
              <a:rPr lang="en-US" smtClean="0"/>
              <a:t>4/13/2020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2295-0B4B-4570-9979-EB9E8DD82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C838B-1FEE-4338-A26B-D66FC6E194B6}" type="datetimeFigureOut">
              <a:rPr lang="en-US" smtClean="0"/>
              <a:t>4/13/2020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2295-0B4B-4570-9979-EB9E8DD82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C838B-1FEE-4338-A26B-D66FC6E194B6}" type="datetimeFigureOut">
              <a:rPr lang="en-US" smtClean="0"/>
              <a:t>4/13/2020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2295-0B4B-4570-9979-EB9E8DD82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C838B-1FEE-4338-A26B-D66FC6E194B6}" type="datetimeFigureOut">
              <a:rPr lang="en-US" smtClean="0"/>
              <a:t>4/13/2020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2295-0B4B-4570-9979-EB9E8DD82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C838B-1FEE-4338-A26B-D66FC6E194B6}" type="datetimeFigureOut">
              <a:rPr lang="en-US" smtClean="0"/>
              <a:t>4/13/2020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2295-0B4B-4570-9979-EB9E8DD82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C838B-1FEE-4338-A26B-D66FC6E194B6}" type="datetimeFigureOut">
              <a:rPr lang="en-US" smtClean="0"/>
              <a:t>4/13/2020</a:t>
            </a:fld>
            <a:endParaRPr lang="en-GB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2295-0B4B-4570-9979-EB9E8DD82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C838B-1FEE-4338-A26B-D66FC6E194B6}" type="datetimeFigureOut">
              <a:rPr lang="en-US" smtClean="0"/>
              <a:t>4/13/2020</a:t>
            </a:fld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2295-0B4B-4570-9979-EB9E8DD82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C838B-1FEE-4338-A26B-D66FC6E194B6}" type="datetimeFigureOut">
              <a:rPr lang="en-US" smtClean="0"/>
              <a:t>4/13/2020</a:t>
            </a:fld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2295-0B4B-4570-9979-EB9E8DD82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C838B-1FEE-4338-A26B-D66FC6E194B6}" type="datetimeFigureOut">
              <a:rPr lang="en-US" smtClean="0"/>
              <a:t>4/13/2020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2295-0B4B-4570-9979-EB9E8DD82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C838B-1FEE-4338-A26B-D66FC6E194B6}" type="datetimeFigureOut">
              <a:rPr lang="en-US" smtClean="0"/>
              <a:t>4/13/2020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72295-0B4B-4570-9979-EB9E8DD82DB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C838B-1FEE-4338-A26B-D66FC6E194B6}" type="datetimeFigureOut">
              <a:rPr lang="en-US" smtClean="0"/>
              <a:t>4/13/2020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72295-0B4B-4570-9979-EB9E8DD82DB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Χειρουργικές Λοιμώξεις/ Αντιβιοτικά </a:t>
            </a:r>
            <a:endParaRPr lang="en-GB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Δημήτριος </a:t>
            </a:r>
            <a:r>
              <a:rPr lang="el-GR" dirty="0" err="1" smtClean="0"/>
              <a:t>Λιναρδούτσος</a:t>
            </a:r>
            <a:endParaRPr lang="el-GR" dirty="0" smtClean="0"/>
          </a:p>
          <a:p>
            <a:r>
              <a:rPr lang="el-GR" dirty="0" smtClean="0"/>
              <a:t>Χειρουργός</a:t>
            </a:r>
          </a:p>
          <a:p>
            <a:r>
              <a:rPr lang="el-GR" dirty="0" err="1" smtClean="0"/>
              <a:t>Α’Προπαιδευτική</a:t>
            </a:r>
            <a:r>
              <a:rPr lang="el-GR" dirty="0" smtClean="0"/>
              <a:t> Χειρουργική Κλινική ΕΚΠΑ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Διάρκεια χορήγησης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Δε συστήνεται η επανάληψη χορήγησης λόγω κινδύνου ανάπτυξης αντίστασης και </a:t>
            </a:r>
            <a:r>
              <a:rPr lang="en-GB" dirty="0" smtClean="0"/>
              <a:t>cl.dif</a:t>
            </a:r>
          </a:p>
          <a:p>
            <a:r>
              <a:rPr lang="en-GB" dirty="0" smtClean="0"/>
              <a:t>Systemic review </a:t>
            </a:r>
            <a:r>
              <a:rPr lang="el-GR" dirty="0" smtClean="0"/>
              <a:t>καμία διαφορά </a:t>
            </a:r>
            <a:r>
              <a:rPr lang="en-GB" dirty="0" smtClean="0"/>
              <a:t>SSI</a:t>
            </a:r>
            <a:r>
              <a:rPr lang="el-GR" dirty="0" smtClean="0"/>
              <a:t> μεταξύ χορήγησης μιας δόσης ή πολλαπλών για μια ή πολλές μέρες μετεγχειρητικά (</a:t>
            </a:r>
            <a:r>
              <a:rPr lang="en-GB" dirty="0" smtClean="0"/>
              <a:t>comb odds rat 1.04, 95%CI 0.86-1.25)</a:t>
            </a:r>
          </a:p>
          <a:p>
            <a:r>
              <a:rPr lang="el-GR" dirty="0" smtClean="0"/>
              <a:t>Ακόμα και σε </a:t>
            </a:r>
            <a:r>
              <a:rPr lang="el-GR" dirty="0" err="1" smtClean="0"/>
              <a:t>΄μετάπτωση</a:t>
            </a:r>
            <a:r>
              <a:rPr lang="el-GR" dirty="0" smtClean="0"/>
              <a:t> από καθαρή σε δυνητικά μολυσμένη όχι επέκταση προφύλαξης άνω των 24</a:t>
            </a:r>
            <a:r>
              <a:rPr lang="en-GB" dirty="0" smtClean="0"/>
              <a:t>h (</a:t>
            </a:r>
            <a:r>
              <a:rPr lang="el-GR" dirty="0" err="1" smtClean="0"/>
              <a:t>αυξηση</a:t>
            </a:r>
            <a:r>
              <a:rPr lang="el-GR" dirty="0" smtClean="0"/>
              <a:t> </a:t>
            </a:r>
            <a:r>
              <a:rPr lang="en-GB" dirty="0" smtClean="0"/>
              <a:t>CDI, AKI)</a:t>
            </a:r>
          </a:p>
          <a:p>
            <a:r>
              <a:rPr lang="el-GR" dirty="0" err="1" smtClean="0"/>
              <a:t>Προεγχειρητική</a:t>
            </a:r>
            <a:r>
              <a:rPr lang="el-GR" dirty="0" smtClean="0"/>
              <a:t> εκρίζωση </a:t>
            </a:r>
            <a:r>
              <a:rPr lang="en-GB" dirty="0" smtClean="0"/>
              <a:t>MRSI? 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Σύγκλειση χειρουργικού τραύματος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Τραύματα τύπου Ι-ΙΙ : σύγκλειση σε πρώτο χρόνο</a:t>
            </a:r>
          </a:p>
          <a:p>
            <a:r>
              <a:rPr lang="el-GR" dirty="0" smtClean="0"/>
              <a:t>Σύγκλειση τραυμάτων τύπου ΙΙΙ-</a:t>
            </a:r>
            <a:r>
              <a:rPr lang="en-GB" dirty="0" smtClean="0"/>
              <a:t>IV </a:t>
            </a:r>
            <a:r>
              <a:rPr lang="el-GR" dirty="0" smtClean="0"/>
              <a:t>σε πρώτο χρόνο οδηγεί σε υψηλά ποσοστά </a:t>
            </a:r>
            <a:r>
              <a:rPr lang="en-GB" dirty="0" smtClean="0"/>
              <a:t>SSI </a:t>
            </a:r>
            <a:r>
              <a:rPr lang="el-GR" dirty="0" smtClean="0"/>
              <a:t>(25-50%)</a:t>
            </a:r>
          </a:p>
          <a:p>
            <a:r>
              <a:rPr lang="el-GR" dirty="0" smtClean="0"/>
              <a:t>Τραύματα ΙΙ-Ι</a:t>
            </a:r>
            <a:r>
              <a:rPr lang="en-GB" dirty="0" smtClean="0"/>
              <a:t>V </a:t>
            </a:r>
            <a:r>
              <a:rPr lang="el-GR" dirty="0" smtClean="0"/>
              <a:t>προτείνεται σύγκλειση κατά δεύτερο σκοπό, επιπωματισμός με γάζες και συχνές αλλαγές τραύματος (συσκευές αρνητικής πίεσης)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ΑΝΤΙΒΙΟΤΙΚΑ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Βακτηριοστατικά</a:t>
            </a:r>
            <a:r>
              <a:rPr lang="el-GR" dirty="0" smtClean="0"/>
              <a:t>: Επιφέρουν αναστολή πολλαπλασιασμού των βακτηρίων και όχι άμεση καταστροφή τους. Επιδρά στα πρώιμα στάδια σύνθεσης πρωτεϊνών στα </a:t>
            </a:r>
            <a:r>
              <a:rPr lang="el-GR" dirty="0" err="1" smtClean="0"/>
              <a:t>ριβοσώματα</a:t>
            </a:r>
            <a:endParaRPr lang="el-GR" dirty="0" smtClean="0"/>
          </a:p>
          <a:p>
            <a:r>
              <a:rPr lang="el-GR" dirty="0" smtClean="0"/>
              <a:t>Βακτηριοκτόνα: Χημικά παράγωγα που καταστρέφουν τα βακτήρια. Επάγουν σύνθεση ενζύμων στα </a:t>
            </a:r>
            <a:r>
              <a:rPr lang="el-GR" dirty="0" err="1" smtClean="0"/>
              <a:t>ριβοσώματα</a:t>
            </a:r>
            <a:r>
              <a:rPr lang="el-GR" dirty="0" smtClean="0"/>
              <a:t> που καταστρέφουν τα βακτήρια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ΑΝΤΙΒΙΟΤΙΚΑ/ΔΡΑΣΗ</a:t>
            </a:r>
            <a:endParaRPr lang="en-GB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ΔΡΑΣΗ</a:t>
                      </a:r>
                      <a:r>
                        <a:rPr lang="el-GR" baseline="0" dirty="0" smtClean="0"/>
                        <a:t> ΣΕ ΚΥΤΤΑΡΙΚΟ ΕΠΙΠΕΔΟ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ΒΑΚΤΗΡΙΟΚΤΟΝΑ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ΒΑΚΤΗΡΙΟΣΤΑΤΙΚΑ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Σύνθεση</a:t>
                      </a:r>
                      <a:r>
                        <a:rPr lang="el-GR" baseline="0" dirty="0" smtClean="0"/>
                        <a:t> μεμβράνης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Πενικιλλίνες</a:t>
                      </a:r>
                      <a:r>
                        <a:rPr lang="el-GR" dirty="0" smtClean="0"/>
                        <a:t>, </a:t>
                      </a:r>
                      <a:r>
                        <a:rPr lang="el-GR" dirty="0" err="1" smtClean="0"/>
                        <a:t>κεφαλοσπορίνες</a:t>
                      </a:r>
                      <a:r>
                        <a:rPr lang="el-GR" dirty="0" smtClean="0"/>
                        <a:t>, </a:t>
                      </a:r>
                      <a:r>
                        <a:rPr lang="el-GR" dirty="0" err="1" smtClean="0"/>
                        <a:t>Βανκομυκίνη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Λειτουργίες</a:t>
                      </a:r>
                      <a:r>
                        <a:rPr lang="el-GR" baseline="0" dirty="0" smtClean="0"/>
                        <a:t> φραγμού κυτταρικής μεμβράνης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Πολυμυξίνη</a:t>
                      </a:r>
                      <a:r>
                        <a:rPr lang="el-GR" dirty="0" smtClean="0"/>
                        <a:t>, </a:t>
                      </a:r>
                      <a:r>
                        <a:rPr lang="el-GR" dirty="0" err="1" smtClean="0"/>
                        <a:t>κολλιστίνη</a:t>
                      </a:r>
                      <a:r>
                        <a:rPr lang="el-GR" dirty="0" smtClean="0"/>
                        <a:t>, </a:t>
                      </a:r>
                      <a:r>
                        <a:rPr lang="el-GR" dirty="0" err="1" smtClean="0"/>
                        <a:t>αμφοτερικίνη</a:t>
                      </a:r>
                      <a:r>
                        <a:rPr lang="el-GR" dirty="0" smtClean="0"/>
                        <a:t> Β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Νυστατίνη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Πρωτεϊνική</a:t>
                      </a:r>
                      <a:r>
                        <a:rPr lang="el-GR" baseline="0" dirty="0" smtClean="0"/>
                        <a:t> σύνθεση στα </a:t>
                      </a:r>
                      <a:r>
                        <a:rPr lang="el-GR" baseline="0" dirty="0" err="1" smtClean="0"/>
                        <a:t>ριβοσώματα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Στρεπτομυκίνη, </a:t>
                      </a:r>
                      <a:r>
                        <a:rPr lang="el-GR" dirty="0" err="1" smtClean="0"/>
                        <a:t>αμινογλυκοσίδη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Τετρακυκλίνη</a:t>
                      </a:r>
                      <a:r>
                        <a:rPr lang="el-GR" dirty="0" smtClean="0"/>
                        <a:t>,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err="1" smtClean="0"/>
                        <a:t>χλωραμφαινικόλη</a:t>
                      </a:r>
                      <a:r>
                        <a:rPr lang="el-GR" baseline="0" dirty="0" smtClean="0"/>
                        <a:t>, </a:t>
                      </a:r>
                      <a:r>
                        <a:rPr lang="el-GR" baseline="0" dirty="0" err="1" smtClean="0"/>
                        <a:t>ερυθρομυκίνη</a:t>
                      </a:r>
                      <a:r>
                        <a:rPr lang="el-GR" baseline="0" dirty="0" smtClean="0"/>
                        <a:t>, </a:t>
                      </a:r>
                      <a:r>
                        <a:rPr lang="el-GR" baseline="0" dirty="0" err="1" smtClean="0"/>
                        <a:t>κλινδαμυκίνη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ΑΝΤΙΒΙΟΤΙΚΑ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err="1" smtClean="0"/>
              <a:t>Πενικιλλίνη</a:t>
            </a:r>
            <a:r>
              <a:rPr lang="el-GR" dirty="0" smtClean="0"/>
              <a:t>: Αναστέλλει τη σύνθεση του κυτταρικού  τοιχώματος των βακτηρίων οδηγώντας σε ωσμωτική αστάθεια και λύση κυτταρικού τοιχώματος. Δράση έναντι των περισσότερων </a:t>
            </a:r>
            <a:r>
              <a:rPr lang="en-GB" dirty="0" smtClean="0"/>
              <a:t>gram +</a:t>
            </a:r>
          </a:p>
          <a:p>
            <a:r>
              <a:rPr lang="el-GR" dirty="0" err="1" smtClean="0"/>
              <a:t>Κεφάλοσπορίνες</a:t>
            </a:r>
            <a:r>
              <a:rPr lang="el-GR" dirty="0" smtClean="0"/>
              <a:t>: </a:t>
            </a:r>
            <a:r>
              <a:rPr lang="el-GR" dirty="0" err="1" smtClean="0"/>
              <a:t>Βακρηριοκτόνο</a:t>
            </a:r>
            <a:r>
              <a:rPr lang="el-GR" dirty="0" smtClean="0"/>
              <a:t> δράση με αναστολή σύνθεσης πρωτεϊνών τοιχώματος. </a:t>
            </a:r>
            <a:r>
              <a:rPr lang="en-GB" dirty="0" smtClean="0"/>
              <a:t>Gram + </a:t>
            </a:r>
            <a:r>
              <a:rPr lang="el-GR" dirty="0" smtClean="0"/>
              <a:t>και μερικά </a:t>
            </a:r>
            <a:r>
              <a:rPr lang="en-GB" dirty="0" smtClean="0"/>
              <a:t>gram- </a:t>
            </a:r>
            <a:r>
              <a:rPr lang="el-GR" dirty="0" smtClean="0"/>
              <a:t>βακτήρια</a:t>
            </a:r>
          </a:p>
          <a:p>
            <a:r>
              <a:rPr lang="el-GR" dirty="0" err="1" smtClean="0"/>
              <a:t>Ερυθρομυκίνη</a:t>
            </a:r>
            <a:r>
              <a:rPr lang="el-GR" dirty="0" smtClean="0"/>
              <a:t>: </a:t>
            </a:r>
            <a:r>
              <a:rPr lang="el-GR" dirty="0" err="1" smtClean="0"/>
              <a:t>Βακτηριοστατικό</a:t>
            </a:r>
            <a:r>
              <a:rPr lang="el-GR" dirty="0" smtClean="0"/>
              <a:t> και σε υψηλές δόσεις βακτηριοκτόνο. </a:t>
            </a:r>
            <a:r>
              <a:rPr lang="el-GR" dirty="0" err="1" smtClean="0"/>
              <a:t>Αναστέλει</a:t>
            </a:r>
            <a:r>
              <a:rPr lang="el-GR" dirty="0" smtClean="0"/>
              <a:t> πρωτεϊνική σύνθεση</a:t>
            </a:r>
          </a:p>
          <a:p>
            <a:r>
              <a:rPr lang="el-GR" dirty="0" err="1" smtClean="0"/>
              <a:t>Αμινογλυκοσίδες</a:t>
            </a:r>
            <a:r>
              <a:rPr lang="el-GR" dirty="0" smtClean="0"/>
              <a:t>: </a:t>
            </a:r>
            <a:r>
              <a:rPr lang="el-GR" dirty="0" err="1" smtClean="0"/>
              <a:t>Βακτηριοκτόνες</a:t>
            </a:r>
            <a:r>
              <a:rPr lang="el-GR" dirty="0" smtClean="0"/>
              <a:t>, δράση </a:t>
            </a:r>
            <a:r>
              <a:rPr lang="en-GB" dirty="0" smtClean="0"/>
              <a:t>gram+, gram – </a:t>
            </a:r>
            <a:r>
              <a:rPr lang="el-GR" dirty="0" smtClean="0"/>
              <a:t>και </a:t>
            </a:r>
            <a:r>
              <a:rPr lang="el-GR" dirty="0" err="1" smtClean="0"/>
              <a:t>μυκοβακτηρίδια</a:t>
            </a:r>
            <a:r>
              <a:rPr lang="el-GR" dirty="0" smtClean="0"/>
              <a:t>, προσοχή στη </a:t>
            </a:r>
            <a:r>
              <a:rPr lang="el-GR" dirty="0" err="1" smtClean="0"/>
              <a:t>νεφροτοξικότητα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ΑΝΤΙΒΙΟΤΙΚΑ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err="1" smtClean="0"/>
              <a:t>Μετρονιδαζόλη</a:t>
            </a:r>
            <a:r>
              <a:rPr lang="el-GR" dirty="0" smtClean="0"/>
              <a:t>: Βακτηριοκτόνο, έναντι αναερόβιων μικροβίων</a:t>
            </a:r>
          </a:p>
          <a:p>
            <a:r>
              <a:rPr lang="el-GR" dirty="0" err="1" smtClean="0"/>
              <a:t>Αμφοτερικίνη</a:t>
            </a:r>
            <a:r>
              <a:rPr lang="el-GR" dirty="0" smtClean="0"/>
              <a:t> Β: έναντι </a:t>
            </a:r>
            <a:r>
              <a:rPr lang="el-GR" dirty="0" err="1" smtClean="0"/>
              <a:t>μυκητιασικών</a:t>
            </a:r>
            <a:r>
              <a:rPr lang="el-GR" dirty="0" smtClean="0"/>
              <a:t> λοιμώξεων, ενδοφλεβίως ή τοπικά στην περιοχή της λοίμωξης</a:t>
            </a:r>
          </a:p>
          <a:p>
            <a:r>
              <a:rPr lang="el-GR" dirty="0" err="1" smtClean="0"/>
              <a:t>Κινολόνες</a:t>
            </a:r>
            <a:r>
              <a:rPr lang="el-GR" dirty="0" smtClean="0"/>
              <a:t>: Συχνά στις νοσοκομειακές λοιμώξεις, πολύ καλή δράση έναντι των περισσότερων </a:t>
            </a:r>
            <a:r>
              <a:rPr lang="en-GB" dirty="0" smtClean="0"/>
              <a:t>gram- </a:t>
            </a:r>
            <a:r>
              <a:rPr lang="el-GR" dirty="0" smtClean="0"/>
              <a:t>μικροοργανισμών</a:t>
            </a:r>
          </a:p>
          <a:p>
            <a:r>
              <a:rPr lang="el-GR" dirty="0" err="1" smtClean="0"/>
              <a:t>Καρβαπενέμες</a:t>
            </a:r>
            <a:r>
              <a:rPr lang="el-GR" dirty="0" smtClean="0"/>
              <a:t>: Ευρύτατο φάσμα, υψηλή δραστικότητα έναντι των περισσότερων αερόβιων (</a:t>
            </a:r>
            <a:r>
              <a:rPr lang="en-GB" dirty="0" err="1" smtClean="0"/>
              <a:t>s.aureus</a:t>
            </a:r>
            <a:r>
              <a:rPr lang="en-GB" dirty="0" smtClean="0"/>
              <a:t>, p. </a:t>
            </a:r>
            <a:r>
              <a:rPr lang="en-GB" dirty="0" err="1" smtClean="0"/>
              <a:t>Aeruginosa</a:t>
            </a:r>
            <a:r>
              <a:rPr lang="en-GB" dirty="0" smtClean="0"/>
              <a:t>) </a:t>
            </a:r>
            <a:r>
              <a:rPr lang="el-GR" dirty="0" smtClean="0"/>
              <a:t>και αναερόβιων οργανισμών. 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ΔΙΑΓΝΩΣΗ ΧΕΙΡΟΥΡΓΙΚΩΝ ΛΟΙΜΩΞΕΩΝ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Καλό ιστορικό και παρακολούθηση της πορείας ενός χειρουργικού τραύματος</a:t>
            </a:r>
          </a:p>
          <a:p>
            <a:r>
              <a:rPr lang="el-GR" dirty="0" smtClean="0"/>
              <a:t>Εργαστηριακά ευρήματα: </a:t>
            </a:r>
            <a:r>
              <a:rPr lang="en-GB" dirty="0" smtClean="0"/>
              <a:t>WBC, </a:t>
            </a:r>
            <a:r>
              <a:rPr lang="el-GR" dirty="0" smtClean="0"/>
              <a:t>καλλιέργειες τραύματος, ανάδειξη ευαισθησίας</a:t>
            </a:r>
          </a:p>
          <a:p>
            <a:r>
              <a:rPr lang="el-GR" dirty="0" smtClean="0"/>
              <a:t>Υπερηχογράφημα</a:t>
            </a:r>
          </a:p>
          <a:p>
            <a:r>
              <a:rPr lang="en-GB" dirty="0" smtClean="0"/>
              <a:t>CT: </a:t>
            </a:r>
            <a:r>
              <a:rPr lang="el-GR" dirty="0" smtClean="0"/>
              <a:t>ανάδειξη εν τω </a:t>
            </a:r>
            <a:r>
              <a:rPr lang="el-GR" dirty="0" err="1" smtClean="0"/>
              <a:t>βάθει</a:t>
            </a:r>
            <a:r>
              <a:rPr lang="el-GR" dirty="0" smtClean="0"/>
              <a:t> συλλογών και αποστημάτων, </a:t>
            </a:r>
            <a:r>
              <a:rPr lang="en-GB" dirty="0" err="1" smtClean="0"/>
              <a:t>fascitis</a:t>
            </a:r>
            <a:r>
              <a:rPr lang="el-GR" dirty="0" smtClean="0"/>
              <a:t>, φλεγμονές </a:t>
            </a:r>
            <a:r>
              <a:rPr lang="el-GR" dirty="0" err="1" smtClean="0"/>
              <a:t>ενδοπεριτοναϊκών</a:t>
            </a:r>
            <a:r>
              <a:rPr lang="el-GR" dirty="0" smtClean="0"/>
              <a:t> οργάνων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Αντιμετώπιση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Διάνοιξη και παροχέτευση </a:t>
            </a:r>
            <a:r>
              <a:rPr lang="el-GR" dirty="0" err="1" smtClean="0"/>
              <a:t>υποδοριων</a:t>
            </a:r>
            <a:r>
              <a:rPr lang="el-GR" dirty="0" smtClean="0"/>
              <a:t> και εν τω </a:t>
            </a:r>
            <a:r>
              <a:rPr lang="el-GR" dirty="0" err="1" smtClean="0"/>
              <a:t>βάθει</a:t>
            </a:r>
            <a:r>
              <a:rPr lang="el-GR" dirty="0" smtClean="0"/>
              <a:t> συλλογών και αποστημάτων</a:t>
            </a:r>
          </a:p>
          <a:p>
            <a:r>
              <a:rPr lang="el-GR" dirty="0" smtClean="0"/>
              <a:t>Λήψη καλλιεργειών</a:t>
            </a:r>
          </a:p>
          <a:p>
            <a:r>
              <a:rPr lang="el-GR" dirty="0" smtClean="0"/>
              <a:t>Επαρκής χειρουργικός καθαρισμός μέχρι ανάδειξης βιώσιμων ιστών</a:t>
            </a:r>
          </a:p>
          <a:p>
            <a:r>
              <a:rPr lang="el-GR" dirty="0" smtClean="0"/>
              <a:t>Αφαίρεση επιμολυσμένων αιματωμάτων, ορωδών συλλογών και/ή ξένων σωμάτων</a:t>
            </a:r>
          </a:p>
          <a:p>
            <a:r>
              <a:rPr lang="el-GR" dirty="0" smtClean="0"/>
              <a:t>Πιθανή τοποθέτηση παροχέτευση ενεργητικής αναρρόφησης (κενού)</a:t>
            </a:r>
          </a:p>
          <a:p>
            <a:r>
              <a:rPr lang="el-GR" dirty="0" smtClean="0"/>
              <a:t>Σε </a:t>
            </a:r>
            <a:r>
              <a:rPr lang="el-GR" dirty="0" err="1" smtClean="0"/>
              <a:t>ενδοπεριτοναϊκές</a:t>
            </a:r>
            <a:r>
              <a:rPr lang="el-GR" dirty="0" smtClean="0"/>
              <a:t> συλλογές και λοιμώξεις έχει πρωτεύουσα θέση η </a:t>
            </a:r>
            <a:r>
              <a:rPr lang="el-GR" dirty="0" err="1" smtClean="0"/>
              <a:t>διαδερμική</a:t>
            </a:r>
            <a:r>
              <a:rPr lang="el-GR" dirty="0" smtClean="0"/>
              <a:t> παροχέτευση ή ο χειρουργικός καθαρισμός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χειρουργικών λοιμώξεων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SSI</a:t>
            </a:r>
            <a:r>
              <a:rPr lang="el-GR" dirty="0" smtClean="0"/>
              <a:t>: Οι χειρουργικές λοιμώξεις</a:t>
            </a:r>
            <a:r>
              <a:rPr lang="en-GB" dirty="0" smtClean="0"/>
              <a:t> </a:t>
            </a:r>
            <a:r>
              <a:rPr lang="el-GR" dirty="0" smtClean="0"/>
              <a:t>σχετιζόμενες με χειρουργική επέμβαση</a:t>
            </a:r>
          </a:p>
          <a:p>
            <a:r>
              <a:rPr lang="el-GR" dirty="0" smtClean="0"/>
              <a:t>Λοιμώξεις μαλακών μορίων: Ερυσίπελας, κυτταρίτιδα, λεμφαγγειίτιδα</a:t>
            </a:r>
          </a:p>
          <a:p>
            <a:r>
              <a:rPr lang="el-GR" dirty="0" smtClean="0"/>
              <a:t>Ερύθημα, άλγος τοπικά και ευαισθησία, οίδημα, πυρετός, κακουχία</a:t>
            </a:r>
          </a:p>
          <a:p>
            <a:r>
              <a:rPr lang="en-GB" dirty="0" err="1" smtClean="0"/>
              <a:t>S.Pyogenes</a:t>
            </a:r>
            <a:r>
              <a:rPr lang="en-GB" dirty="0" smtClean="0"/>
              <a:t>, </a:t>
            </a:r>
            <a:r>
              <a:rPr lang="en-GB" dirty="0" err="1" smtClean="0"/>
              <a:t>s.aureus</a:t>
            </a:r>
            <a:r>
              <a:rPr lang="en-GB" dirty="0" smtClean="0"/>
              <a:t>, </a:t>
            </a:r>
            <a:r>
              <a:rPr lang="en-GB" dirty="0" err="1" smtClean="0"/>
              <a:t>s.pneumoniae</a:t>
            </a:r>
            <a:r>
              <a:rPr lang="en-GB" dirty="0" smtClean="0"/>
              <a:t> </a:t>
            </a:r>
            <a:r>
              <a:rPr lang="el-GR" dirty="0" err="1" smtClean="0"/>
              <a:t>κ.α</a:t>
            </a:r>
            <a:r>
              <a:rPr lang="el-GR" dirty="0" smtClean="0"/>
              <a:t> αερόβια και αναερόβια </a:t>
            </a:r>
            <a:endParaRPr lang="en-GB" dirty="0" smtClean="0"/>
          </a:p>
          <a:p>
            <a:r>
              <a:rPr lang="el-GR" dirty="0" smtClean="0"/>
              <a:t>Θεραπεία: </a:t>
            </a:r>
            <a:r>
              <a:rPr lang="en-GB" dirty="0" smtClean="0"/>
              <a:t>ABXs (</a:t>
            </a:r>
            <a:r>
              <a:rPr lang="el-GR" dirty="0" err="1" smtClean="0"/>
              <a:t>πενικιλλινούχα</a:t>
            </a:r>
            <a:r>
              <a:rPr lang="el-GR" dirty="0" smtClean="0"/>
              <a:t>+- </a:t>
            </a:r>
            <a:r>
              <a:rPr lang="el-GR" dirty="0" err="1" smtClean="0"/>
              <a:t>κλινδαμικίνη</a:t>
            </a:r>
            <a:r>
              <a:rPr lang="el-GR" dirty="0" smtClean="0"/>
              <a:t>), τοπικές αλλαγές , ενδοφλέβια ή μη αναλόγως την έκταση και τα υποκείμενα νοσήματα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Δερματικά αποστήματα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Τραύμα, </a:t>
            </a:r>
            <a:r>
              <a:rPr lang="el-GR" dirty="0" err="1" smtClean="0"/>
              <a:t>παρονύχιο</a:t>
            </a:r>
            <a:r>
              <a:rPr lang="el-GR" dirty="0" smtClean="0"/>
              <a:t>, δοθιήνες</a:t>
            </a:r>
          </a:p>
          <a:p>
            <a:r>
              <a:rPr lang="el-GR" dirty="0" smtClean="0"/>
              <a:t>Διάνοιξη και παροχέτευση</a:t>
            </a:r>
          </a:p>
          <a:p>
            <a:r>
              <a:rPr lang="el-GR" dirty="0" smtClean="0"/>
              <a:t>Πιθανή χορήγηση ευρέος φάσματος (</a:t>
            </a:r>
            <a:r>
              <a:rPr lang="el-GR" dirty="0" err="1" smtClean="0"/>
              <a:t>κεφαλοσπορίνες</a:t>
            </a:r>
            <a:r>
              <a:rPr lang="el-GR" dirty="0" smtClean="0"/>
              <a:t>, </a:t>
            </a:r>
            <a:r>
              <a:rPr lang="el-GR" dirty="0" err="1" smtClean="0"/>
              <a:t>πενικιλλίνες</a:t>
            </a:r>
            <a:r>
              <a:rPr lang="el-GR" dirty="0" smtClean="0"/>
              <a:t>, ) έναντι αερόβιων, ανάλογα έκταση φλεγμονής, συμπτωμάτων και υποκείμενων νοσημάτων</a:t>
            </a:r>
          </a:p>
          <a:p>
            <a:r>
              <a:rPr lang="el-GR" dirty="0" smtClean="0"/>
              <a:t>Αλλαγές τραύματος, σύγκλειση κατά δεύτερο σκοπό 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Στόχος χορήγησης </a:t>
            </a:r>
            <a:r>
              <a:rPr lang="en-GB" dirty="0" smtClean="0"/>
              <a:t>ABXs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Πρόληψη </a:t>
            </a:r>
            <a:r>
              <a:rPr lang="en-GB" dirty="0" smtClean="0"/>
              <a:t>SSI</a:t>
            </a:r>
          </a:p>
          <a:p>
            <a:r>
              <a:rPr lang="el-GR" dirty="0" smtClean="0"/>
              <a:t>Θεραπεία </a:t>
            </a:r>
            <a:r>
              <a:rPr lang="en-GB" dirty="0" smtClean="0"/>
              <a:t>SSI</a:t>
            </a:r>
          </a:p>
          <a:p>
            <a:r>
              <a:rPr lang="el-GR" dirty="0" smtClean="0"/>
              <a:t>Θεραπεία χειρουργικών λοιμώξεων που δε σχετίζονται με προηγηθείσα επέμβαση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Νεκρωτική </a:t>
            </a:r>
            <a:r>
              <a:rPr lang="el-GR" dirty="0" err="1" smtClean="0"/>
              <a:t>επιπολής</a:t>
            </a:r>
            <a:r>
              <a:rPr lang="el-GR" dirty="0" smtClean="0"/>
              <a:t> ή εν τω </a:t>
            </a:r>
            <a:r>
              <a:rPr lang="el-GR" dirty="0" err="1" smtClean="0"/>
              <a:t>βάθει</a:t>
            </a:r>
            <a:r>
              <a:rPr lang="el-GR" dirty="0"/>
              <a:t> </a:t>
            </a:r>
            <a:r>
              <a:rPr lang="el-GR" dirty="0" smtClean="0"/>
              <a:t>λοίμωξη </a:t>
            </a:r>
            <a:r>
              <a:rPr lang="el-GR" dirty="0" err="1" smtClean="0"/>
              <a:t>περιτονιών</a:t>
            </a:r>
            <a:r>
              <a:rPr lang="el-GR" dirty="0" smtClean="0"/>
              <a:t> (</a:t>
            </a:r>
            <a:r>
              <a:rPr lang="en-GB" dirty="0" err="1" smtClean="0"/>
              <a:t>fascitis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Str. Gangrene, gas gangrene, bacterial synergistic gangrene, </a:t>
            </a:r>
            <a:r>
              <a:rPr lang="el-GR" dirty="0" err="1" smtClean="0"/>
              <a:t>κλωστηριδιακή</a:t>
            </a:r>
            <a:r>
              <a:rPr lang="el-GR" dirty="0" smtClean="0"/>
              <a:t> </a:t>
            </a:r>
            <a:r>
              <a:rPr lang="el-GR" dirty="0" err="1" smtClean="0"/>
              <a:t>μυονέκρωση</a:t>
            </a:r>
            <a:r>
              <a:rPr lang="el-GR" dirty="0" smtClean="0"/>
              <a:t>, γάγγραινα </a:t>
            </a:r>
            <a:r>
              <a:rPr lang="en-GB" dirty="0" smtClean="0"/>
              <a:t>Fournier</a:t>
            </a:r>
          </a:p>
          <a:p>
            <a:r>
              <a:rPr lang="el-GR" dirty="0" smtClean="0"/>
              <a:t>Συνυπάρχουν αερόβια και αναερόβια </a:t>
            </a:r>
            <a:r>
              <a:rPr lang="en-GB" dirty="0" smtClean="0"/>
              <a:t>gram + </a:t>
            </a:r>
            <a:r>
              <a:rPr lang="en-GB" dirty="0" err="1" smtClean="0"/>
              <a:t>kai</a:t>
            </a:r>
            <a:r>
              <a:rPr lang="en-GB" dirty="0" smtClean="0"/>
              <a:t> – </a:t>
            </a:r>
            <a:r>
              <a:rPr lang="el-GR" dirty="0" smtClean="0"/>
              <a:t>βακτήρια και πιθανή συμμετοχή μυκήτων</a:t>
            </a:r>
          </a:p>
          <a:p>
            <a:r>
              <a:rPr lang="el-GR" dirty="0" smtClean="0"/>
              <a:t>Διαβητικοί, </a:t>
            </a:r>
            <a:r>
              <a:rPr lang="el-GR" dirty="0" err="1" smtClean="0"/>
              <a:t>ανοσοκατασταλμένοι</a:t>
            </a:r>
            <a:r>
              <a:rPr lang="el-GR" dirty="0" smtClean="0"/>
              <a:t>, περιφερική αγγειακή νόσος</a:t>
            </a:r>
          </a:p>
          <a:p>
            <a:r>
              <a:rPr lang="el-GR" dirty="0" smtClean="0"/>
              <a:t>Μειωμένη ροή αίματος στις </a:t>
            </a:r>
            <a:r>
              <a:rPr lang="el-GR" dirty="0" err="1" smtClean="0"/>
              <a:t>περιτονίες</a:t>
            </a:r>
            <a:r>
              <a:rPr lang="el-GR" dirty="0" smtClean="0"/>
              <a:t>, </a:t>
            </a:r>
          </a:p>
          <a:p>
            <a:r>
              <a:rPr lang="el-GR" dirty="0" err="1" smtClean="0"/>
              <a:t>Ακρα</a:t>
            </a:r>
            <a:r>
              <a:rPr lang="el-GR" dirty="0" smtClean="0"/>
              <a:t>, περίνεο, ράχη, γλουτοί </a:t>
            </a:r>
          </a:p>
          <a:p>
            <a:r>
              <a:rPr lang="el-GR" dirty="0" err="1" smtClean="0"/>
              <a:t>Κριγμός</a:t>
            </a:r>
            <a:r>
              <a:rPr lang="el-GR" dirty="0" smtClean="0"/>
              <a:t>, </a:t>
            </a:r>
            <a:r>
              <a:rPr lang="el-GR" dirty="0" err="1" smtClean="0"/>
              <a:t>λευκωπή</a:t>
            </a:r>
            <a:r>
              <a:rPr lang="el-GR" dirty="0" smtClean="0"/>
              <a:t> χροιά, μειωμένη επαναφορά αίματος, εν τω </a:t>
            </a:r>
            <a:r>
              <a:rPr lang="el-GR" dirty="0" err="1" smtClean="0"/>
              <a:t>βάθει</a:t>
            </a:r>
            <a:r>
              <a:rPr lang="el-GR" dirty="0" smtClean="0"/>
              <a:t> ερυθρότητα, πολύ γρήγορη επέκταση, επιφανειακή νέκρωση, ΣΗΠΤΙΚΟ </a:t>
            </a:r>
            <a:r>
              <a:rPr lang="en-GB" dirty="0" smtClean="0"/>
              <a:t>SHOCK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ΘΕΡΑΠΕΙΑ 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Εκτεταμένος χειρουργικός καθαρισμός</a:t>
            </a:r>
          </a:p>
          <a:p>
            <a:r>
              <a:rPr lang="el-GR" dirty="0" smtClean="0"/>
              <a:t>Αφαίρεση νεκρωμένων ιστών μέχρι της εμφάνισης βιώσιμων δομών</a:t>
            </a:r>
          </a:p>
          <a:p>
            <a:r>
              <a:rPr lang="el-GR" dirty="0" smtClean="0"/>
              <a:t>Αποκατάσταση σε δεύτερο χρόνο</a:t>
            </a:r>
          </a:p>
          <a:p>
            <a:r>
              <a:rPr lang="el-GR" dirty="0" err="1" smtClean="0"/>
              <a:t>Αντιβιωτικά</a:t>
            </a:r>
            <a:r>
              <a:rPr lang="el-GR" dirty="0" smtClean="0"/>
              <a:t> ευρέος φάσματος (</a:t>
            </a:r>
            <a:r>
              <a:rPr lang="en-GB" dirty="0" smtClean="0"/>
              <a:t>gram +, gram – </a:t>
            </a:r>
            <a:r>
              <a:rPr lang="el-GR" dirty="0" smtClean="0"/>
              <a:t>αερόβια και αναερόβια) + </a:t>
            </a:r>
            <a:r>
              <a:rPr lang="el-GR" dirty="0" err="1" smtClean="0"/>
              <a:t>πενικιλλίνη</a:t>
            </a:r>
            <a:r>
              <a:rPr lang="el-GR" dirty="0" smtClean="0"/>
              <a:t> </a:t>
            </a:r>
            <a:r>
              <a:rPr lang="en-GB" dirty="0" smtClean="0"/>
              <a:t>G</a:t>
            </a:r>
          </a:p>
          <a:p>
            <a:r>
              <a:rPr lang="el-GR" dirty="0" smtClean="0"/>
              <a:t>(</a:t>
            </a:r>
            <a:r>
              <a:rPr lang="el-GR" dirty="0" err="1" smtClean="0"/>
              <a:t>βανκομυκινη</a:t>
            </a:r>
            <a:r>
              <a:rPr lang="el-GR" dirty="0" smtClean="0"/>
              <a:t> + </a:t>
            </a:r>
            <a:r>
              <a:rPr lang="el-GR" dirty="0" err="1" smtClean="0"/>
              <a:t>πενέμες</a:t>
            </a:r>
            <a:r>
              <a:rPr lang="el-GR" dirty="0" smtClean="0"/>
              <a:t>+ </a:t>
            </a:r>
            <a:r>
              <a:rPr lang="el-GR" dirty="0" err="1" smtClean="0"/>
              <a:t>πενικιλλίνη</a:t>
            </a:r>
            <a:r>
              <a:rPr lang="el-GR" dirty="0" smtClean="0"/>
              <a:t> </a:t>
            </a:r>
            <a:r>
              <a:rPr lang="en-GB" dirty="0" smtClean="0"/>
              <a:t>G)</a:t>
            </a:r>
          </a:p>
          <a:p>
            <a:r>
              <a:rPr lang="el-GR" dirty="0" smtClean="0"/>
              <a:t>Τροποποίηση μετά λήψη καλλιεργειών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FASCITIS</a:t>
            </a:r>
            <a:endParaRPr lang="en-GB" dirty="0"/>
          </a:p>
        </p:txBody>
      </p:sp>
      <p:pic>
        <p:nvPicPr>
          <p:cNvPr id="4" name="3 - Θέση περιεχομένου" descr="Necrotizing_fasciitis_left_leg.JPEG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9237" y="1600200"/>
            <a:ext cx="7885525" cy="4525963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FOURNIER</a:t>
            </a:r>
            <a:endParaRPr lang="en-GB" dirty="0"/>
          </a:p>
        </p:txBody>
      </p:sp>
      <p:pic>
        <p:nvPicPr>
          <p:cNvPr id="4" name="3 - Θέση περιεχομένου" descr="fournier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15030" y="2291328"/>
            <a:ext cx="2713939" cy="3143707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FOURNIER after debridement</a:t>
            </a:r>
            <a:endParaRPr lang="en-GB" dirty="0"/>
          </a:p>
        </p:txBody>
      </p:sp>
      <p:pic>
        <p:nvPicPr>
          <p:cNvPr id="4" name="3 - Θέση περιεχομένου" descr="fournier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918" y="1928802"/>
            <a:ext cx="5000660" cy="4429156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ΤΕΤΑΝΟΣ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Κλωστηρίδιο</a:t>
            </a:r>
            <a:r>
              <a:rPr lang="el-GR" dirty="0" smtClean="0"/>
              <a:t> τετάνου</a:t>
            </a:r>
          </a:p>
          <a:p>
            <a:r>
              <a:rPr lang="el-GR" dirty="0" smtClean="0"/>
              <a:t>Σπασμός, </a:t>
            </a:r>
            <a:r>
              <a:rPr lang="el-GR" dirty="0" err="1" smtClean="0"/>
              <a:t>ορθότονος</a:t>
            </a:r>
            <a:r>
              <a:rPr lang="el-GR" dirty="0" smtClean="0"/>
              <a:t>, </a:t>
            </a:r>
            <a:r>
              <a:rPr lang="el-GR" dirty="0" err="1" smtClean="0"/>
              <a:t>οπισθότονος</a:t>
            </a:r>
            <a:r>
              <a:rPr lang="el-GR" dirty="0" smtClean="0"/>
              <a:t>, αναπνευστικοί μύες</a:t>
            </a:r>
          </a:p>
          <a:p>
            <a:r>
              <a:rPr lang="el-GR" dirty="0" smtClean="0"/>
              <a:t>Θεραπεία: άμεση έγχυση( </a:t>
            </a:r>
            <a:r>
              <a:rPr lang="en-GB" dirty="0" smtClean="0"/>
              <a:t>TIG 500-10000U)</a:t>
            </a:r>
          </a:p>
          <a:p>
            <a:r>
              <a:rPr lang="el-GR" dirty="0" smtClean="0"/>
              <a:t>Χειρουργικός καθαρισμός</a:t>
            </a:r>
          </a:p>
          <a:p>
            <a:r>
              <a:rPr lang="el-GR" dirty="0" err="1" smtClean="0"/>
              <a:t>Πενικιλλίνη</a:t>
            </a:r>
            <a:r>
              <a:rPr lang="el-GR" dirty="0" smtClean="0"/>
              <a:t> </a:t>
            </a:r>
            <a:r>
              <a:rPr lang="en-GB" dirty="0" smtClean="0"/>
              <a:t>G Na</a:t>
            </a:r>
          </a:p>
          <a:p>
            <a:r>
              <a:rPr lang="el-GR" dirty="0" smtClean="0"/>
              <a:t>ΜΕΘ, ΚΑΤΑΣΤΟΛΉ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Ενδοκοιλιακές</a:t>
            </a:r>
            <a:r>
              <a:rPr lang="el-GR" dirty="0" smtClean="0"/>
              <a:t> λοιμώξεις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Πρωτοπαθής περιτονίτιδα</a:t>
            </a:r>
            <a:r>
              <a:rPr lang="en-GB" dirty="0" smtClean="0"/>
              <a:t> (</a:t>
            </a:r>
            <a:r>
              <a:rPr lang="el-GR" dirty="0" smtClean="0"/>
              <a:t>χωρίς χειρουργικό ιστορικό ή ενεργό συμβάν)</a:t>
            </a:r>
          </a:p>
          <a:p>
            <a:r>
              <a:rPr lang="el-GR" dirty="0" smtClean="0"/>
              <a:t>Συνήθως </a:t>
            </a:r>
            <a:r>
              <a:rPr lang="el-GR" dirty="0" err="1" smtClean="0"/>
              <a:t>μονομικροβιακή</a:t>
            </a:r>
            <a:r>
              <a:rPr lang="el-GR" dirty="0" smtClean="0"/>
              <a:t> λοίμωξη</a:t>
            </a:r>
          </a:p>
          <a:p>
            <a:r>
              <a:rPr lang="el-GR" dirty="0" smtClean="0"/>
              <a:t>Συνήθως </a:t>
            </a:r>
            <a:r>
              <a:rPr lang="el-GR" dirty="0" err="1" smtClean="0"/>
              <a:t>αιματογενής</a:t>
            </a:r>
            <a:r>
              <a:rPr lang="el-GR" dirty="0" smtClean="0"/>
              <a:t> διασπορά από άλλη θέση ενεργού λοίμωξης</a:t>
            </a:r>
          </a:p>
          <a:p>
            <a:r>
              <a:rPr lang="el-GR" dirty="0" smtClean="0"/>
              <a:t>Συχνότατα σε ασθενείς με κίρρωση και </a:t>
            </a:r>
            <a:r>
              <a:rPr lang="el-GR" dirty="0" err="1" smtClean="0"/>
              <a:t>ασκίτη</a:t>
            </a:r>
            <a:r>
              <a:rPr lang="el-GR" dirty="0" smtClean="0"/>
              <a:t>, </a:t>
            </a:r>
            <a:r>
              <a:rPr lang="el-GR" dirty="0" err="1" smtClean="0"/>
              <a:t>αιμοκαθαιρόμενους</a:t>
            </a:r>
            <a:r>
              <a:rPr lang="el-GR" dirty="0" smtClean="0"/>
              <a:t> ή ΧΝΘ υπό περιτοναϊκή διάλυση</a:t>
            </a:r>
          </a:p>
          <a:p>
            <a:r>
              <a:rPr lang="el-GR" dirty="0" smtClean="0"/>
              <a:t>Κλινική εικόνα, παρακέντηση, καλλιέργεια, </a:t>
            </a:r>
            <a:r>
              <a:rPr lang="en-GB" dirty="0" smtClean="0"/>
              <a:t>CT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Πρωτοπαθής περιτονίτιδα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Αντιβίωση ευρέος φάσματος και μετά κατόπιν αποτελεσμάτων καλλιέργειας</a:t>
            </a:r>
          </a:p>
          <a:p>
            <a:r>
              <a:rPr lang="el-GR" dirty="0" smtClean="0"/>
              <a:t>14-21 ημέρες θεραπείας</a:t>
            </a:r>
          </a:p>
          <a:p>
            <a:r>
              <a:rPr lang="el-GR" dirty="0" smtClean="0"/>
              <a:t>Αφαίρεση ξένων σωμάτων (πχ καθετήρες διάλυσης)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Δευτεροπαθής περιτονίτιδα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Συχνά μετά ρήξη κοίλου σπλάχνου ή </a:t>
            </a:r>
            <a:r>
              <a:rPr lang="el-GR" dirty="0" err="1" smtClean="0"/>
              <a:t>ενδοκοιλιακή</a:t>
            </a:r>
            <a:r>
              <a:rPr lang="el-GR" dirty="0" smtClean="0"/>
              <a:t> φλεγμονή</a:t>
            </a:r>
          </a:p>
          <a:p>
            <a:r>
              <a:rPr lang="el-GR" dirty="0" smtClean="0"/>
              <a:t>Διάτρηση δωδεκαδακτυλικού έλκους, </a:t>
            </a:r>
            <a:r>
              <a:rPr lang="el-GR" dirty="0" err="1" smtClean="0"/>
              <a:t>εκκολπωματίτιδα</a:t>
            </a:r>
            <a:r>
              <a:rPr lang="el-GR" dirty="0" smtClean="0"/>
              <a:t> </a:t>
            </a:r>
            <a:r>
              <a:rPr lang="el-GR" dirty="0" err="1" smtClean="0"/>
              <a:t>κά</a:t>
            </a:r>
            <a:endParaRPr lang="el-GR" dirty="0" smtClean="0"/>
          </a:p>
          <a:p>
            <a:r>
              <a:rPr lang="el-GR" dirty="0" smtClean="0"/>
              <a:t>Απαραίτητος ο χειρουργικός έλεγχος της εστίας λοίμωξης (πχ συρραφή διάτρησης, </a:t>
            </a:r>
            <a:r>
              <a:rPr lang="el-GR" dirty="0" err="1" smtClean="0"/>
              <a:t>εκτομή</a:t>
            </a:r>
            <a:r>
              <a:rPr lang="el-GR" dirty="0" smtClean="0"/>
              <a:t> εντέρου κλπ) (θνητότητα 40 &gt;&gt; 5%)</a:t>
            </a:r>
          </a:p>
          <a:p>
            <a:r>
              <a:rPr lang="el-GR" dirty="0" smtClean="0"/>
              <a:t>Συχνά συνδυασμός </a:t>
            </a:r>
            <a:r>
              <a:rPr lang="el-GR" dirty="0" err="1" smtClean="0"/>
              <a:t>αντιβιωτικών</a:t>
            </a:r>
            <a:r>
              <a:rPr lang="el-GR" dirty="0" smtClean="0"/>
              <a:t>  και πάντως ευρέος φάσματος </a:t>
            </a:r>
            <a:r>
              <a:rPr lang="en-GB" dirty="0" smtClean="0"/>
              <a:t>gram-+ ,</a:t>
            </a:r>
            <a:r>
              <a:rPr lang="el-GR" dirty="0" smtClean="0"/>
              <a:t>αναερόβια</a:t>
            </a:r>
          </a:p>
          <a:p>
            <a:r>
              <a:rPr lang="el-GR" dirty="0" smtClean="0"/>
              <a:t>Λήψη καλλιεργειών </a:t>
            </a:r>
          </a:p>
          <a:p>
            <a:r>
              <a:rPr lang="el-GR" dirty="0" smtClean="0"/>
              <a:t>5-7 μέρες ελάχιστη διάρκεια</a:t>
            </a:r>
          </a:p>
          <a:p>
            <a:r>
              <a:rPr lang="en-GB" dirty="0" smtClean="0"/>
              <a:t>IV </a:t>
            </a:r>
            <a:r>
              <a:rPr lang="el-GR" dirty="0" smtClean="0"/>
              <a:t>και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l-GR" dirty="0" smtClean="0"/>
              <a:t>όταν δύναται να σιτιστεί</a:t>
            </a:r>
          </a:p>
          <a:p>
            <a:r>
              <a:rPr lang="el-GR" dirty="0" smtClean="0"/>
              <a:t>Επανεκτίμηση, επεμβατική ακτινολογία</a:t>
            </a:r>
          </a:p>
          <a:p>
            <a:r>
              <a:rPr lang="el-GR" dirty="0" smtClean="0"/>
              <a:t>Β </a:t>
            </a:r>
            <a:r>
              <a:rPr lang="el-GR" dirty="0" err="1" smtClean="0"/>
              <a:t>γενιας</a:t>
            </a:r>
            <a:r>
              <a:rPr lang="el-GR" dirty="0" smtClean="0"/>
              <a:t> </a:t>
            </a:r>
            <a:r>
              <a:rPr lang="el-GR" dirty="0" err="1" smtClean="0"/>
              <a:t>κεφαλοσπορίνες</a:t>
            </a:r>
            <a:r>
              <a:rPr lang="el-GR" dirty="0" smtClean="0"/>
              <a:t> + </a:t>
            </a:r>
            <a:r>
              <a:rPr lang="el-GR" dirty="0" err="1" smtClean="0"/>
              <a:t>μετρονιδαζόλη</a:t>
            </a:r>
            <a:r>
              <a:rPr lang="el-GR" dirty="0" smtClean="0"/>
              <a:t>-</a:t>
            </a:r>
            <a:r>
              <a:rPr lang="el-GR" dirty="0" err="1" smtClean="0"/>
              <a:t>καρβαπενέμες</a:t>
            </a:r>
            <a:r>
              <a:rPr lang="el-GR" dirty="0"/>
              <a:t> </a:t>
            </a:r>
            <a:r>
              <a:rPr lang="el-GR" dirty="0" smtClean="0"/>
              <a:t>και </a:t>
            </a:r>
            <a:r>
              <a:rPr lang="el-GR" dirty="0" err="1" smtClean="0"/>
              <a:t>μετρονιδαζόλη</a:t>
            </a:r>
            <a:r>
              <a:rPr lang="el-GR" dirty="0" smtClean="0"/>
              <a:t>, </a:t>
            </a:r>
            <a:r>
              <a:rPr lang="el-GR" dirty="0" err="1" smtClean="0"/>
              <a:t>αμινογλυκοσίδες</a:t>
            </a:r>
            <a:r>
              <a:rPr lang="el-GR" dirty="0" smtClean="0"/>
              <a:t> </a:t>
            </a:r>
            <a:r>
              <a:rPr lang="el-GR" dirty="0" err="1" smtClean="0"/>
              <a:t>κά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Στόχος </a:t>
            </a:r>
            <a:r>
              <a:rPr lang="el-GR" dirty="0" err="1" smtClean="0"/>
              <a:t>αντιμικροβιακής</a:t>
            </a:r>
            <a:r>
              <a:rPr lang="el-GR" dirty="0" smtClean="0"/>
              <a:t> προφύλαξης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Μείωση </a:t>
            </a:r>
            <a:r>
              <a:rPr lang="en-GB" dirty="0" smtClean="0"/>
              <a:t>SSI </a:t>
            </a:r>
            <a:r>
              <a:rPr lang="el-GR" dirty="0" smtClean="0"/>
              <a:t>μειώνοντας το μικροβιακό φορτίο στο χειρουργικό πεδίο προ της διενέργειας της τομής</a:t>
            </a:r>
          </a:p>
          <a:p>
            <a:r>
              <a:rPr lang="el-GR" dirty="0" smtClean="0"/>
              <a:t>Ισχυρή τεκμηρίωση</a:t>
            </a:r>
          </a:p>
          <a:p>
            <a:r>
              <a:rPr lang="el-GR" dirty="0" smtClean="0"/>
              <a:t>Απαραίτητη η χορήγηση προφυλακτικής δόσης αντιβίωσης επί ισχυρής πιθανότητας λοίμωξης χειρουργικού πεδίου ή επί σοβαρών επιπλοκών αν επισυμβεί (καρδιοχειρουργική, αγγειοχειρουργική, ορθοπεδικά υλικά, πλέγματα)</a:t>
            </a:r>
          </a:p>
          <a:p>
            <a:r>
              <a:rPr lang="el-GR" dirty="0" smtClean="0"/>
              <a:t>Κατάλληλη στιγμή χορήγησης;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Προφυλακτική/Θεραπευτική αντιβίωση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Καθαρές 1 δόση ή καθόλου </a:t>
            </a:r>
            <a:r>
              <a:rPr lang="en-GB" dirty="0" smtClean="0"/>
              <a:t>ABXs</a:t>
            </a:r>
          </a:p>
          <a:p>
            <a:r>
              <a:rPr lang="el-GR" dirty="0" smtClean="0"/>
              <a:t>Δυνητικά μολυσμένες οπωσδήποτε 1δόση προ του χειρουργείου, επανάληψη αν χρειαστεί επί παράτασης χρονικά, της επέμβασης</a:t>
            </a:r>
          </a:p>
          <a:p>
            <a:r>
              <a:rPr lang="el-GR" dirty="0" smtClean="0"/>
              <a:t>Ρυπαρές επεμβάσεις (επί εγκατεστημένης λοίμωξης, διάτρησης, περιτονίτιδας κλπ) η χορήγηση αντιβίωσης μεταπίπτει σε θεραπευτικό </a:t>
            </a:r>
            <a:r>
              <a:rPr lang="el-GR" dirty="0" err="1" smtClean="0"/>
              <a:t>πρωτόκολο</a:t>
            </a:r>
            <a:r>
              <a:rPr lang="el-GR" dirty="0" smtClean="0"/>
              <a:t>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Προφυλακτική χορήγηση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Αυστηρά πρωτόκολλα και συμμόρφωση </a:t>
            </a:r>
          </a:p>
          <a:p>
            <a:r>
              <a:rPr lang="el-GR" dirty="0" smtClean="0"/>
              <a:t>Στιγμή χορήγησης</a:t>
            </a:r>
          </a:p>
          <a:p>
            <a:r>
              <a:rPr lang="el-GR" dirty="0" smtClean="0"/>
              <a:t>Είδος αντιβίωσης</a:t>
            </a:r>
          </a:p>
          <a:p>
            <a:r>
              <a:rPr lang="el-GR" dirty="0" smtClean="0"/>
              <a:t>Έγκαιρη </a:t>
            </a:r>
            <a:r>
              <a:rPr lang="el-GR" dirty="0" err="1" smtClean="0"/>
              <a:t>επαναχορήγηση</a:t>
            </a:r>
            <a:endParaRPr lang="el-GR" dirty="0" smtClean="0"/>
          </a:p>
          <a:p>
            <a:r>
              <a:rPr lang="el-GR" dirty="0" smtClean="0"/>
              <a:t>ΕΓΚΑΙΡΗ ΔΙΑΚΟΠΗ</a:t>
            </a:r>
          </a:p>
          <a:p>
            <a:r>
              <a:rPr lang="el-GR" dirty="0" smtClean="0"/>
              <a:t>Πολύ χαμηλά ποσοστά εμφάνισης επιπλοκών από τη χορήγηση όπως εμφάνιση διάρροιας από </a:t>
            </a:r>
            <a:r>
              <a:rPr lang="en-GB" dirty="0" smtClean="0"/>
              <a:t>Clostridium </a:t>
            </a:r>
            <a:r>
              <a:rPr lang="en-GB" dirty="0" err="1" smtClean="0"/>
              <a:t>Difficile</a:t>
            </a:r>
            <a:r>
              <a:rPr lang="el-GR" dirty="0"/>
              <a:t> </a:t>
            </a:r>
            <a:r>
              <a:rPr lang="el-GR" dirty="0" smtClean="0"/>
              <a:t>ή ανάπτυξη λοιμώξεων από ανθεκτικά μικρόβια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Ενδείξεις και στόχοι 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Πρόληψη </a:t>
            </a:r>
            <a:r>
              <a:rPr lang="en-GB" dirty="0" smtClean="0"/>
              <a:t>SSI</a:t>
            </a:r>
          </a:p>
          <a:p>
            <a:r>
              <a:rPr lang="el-GR" dirty="0" smtClean="0"/>
              <a:t>Μείωση νοσηρότητας και θνητότητας</a:t>
            </a:r>
          </a:p>
          <a:p>
            <a:r>
              <a:rPr lang="el-GR" dirty="0" smtClean="0"/>
              <a:t>Μείωση νοσηλειών και συνολικού κόστους για τα συστήματα υγείας</a:t>
            </a:r>
          </a:p>
          <a:p>
            <a:r>
              <a:rPr lang="el-GR" dirty="0" smtClean="0"/>
              <a:t>Μείωση ανθεκτικότητας, </a:t>
            </a:r>
            <a:r>
              <a:rPr lang="el-GR" dirty="0" err="1" smtClean="0"/>
              <a:t>επιλοίμωξης</a:t>
            </a:r>
            <a:r>
              <a:rPr lang="el-GR" dirty="0" smtClean="0"/>
              <a:t> από </a:t>
            </a:r>
            <a:r>
              <a:rPr lang="en-GB" dirty="0" smtClean="0"/>
              <a:t>c dif</a:t>
            </a:r>
          </a:p>
          <a:p>
            <a:r>
              <a:rPr lang="el-GR" dirty="0" smtClean="0"/>
              <a:t>Δραστικότητα έναντι πιθανών παθογόνων μικροβίων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</a:t>
            </a:r>
            <a:r>
              <a:rPr lang="el-GR" baseline="30000" dirty="0" smtClean="0"/>
              <a:t>ης</a:t>
            </a:r>
            <a:r>
              <a:rPr lang="el-GR" dirty="0" smtClean="0"/>
              <a:t> Γραμμής προφύλαξη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Κεφαλοσπορίνες</a:t>
            </a:r>
            <a:endParaRPr lang="el-GR" dirty="0" smtClean="0"/>
          </a:p>
          <a:p>
            <a:r>
              <a:rPr lang="el-GR" dirty="0" smtClean="0"/>
              <a:t>Αλλεργίες σε </a:t>
            </a:r>
            <a:r>
              <a:rPr lang="el-GR" dirty="0" err="1" smtClean="0"/>
              <a:t>πενικιλλίνη</a:t>
            </a:r>
            <a:r>
              <a:rPr lang="el-GR" dirty="0" smtClean="0"/>
              <a:t> (</a:t>
            </a:r>
            <a:r>
              <a:rPr lang="en-GB" dirty="0" err="1" smtClean="0"/>
              <a:t>IgE</a:t>
            </a:r>
            <a:r>
              <a:rPr lang="en-GB" dirty="0" smtClean="0"/>
              <a:t> reactions pen)</a:t>
            </a:r>
          </a:p>
          <a:p>
            <a:r>
              <a:rPr lang="el-GR" dirty="0" err="1" smtClean="0"/>
              <a:t>Βανκομυκίνη</a:t>
            </a:r>
            <a:r>
              <a:rPr lang="el-GR" dirty="0" smtClean="0"/>
              <a:t> (15-20</a:t>
            </a:r>
            <a:r>
              <a:rPr lang="en-GB" dirty="0" smtClean="0"/>
              <a:t>mg/kg), </a:t>
            </a:r>
            <a:r>
              <a:rPr lang="el-GR" dirty="0" smtClean="0"/>
              <a:t>ή </a:t>
            </a:r>
            <a:r>
              <a:rPr lang="el-GR" dirty="0" err="1" smtClean="0"/>
              <a:t>κλινδαμυκίνη</a:t>
            </a:r>
            <a:r>
              <a:rPr lang="el-GR" dirty="0" smtClean="0"/>
              <a:t> (600-900</a:t>
            </a:r>
            <a:r>
              <a:rPr lang="en-GB" dirty="0" smtClean="0"/>
              <a:t>mg) +/- gram- </a:t>
            </a:r>
            <a:r>
              <a:rPr lang="el-GR" dirty="0" smtClean="0"/>
              <a:t>ανάλογα με είδος επέμβασης</a:t>
            </a:r>
          </a:p>
          <a:p>
            <a:r>
              <a:rPr lang="en-GB" dirty="0" err="1" smtClean="0"/>
              <a:t>S.aureus</a:t>
            </a:r>
            <a:r>
              <a:rPr lang="en-GB" dirty="0" smtClean="0"/>
              <a:t>: </a:t>
            </a:r>
            <a:r>
              <a:rPr lang="el-GR" dirty="0" smtClean="0"/>
              <a:t>Καθολικό </a:t>
            </a:r>
            <a:r>
              <a:rPr lang="en-GB" dirty="0" smtClean="0"/>
              <a:t>screening?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Χορήγηση </a:t>
            </a:r>
            <a:r>
              <a:rPr lang="el-GR" dirty="0" err="1" smtClean="0"/>
              <a:t>βανκομυκίνης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Αυξημένη επίπτωση </a:t>
            </a:r>
            <a:r>
              <a:rPr lang="en-GB" dirty="0" smtClean="0"/>
              <a:t>MRSA </a:t>
            </a:r>
            <a:r>
              <a:rPr lang="el-GR" dirty="0" smtClean="0"/>
              <a:t>ή </a:t>
            </a:r>
            <a:r>
              <a:rPr lang="en-GB" dirty="0" err="1" smtClean="0"/>
              <a:t>methicillin</a:t>
            </a:r>
            <a:r>
              <a:rPr lang="en-GB" dirty="0" smtClean="0"/>
              <a:t>-resistant </a:t>
            </a:r>
            <a:r>
              <a:rPr lang="en-GB" dirty="0" err="1" smtClean="0"/>
              <a:t>coagulase</a:t>
            </a:r>
            <a:r>
              <a:rPr lang="en-GB" dirty="0" smtClean="0"/>
              <a:t> negative staph</a:t>
            </a:r>
            <a:r>
              <a:rPr lang="el-GR" dirty="0" smtClean="0"/>
              <a:t> στο νοσοκομείο </a:t>
            </a:r>
          </a:p>
          <a:p>
            <a:r>
              <a:rPr lang="el-GR" dirty="0" smtClean="0"/>
              <a:t>Θετική καλλιέργεια ασθενή σε </a:t>
            </a:r>
            <a:r>
              <a:rPr lang="en-GB" dirty="0" smtClean="0"/>
              <a:t>MRSA</a:t>
            </a:r>
          </a:p>
          <a:p>
            <a:r>
              <a:rPr lang="el-GR" dirty="0" smtClean="0"/>
              <a:t>Πρόσφατη νοσηλεία, </a:t>
            </a:r>
            <a:r>
              <a:rPr lang="el-GR" dirty="0" err="1" smtClean="0"/>
              <a:t>ιδρυματοποίηση</a:t>
            </a:r>
            <a:r>
              <a:rPr lang="el-GR" dirty="0" smtClean="0"/>
              <a:t>, αιμοκάθαρση, </a:t>
            </a:r>
            <a:r>
              <a:rPr lang="el-GR" dirty="0" err="1" smtClean="0"/>
              <a:t>ανοσοκαταστολή</a:t>
            </a:r>
            <a:r>
              <a:rPr lang="el-GR" dirty="0" smtClean="0"/>
              <a:t>) </a:t>
            </a:r>
          </a:p>
          <a:p>
            <a:r>
              <a:rPr lang="el-GR" dirty="0" smtClean="0"/>
              <a:t>Προσθήκη Β-</a:t>
            </a:r>
            <a:r>
              <a:rPr lang="el-GR" dirty="0" err="1" smtClean="0"/>
              <a:t>λακταμικό </a:t>
            </a:r>
            <a:r>
              <a:rPr lang="el-GR" dirty="0" smtClean="0"/>
              <a:t>(1</a:t>
            </a:r>
            <a:r>
              <a:rPr lang="el-GR" baseline="30000" dirty="0" smtClean="0"/>
              <a:t>ης</a:t>
            </a:r>
            <a:r>
              <a:rPr lang="el-GR" dirty="0" smtClean="0"/>
              <a:t> ή 2</a:t>
            </a:r>
            <a:r>
              <a:rPr lang="el-GR" baseline="30000" dirty="0" smtClean="0"/>
              <a:t>ης</a:t>
            </a:r>
            <a:r>
              <a:rPr lang="el-GR" dirty="0" smtClean="0"/>
              <a:t> γενιάς </a:t>
            </a:r>
            <a:r>
              <a:rPr lang="el-GR" dirty="0" err="1" smtClean="0"/>
              <a:t>κεφαλοσπορίνη</a:t>
            </a:r>
            <a:r>
              <a:rPr lang="el-GR" dirty="0" smtClean="0"/>
              <a:t>) για </a:t>
            </a:r>
            <a:r>
              <a:rPr lang="en-GB" dirty="0" smtClean="0"/>
              <a:t>gram- (</a:t>
            </a:r>
            <a:r>
              <a:rPr lang="el-GR" dirty="0" smtClean="0"/>
              <a:t>επί αλλεργίας </a:t>
            </a:r>
            <a:r>
              <a:rPr lang="el-GR" dirty="0" err="1" smtClean="0"/>
              <a:t>γενταμικίνη</a:t>
            </a:r>
            <a:r>
              <a:rPr lang="el-GR" dirty="0" smtClean="0"/>
              <a:t>, </a:t>
            </a:r>
            <a:r>
              <a:rPr lang="el-GR" dirty="0" err="1" smtClean="0"/>
              <a:t>σθπροφλοξασίνη</a:t>
            </a:r>
            <a:r>
              <a:rPr lang="el-GR" dirty="0" smtClean="0"/>
              <a:t>, </a:t>
            </a:r>
            <a:r>
              <a:rPr lang="el-GR" dirty="0" err="1" smtClean="0"/>
              <a:t>αζτρεονάμη</a:t>
            </a:r>
            <a:r>
              <a:rPr lang="el-GR" dirty="0" smtClean="0"/>
              <a:t>)</a:t>
            </a:r>
          </a:p>
          <a:p>
            <a:r>
              <a:rPr lang="el-GR" dirty="0" smtClean="0"/>
              <a:t>1 δόση- ικανός χρόνος ημίσειας ζωής 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Επανάληψη δόσης προληπτικής </a:t>
            </a:r>
            <a:r>
              <a:rPr lang="el-GR" dirty="0" err="1" smtClean="0"/>
              <a:t>χημειοπροφύλαξης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Στόχος: επαρκή επίπεδα </a:t>
            </a:r>
            <a:r>
              <a:rPr lang="el-GR" dirty="0" err="1" smtClean="0"/>
              <a:t>αντιβιωτικού</a:t>
            </a:r>
            <a:r>
              <a:rPr lang="el-GR" dirty="0" smtClean="0"/>
              <a:t> στον ορό και στους ιστούς σε όλη τη διάρκεια της επέμβασης</a:t>
            </a:r>
          </a:p>
          <a:p>
            <a:r>
              <a:rPr lang="el-GR" dirty="0" smtClean="0"/>
              <a:t>Επανάληψη δόσης όταν η επέμβαση ξεπερνά σε διάρκεια χρόνο ίσο με το διπλάσιο του χρόνου ημίσειας ζωής του φαρμάκου</a:t>
            </a:r>
          </a:p>
          <a:p>
            <a:r>
              <a:rPr lang="el-GR" dirty="0" smtClean="0"/>
              <a:t>Σε ικανή απώλεια αίματος (&gt;1.5</a:t>
            </a:r>
            <a:r>
              <a:rPr lang="en-GB" dirty="0" err="1" smtClean="0"/>
              <a:t>lt</a:t>
            </a:r>
            <a:r>
              <a:rPr lang="en-GB" dirty="0" smtClean="0"/>
              <a:t>)</a:t>
            </a:r>
          </a:p>
          <a:p>
            <a:r>
              <a:rPr lang="el-GR" dirty="0" smtClean="0"/>
              <a:t>Σε μεγάλα εγκαύματα</a:t>
            </a:r>
          </a:p>
          <a:p>
            <a:r>
              <a:rPr lang="el-GR" dirty="0" smtClean="0"/>
              <a:t>Όχι σε ΧΝΑ( μειωμένη κάθαρση )</a:t>
            </a:r>
          </a:p>
          <a:p>
            <a:r>
              <a:rPr lang="el-GR" dirty="0" smtClean="0"/>
              <a:t>Όχι επανάληψη μετά τη λήξη του χειρουργείου σε καθαρές και δυνητικά μολυσμένες επεμβάσεις ακόμα και με παρουσία παροχέτευσης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1160</Words>
  <Application>Microsoft Office PowerPoint</Application>
  <PresentationFormat>Προβολή στην οθόνη (4:3)</PresentationFormat>
  <Paragraphs>149</Paragraphs>
  <Slides>28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29" baseType="lpstr">
      <vt:lpstr>Θέμα του Office</vt:lpstr>
      <vt:lpstr>Χειρουργικές Λοιμώξεις/ Αντιβιοτικά </vt:lpstr>
      <vt:lpstr>Στόχος χορήγησης ABXs</vt:lpstr>
      <vt:lpstr>Στόχος αντιμικροβιακής προφύλαξης</vt:lpstr>
      <vt:lpstr>Προφυλακτική/Θεραπευτική αντιβίωση</vt:lpstr>
      <vt:lpstr>Προφυλακτική χορήγηση</vt:lpstr>
      <vt:lpstr>Ενδείξεις και στόχοι </vt:lpstr>
      <vt:lpstr>1ης Γραμμής προφύλαξη</vt:lpstr>
      <vt:lpstr>Χορήγηση βανκομυκίνης</vt:lpstr>
      <vt:lpstr>Επανάληψη δόσης προληπτικής χημειοπροφύλαξης</vt:lpstr>
      <vt:lpstr>Διάρκεια χορήγησης</vt:lpstr>
      <vt:lpstr>Σύγκλειση χειρουργικού τραύματος</vt:lpstr>
      <vt:lpstr>ΑΝΤΙΒΙΟΤΙΚΑ</vt:lpstr>
      <vt:lpstr>ΑΝΤΙΒΙΟΤΙΚΑ/ΔΡΑΣΗ</vt:lpstr>
      <vt:lpstr>ΑΝΤΙΒΙΟΤΙΚΑ</vt:lpstr>
      <vt:lpstr>ΑΝΤΙΒΙΟΤΙΚΑ</vt:lpstr>
      <vt:lpstr>ΔΙΑΓΝΩΣΗ ΧΕΙΡΟΥΡΓΙΚΩΝ ΛΟΙΜΩΞΕΩΝ</vt:lpstr>
      <vt:lpstr>Αντιμετώπιση</vt:lpstr>
      <vt:lpstr>Είδη χειρουργικών λοιμώξεων</vt:lpstr>
      <vt:lpstr>Δερματικά αποστήματα</vt:lpstr>
      <vt:lpstr>Νεκρωτική επιπολής ή εν τω βάθει λοίμωξη περιτονιών (fascitis)</vt:lpstr>
      <vt:lpstr>ΘΕΡΑΠΕΙΑ </vt:lpstr>
      <vt:lpstr>FASCITIS</vt:lpstr>
      <vt:lpstr>FOURNIER</vt:lpstr>
      <vt:lpstr>FOURNIER after debridement</vt:lpstr>
      <vt:lpstr>ΤΕΤΑΝΟΣ</vt:lpstr>
      <vt:lpstr>Ενδοκοιλιακές λοιμώξεις</vt:lpstr>
      <vt:lpstr>Πρωτοπαθής περιτονίτιδα</vt:lpstr>
      <vt:lpstr>Δευτεροπαθής περιτονίτιδα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Χειρουργικές Λοιμώξεις/ Αντιβιοτικά </dc:title>
  <dc:creator>HP</dc:creator>
  <cp:lastModifiedBy>HP</cp:lastModifiedBy>
  <cp:revision>23</cp:revision>
  <dcterms:created xsi:type="dcterms:W3CDTF">2020-04-13T07:29:59Z</dcterms:created>
  <dcterms:modified xsi:type="dcterms:W3CDTF">2020-04-13T16:57:25Z</dcterms:modified>
</cp:coreProperties>
</file>