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2" r:id="rId6"/>
    <p:sldId id="278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3408D-1E72-40D8-BE80-E55A98BDA110}" type="datetimeFigureOut">
              <a:rPr lang="en-US" smtClean="0"/>
              <a:t>3/25/2024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FE5A4-6EFB-4760-8B55-088EA3C2998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FE5A4-6EFB-4760-8B55-088EA3C29984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6BC1-835F-49BA-8D3D-583645094E40}" type="datetimeFigureOut">
              <a:rPr lang="en-US" smtClean="0"/>
              <a:pPr/>
              <a:t>3/25/2024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2F0AC-B8BE-41E4-B533-CE0B94D1DAA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Χειρουργικές λοιμώξεις</a:t>
            </a:r>
            <a:endParaRPr lang="en-GB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Δημήτριος </a:t>
            </a:r>
            <a:r>
              <a:rPr lang="el-GR" dirty="0" err="1" smtClean="0"/>
              <a:t>Λιναρδούτσος</a:t>
            </a:r>
            <a:endParaRPr lang="el-GR" dirty="0" smtClean="0"/>
          </a:p>
          <a:p>
            <a:r>
              <a:rPr lang="el-GR" dirty="0" smtClean="0"/>
              <a:t>Χειρουργός</a:t>
            </a:r>
          </a:p>
          <a:p>
            <a:r>
              <a:rPr lang="el-GR" dirty="0" err="1" smtClean="0"/>
              <a:t>Α΄Προπαιδευτική</a:t>
            </a:r>
            <a:r>
              <a:rPr lang="el-GR" dirty="0" smtClean="0"/>
              <a:t> Χειρουργική Κλινική ΕΚΠΑ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NHSN Risk Index Category</a:t>
            </a:r>
            <a:endParaRPr lang="en-GB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Wound</a:t>
                      </a:r>
                      <a:r>
                        <a:rPr lang="en-GB" baseline="0" dirty="0" smtClean="0"/>
                        <a:t> Class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NNIS 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NNIS 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NNIS</a:t>
                      </a:r>
                      <a:r>
                        <a:rPr lang="en-GB" baseline="0" dirty="0" smtClean="0"/>
                        <a:t>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NNIS 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Clean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n/a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Clean contaminated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n/a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Contaminated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n/a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13.2%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Dirty/infected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n/a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8.1%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12.8%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13.0%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Κινδύνου </a:t>
            </a:r>
            <a:r>
              <a:rPr lang="en-GB" dirty="0" smtClean="0"/>
              <a:t>SSI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l-GR" sz="4200" dirty="0" smtClean="0"/>
              <a:t>Σχετιζόμενοι με τον ασθενή</a:t>
            </a:r>
          </a:p>
          <a:p>
            <a:pPr>
              <a:buNone/>
            </a:pPr>
            <a:r>
              <a:rPr lang="el-GR" sz="3800" dirty="0" err="1" smtClean="0"/>
              <a:t>Ασκίτης</a:t>
            </a:r>
            <a:endParaRPr lang="el-GR" sz="3800" dirty="0" smtClean="0"/>
          </a:p>
          <a:p>
            <a:pPr>
              <a:buNone/>
            </a:pPr>
            <a:r>
              <a:rPr lang="el-GR" sz="3800" dirty="0" smtClean="0"/>
              <a:t>Χρόνια Φλεγμονή</a:t>
            </a:r>
          </a:p>
          <a:p>
            <a:pPr>
              <a:buNone/>
            </a:pPr>
            <a:r>
              <a:rPr lang="el-GR" sz="3800" dirty="0" err="1" smtClean="0"/>
              <a:t>Κορτικοστεροειδή</a:t>
            </a:r>
            <a:r>
              <a:rPr lang="el-GR" sz="3800" dirty="0" smtClean="0"/>
              <a:t> </a:t>
            </a:r>
          </a:p>
          <a:p>
            <a:pPr>
              <a:buNone/>
            </a:pPr>
            <a:r>
              <a:rPr lang="el-GR" sz="3800" dirty="0" smtClean="0"/>
              <a:t>Παχυσαρκία</a:t>
            </a:r>
          </a:p>
          <a:p>
            <a:pPr>
              <a:buNone/>
            </a:pPr>
            <a:r>
              <a:rPr lang="el-GR" sz="3800" dirty="0" smtClean="0"/>
              <a:t>Διαβήτης</a:t>
            </a:r>
          </a:p>
          <a:p>
            <a:pPr>
              <a:buNone/>
            </a:pPr>
            <a:r>
              <a:rPr lang="el-GR" sz="3800" dirty="0" smtClean="0"/>
              <a:t>Ηλικία</a:t>
            </a:r>
          </a:p>
          <a:p>
            <a:pPr>
              <a:buNone/>
            </a:pPr>
            <a:r>
              <a:rPr lang="el-GR" sz="3800" dirty="0" err="1" smtClean="0"/>
              <a:t>Υπερχοληστερολαιμία</a:t>
            </a:r>
            <a:endParaRPr lang="el-GR" sz="3800" dirty="0" smtClean="0"/>
          </a:p>
          <a:p>
            <a:pPr>
              <a:buNone/>
            </a:pPr>
            <a:r>
              <a:rPr lang="el-GR" sz="3800" dirty="0" err="1" smtClean="0"/>
              <a:t>Υποξαιμία</a:t>
            </a:r>
            <a:endParaRPr lang="el-GR" sz="3800" dirty="0" smtClean="0"/>
          </a:p>
          <a:p>
            <a:pPr>
              <a:buNone/>
            </a:pPr>
            <a:r>
              <a:rPr lang="el-GR" sz="3800" dirty="0" smtClean="0"/>
              <a:t>Πνευμονοπάθειες</a:t>
            </a:r>
          </a:p>
          <a:p>
            <a:pPr>
              <a:buNone/>
            </a:pPr>
            <a:r>
              <a:rPr lang="el-GR" sz="3800" dirty="0" smtClean="0"/>
              <a:t>Περιφερική αγγειακή νόσος</a:t>
            </a:r>
          </a:p>
          <a:p>
            <a:pPr>
              <a:buNone/>
            </a:pPr>
            <a:r>
              <a:rPr lang="el-GR" sz="3800" dirty="0" smtClean="0"/>
              <a:t>Ακτινοθεραπεία</a:t>
            </a:r>
          </a:p>
          <a:p>
            <a:pPr>
              <a:buNone/>
            </a:pPr>
            <a:r>
              <a:rPr lang="el-GR" sz="3800" dirty="0" smtClean="0"/>
              <a:t>Πρόσφατη επέμβαση (</a:t>
            </a:r>
            <a:r>
              <a:rPr lang="el-GR" sz="3800" dirty="0" err="1" smtClean="0"/>
              <a:t>επανεπέμβαση</a:t>
            </a:r>
            <a:r>
              <a:rPr lang="el-GR" sz="3800" dirty="0" smtClean="0"/>
              <a:t>)</a:t>
            </a:r>
          </a:p>
          <a:p>
            <a:pPr>
              <a:buNone/>
            </a:pPr>
            <a:r>
              <a:rPr lang="el-GR" sz="3800" dirty="0" smtClean="0"/>
              <a:t>Αποικισμός </a:t>
            </a:r>
            <a:r>
              <a:rPr lang="en-GB" sz="3800" dirty="0" err="1" smtClean="0"/>
              <a:t>S.aureus</a:t>
            </a:r>
            <a:endParaRPr lang="en-GB" sz="3800" dirty="0" smtClean="0"/>
          </a:p>
          <a:p>
            <a:pPr>
              <a:buNone/>
            </a:pPr>
            <a:r>
              <a:rPr lang="el-GR" sz="3800" dirty="0" smtClean="0"/>
              <a:t>Δερματοπάθειες (πχ ψωρίαση)</a:t>
            </a:r>
          </a:p>
          <a:p>
            <a:pPr>
              <a:buNone/>
            </a:pPr>
            <a:r>
              <a:rPr lang="el-GR" sz="3800" dirty="0" err="1" smtClean="0"/>
              <a:t>Υποθρεψία</a:t>
            </a:r>
            <a:endParaRPr lang="el-GR" sz="3800" dirty="0" smtClean="0"/>
          </a:p>
          <a:p>
            <a:pPr>
              <a:buNone/>
            </a:pPr>
            <a:r>
              <a:rPr lang="el-GR" sz="3800" dirty="0" smtClean="0"/>
              <a:t>Κακοήθεια</a:t>
            </a:r>
            <a:endParaRPr lang="el-GR" sz="3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κινδύνου </a:t>
            </a:r>
            <a:r>
              <a:rPr lang="en-GB" dirty="0" smtClean="0"/>
              <a:t>SSI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Σχετιζόμενοι με το περιβάλλον</a:t>
            </a:r>
          </a:p>
          <a:p>
            <a:pPr>
              <a:buNone/>
            </a:pPr>
            <a:r>
              <a:rPr lang="el-GR" dirty="0" smtClean="0"/>
              <a:t>Μολυσμένα εργαλεία ή οροί, φάρμακα</a:t>
            </a:r>
          </a:p>
          <a:p>
            <a:pPr>
              <a:buNone/>
            </a:pPr>
            <a:r>
              <a:rPr lang="el-GR" dirty="0" smtClean="0"/>
              <a:t>Ανεπαρκής αποστείρωση</a:t>
            </a:r>
          </a:p>
          <a:p>
            <a:pPr>
              <a:buNone/>
            </a:pPr>
            <a:r>
              <a:rPr lang="el-GR" dirty="0" smtClean="0"/>
              <a:t>Ακατάλληλη αντισηψία δέρματος</a:t>
            </a:r>
          </a:p>
          <a:p>
            <a:pPr>
              <a:buNone/>
            </a:pPr>
            <a:r>
              <a:rPr lang="el-GR" dirty="0" smtClean="0"/>
              <a:t>Ακατάλληλος εξαερισμός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κινδύνου </a:t>
            </a:r>
            <a:r>
              <a:rPr lang="en-GB" dirty="0" smtClean="0"/>
              <a:t>SSI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Σχετιζόμενοι με την επέμβαση</a:t>
            </a:r>
          </a:p>
          <a:p>
            <a:pPr>
              <a:buNone/>
            </a:pPr>
            <a:r>
              <a:rPr lang="el-GR" dirty="0" smtClean="0"/>
              <a:t>Παροχετεύσεις</a:t>
            </a:r>
          </a:p>
          <a:p>
            <a:pPr>
              <a:buNone/>
            </a:pPr>
            <a:r>
              <a:rPr lang="el-GR" dirty="0" smtClean="0"/>
              <a:t>Επείγουσες επεμβάσεις</a:t>
            </a:r>
          </a:p>
          <a:p>
            <a:pPr>
              <a:buNone/>
            </a:pPr>
            <a:r>
              <a:rPr lang="el-GR" dirty="0" smtClean="0"/>
              <a:t>Υποθερμία</a:t>
            </a:r>
          </a:p>
          <a:p>
            <a:pPr>
              <a:buNone/>
            </a:pPr>
            <a:r>
              <a:rPr lang="el-GR" dirty="0" smtClean="0"/>
              <a:t>Ανεπαρκής </a:t>
            </a:r>
            <a:r>
              <a:rPr lang="el-GR" dirty="0" err="1" smtClean="0"/>
              <a:t>αντιβιωτική</a:t>
            </a:r>
            <a:r>
              <a:rPr lang="el-GR" dirty="0" smtClean="0"/>
              <a:t> </a:t>
            </a:r>
            <a:r>
              <a:rPr lang="el-GR" dirty="0" err="1" smtClean="0"/>
              <a:t>χημειοπροφύλαξη</a:t>
            </a:r>
            <a:endParaRPr lang="el-GR" dirty="0"/>
          </a:p>
          <a:p>
            <a:pPr>
              <a:buNone/>
            </a:pPr>
            <a:r>
              <a:rPr lang="el-GR" dirty="0" smtClean="0"/>
              <a:t>Οξυγόνωση </a:t>
            </a:r>
          </a:p>
          <a:p>
            <a:pPr>
              <a:buNone/>
            </a:pPr>
            <a:r>
              <a:rPr lang="el-GR" dirty="0" smtClean="0"/>
              <a:t>Μεγάλη διάρκεια </a:t>
            </a:r>
            <a:r>
              <a:rPr lang="el-GR" dirty="0" err="1" smtClean="0"/>
              <a:t>προεγχειρητικής</a:t>
            </a:r>
            <a:r>
              <a:rPr lang="el-GR" dirty="0" smtClean="0"/>
              <a:t> νοσηλείας</a:t>
            </a:r>
          </a:p>
          <a:p>
            <a:pPr>
              <a:buNone/>
            </a:pPr>
            <a:r>
              <a:rPr lang="el-GR" dirty="0" smtClean="0"/>
              <a:t>Παρατεταμένη διάρκεια επέμβασης</a:t>
            </a:r>
          </a:p>
          <a:p>
            <a:pPr>
              <a:buNone/>
            </a:pPr>
            <a:r>
              <a:rPr lang="el-GR" dirty="0" err="1" smtClean="0"/>
              <a:t>Διεγχειρητικές</a:t>
            </a:r>
            <a:r>
              <a:rPr lang="el-GR" dirty="0" smtClean="0"/>
              <a:t> μεταγγίσεις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Πρόληψη χειρουργικών λοιμώξεων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 smtClean="0"/>
              <a:t>Αντιμικροβιακή</a:t>
            </a:r>
            <a:r>
              <a:rPr lang="el-GR" dirty="0" smtClean="0"/>
              <a:t> </a:t>
            </a:r>
            <a:r>
              <a:rPr lang="el-GR" dirty="0" err="1" smtClean="0"/>
              <a:t>χημειοπροφύλαξη</a:t>
            </a:r>
            <a:endParaRPr lang="el-GR" dirty="0" smtClean="0"/>
          </a:p>
          <a:p>
            <a:r>
              <a:rPr lang="el-GR" dirty="0" smtClean="0"/>
              <a:t>Επαρκής αποστείρωση χειρουργικού πεδίου</a:t>
            </a:r>
          </a:p>
          <a:p>
            <a:r>
              <a:rPr lang="el-GR" dirty="0" smtClean="0"/>
              <a:t>Κατάλληλος εξοπλισμός (γάντια κλπ)</a:t>
            </a:r>
          </a:p>
          <a:p>
            <a:r>
              <a:rPr lang="el-GR" dirty="0" smtClean="0"/>
              <a:t>Κατάλληλος εξαερισμός χειρουργικής αίθουσας</a:t>
            </a:r>
          </a:p>
          <a:p>
            <a:r>
              <a:rPr lang="el-GR" dirty="0" smtClean="0"/>
              <a:t>Ελάχιστο ξύρισμα, μόνο το χειρουργικό πεδίο και εντός της αίθουσας</a:t>
            </a:r>
          </a:p>
          <a:p>
            <a:r>
              <a:rPr lang="el-GR" dirty="0" err="1" smtClean="0"/>
              <a:t>Νορμοθερμία</a:t>
            </a:r>
            <a:endParaRPr lang="el-GR" dirty="0" smtClean="0"/>
          </a:p>
          <a:p>
            <a:r>
              <a:rPr lang="el-GR" dirty="0" err="1" smtClean="0"/>
              <a:t>Ευγλυκαιμία</a:t>
            </a:r>
            <a:endParaRPr lang="el-GR" dirty="0" smtClean="0"/>
          </a:p>
          <a:p>
            <a:r>
              <a:rPr lang="el-GR" dirty="0" smtClean="0"/>
              <a:t>Επαρκής οξυγόνωση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Χημειοπροφύλαξη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Χορήγηση των κατάλληλων για την επέμβαση αντιβιοτικών 30-60 </a:t>
            </a:r>
            <a:r>
              <a:rPr lang="en-GB" dirty="0" smtClean="0"/>
              <a:t>min </a:t>
            </a:r>
            <a:r>
              <a:rPr lang="el-GR" dirty="0" smtClean="0"/>
              <a:t>προ της έναρξης (επαρκή επίπεδα φαρμάκου στο αίμα και στους ιστούς κατά τη διάρκεια της διενέργειας της τομής)</a:t>
            </a:r>
          </a:p>
          <a:p>
            <a:r>
              <a:rPr lang="el-GR" dirty="0" smtClean="0"/>
              <a:t>Η πιθανότητα λοίμωξης χειρουργικού πεδίου αυξάνει εντυπωσιακά σε χορήγηση &gt; 2 ώρες προ της τομής ή μετά την τομή. (</a:t>
            </a:r>
            <a:r>
              <a:rPr lang="en-GB" dirty="0" smtClean="0"/>
              <a:t>n 4472)</a:t>
            </a:r>
          </a:p>
          <a:p>
            <a:r>
              <a:rPr lang="en-GB" dirty="0" smtClean="0"/>
              <a:t>30 min </a:t>
            </a:r>
            <a:r>
              <a:rPr lang="el-GR" dirty="0" smtClean="0"/>
              <a:t>προ της τομής</a:t>
            </a:r>
          </a:p>
          <a:p>
            <a:r>
              <a:rPr lang="el-GR" dirty="0" smtClean="0"/>
              <a:t>Μείωση μικροβιακού φορτίου στο χειρουργικό πεδίο τη στιγμή της τομής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Χημειοπροφύλαξη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Κατάλληλα </a:t>
            </a:r>
            <a:r>
              <a:rPr lang="el-GR" dirty="0" err="1" smtClean="0"/>
              <a:t>αντιβιωτικά</a:t>
            </a:r>
            <a:r>
              <a:rPr lang="el-GR" dirty="0" smtClean="0"/>
              <a:t> στην κατάλληλη χρονική στιγμή</a:t>
            </a:r>
          </a:p>
          <a:p>
            <a:r>
              <a:rPr lang="el-GR" dirty="0" smtClean="0"/>
              <a:t>Συσχέτιση με εκτιμώμενα παθογόνα ανά είδος επέμβασης και χειρουργικού πεδίου</a:t>
            </a:r>
          </a:p>
          <a:p>
            <a:r>
              <a:rPr lang="el-GR" dirty="0" smtClean="0"/>
              <a:t>Επαρκής συμμόρφωση;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Είδος </a:t>
            </a:r>
            <a:r>
              <a:rPr lang="el-GR" dirty="0" err="1" smtClean="0"/>
              <a:t>χημειοπροφύλαξης</a:t>
            </a:r>
            <a:endParaRPr lang="en-GB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677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ΕΙΔΟΣ</a:t>
                      </a:r>
                      <a:r>
                        <a:rPr lang="el-GR" baseline="0" dirty="0" smtClean="0"/>
                        <a:t> ΕΠΕΜΒΑΣΗΣ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ΠΡΟΤΕΙΝΟΜΕΝΑ ΑΝΤΙΒΙΩΤΙΚΑ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ΚΑΡΔΙΟΧΕΙΡΟΥΡΓΙΚΗ,</a:t>
                      </a:r>
                      <a:r>
                        <a:rPr lang="el-GR" baseline="0" dirty="0" smtClean="0"/>
                        <a:t> ΑΓΓΕΙΟΧΕΙΡΟΥΡΓΙΚΗ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Κεφαζολίνη</a:t>
                      </a:r>
                      <a:r>
                        <a:rPr lang="el-GR" dirty="0" smtClean="0"/>
                        <a:t>,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κεφουροξίμη</a:t>
                      </a:r>
                      <a:r>
                        <a:rPr lang="el-GR" baseline="0" dirty="0" smtClean="0"/>
                        <a:t> ή </a:t>
                      </a:r>
                      <a:r>
                        <a:rPr lang="el-GR" baseline="0" dirty="0" err="1" smtClean="0"/>
                        <a:t>βανκομυκίνη</a:t>
                      </a:r>
                      <a:r>
                        <a:rPr lang="el-GR" baseline="0" dirty="0" smtClean="0"/>
                        <a:t>. Επί αλλεργίας β-</a:t>
                      </a:r>
                      <a:r>
                        <a:rPr lang="el-GR" baseline="0" dirty="0" err="1" smtClean="0"/>
                        <a:t>λακταμικά: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βανκομυκίνη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κλινδαμυκίνη</a:t>
                      </a:r>
                      <a:r>
                        <a:rPr lang="el-GR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Γυναικολογικές</a:t>
                      </a:r>
                      <a:r>
                        <a:rPr lang="el-GR" baseline="0" dirty="0" smtClean="0"/>
                        <a:t> επεμβάσεις (πχ </a:t>
                      </a:r>
                      <a:r>
                        <a:rPr lang="el-GR" baseline="0" dirty="0" err="1" smtClean="0"/>
                        <a:t>υστερεκτομη</a:t>
                      </a:r>
                      <a:r>
                        <a:rPr lang="el-GR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Κεφαζολίνη</a:t>
                      </a:r>
                      <a:r>
                        <a:rPr lang="el-GR" dirty="0" smtClean="0"/>
                        <a:t>, </a:t>
                      </a:r>
                      <a:r>
                        <a:rPr lang="el-GR" dirty="0" err="1" smtClean="0"/>
                        <a:t>κεφοξιτίνη</a:t>
                      </a:r>
                      <a:r>
                        <a:rPr lang="el-GR" dirty="0" smtClean="0"/>
                        <a:t>, </a:t>
                      </a:r>
                      <a:r>
                        <a:rPr lang="el-GR" dirty="0" err="1" smtClean="0"/>
                        <a:t>κεφουροξίμη</a:t>
                      </a:r>
                      <a:r>
                        <a:rPr lang="el-GR" baseline="0" dirty="0" smtClean="0"/>
                        <a:t> ή </a:t>
                      </a:r>
                      <a:r>
                        <a:rPr lang="el-GR" baseline="0" dirty="0" err="1" smtClean="0"/>
                        <a:t>αμπικιλίνη</a:t>
                      </a:r>
                      <a:r>
                        <a:rPr lang="el-GR" baseline="0" dirty="0" smtClean="0"/>
                        <a:t>-</a:t>
                      </a:r>
                      <a:r>
                        <a:rPr lang="el-GR" baseline="0" dirty="0" err="1" smtClean="0"/>
                        <a:t>σουλμπακτάμη</a:t>
                      </a:r>
                      <a:r>
                        <a:rPr lang="el-GR" baseline="0" dirty="0" smtClean="0"/>
                        <a:t>. Επί αλλεργίας β-</a:t>
                      </a:r>
                      <a:r>
                        <a:rPr lang="el-GR" baseline="0" dirty="0" err="1" smtClean="0"/>
                        <a:t>λακταμικά: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Κλινδαμυκίνη+αμινογλυκοσίδη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κλινδαμυκίνη+κινολόνη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κλινδαμυκίνη</a:t>
                      </a:r>
                      <a:r>
                        <a:rPr lang="el-GR" baseline="0" dirty="0" smtClean="0"/>
                        <a:t>+ </a:t>
                      </a:r>
                      <a:r>
                        <a:rPr lang="el-GR" baseline="0" dirty="0" err="1" smtClean="0"/>
                        <a:t>αζτρεονάμη</a:t>
                      </a:r>
                      <a:r>
                        <a:rPr lang="el-GR" baseline="0" dirty="0" smtClean="0"/>
                        <a:t> ή </a:t>
                      </a:r>
                      <a:r>
                        <a:rPr lang="el-GR" baseline="0" dirty="0" err="1" smtClean="0"/>
                        <a:t>μετρονιδαζόλη+αμινογλυκοσίδη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μετρονιδαζόλη+κινολόνη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Ορθοπεδικές</a:t>
                      </a:r>
                      <a:r>
                        <a:rPr lang="el-GR" baseline="0" dirty="0" smtClean="0"/>
                        <a:t> επεμβάσεις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Κεφαζολίνη</a:t>
                      </a:r>
                      <a:r>
                        <a:rPr lang="el-GR" dirty="0" smtClean="0"/>
                        <a:t>, </a:t>
                      </a:r>
                      <a:r>
                        <a:rPr lang="el-GR" dirty="0" err="1" smtClean="0"/>
                        <a:t>κεφουροξίμη</a:t>
                      </a:r>
                      <a:r>
                        <a:rPr lang="el-GR" dirty="0" smtClean="0"/>
                        <a:t>,</a:t>
                      </a:r>
                      <a:r>
                        <a:rPr lang="el-GR" baseline="0" dirty="0" smtClean="0"/>
                        <a:t> ή </a:t>
                      </a:r>
                      <a:r>
                        <a:rPr lang="el-GR" baseline="0" dirty="0" err="1" smtClean="0"/>
                        <a:t>βανκομυκίνη</a:t>
                      </a:r>
                      <a:r>
                        <a:rPr lang="el-GR" baseline="0" dirty="0" smtClean="0"/>
                        <a:t> επί αλλεργίας β-λακταμικά</a:t>
                      </a:r>
                      <a:r>
                        <a:rPr lang="en-GB" baseline="0" dirty="0" smtClean="0"/>
                        <a:t>: </a:t>
                      </a:r>
                      <a:r>
                        <a:rPr lang="el-GR" baseline="0" dirty="0" err="1" smtClean="0"/>
                        <a:t>βανκομυκίνη</a:t>
                      </a:r>
                      <a:r>
                        <a:rPr lang="el-GR" baseline="0" dirty="0" smtClean="0"/>
                        <a:t> ή </a:t>
                      </a:r>
                      <a:r>
                        <a:rPr lang="el-GR" baseline="0" dirty="0" err="1" smtClean="0"/>
                        <a:t>κλινδαμυκίνη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Επεμβάσεις</a:t>
                      </a:r>
                      <a:r>
                        <a:rPr lang="el-GR" baseline="0" dirty="0" smtClean="0"/>
                        <a:t> πεπτικού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Κεφοξιτίμη</a:t>
                      </a:r>
                      <a:r>
                        <a:rPr lang="el-GR" dirty="0" smtClean="0"/>
                        <a:t>,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αμπικιλίνη</a:t>
                      </a:r>
                      <a:r>
                        <a:rPr lang="el-GR" baseline="0" dirty="0" smtClean="0"/>
                        <a:t>-</a:t>
                      </a:r>
                      <a:r>
                        <a:rPr lang="el-GR" baseline="0" dirty="0" err="1" smtClean="0"/>
                        <a:t>σουλμπακτάμη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ερταπενέμη</a:t>
                      </a:r>
                      <a:r>
                        <a:rPr lang="el-GR" baseline="0" dirty="0" smtClean="0"/>
                        <a:t> ή </a:t>
                      </a:r>
                      <a:r>
                        <a:rPr lang="el-GR" baseline="0" dirty="0" err="1" smtClean="0"/>
                        <a:t>κεφαζολίνη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κεφουροξίμη</a:t>
                      </a:r>
                      <a:r>
                        <a:rPr lang="el-GR" baseline="0" dirty="0" smtClean="0"/>
                        <a:t> +</a:t>
                      </a:r>
                      <a:r>
                        <a:rPr lang="el-GR" baseline="0" dirty="0" err="1" smtClean="0"/>
                        <a:t>μετρονιδαζόλη</a:t>
                      </a:r>
                      <a:r>
                        <a:rPr lang="el-GR" baseline="0" dirty="0" smtClean="0"/>
                        <a:t>. Επί αλλεργίας β-</a:t>
                      </a:r>
                      <a:r>
                        <a:rPr lang="el-GR" baseline="0" dirty="0" err="1" smtClean="0"/>
                        <a:t>λακταμικά:</a:t>
                      </a:r>
                      <a:r>
                        <a:rPr lang="el-GR" baseline="0" dirty="0" smtClean="0"/>
                        <a:t>  </a:t>
                      </a:r>
                      <a:r>
                        <a:rPr lang="el-GR" baseline="0" dirty="0" err="1" smtClean="0"/>
                        <a:t>κλινδαμικίνη</a:t>
                      </a:r>
                      <a:r>
                        <a:rPr lang="el-GR" baseline="0" dirty="0" smtClean="0"/>
                        <a:t> +</a:t>
                      </a:r>
                      <a:r>
                        <a:rPr lang="el-GR" baseline="0" dirty="0" err="1" smtClean="0"/>
                        <a:t>αμινογλυκοσίδη</a:t>
                      </a:r>
                      <a:r>
                        <a:rPr lang="el-GR" baseline="0" dirty="0" smtClean="0"/>
                        <a:t> (</a:t>
                      </a:r>
                      <a:r>
                        <a:rPr lang="el-GR" baseline="0" dirty="0" err="1" smtClean="0"/>
                        <a:t>κινολόνη</a:t>
                      </a:r>
                      <a:r>
                        <a:rPr lang="el-GR" baseline="0" dirty="0" smtClean="0"/>
                        <a:t> ή </a:t>
                      </a:r>
                      <a:r>
                        <a:rPr lang="el-GR" baseline="0" dirty="0" err="1" smtClean="0"/>
                        <a:t>αζτρεονάμη</a:t>
                      </a:r>
                      <a:r>
                        <a:rPr lang="el-GR" baseline="0" dirty="0" smtClean="0"/>
                        <a:t>) ή </a:t>
                      </a:r>
                      <a:r>
                        <a:rPr lang="el-GR" baseline="0" dirty="0" err="1" smtClean="0"/>
                        <a:t>μετρονιδαζόλη</a:t>
                      </a:r>
                      <a:r>
                        <a:rPr lang="el-GR" baseline="0" dirty="0" smtClean="0"/>
                        <a:t> +</a:t>
                      </a:r>
                      <a:r>
                        <a:rPr lang="el-GR" baseline="0" dirty="0" err="1" smtClean="0"/>
                        <a:t>αμινογλυκοσίδη</a:t>
                      </a:r>
                      <a:r>
                        <a:rPr lang="el-GR" baseline="0" dirty="0" smtClean="0"/>
                        <a:t>/ </a:t>
                      </a:r>
                      <a:r>
                        <a:rPr lang="el-GR" baseline="0" dirty="0" err="1" smtClean="0"/>
                        <a:t>μετρονιδαζόλη</a:t>
                      </a:r>
                      <a:r>
                        <a:rPr lang="el-GR" baseline="0" dirty="0" smtClean="0"/>
                        <a:t> + </a:t>
                      </a:r>
                      <a:r>
                        <a:rPr lang="el-GR" baseline="0" dirty="0" err="1" smtClean="0"/>
                        <a:t>κινολόνη</a:t>
                      </a:r>
                      <a:r>
                        <a:rPr lang="el-GR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Αποστείρωση χεριών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Απαραίτητη</a:t>
            </a:r>
          </a:p>
          <a:p>
            <a:r>
              <a:rPr lang="el-GR" dirty="0" smtClean="0"/>
              <a:t>Σωστή τεχνική και διάρκεια</a:t>
            </a:r>
          </a:p>
          <a:p>
            <a:r>
              <a:rPr lang="el-GR" dirty="0" smtClean="0"/>
              <a:t>Αλκοολικά διαλύματα , χωρίς ιδιαίτερη διαφορά μεταξύ τους (</a:t>
            </a:r>
            <a:r>
              <a:rPr lang="el-GR" dirty="0" err="1" smtClean="0"/>
              <a:t>μετα</a:t>
            </a:r>
            <a:r>
              <a:rPr lang="el-GR" dirty="0" smtClean="0"/>
              <a:t>-ανάλυση 10 μελετών)</a:t>
            </a:r>
          </a:p>
          <a:p>
            <a:r>
              <a:rPr lang="el-GR" dirty="0" err="1" smtClean="0"/>
              <a:t>Μετα</a:t>
            </a:r>
            <a:r>
              <a:rPr lang="el-GR" dirty="0" smtClean="0"/>
              <a:t>-ανάλυση 4 μελετών </a:t>
            </a:r>
            <a:r>
              <a:rPr lang="el-GR" dirty="0" err="1" smtClean="0"/>
              <a:t>έδιεξε</a:t>
            </a:r>
            <a:r>
              <a:rPr lang="el-GR" dirty="0" smtClean="0"/>
              <a:t> υπεροχή διαλυμάτων </a:t>
            </a:r>
            <a:r>
              <a:rPr lang="el-GR" dirty="0" err="1" smtClean="0"/>
              <a:t>χλωρεξιδίνης</a:t>
            </a:r>
            <a:r>
              <a:rPr lang="el-GR" dirty="0" smtClean="0"/>
              <a:t> έναντι της ιωδιούχου </a:t>
            </a:r>
            <a:r>
              <a:rPr lang="el-GR" dirty="0" err="1" smtClean="0"/>
              <a:t>ποβιδόνης</a:t>
            </a:r>
            <a:r>
              <a:rPr lang="el-GR" dirty="0" smtClean="0"/>
              <a:t> σε πειραματικές ποσοτικές καλλιέργειες βακτηρίων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Αποστείρωση χειρουργικού πεδίου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Χλωρεξιδίνη</a:t>
            </a:r>
            <a:r>
              <a:rPr lang="el-GR" dirty="0" smtClean="0"/>
              <a:t> !</a:t>
            </a:r>
          </a:p>
          <a:p>
            <a:r>
              <a:rPr lang="el-GR" dirty="0" smtClean="0"/>
              <a:t>Ιωδιούχος </a:t>
            </a:r>
            <a:r>
              <a:rPr lang="el-GR" dirty="0" err="1" smtClean="0"/>
              <a:t>ποβιδόνη</a:t>
            </a:r>
            <a:endParaRPr lang="el-GR" dirty="0" smtClean="0"/>
          </a:p>
          <a:p>
            <a:r>
              <a:rPr lang="el-GR" dirty="0" smtClean="0"/>
              <a:t>Ετερογένεια μελετών</a:t>
            </a:r>
          </a:p>
          <a:p>
            <a:r>
              <a:rPr lang="el-GR" dirty="0" smtClean="0"/>
              <a:t>Νεότερες μελέτες ανέδειξαν υπεροχή της </a:t>
            </a:r>
            <a:r>
              <a:rPr lang="el-GR" dirty="0" err="1" smtClean="0"/>
              <a:t>χλωρεξιδίνης</a:t>
            </a:r>
            <a:r>
              <a:rPr lang="el-GR" dirty="0" smtClean="0"/>
              <a:t> έναντι της ιωδιούχου </a:t>
            </a:r>
            <a:r>
              <a:rPr lang="el-GR" dirty="0" err="1" smtClean="0"/>
              <a:t>ποβιδόνης</a:t>
            </a:r>
            <a:r>
              <a:rPr lang="el-GR" dirty="0" smtClean="0"/>
              <a:t> και σχετική </a:t>
            </a:r>
            <a:r>
              <a:rPr lang="el-GR" dirty="0" err="1" smtClean="0"/>
              <a:t>επίκρατηση</a:t>
            </a:r>
            <a:r>
              <a:rPr lang="el-GR" dirty="0" smtClean="0"/>
              <a:t> της τα </a:t>
            </a:r>
            <a:r>
              <a:rPr lang="el-GR" dirty="0" err="1" smtClean="0"/>
              <a:t>τελευταια</a:t>
            </a:r>
            <a:r>
              <a:rPr lang="el-GR" dirty="0" smtClean="0"/>
              <a:t> χρόνια στα χειρουργεία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ΕΠΙΔΗΜΙΟΛΟΓΙΑ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40.000.000  χειρουργικές επεμβάσεις ανά έτος ΗΠΑ</a:t>
            </a:r>
          </a:p>
          <a:p>
            <a:r>
              <a:rPr lang="el-GR" dirty="0" smtClean="0"/>
              <a:t>2-5% </a:t>
            </a:r>
            <a:r>
              <a:rPr lang="el-GR" dirty="0" err="1" smtClean="0"/>
              <a:t>επιπλέκονται</a:t>
            </a:r>
            <a:r>
              <a:rPr lang="el-GR" dirty="0" smtClean="0"/>
              <a:t> με λοιμώξεις χειρουργικού πεδίου (χειρουργικές λοιμώξεις)</a:t>
            </a:r>
          </a:p>
          <a:p>
            <a:r>
              <a:rPr lang="el-GR" dirty="0" smtClean="0"/>
              <a:t>Οι πιο συχνές λοιμώξεις σε χειρουργημένους</a:t>
            </a:r>
          </a:p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σε συχνότητα νοσοκομειακές λοιμώξεις</a:t>
            </a:r>
          </a:p>
          <a:p>
            <a:r>
              <a:rPr lang="el-GR" dirty="0" smtClean="0"/>
              <a:t>Μέση αύξηση διάρκειας νοσηλείας 7 ημέρες</a:t>
            </a:r>
          </a:p>
          <a:p>
            <a:r>
              <a:rPr lang="el-GR" dirty="0" smtClean="0"/>
              <a:t>130-845 εκ δολάρια /έτος αύξηση κόστους 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Προετοιμασία χειρουργικού πεδίου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Αφαίρεση τριχών</a:t>
            </a:r>
          </a:p>
          <a:p>
            <a:r>
              <a:rPr lang="el-GR" dirty="0" smtClean="0"/>
              <a:t>Προτιμητέα η αφαίρεση με μηχανή (</a:t>
            </a:r>
            <a:r>
              <a:rPr lang="en-GB" dirty="0" smtClean="0"/>
              <a:t>clipping) </a:t>
            </a:r>
            <a:r>
              <a:rPr lang="el-GR" dirty="0" smtClean="0"/>
              <a:t>σε σχέση με το κλασικό βαθύ ξύρισμα (</a:t>
            </a:r>
            <a:r>
              <a:rPr lang="en-GB" dirty="0" smtClean="0"/>
              <a:t>shaving) </a:t>
            </a:r>
            <a:endParaRPr lang="el-GR" dirty="0" smtClean="0"/>
          </a:p>
          <a:p>
            <a:r>
              <a:rPr lang="el-GR" dirty="0" smtClean="0"/>
              <a:t>Εντός της αίθουσας, αμέσως πριν την αποστείρωση ( μείωση αποικισμού)</a:t>
            </a:r>
          </a:p>
          <a:p>
            <a:r>
              <a:rPr lang="en-GB" dirty="0" smtClean="0"/>
              <a:t>Cochrane </a:t>
            </a:r>
            <a:r>
              <a:rPr lang="el-GR" dirty="0" smtClean="0"/>
              <a:t>συστηματική ανάλυση 11 τυχαιοποιημένων μελετών (</a:t>
            </a:r>
            <a:r>
              <a:rPr lang="en-GB" dirty="0" smtClean="0"/>
              <a:t>n 3193) : </a:t>
            </a:r>
            <a:r>
              <a:rPr lang="el-GR" dirty="0" smtClean="0"/>
              <a:t>περισσότερες </a:t>
            </a:r>
            <a:r>
              <a:rPr lang="en-GB" dirty="0" smtClean="0"/>
              <a:t>SSIs </a:t>
            </a:r>
            <a:r>
              <a:rPr lang="el-GR" dirty="0" smtClean="0"/>
              <a:t>με ξύρισμα {ΡΡ, 2.02}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Νορμοθερμία</a:t>
            </a:r>
            <a:r>
              <a:rPr lang="el-GR" dirty="0" smtClean="0"/>
              <a:t> 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Συχνή </a:t>
            </a:r>
            <a:r>
              <a:rPr lang="el-GR" dirty="0" err="1" smtClean="0"/>
              <a:t>περιεγχειρητική</a:t>
            </a:r>
            <a:r>
              <a:rPr lang="el-GR" dirty="0" smtClean="0"/>
              <a:t> υποθερμία με βλαπτικά αποτελέσματα και στις χειρουργικές λοιμώξεις</a:t>
            </a:r>
          </a:p>
          <a:p>
            <a:r>
              <a:rPr lang="el-GR" dirty="0" err="1" smtClean="0"/>
              <a:t>Περιεγχειρητική</a:t>
            </a:r>
            <a:r>
              <a:rPr lang="el-GR" dirty="0" smtClean="0"/>
              <a:t> θέρμανση προς διατήρηση </a:t>
            </a:r>
            <a:r>
              <a:rPr lang="el-GR" dirty="0" err="1" smtClean="0"/>
              <a:t>νορμοθερμίας</a:t>
            </a:r>
            <a:r>
              <a:rPr lang="el-GR" dirty="0"/>
              <a:t> </a:t>
            </a:r>
            <a:r>
              <a:rPr lang="el-GR" dirty="0" smtClean="0"/>
              <a:t>: αύξηση αιματικής ροής και μερικής τάσης οξυγόνου στους ιστούς</a:t>
            </a:r>
          </a:p>
          <a:p>
            <a:r>
              <a:rPr lang="el-GR" dirty="0" smtClean="0"/>
              <a:t>Υποθερμία οδηγεί σε </a:t>
            </a:r>
            <a:r>
              <a:rPr lang="el-GR" dirty="0" err="1" smtClean="0"/>
              <a:t>αγγειοσύσπαση</a:t>
            </a:r>
            <a:endParaRPr lang="el-GR" dirty="0" smtClean="0"/>
          </a:p>
          <a:p>
            <a:r>
              <a:rPr lang="el-GR" dirty="0" smtClean="0"/>
              <a:t>Υποθερμία επιδρά με μείωση παραγωγής Τα </a:t>
            </a:r>
            <a:r>
              <a:rPr lang="el-GR" dirty="0" err="1" smtClean="0"/>
              <a:t>επαγώμενων</a:t>
            </a:r>
            <a:r>
              <a:rPr lang="el-GR" dirty="0" smtClean="0"/>
              <a:t> αντισωμάτων και στη </a:t>
            </a:r>
            <a:r>
              <a:rPr lang="el-GR" dirty="0" err="1" smtClean="0"/>
              <a:t>βακτηριοφαγία</a:t>
            </a:r>
            <a:r>
              <a:rPr lang="el-GR" dirty="0" smtClean="0"/>
              <a:t> από τα ουδετερόφιλα</a:t>
            </a:r>
          </a:p>
          <a:p>
            <a:r>
              <a:rPr lang="el-GR" dirty="0" smtClean="0"/>
              <a:t>Επιβεβαίωση με τυχαιοποιημένες ικανές μελέτες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Επίπεδα γλυκόζης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Περιεγχειρητική</a:t>
            </a:r>
            <a:r>
              <a:rPr lang="el-GR" dirty="0" smtClean="0"/>
              <a:t> υπεργλυκαιμία σχετίζεται με αυξημένη επίπτωση χειρουργικών λοιμώξεων</a:t>
            </a:r>
          </a:p>
          <a:p>
            <a:r>
              <a:rPr lang="el-GR" dirty="0" smtClean="0"/>
              <a:t>Οδηγίες για αυστηρό έλεγχο γλυκόζης </a:t>
            </a:r>
            <a:r>
              <a:rPr lang="el-GR" dirty="0" err="1" smtClean="0"/>
              <a:t>περιεγχειρητικά</a:t>
            </a:r>
            <a:r>
              <a:rPr lang="el-GR" dirty="0" smtClean="0"/>
              <a:t> (&lt;180 </a:t>
            </a:r>
            <a:r>
              <a:rPr lang="en-GB" dirty="0" smtClean="0"/>
              <a:t>mg/dl)</a:t>
            </a:r>
          </a:p>
          <a:p>
            <a:r>
              <a:rPr lang="el-GR" dirty="0" smtClean="0"/>
              <a:t>Αυστηρός έλεγχος επιπέδων </a:t>
            </a:r>
            <a:r>
              <a:rPr lang="el-GR" dirty="0" err="1" smtClean="0"/>
              <a:t>γλυγόζης</a:t>
            </a:r>
            <a:endParaRPr lang="el-GR" dirty="0" smtClean="0"/>
          </a:p>
          <a:p>
            <a:r>
              <a:rPr lang="el-GR" dirty="0" smtClean="0"/>
              <a:t>Μελέτες σε ΜΕΘ και νοσοκομειακό πληθυσμό αναμένονται</a:t>
            </a:r>
          </a:p>
          <a:p>
            <a:r>
              <a:rPr lang="el-GR" dirty="0" smtClean="0"/>
              <a:t>&lt; 200</a:t>
            </a:r>
            <a:r>
              <a:rPr lang="en-GB" dirty="0" smtClean="0"/>
              <a:t>mg/dl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Χορήγηση οξυγόνου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Περιεγχειρητική</a:t>
            </a:r>
            <a:r>
              <a:rPr lang="el-GR" dirty="0" smtClean="0"/>
              <a:t> χορήγηση οξυγόνου</a:t>
            </a:r>
          </a:p>
          <a:p>
            <a:r>
              <a:rPr lang="el-GR" dirty="0" smtClean="0"/>
              <a:t>Τυχαιοποιημένες μελέτες δείχνουν μείωση </a:t>
            </a:r>
            <a:r>
              <a:rPr lang="en-GB" dirty="0" smtClean="0"/>
              <a:t>SSI</a:t>
            </a:r>
          </a:p>
          <a:p>
            <a:r>
              <a:rPr lang="el-GR" dirty="0" err="1" smtClean="0"/>
              <a:t>Μετα</a:t>
            </a:r>
            <a:r>
              <a:rPr lang="el-GR" dirty="0" smtClean="0"/>
              <a:t>-αναλύσεις αυτών δεν το απέδειξαν</a:t>
            </a:r>
          </a:p>
          <a:p>
            <a:r>
              <a:rPr lang="el-GR" dirty="0" smtClean="0"/>
              <a:t>Ορισμοί </a:t>
            </a:r>
            <a:r>
              <a:rPr lang="en-GB" dirty="0" smtClean="0"/>
              <a:t>SSI </a:t>
            </a:r>
            <a:r>
              <a:rPr lang="el-GR" dirty="0" smtClean="0"/>
              <a:t>διαφέρουν μεταξύ μελετών</a:t>
            </a:r>
          </a:p>
          <a:p>
            <a:r>
              <a:rPr lang="el-GR" dirty="0" smtClean="0"/>
              <a:t>Χρόνος εμφάνισης </a:t>
            </a:r>
            <a:r>
              <a:rPr lang="en-GB" dirty="0" smtClean="0"/>
              <a:t>SSI (15-30 days)</a:t>
            </a:r>
            <a:r>
              <a:rPr lang="el-GR" dirty="0" smtClean="0"/>
              <a:t> διαφέρει</a:t>
            </a:r>
          </a:p>
          <a:p>
            <a:r>
              <a:rPr lang="el-GR" dirty="0" smtClean="0"/>
              <a:t>Αναδρομική ανάδειξη</a:t>
            </a:r>
          </a:p>
          <a:p>
            <a:r>
              <a:rPr lang="el-GR" dirty="0" smtClean="0"/>
              <a:t>ΌΧΙ παρόμοια εκτίμηση παραγόντων κινδύνου σε κάθε μελέτη</a:t>
            </a:r>
          </a:p>
          <a:p>
            <a:r>
              <a:rPr lang="el-GR" dirty="0" smtClean="0"/>
              <a:t>Διαφορά είδους και χρόνου χορήγησης </a:t>
            </a:r>
            <a:r>
              <a:rPr lang="el-GR" dirty="0" err="1" smtClean="0"/>
              <a:t>προεγχειρητικών</a:t>
            </a:r>
            <a:r>
              <a:rPr lang="el-GR" dirty="0" smtClean="0"/>
              <a:t> </a:t>
            </a:r>
            <a:r>
              <a:rPr lang="el-GR" dirty="0" err="1" smtClean="0"/>
              <a:t>αντιβιωτικών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Χρόνος επέμβασης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Εκλεκτική ή επείγουσα</a:t>
            </a:r>
          </a:p>
          <a:p>
            <a:r>
              <a:rPr lang="el-GR" dirty="0" smtClean="0"/>
              <a:t>Κακοήθεια</a:t>
            </a:r>
            <a:r>
              <a:rPr lang="en-GB" dirty="0" smtClean="0"/>
              <a:t> ( </a:t>
            </a:r>
            <a:r>
              <a:rPr lang="el-GR" dirty="0" smtClean="0"/>
              <a:t>επέμβαση σε ενδεδειγμένο χρόνο μετά από ΧΜΘ και ΑΚΘ)</a:t>
            </a:r>
          </a:p>
          <a:p>
            <a:r>
              <a:rPr lang="el-GR" dirty="0" smtClean="0"/>
              <a:t>Προϋπάρχουσα λοίμωξη</a:t>
            </a:r>
          </a:p>
          <a:p>
            <a:r>
              <a:rPr lang="el-GR" dirty="0" smtClean="0"/>
              <a:t>ΥΠΟΘΡΕΨΙΑ</a:t>
            </a:r>
          </a:p>
          <a:p>
            <a:r>
              <a:rPr lang="el-GR" dirty="0" err="1" smtClean="0"/>
              <a:t>Ανοσοκαταστολή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Επιπλέον μέτρα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Laminar airflow </a:t>
            </a:r>
            <a:r>
              <a:rPr lang="el-GR" dirty="0" smtClean="0"/>
              <a:t>ως κατάλληλο εξαερισμό αίθουσας</a:t>
            </a:r>
          </a:p>
          <a:p>
            <a:r>
              <a:rPr lang="el-GR" dirty="0" smtClean="0"/>
              <a:t>Ελαχιστοποίηση κινήσεων και συμμετεχόντων στο χειρουργείο</a:t>
            </a:r>
          </a:p>
          <a:p>
            <a:r>
              <a:rPr lang="el-GR" dirty="0" smtClean="0"/>
              <a:t>Τοπικά </a:t>
            </a:r>
            <a:r>
              <a:rPr lang="el-GR" dirty="0" err="1" smtClean="0"/>
              <a:t>αντιβιωτικά</a:t>
            </a:r>
            <a:endParaRPr lang="el-GR" dirty="0" smtClean="0"/>
          </a:p>
          <a:p>
            <a:r>
              <a:rPr lang="el-GR" dirty="0" err="1" smtClean="0"/>
              <a:t>΄ΤΕΧΝΙΚΗ</a:t>
            </a:r>
            <a:r>
              <a:rPr lang="el-GR" dirty="0" smtClean="0"/>
              <a:t> ΣΥΓΚΛΕΙΣΗΣ ΤΡΑΥΜΑΤΟΣ</a:t>
            </a:r>
          </a:p>
          <a:p>
            <a:r>
              <a:rPr lang="el-GR" dirty="0" smtClean="0"/>
              <a:t>Επικάλυψη τραύματος, </a:t>
            </a:r>
            <a:r>
              <a:rPr lang="el-GR" smtClean="0"/>
              <a:t>συσκευές κενού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ΕΠΙΔΗΜΙΟΛΟΓΙΑ/ΝΟΣΟΚΟΜΕΙΑΚΕΣ ΛΟΙΜΩΞΕΙΣ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ΠΝΕΥΜΟΝΙΑ</a:t>
            </a:r>
          </a:p>
          <a:p>
            <a:r>
              <a:rPr lang="el-GR" dirty="0" smtClean="0"/>
              <a:t>Λοιμώξεις χειρουργικού πεδίου (2</a:t>
            </a:r>
            <a:r>
              <a:rPr lang="el-GR" baseline="30000" dirty="0" smtClean="0"/>
              <a:t>η</a:t>
            </a:r>
            <a:r>
              <a:rPr lang="el-GR" dirty="0" smtClean="0"/>
              <a:t> σε συχνότητα-17% του συνόλου)</a:t>
            </a:r>
          </a:p>
          <a:p>
            <a:r>
              <a:rPr lang="el-GR" dirty="0" smtClean="0"/>
              <a:t>Λοιμώξεις ουροποιητικού</a:t>
            </a:r>
          </a:p>
          <a:p>
            <a:r>
              <a:rPr lang="el-GR" dirty="0" smtClean="0"/>
              <a:t>Κυκλοφορικό, θετικές καλλιέργειες αίματος, φλεβικοί καθετήρες</a:t>
            </a:r>
          </a:p>
          <a:p>
            <a:endParaRPr lang="el-GR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Ορισμοί (</a:t>
            </a:r>
            <a:r>
              <a:rPr lang="en-GB" dirty="0" smtClean="0"/>
              <a:t>CDC)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Superficial </a:t>
            </a:r>
            <a:r>
              <a:rPr lang="en-GB" dirty="0" err="1" smtClean="0"/>
              <a:t>incisional</a:t>
            </a:r>
            <a:r>
              <a:rPr lang="en-GB" dirty="0" smtClean="0"/>
              <a:t> (</a:t>
            </a:r>
            <a:r>
              <a:rPr lang="el-GR" dirty="0" smtClean="0"/>
              <a:t>επιφανειακές της τομής / επιδερμίδα, υποδόριος ιστός) </a:t>
            </a:r>
          </a:p>
          <a:p>
            <a:r>
              <a:rPr lang="en-GB" dirty="0" smtClean="0"/>
              <a:t>Deep </a:t>
            </a:r>
            <a:r>
              <a:rPr lang="en-GB" dirty="0" err="1" smtClean="0"/>
              <a:t>incisional</a:t>
            </a:r>
            <a:r>
              <a:rPr lang="en-GB" dirty="0" smtClean="0"/>
              <a:t> (</a:t>
            </a:r>
            <a:r>
              <a:rPr lang="el-GR" dirty="0" smtClean="0"/>
              <a:t>εν τω </a:t>
            </a:r>
            <a:r>
              <a:rPr lang="el-GR" dirty="0" err="1" smtClean="0"/>
              <a:t>βάθει</a:t>
            </a:r>
            <a:r>
              <a:rPr lang="el-GR" dirty="0" smtClean="0"/>
              <a:t> της τομής, εν τω </a:t>
            </a:r>
            <a:r>
              <a:rPr lang="el-GR" dirty="0" err="1" smtClean="0"/>
              <a:t>βάθει</a:t>
            </a:r>
            <a:r>
              <a:rPr lang="el-GR" dirty="0" smtClean="0"/>
              <a:t> μαλακά μόρια, μύες και </a:t>
            </a:r>
            <a:r>
              <a:rPr lang="el-GR" dirty="0" err="1" smtClean="0"/>
              <a:t>περιτονίες</a:t>
            </a:r>
            <a:r>
              <a:rPr lang="el-GR" dirty="0" smtClean="0"/>
              <a:t>) </a:t>
            </a:r>
          </a:p>
          <a:p>
            <a:r>
              <a:rPr lang="en-GB" dirty="0" smtClean="0"/>
              <a:t>Organ/space SSI (</a:t>
            </a:r>
            <a:r>
              <a:rPr lang="el-GR" dirty="0" smtClean="0"/>
              <a:t>Οργάνου ή </a:t>
            </a:r>
            <a:r>
              <a:rPr lang="el-GR" dirty="0" err="1" smtClean="0"/>
              <a:t>ενδοπεριτοναϊκού</a:t>
            </a:r>
            <a:r>
              <a:rPr lang="el-GR" dirty="0" smtClean="0"/>
              <a:t> χώρου</a:t>
            </a:r>
            <a:r>
              <a:rPr lang="en-GB" dirty="0" smtClean="0"/>
              <a:t>)</a:t>
            </a:r>
            <a:r>
              <a:rPr lang="el-GR" dirty="0" smtClean="0"/>
              <a:t> ( εν τω </a:t>
            </a:r>
            <a:r>
              <a:rPr lang="el-GR" dirty="0" err="1" smtClean="0"/>
              <a:t>βάθει</a:t>
            </a:r>
            <a:r>
              <a:rPr lang="el-GR" dirty="0" smtClean="0"/>
              <a:t> χειρουργικού πεδίου)</a:t>
            </a:r>
            <a:endParaRPr lang="en-GB" dirty="0" smtClean="0"/>
          </a:p>
          <a:p>
            <a:r>
              <a:rPr lang="en-GB" dirty="0" smtClean="0"/>
              <a:t>H </a:t>
            </a:r>
            <a:r>
              <a:rPr lang="el-GR" dirty="0" smtClean="0"/>
              <a:t>λοίμωξη πρέπει να εμφανιστεί εντός 30 ημερών από τη χειρουργική επέμβαση ή εντός 1 έτους αν τοποθετηθεί συνθετικό πρόθεμα (πχ πλέγμα, </a:t>
            </a:r>
            <a:r>
              <a:rPr lang="el-GR" dirty="0" err="1" smtClean="0"/>
              <a:t>αρθροπλαστικές</a:t>
            </a:r>
            <a:r>
              <a:rPr lang="el-GR" dirty="0" smtClean="0"/>
              <a:t> κλπ) και να σχετίζεται εμφανώς με το είδος αι τη θέση της επέμβασης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643050"/>
            <a:ext cx="650085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</a:t>
            </a:r>
            <a:r>
              <a:rPr lang="en-GB" dirty="0" smtClean="0"/>
              <a:t>SSI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Πυώδης έκκριση από την τομή</a:t>
            </a:r>
          </a:p>
          <a:p>
            <a:r>
              <a:rPr lang="el-GR" dirty="0" smtClean="0"/>
              <a:t>Θετική καλλιέργεια υγρού </a:t>
            </a:r>
            <a:r>
              <a:rPr lang="el-GR" dirty="0" smtClean="0"/>
              <a:t>έκκ</a:t>
            </a:r>
            <a:r>
              <a:rPr lang="el-GR" dirty="0" smtClean="0"/>
              <a:t>ρ</a:t>
            </a:r>
            <a:r>
              <a:rPr lang="el-GR" dirty="0" smtClean="0"/>
              <a:t>ισης </a:t>
            </a:r>
            <a:r>
              <a:rPr lang="el-GR" dirty="0" smtClean="0"/>
              <a:t>από τομή που είχε συγκληθεί</a:t>
            </a:r>
          </a:p>
          <a:p>
            <a:r>
              <a:rPr lang="el-GR" dirty="0" smtClean="0"/>
              <a:t>Σημεία φλεγμονής (πόνος, οίδημα, ερύθημα, θερμότητα, στιλπνότητα)</a:t>
            </a:r>
          </a:p>
          <a:p>
            <a:r>
              <a:rPr lang="el-GR" dirty="0" err="1" smtClean="0"/>
              <a:t>Διάνοιγμένο</a:t>
            </a:r>
            <a:r>
              <a:rPr lang="el-GR" dirty="0" smtClean="0"/>
              <a:t> τραύμα επί σημείων φλεγμονής με θετική καλλιέργεια ή χωρίς καλλιέργεια</a:t>
            </a:r>
          </a:p>
          <a:p>
            <a:r>
              <a:rPr lang="el-GR" dirty="0" smtClean="0"/>
              <a:t>Ο χειρουργός θέτει τη διάγνωση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κινδύνου 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εμφάνιση χειρουργικής λοίμωξης συνδέεται ισχυρά με το είδος του χειρουργικού τραύματος και το είδος της επέμβασης</a:t>
            </a:r>
          </a:p>
          <a:p>
            <a:r>
              <a:rPr lang="el-GR" dirty="0" smtClean="0"/>
              <a:t>Καθαρές και δυνητικά μολυσμένες παρουσιάζουν χαμηλή επίπτωση χειρουργικών λοιμώξεων</a:t>
            </a:r>
          </a:p>
          <a:p>
            <a:r>
              <a:rPr lang="el-GR" dirty="0" smtClean="0"/>
              <a:t>Μολυσμένες/ ρυπαρές υψηλότερη επίπτωση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Είδος επέμβασης και χειρουργικές λοιμώξεις</a:t>
            </a:r>
            <a:endParaRPr lang="en-GB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Κατηγορία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Είδος </a:t>
                      </a:r>
                      <a:r>
                        <a:rPr lang="el-GR" dirty="0" err="1" smtClean="0"/>
                        <a:t>Τραυματος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SSI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Καθαρή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Χαμηλό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Καθαρή/δυνητικά</a:t>
                      </a:r>
                      <a:r>
                        <a:rPr lang="el-GR" baseline="0" dirty="0" smtClean="0"/>
                        <a:t> μολυσμένη </a:t>
                      </a:r>
                      <a:r>
                        <a:rPr lang="el-GR" dirty="0" smtClean="0"/>
                        <a:t>( Διάνοιξη</a:t>
                      </a:r>
                      <a:r>
                        <a:rPr lang="el-GR" baseline="0" dirty="0" smtClean="0"/>
                        <a:t> ελεγχόμενα πεπτικού ή ουροποιητικού 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Μολυσμένη</a:t>
                      </a:r>
                      <a:r>
                        <a:rPr lang="el-GR" baseline="0" dirty="0" smtClean="0"/>
                        <a:t>( ανοικτά τραύματα, ρυπαρό περιεχόμενο ουροποιητικού,  διάχυτο χολώδες ή εντερικό περιεχόμενο)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Ρυπαρή (</a:t>
                      </a:r>
                      <a:r>
                        <a:rPr lang="el-GR" baseline="0" dirty="0" smtClean="0"/>
                        <a:t> πυώδης/κοπρανώδης περιτονίτιδα)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Υψηλό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National Healthcare Safety Network (NHSN) Risk Index Scoring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Συσχέτιση με </a:t>
            </a:r>
            <a:r>
              <a:rPr lang="en-GB" dirty="0" smtClean="0"/>
              <a:t>ASA score</a:t>
            </a:r>
            <a:r>
              <a:rPr lang="el-GR" dirty="0" smtClean="0"/>
              <a:t> &gt;2</a:t>
            </a:r>
            <a:endParaRPr lang="en-GB" dirty="0" smtClean="0"/>
          </a:p>
          <a:p>
            <a:r>
              <a:rPr lang="el-GR" dirty="0" smtClean="0"/>
              <a:t>Είδος επέμβασης </a:t>
            </a:r>
            <a:r>
              <a:rPr lang="en-GB" dirty="0" smtClean="0"/>
              <a:t>contamination</a:t>
            </a:r>
            <a:r>
              <a:rPr lang="el-GR" dirty="0" smtClean="0"/>
              <a:t> (</a:t>
            </a:r>
            <a:r>
              <a:rPr lang="en-GB" dirty="0" smtClean="0"/>
              <a:t>contaminated or dirty/infected)</a:t>
            </a:r>
          </a:p>
          <a:p>
            <a:r>
              <a:rPr lang="el-GR" dirty="0" smtClean="0"/>
              <a:t>Διάρκεια επέμβασης &gt;75% συνήθους διάρκειας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1007</Words>
  <Application>Microsoft Office PowerPoint</Application>
  <PresentationFormat>Προβολή στην οθόνη (4:3)</PresentationFormat>
  <Paragraphs>222</Paragraphs>
  <Slides>25</Slides>
  <Notes>25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Χειρουργικές λοιμώξεις</vt:lpstr>
      <vt:lpstr>ΕΠΙΔΗΜΙΟΛΟΓΙΑ</vt:lpstr>
      <vt:lpstr>ΕΠΙΔΗΜΙΟΛΟΓΙΑ/ΝΟΣΟΚΟΜΕΙΑΚΕΣ ΛΟΙΜΩΞΕΙΣ</vt:lpstr>
      <vt:lpstr>Ορισμοί (CDC)</vt:lpstr>
      <vt:lpstr>Διαφάνεια 5</vt:lpstr>
      <vt:lpstr>Κριτήρια SSI</vt:lpstr>
      <vt:lpstr>Παράγοντες κινδύνου </vt:lpstr>
      <vt:lpstr>Είδος επέμβασης και χειρουργικές λοιμώξεις</vt:lpstr>
      <vt:lpstr>National Healthcare Safety Network (NHSN) Risk Index Scoring</vt:lpstr>
      <vt:lpstr>NHSN Risk Index Category</vt:lpstr>
      <vt:lpstr>Παράγοντες Κινδύνου SSI</vt:lpstr>
      <vt:lpstr>Παράγοντες κινδύνου SSI</vt:lpstr>
      <vt:lpstr>Παράγοντες κινδύνου SSI</vt:lpstr>
      <vt:lpstr>Πρόληψη χειρουργικών λοιμώξεων</vt:lpstr>
      <vt:lpstr>Χημειοπροφύλαξη</vt:lpstr>
      <vt:lpstr>Χημειοπροφύλαξη</vt:lpstr>
      <vt:lpstr>Είδος χημειοπροφύλαξης</vt:lpstr>
      <vt:lpstr>Αποστείρωση χεριών</vt:lpstr>
      <vt:lpstr>Αποστείρωση χειρουργικού πεδίου</vt:lpstr>
      <vt:lpstr>Προετοιμασία χειρουργικού πεδίου</vt:lpstr>
      <vt:lpstr>Νορμοθερμία </vt:lpstr>
      <vt:lpstr>Επίπεδα γλυκόζης</vt:lpstr>
      <vt:lpstr>Χορήγηση οξυγόνου</vt:lpstr>
      <vt:lpstr>Χρόνος επέμβασης</vt:lpstr>
      <vt:lpstr>Επιπλέον μέτρα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Χειρουργικές λοιμώξεις</dc:title>
  <dc:creator>HP</dc:creator>
  <cp:lastModifiedBy>HP</cp:lastModifiedBy>
  <cp:revision>21</cp:revision>
  <dcterms:created xsi:type="dcterms:W3CDTF">2020-04-03T14:50:07Z</dcterms:created>
  <dcterms:modified xsi:type="dcterms:W3CDTF">2024-03-25T18:10:45Z</dcterms:modified>
</cp:coreProperties>
</file>