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notesMasterIdLst>
    <p:notesMasterId r:id="rId49"/>
  </p:notesMasterIdLst>
  <p:sldIdLst>
    <p:sldId id="381" r:id="rId2"/>
    <p:sldId id="293" r:id="rId3"/>
    <p:sldId id="356" r:id="rId4"/>
    <p:sldId id="357" r:id="rId5"/>
    <p:sldId id="294" r:id="rId6"/>
    <p:sldId id="358" r:id="rId7"/>
    <p:sldId id="359" r:id="rId8"/>
    <p:sldId id="295" r:id="rId9"/>
    <p:sldId id="379" r:id="rId10"/>
    <p:sldId id="324" r:id="rId11"/>
    <p:sldId id="360" r:id="rId12"/>
    <p:sldId id="361" r:id="rId13"/>
    <p:sldId id="296" r:id="rId14"/>
    <p:sldId id="277" r:id="rId15"/>
    <p:sldId id="377" r:id="rId16"/>
    <p:sldId id="362" r:id="rId17"/>
    <p:sldId id="363" r:id="rId18"/>
    <p:sldId id="298" r:id="rId19"/>
    <p:sldId id="273" r:id="rId20"/>
    <p:sldId id="364" r:id="rId21"/>
    <p:sldId id="365" r:id="rId22"/>
    <p:sldId id="366" r:id="rId23"/>
    <p:sldId id="300" r:id="rId24"/>
    <p:sldId id="367" r:id="rId25"/>
    <p:sldId id="312" r:id="rId26"/>
    <p:sldId id="318" r:id="rId27"/>
    <p:sldId id="368" r:id="rId28"/>
    <p:sldId id="369" r:id="rId29"/>
    <p:sldId id="370" r:id="rId30"/>
    <p:sldId id="301" r:id="rId31"/>
    <p:sldId id="319" r:id="rId32"/>
    <p:sldId id="380" r:id="rId33"/>
    <p:sldId id="275" r:id="rId34"/>
    <p:sldId id="313" r:id="rId35"/>
    <p:sldId id="317" r:id="rId36"/>
    <p:sldId id="302" r:id="rId37"/>
    <p:sldId id="299" r:id="rId38"/>
    <p:sldId id="378" r:id="rId39"/>
    <p:sldId id="314" r:id="rId40"/>
    <p:sldId id="371" r:id="rId41"/>
    <p:sldId id="372" r:id="rId42"/>
    <p:sldId id="303" r:id="rId43"/>
    <p:sldId id="304" r:id="rId44"/>
    <p:sldId id="382" r:id="rId45"/>
    <p:sldId id="383" r:id="rId46"/>
    <p:sldId id="384" r:id="rId47"/>
    <p:sldId id="27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A0634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368" autoAdjust="0"/>
  </p:normalViewPr>
  <p:slideViewPr>
    <p:cSldViewPr>
      <p:cViewPr varScale="1">
        <p:scale>
          <a:sx n="89" d="100"/>
          <a:sy n="89" d="100"/>
        </p:scale>
        <p:origin x="437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17386-547F-40A7-B28E-3270B48F4B32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8AA7742-A40C-4071-8E1D-4E2A5399647D}">
      <dgm:prSet/>
      <dgm:spPr/>
      <dgm:t>
        <a:bodyPr/>
        <a:lstStyle/>
        <a:p>
          <a:r>
            <a:rPr lang="en-GB" b="0" i="0"/>
            <a:t>Καρκίνωμα εκ πλακώδους επιθηλίου</a:t>
          </a:r>
          <a:endParaRPr lang="en-US"/>
        </a:p>
      </dgm:t>
    </dgm:pt>
    <dgm:pt modelId="{A3BBD347-AB14-42E7-B491-01B7598A35CC}" type="parTrans" cxnId="{8AE4C993-A7B8-4DEB-A48E-B318ACC57404}">
      <dgm:prSet/>
      <dgm:spPr/>
      <dgm:t>
        <a:bodyPr/>
        <a:lstStyle/>
        <a:p>
          <a:endParaRPr lang="en-US"/>
        </a:p>
      </dgm:t>
    </dgm:pt>
    <dgm:pt modelId="{C668B299-F28D-465C-93B9-6C6FB13328E6}" type="sibTrans" cxnId="{8AE4C993-A7B8-4DEB-A48E-B318ACC57404}">
      <dgm:prSet/>
      <dgm:spPr/>
      <dgm:t>
        <a:bodyPr/>
        <a:lstStyle/>
        <a:p>
          <a:endParaRPr lang="en-US"/>
        </a:p>
      </dgm:t>
    </dgm:pt>
    <dgm:pt modelId="{441E3081-3166-46B2-9740-0A2AF051323E}">
      <dgm:prSet/>
      <dgm:spPr/>
      <dgm:t>
        <a:bodyPr/>
        <a:lstStyle/>
        <a:p>
          <a:r>
            <a:rPr lang="en-GB" b="0" i="0"/>
            <a:t>Βασικοκυτταρικό καρκίνωμα</a:t>
          </a:r>
          <a:endParaRPr lang="en-US"/>
        </a:p>
      </dgm:t>
    </dgm:pt>
    <dgm:pt modelId="{BF8BF6CD-8272-470E-ACBF-D32A08D69490}" type="parTrans" cxnId="{14C46C95-A400-4212-ABEE-D79A85F1826D}">
      <dgm:prSet/>
      <dgm:spPr/>
      <dgm:t>
        <a:bodyPr/>
        <a:lstStyle/>
        <a:p>
          <a:endParaRPr lang="en-US"/>
        </a:p>
      </dgm:t>
    </dgm:pt>
    <dgm:pt modelId="{3B446BF5-00F5-415F-8C7F-CDCB05F26FA1}" type="sibTrans" cxnId="{14C46C95-A400-4212-ABEE-D79A85F1826D}">
      <dgm:prSet/>
      <dgm:spPr/>
      <dgm:t>
        <a:bodyPr/>
        <a:lstStyle/>
        <a:p>
          <a:endParaRPr lang="en-US"/>
        </a:p>
      </dgm:t>
    </dgm:pt>
    <dgm:pt modelId="{18FC6CFD-E1E4-4C57-86ED-635990A4AE49}">
      <dgm:prSet/>
      <dgm:spPr/>
      <dgm:t>
        <a:bodyPr/>
        <a:lstStyle/>
        <a:p>
          <a:r>
            <a:rPr lang="en-GB" b="0" i="0"/>
            <a:t>Καρκίνωμα από κύτταρα Merkel</a:t>
          </a:r>
          <a:endParaRPr lang="en-US"/>
        </a:p>
      </dgm:t>
    </dgm:pt>
    <dgm:pt modelId="{62BA2DAE-B48E-42D5-A015-D47ED83D4ED7}" type="parTrans" cxnId="{CBE5285A-9B50-4B90-BA51-E369345DBBDE}">
      <dgm:prSet/>
      <dgm:spPr/>
      <dgm:t>
        <a:bodyPr/>
        <a:lstStyle/>
        <a:p>
          <a:endParaRPr lang="en-US"/>
        </a:p>
      </dgm:t>
    </dgm:pt>
    <dgm:pt modelId="{76363876-DEEA-4CDB-9E82-958239C5EADA}" type="sibTrans" cxnId="{CBE5285A-9B50-4B90-BA51-E369345DBBDE}">
      <dgm:prSet/>
      <dgm:spPr/>
      <dgm:t>
        <a:bodyPr/>
        <a:lstStyle/>
        <a:p>
          <a:endParaRPr lang="en-US"/>
        </a:p>
      </dgm:t>
    </dgm:pt>
    <dgm:pt modelId="{680E4A8B-EA49-41D7-A825-3CA7FB460E99}" type="pres">
      <dgm:prSet presAssocID="{A3117386-547F-40A7-B28E-3270B48F4B3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75AE9C3F-4E9A-4A5D-A95E-EC98A4718BF8}" type="pres">
      <dgm:prSet presAssocID="{98AA7742-A40C-4071-8E1D-4E2A5399647D}" presName="thickLine" presStyleLbl="alignNode1" presStyleIdx="0" presStyleCnt="3"/>
      <dgm:spPr/>
    </dgm:pt>
    <dgm:pt modelId="{B0D36401-0A52-4A12-AD64-79CB97C48DEF}" type="pres">
      <dgm:prSet presAssocID="{98AA7742-A40C-4071-8E1D-4E2A5399647D}" presName="horz1" presStyleCnt="0"/>
      <dgm:spPr/>
    </dgm:pt>
    <dgm:pt modelId="{78FB0B85-5364-43C5-9246-205D2E4CB1DD}" type="pres">
      <dgm:prSet presAssocID="{98AA7742-A40C-4071-8E1D-4E2A5399647D}" presName="tx1" presStyleLbl="revTx" presStyleIdx="0" presStyleCnt="3"/>
      <dgm:spPr/>
      <dgm:t>
        <a:bodyPr/>
        <a:lstStyle/>
        <a:p>
          <a:endParaRPr lang="el-GR"/>
        </a:p>
      </dgm:t>
    </dgm:pt>
    <dgm:pt modelId="{F2FA5539-ED33-469F-8EE4-5DB97322559F}" type="pres">
      <dgm:prSet presAssocID="{98AA7742-A40C-4071-8E1D-4E2A5399647D}" presName="vert1" presStyleCnt="0"/>
      <dgm:spPr/>
    </dgm:pt>
    <dgm:pt modelId="{F4264F24-B311-4EF7-9ACB-E921A134D985}" type="pres">
      <dgm:prSet presAssocID="{441E3081-3166-46B2-9740-0A2AF051323E}" presName="thickLine" presStyleLbl="alignNode1" presStyleIdx="1" presStyleCnt="3"/>
      <dgm:spPr/>
    </dgm:pt>
    <dgm:pt modelId="{E3C73BDB-F933-4090-9EE1-D9914DE8F1A3}" type="pres">
      <dgm:prSet presAssocID="{441E3081-3166-46B2-9740-0A2AF051323E}" presName="horz1" presStyleCnt="0"/>
      <dgm:spPr/>
    </dgm:pt>
    <dgm:pt modelId="{87607A5C-2588-4AD5-BF28-97021164CCBF}" type="pres">
      <dgm:prSet presAssocID="{441E3081-3166-46B2-9740-0A2AF051323E}" presName="tx1" presStyleLbl="revTx" presStyleIdx="1" presStyleCnt="3"/>
      <dgm:spPr/>
      <dgm:t>
        <a:bodyPr/>
        <a:lstStyle/>
        <a:p>
          <a:endParaRPr lang="el-GR"/>
        </a:p>
      </dgm:t>
    </dgm:pt>
    <dgm:pt modelId="{FFF19841-7749-4364-B78D-E6798A178A9C}" type="pres">
      <dgm:prSet presAssocID="{441E3081-3166-46B2-9740-0A2AF051323E}" presName="vert1" presStyleCnt="0"/>
      <dgm:spPr/>
    </dgm:pt>
    <dgm:pt modelId="{DA9DFDEA-020A-44BB-8B56-02F592A9B4E1}" type="pres">
      <dgm:prSet presAssocID="{18FC6CFD-E1E4-4C57-86ED-635990A4AE49}" presName="thickLine" presStyleLbl="alignNode1" presStyleIdx="2" presStyleCnt="3"/>
      <dgm:spPr/>
    </dgm:pt>
    <dgm:pt modelId="{12433A32-B241-4B90-91BE-7101C6F5119B}" type="pres">
      <dgm:prSet presAssocID="{18FC6CFD-E1E4-4C57-86ED-635990A4AE49}" presName="horz1" presStyleCnt="0"/>
      <dgm:spPr/>
    </dgm:pt>
    <dgm:pt modelId="{4CA4F64B-B761-4A57-AFF4-DD82E9408021}" type="pres">
      <dgm:prSet presAssocID="{18FC6CFD-E1E4-4C57-86ED-635990A4AE49}" presName="tx1" presStyleLbl="revTx" presStyleIdx="2" presStyleCnt="3"/>
      <dgm:spPr/>
      <dgm:t>
        <a:bodyPr/>
        <a:lstStyle/>
        <a:p>
          <a:endParaRPr lang="el-GR"/>
        </a:p>
      </dgm:t>
    </dgm:pt>
    <dgm:pt modelId="{3B0898E6-09EC-4F41-8BC0-DAA5719D8013}" type="pres">
      <dgm:prSet presAssocID="{18FC6CFD-E1E4-4C57-86ED-635990A4AE49}" presName="vert1" presStyleCnt="0"/>
      <dgm:spPr/>
    </dgm:pt>
  </dgm:ptLst>
  <dgm:cxnLst>
    <dgm:cxn modelId="{0C7293C7-AFD5-4E67-BDF0-F35356D63D65}" type="presOf" srcId="{441E3081-3166-46B2-9740-0A2AF051323E}" destId="{87607A5C-2588-4AD5-BF28-97021164CCBF}" srcOrd="0" destOrd="0" presId="urn:microsoft.com/office/officeart/2008/layout/LinedList"/>
    <dgm:cxn modelId="{8AE4C993-A7B8-4DEB-A48E-B318ACC57404}" srcId="{A3117386-547F-40A7-B28E-3270B48F4B32}" destId="{98AA7742-A40C-4071-8E1D-4E2A5399647D}" srcOrd="0" destOrd="0" parTransId="{A3BBD347-AB14-42E7-B491-01B7598A35CC}" sibTransId="{C668B299-F28D-465C-93B9-6C6FB13328E6}"/>
    <dgm:cxn modelId="{14C46C95-A400-4212-ABEE-D79A85F1826D}" srcId="{A3117386-547F-40A7-B28E-3270B48F4B32}" destId="{441E3081-3166-46B2-9740-0A2AF051323E}" srcOrd="1" destOrd="0" parTransId="{BF8BF6CD-8272-470E-ACBF-D32A08D69490}" sibTransId="{3B446BF5-00F5-415F-8C7F-CDCB05F26FA1}"/>
    <dgm:cxn modelId="{34169CD8-4876-48FC-BA1F-C8953E2F0BE4}" type="presOf" srcId="{98AA7742-A40C-4071-8E1D-4E2A5399647D}" destId="{78FB0B85-5364-43C5-9246-205D2E4CB1DD}" srcOrd="0" destOrd="0" presId="urn:microsoft.com/office/officeart/2008/layout/LinedList"/>
    <dgm:cxn modelId="{CBE5285A-9B50-4B90-BA51-E369345DBBDE}" srcId="{A3117386-547F-40A7-B28E-3270B48F4B32}" destId="{18FC6CFD-E1E4-4C57-86ED-635990A4AE49}" srcOrd="2" destOrd="0" parTransId="{62BA2DAE-B48E-42D5-A015-D47ED83D4ED7}" sibTransId="{76363876-DEEA-4CDB-9E82-958239C5EADA}"/>
    <dgm:cxn modelId="{004CEC54-0E39-471B-8832-6E0AEC58EBED}" type="presOf" srcId="{A3117386-547F-40A7-B28E-3270B48F4B32}" destId="{680E4A8B-EA49-41D7-A825-3CA7FB460E99}" srcOrd="0" destOrd="0" presId="urn:microsoft.com/office/officeart/2008/layout/LinedList"/>
    <dgm:cxn modelId="{2CE495C2-043B-4FA5-A169-A0517653D559}" type="presOf" srcId="{18FC6CFD-E1E4-4C57-86ED-635990A4AE49}" destId="{4CA4F64B-B761-4A57-AFF4-DD82E9408021}" srcOrd="0" destOrd="0" presId="urn:microsoft.com/office/officeart/2008/layout/LinedList"/>
    <dgm:cxn modelId="{EA4FE359-3452-4E18-A2B9-031DB57F1202}" type="presParOf" srcId="{680E4A8B-EA49-41D7-A825-3CA7FB460E99}" destId="{75AE9C3F-4E9A-4A5D-A95E-EC98A4718BF8}" srcOrd="0" destOrd="0" presId="urn:microsoft.com/office/officeart/2008/layout/LinedList"/>
    <dgm:cxn modelId="{F6B68958-BFC7-43E5-892D-C8C89B3279B2}" type="presParOf" srcId="{680E4A8B-EA49-41D7-A825-3CA7FB460E99}" destId="{B0D36401-0A52-4A12-AD64-79CB97C48DEF}" srcOrd="1" destOrd="0" presId="urn:microsoft.com/office/officeart/2008/layout/LinedList"/>
    <dgm:cxn modelId="{F1D1527B-96E3-4DA6-9F83-DC88615A73F2}" type="presParOf" srcId="{B0D36401-0A52-4A12-AD64-79CB97C48DEF}" destId="{78FB0B85-5364-43C5-9246-205D2E4CB1DD}" srcOrd="0" destOrd="0" presId="urn:microsoft.com/office/officeart/2008/layout/LinedList"/>
    <dgm:cxn modelId="{0C930272-DB53-48A7-A64B-2D6C82D61C3E}" type="presParOf" srcId="{B0D36401-0A52-4A12-AD64-79CB97C48DEF}" destId="{F2FA5539-ED33-469F-8EE4-5DB97322559F}" srcOrd="1" destOrd="0" presId="urn:microsoft.com/office/officeart/2008/layout/LinedList"/>
    <dgm:cxn modelId="{B0924F71-C92B-45D7-B32B-F0B480415CD2}" type="presParOf" srcId="{680E4A8B-EA49-41D7-A825-3CA7FB460E99}" destId="{F4264F24-B311-4EF7-9ACB-E921A134D985}" srcOrd="2" destOrd="0" presId="urn:microsoft.com/office/officeart/2008/layout/LinedList"/>
    <dgm:cxn modelId="{013F0E88-C2AB-46BE-BB26-CA2DA2728901}" type="presParOf" srcId="{680E4A8B-EA49-41D7-A825-3CA7FB460E99}" destId="{E3C73BDB-F933-4090-9EE1-D9914DE8F1A3}" srcOrd="3" destOrd="0" presId="urn:microsoft.com/office/officeart/2008/layout/LinedList"/>
    <dgm:cxn modelId="{6F87B394-E429-4C5F-80DD-8AB7F4C45079}" type="presParOf" srcId="{E3C73BDB-F933-4090-9EE1-D9914DE8F1A3}" destId="{87607A5C-2588-4AD5-BF28-97021164CCBF}" srcOrd="0" destOrd="0" presId="urn:microsoft.com/office/officeart/2008/layout/LinedList"/>
    <dgm:cxn modelId="{AF059D51-5C4E-4B3B-9C0E-CCA74A38073B}" type="presParOf" srcId="{E3C73BDB-F933-4090-9EE1-D9914DE8F1A3}" destId="{FFF19841-7749-4364-B78D-E6798A178A9C}" srcOrd="1" destOrd="0" presId="urn:microsoft.com/office/officeart/2008/layout/LinedList"/>
    <dgm:cxn modelId="{448653DC-6EE6-40D9-9753-17E93945015F}" type="presParOf" srcId="{680E4A8B-EA49-41D7-A825-3CA7FB460E99}" destId="{DA9DFDEA-020A-44BB-8B56-02F592A9B4E1}" srcOrd="4" destOrd="0" presId="urn:microsoft.com/office/officeart/2008/layout/LinedList"/>
    <dgm:cxn modelId="{8B7B9C74-CC9C-48C6-B001-CF311DE8FF06}" type="presParOf" srcId="{680E4A8B-EA49-41D7-A825-3CA7FB460E99}" destId="{12433A32-B241-4B90-91BE-7101C6F5119B}" srcOrd="5" destOrd="0" presId="urn:microsoft.com/office/officeart/2008/layout/LinedList"/>
    <dgm:cxn modelId="{A470268F-06A6-4FE6-B6A8-CDC15F03EA70}" type="presParOf" srcId="{12433A32-B241-4B90-91BE-7101C6F5119B}" destId="{4CA4F64B-B761-4A57-AFF4-DD82E9408021}" srcOrd="0" destOrd="0" presId="urn:microsoft.com/office/officeart/2008/layout/LinedList"/>
    <dgm:cxn modelId="{48D60CF4-794B-4941-BF6F-7B47DF92D6CA}" type="presParOf" srcId="{12433A32-B241-4B90-91BE-7101C6F5119B}" destId="{3B0898E6-09EC-4F41-8BC0-DAA5719D80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E9C3F-4E9A-4A5D-A95E-EC98A4718BF8}">
      <dsp:nvSpPr>
        <dsp:cNvPr id="0" name=""/>
        <dsp:cNvSpPr/>
      </dsp:nvSpPr>
      <dsp:spPr>
        <a:xfrm>
          <a:off x="0" y="1748"/>
          <a:ext cx="99460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B0B85-5364-43C5-9246-205D2E4CB1DD}">
      <dsp:nvSpPr>
        <dsp:cNvPr id="0" name=""/>
        <dsp:cNvSpPr/>
      </dsp:nvSpPr>
      <dsp:spPr>
        <a:xfrm>
          <a:off x="0" y="1748"/>
          <a:ext cx="9946056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b="0" i="0" kern="1200"/>
            <a:t>Καρκίνωμα εκ πλακώδους επιθηλίου</a:t>
          </a:r>
          <a:endParaRPr lang="en-US" sz="5000" kern="1200"/>
        </a:p>
      </dsp:txBody>
      <dsp:txXfrm>
        <a:off x="0" y="1748"/>
        <a:ext cx="9946056" cy="1192634"/>
      </dsp:txXfrm>
    </dsp:sp>
    <dsp:sp modelId="{F4264F24-B311-4EF7-9ACB-E921A134D985}">
      <dsp:nvSpPr>
        <dsp:cNvPr id="0" name=""/>
        <dsp:cNvSpPr/>
      </dsp:nvSpPr>
      <dsp:spPr>
        <a:xfrm>
          <a:off x="0" y="1194382"/>
          <a:ext cx="9946056" cy="0"/>
        </a:xfrm>
        <a:prstGeom prst="line">
          <a:avLst/>
        </a:prstGeom>
        <a:solidFill>
          <a:schemeClr val="accent5">
            <a:hueOff val="4416178"/>
            <a:satOff val="14379"/>
            <a:lumOff val="5000"/>
            <a:alphaOff val="0"/>
          </a:schemeClr>
        </a:solidFill>
        <a:ln w="34925" cap="flat" cmpd="sng" algn="in">
          <a:solidFill>
            <a:schemeClr val="accent5">
              <a:hueOff val="4416178"/>
              <a:satOff val="14379"/>
              <a:lumOff val="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07A5C-2588-4AD5-BF28-97021164CCBF}">
      <dsp:nvSpPr>
        <dsp:cNvPr id="0" name=""/>
        <dsp:cNvSpPr/>
      </dsp:nvSpPr>
      <dsp:spPr>
        <a:xfrm>
          <a:off x="0" y="1194382"/>
          <a:ext cx="9946056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b="0" i="0" kern="1200"/>
            <a:t>Βασικοκυτταρικό καρκίνωμα</a:t>
          </a:r>
          <a:endParaRPr lang="en-US" sz="5000" kern="1200"/>
        </a:p>
      </dsp:txBody>
      <dsp:txXfrm>
        <a:off x="0" y="1194382"/>
        <a:ext cx="9946056" cy="1192634"/>
      </dsp:txXfrm>
    </dsp:sp>
    <dsp:sp modelId="{DA9DFDEA-020A-44BB-8B56-02F592A9B4E1}">
      <dsp:nvSpPr>
        <dsp:cNvPr id="0" name=""/>
        <dsp:cNvSpPr/>
      </dsp:nvSpPr>
      <dsp:spPr>
        <a:xfrm>
          <a:off x="0" y="2387017"/>
          <a:ext cx="9946056" cy="0"/>
        </a:xfrm>
        <a:prstGeom prst="line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accent5">
              <a:hueOff val="8832355"/>
              <a:satOff val="28758"/>
              <a:lumOff val="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4F64B-B761-4A57-AFF4-DD82E9408021}">
      <dsp:nvSpPr>
        <dsp:cNvPr id="0" name=""/>
        <dsp:cNvSpPr/>
      </dsp:nvSpPr>
      <dsp:spPr>
        <a:xfrm>
          <a:off x="0" y="2387017"/>
          <a:ext cx="9946056" cy="119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000" b="0" i="0" kern="1200"/>
            <a:t>Καρκίνωμα από κύτταρα Merkel</a:t>
          </a:r>
          <a:endParaRPr lang="en-US" sz="5000" kern="1200"/>
        </a:p>
      </dsp:txBody>
      <dsp:txXfrm>
        <a:off x="0" y="2387017"/>
        <a:ext cx="9946056" cy="1192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0793358D-28E9-4D3C-9441-D4B48FFB57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63D6376-9667-452C-8D48-37CB6BA892B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BD7ACF27-0AFC-4998-9454-B31F6476B3C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097BDF15-21AF-4560-BBD4-989915937F7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82719330-A89C-434F-A04B-0A1DD21135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506E4325-F5DA-45F1-9598-C272EECE77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6CE3AB-4A2E-4B0E-8BC3-26D49072B610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C0E4D-E6A4-42B2-BC8A-9116AAAEB71E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32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E87DF8A-27F1-4C2F-AA9D-CCD99E7DA6FD}" type="slidenum">
              <a:rPr lang="en-GB" altLang="en-US" smtClean="0"/>
              <a:pPr/>
              <a:t>‹#›</a:t>
            </a:fld>
            <a:endParaRPr lang="en-GB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3823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5621-1A58-44A7-9065-3C55C0F25D13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01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F78-26F7-4884-8850-B4CF9882139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9640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63" y="609600"/>
            <a:ext cx="103642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3862" y="1981200"/>
            <a:ext cx="5053122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3862" y="4114800"/>
            <a:ext cx="5053122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225016" y="1981200"/>
            <a:ext cx="505312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0803683-81D9-43BF-9F99-31996180C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49ACF0F-C764-44E0-9476-EAF5F3497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E5D664E-B398-4ECD-BA56-15C9A8DAE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49A101-9FD1-46C8-B8D3-C5FA7E571F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7901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63" y="609600"/>
            <a:ext cx="103642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3863" y="1981200"/>
            <a:ext cx="103642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863" y="4114800"/>
            <a:ext cx="103642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B6B004-0EB9-4BCB-BF8E-D5F657625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B70BF9-A3BD-4A12-A48C-A1041EBC96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E686A-8A76-4B97-9799-7B5A2A5D1C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42906-A664-4122-94C3-B33C6114366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1010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63" y="609600"/>
            <a:ext cx="103642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3862" y="1981200"/>
            <a:ext cx="505312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5016" y="1981200"/>
            <a:ext cx="505312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9A52-2666-4A52-81DE-1F021EA6A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8825D-CC73-435B-A19D-6B149B50DC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3E1FF-9FE7-40F1-AA9E-E4C1C02D4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79163-B107-4C8C-86E7-9551BB6AEA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445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63" y="609600"/>
            <a:ext cx="103642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862" y="1981200"/>
            <a:ext cx="505312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25016" y="1981200"/>
            <a:ext cx="505312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034B4-7DCA-435C-8C0A-2AE34E5F2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8632F2-4EE3-43D9-9910-80E1886FD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FB2D3-3578-4D6C-8577-84ED71ACC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F4D5B-0E5D-40E7-8FED-5209FB5C3A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252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57686-8F4A-4506-8752-AF8A72C8863F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048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887959-4CCD-49E7-821F-B0DB115AFE84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7915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A121-942F-4FA9-8DC4-BCC57DE04E1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060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B7FD-8537-47A7-BB7B-300B8C594369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618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482-47FA-420C-B33F-EA2102A69A4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418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216-22BC-49A5-B9CE-CFC5CBBAA19C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0617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5C7DC8-C15D-423F-876E-1F02416752EF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7520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A3F711-DABE-4352-9405-E9CB117A60B0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681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9009B62-4EAC-4470-836A-A49BBD97DC73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672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ermnet.com/image.cfm?imageID=20606&amp;moduleID=14&amp;moduleGroupID=428&amp;groupindex=1&amp;passedArrayIndex=14" TargetMode="Externa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ermnet.com/image.cfm?imageID=20606&amp;moduleID=14&amp;moduleGroupID=428&amp;groupindex=1&amp;passedArrayIndex=14" TargetMode="Externa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9C451-0ACD-4529-A718-ECA3390EB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2924944"/>
            <a:ext cx="8825658" cy="1564405"/>
          </a:xfrm>
        </p:spPr>
        <p:txBody>
          <a:bodyPr/>
          <a:lstStyle/>
          <a:p>
            <a:r>
              <a:rPr lang="el-GR" dirty="0"/>
              <a:t>Όγκοι δέρματος 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D675EFC-7438-4775-A52B-0C4E46A5A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387924"/>
          </a:xfrm>
        </p:spPr>
        <p:txBody>
          <a:bodyPr>
            <a:normAutofit/>
          </a:bodyPr>
          <a:lstStyle/>
          <a:p>
            <a:r>
              <a:rPr lang="el-GR" dirty="0"/>
              <a:t>Νικόλαος Μέμος</a:t>
            </a:r>
          </a:p>
          <a:p>
            <a:r>
              <a:rPr lang="el-GR" dirty="0"/>
              <a:t>Χειρουργός Ογκολόγος</a:t>
            </a:r>
            <a:endParaRPr lang="en-GB" dirty="0"/>
          </a:p>
          <a:p>
            <a:r>
              <a:rPr lang="el-GR" dirty="0"/>
              <a:t>Μονάδα Σαρκωμάτων και Σπανίων ‘Ογκων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62203-39BE-46C1-B43D-0B43DEC40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332656"/>
            <a:ext cx="7359887" cy="1080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915A30-BF17-43CC-807D-ABAFC1944AF3}"/>
              </a:ext>
            </a:extLst>
          </p:cNvPr>
          <p:cNvSpPr txBox="1"/>
          <p:nvPr/>
        </p:nvSpPr>
        <p:spPr>
          <a:xfrm>
            <a:off x="767408" y="1628800"/>
            <a:ext cx="9577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Β ΧΕΙΡΟΥΡΓΙΚΗ ΚΛΙΝΙΚΗ ΠΑΝΕΠΙΣΤΗΜΙΟΥ ΑΘΗΝΩΝ</a:t>
            </a:r>
          </a:p>
          <a:p>
            <a:pPr algn="ctr"/>
            <a:r>
              <a:rPr lang="el-GR" dirty="0"/>
              <a:t>ΑΡΕΤΑΙΕΙΟ ΝΟΣΟΚΟΜΕΙΟ</a:t>
            </a:r>
          </a:p>
          <a:p>
            <a:pPr algn="ctr"/>
            <a:r>
              <a:rPr lang="el-GR" dirty="0"/>
              <a:t>Δ/ΝΤΗΣ ΜΑΝΟΥΣΟΣ Μ ΚΩΝΣΤΑΝΤΟΥΛΑΚΗΣ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66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6D93DCF-EA2D-4FCE-BFD0-282715671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5480" y="692696"/>
            <a:ext cx="7705600" cy="1143000"/>
          </a:xfrm>
        </p:spPr>
        <p:txBody>
          <a:bodyPr/>
          <a:lstStyle/>
          <a:p>
            <a:pPr eaLnBrk="1" hangingPunct="1"/>
            <a:r>
              <a:rPr lang="el-GR" altLang="en-US" sz="4000" dirty="0">
                <a:solidFill>
                  <a:schemeClr val="tx1">
                    <a:lumMod val="95000"/>
                  </a:schemeClr>
                </a:solidFill>
              </a:rPr>
              <a:t>Μελανοκυτταρικές αλλοιώσεις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B2C6983-7B41-4881-94A6-4EB6EE1E15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dirty="0">
                <a:solidFill>
                  <a:schemeClr val="tx1">
                    <a:lumMod val="95000"/>
                  </a:schemeClr>
                </a:solidFill>
              </a:rPr>
              <a:t>Μελανοκυτταρικός σπίλος</a:t>
            </a:r>
          </a:p>
          <a:p>
            <a:pPr eaLnBrk="1" hangingPunct="1"/>
            <a:r>
              <a:rPr lang="el-GR" altLang="en-US" dirty="0">
                <a:solidFill>
                  <a:schemeClr val="tx1">
                    <a:lumMod val="95000"/>
                  </a:schemeClr>
                </a:solidFill>
              </a:rPr>
              <a:t>Δυσπλαστικός μελανοκυτταρικός σπίλος</a:t>
            </a:r>
          </a:p>
          <a:p>
            <a:pPr eaLnBrk="1" hangingPunct="1"/>
            <a:r>
              <a:rPr lang="el-GR" altLang="en-US" dirty="0">
                <a:solidFill>
                  <a:schemeClr val="tx1">
                    <a:lumMod val="95000"/>
                  </a:schemeClr>
                </a:solidFill>
              </a:rPr>
              <a:t>Κακόηθες μελάνωμα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7750B89-9DFE-4E73-82B1-C7AE72598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1813" y="0"/>
            <a:ext cx="6121400" cy="1143000"/>
          </a:xfrm>
        </p:spPr>
        <p:txBody>
          <a:bodyPr/>
          <a:lstStyle/>
          <a:p>
            <a:pPr eaLnBrk="1" hangingPunct="1"/>
            <a:endParaRPr lang="el-GR" altLang="en-US" dirty="0"/>
          </a:p>
        </p:txBody>
      </p:sp>
      <p:pic>
        <p:nvPicPr>
          <p:cNvPr id="63492" name="Picture 4" descr=" melanocytic_nevi_9.jpg">
            <a:hlinkClick r:id="rId2"/>
            <a:extLst>
              <a:ext uri="{FF2B5EF4-FFF2-40B4-BE49-F238E27FC236}">
                <a16:creationId xmlns:a16="http://schemas.microsoft.com/office/drawing/2014/main" id="{5BA893D6-52C6-4340-B722-999E50EDFA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b="10817"/>
          <a:stretch>
            <a:fillRect/>
          </a:stretch>
        </p:blipFill>
        <p:spPr>
          <a:xfrm>
            <a:off x="2863850" y="1341438"/>
            <a:ext cx="3100388" cy="5111750"/>
          </a:xfrm>
        </p:spPr>
      </p:pic>
      <p:sp>
        <p:nvSpPr>
          <p:cNvPr id="63491" name="Rectangle 3">
            <a:extLst>
              <a:ext uri="{FF2B5EF4-FFF2-40B4-BE49-F238E27FC236}">
                <a16:creationId xmlns:a16="http://schemas.microsoft.com/office/drawing/2014/main" id="{C514B135-DA86-4CE7-B735-24A4288B9CE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51564" y="981076"/>
            <a:ext cx="3005137" cy="51149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Γυναίκα 30 ετών εμφανίζει σκούρο καστανό περίγραπτο οζίδιο με ηβώδη επιφάνεια.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Η αλλοίωση υπάρχει από την παιδική της ηλικία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Ποια είναι η πιθανότερη διάγνωση;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E41EDAE-5CDD-4B98-BD8B-66B08CA8F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75" y="0"/>
            <a:ext cx="6121400" cy="1143000"/>
          </a:xfrm>
        </p:spPr>
        <p:txBody>
          <a:bodyPr/>
          <a:lstStyle/>
          <a:p>
            <a:pPr eaLnBrk="1" hangingPunct="1"/>
            <a:endParaRPr lang="el-GR" altLang="en-US" dirty="0"/>
          </a:p>
        </p:txBody>
      </p:sp>
      <p:pic>
        <p:nvPicPr>
          <p:cNvPr id="64516" name="Picture 4" descr=" melanocytic_nevi_9.jpg">
            <a:hlinkClick r:id="rId2"/>
            <a:extLst>
              <a:ext uri="{FF2B5EF4-FFF2-40B4-BE49-F238E27FC236}">
                <a16:creationId xmlns:a16="http://schemas.microsoft.com/office/drawing/2014/main" id="{92A9D21F-C6CD-4D03-AE5D-56309F99C7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b="10817"/>
          <a:stretch>
            <a:fillRect/>
          </a:stretch>
        </p:blipFill>
        <p:spPr>
          <a:xfrm>
            <a:off x="2863850" y="1341438"/>
            <a:ext cx="3100388" cy="5111750"/>
          </a:xfrm>
        </p:spPr>
      </p:pic>
      <p:sp>
        <p:nvSpPr>
          <p:cNvPr id="64515" name="Rectangle 3">
            <a:extLst>
              <a:ext uri="{FF2B5EF4-FFF2-40B4-BE49-F238E27FC236}">
                <a16:creationId xmlns:a16="http://schemas.microsoft.com/office/drawing/2014/main" id="{2BCC0D96-FD61-43BE-A1E6-ACBC4E684FC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51564" y="1981200"/>
            <a:ext cx="3005137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Διάγνωση: χοριακός σπίλος</a:t>
            </a:r>
          </a:p>
          <a:p>
            <a:pPr eaLnBrk="1" hangingPunct="1">
              <a:lnSpc>
                <a:spcPct val="90000"/>
              </a:lnSpc>
            </a:pPr>
            <a:endParaRPr lang="el-GR" altLang="en-US" sz="2800" dirty="0"/>
          </a:p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Ποια τα είδη των σπίλων</a:t>
            </a:r>
          </a:p>
          <a:p>
            <a:pPr eaLnBrk="1" hangingPunct="1">
              <a:lnSpc>
                <a:spcPct val="90000"/>
              </a:lnSpc>
            </a:pPr>
            <a:endParaRPr lang="el-GR" altLang="en-US" sz="2800" dirty="0"/>
          </a:p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Ποια τα χαρακτηριστικά ωρίμανσης του σπίλου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9DDB6BD-FDDD-41FF-B12C-7664B312A6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3712" y="115889"/>
            <a:ext cx="7598791" cy="649287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 dirty="0" err="1">
                <a:solidFill>
                  <a:schemeClr val="bg2">
                    <a:lumMod val="50000"/>
                  </a:schemeClr>
                </a:solidFill>
              </a:rPr>
              <a:t>Μελ</a:t>
            </a:r>
            <a:r>
              <a:rPr lang="en-GB" altLang="en-US" sz="3600" b="1" dirty="0">
                <a:solidFill>
                  <a:schemeClr val="bg2">
                    <a:lumMod val="50000"/>
                  </a:schemeClr>
                </a:solidFill>
              </a:rPr>
              <a:t>ανοκυτταρικός σπίλος (Ι)</a:t>
            </a:r>
            <a:endParaRPr lang="en-GB" altLang="en-US" sz="3600" b="1" dirty="0">
              <a:solidFill>
                <a:schemeClr val="bg2">
                  <a:lumMod val="50000"/>
                </a:schemeClr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BEC5D1F-8847-401C-B78D-35C6FA52B6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76563" y="1052513"/>
            <a:ext cx="6862762" cy="1511300"/>
          </a:xfrm>
          <a:noFill/>
        </p:spPr>
        <p:txBody>
          <a:bodyPr vert="horz" lIns="92075" tIns="46038" rIns="92075" bIns="46038" rtlCol="0">
            <a:normAutofit lnSpcReduction="10000"/>
          </a:bodyPr>
          <a:lstStyle/>
          <a:p>
            <a:pPr eaLnBrk="1" hangingPunct="1"/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Ομοιόμορφ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 καστανές κηλίδες ή βλατίδες, &lt;6mm, καλά αφοριζόμενων ομαλών ορίων</a:t>
            </a:r>
          </a:p>
          <a:p>
            <a:pPr eaLnBrk="1" hangingPunct="1"/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Νεο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πλασματικές φωλεές καλοήθων μελανοκυττάρων </a:t>
            </a:r>
          </a:p>
        </p:txBody>
      </p:sp>
      <p:pic>
        <p:nvPicPr>
          <p:cNvPr id="65540" name="Picture 5" descr="22-19">
            <a:extLst>
              <a:ext uri="{FF2B5EF4-FFF2-40B4-BE49-F238E27FC236}">
                <a16:creationId xmlns:a16="http://schemas.microsoft.com/office/drawing/2014/main" id="{F33AF0CF-0D37-4934-9FCD-CA77C57F86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t="7684" r="14662" b="26012"/>
          <a:stretch>
            <a:fillRect/>
          </a:stretch>
        </p:blipFill>
        <p:spPr>
          <a:xfrm>
            <a:off x="2692401" y="2924176"/>
            <a:ext cx="6862763" cy="3540125"/>
          </a:xfrm>
          <a:noFill/>
        </p:spPr>
      </p:pic>
      <p:sp>
        <p:nvSpPr>
          <p:cNvPr id="65541" name="Text Box 6">
            <a:extLst>
              <a:ext uri="{FF2B5EF4-FFF2-40B4-BE49-F238E27FC236}">
                <a16:creationId xmlns:a16="http://schemas.microsoft.com/office/drawing/2014/main" id="{ADC6A6B9-3E52-404E-8970-1E5F65228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2997201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Robbins</a:t>
            </a:r>
            <a:endParaRPr lang="el-GR" altLang="en-US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>
            <a:extLst>
              <a:ext uri="{FF2B5EF4-FFF2-40B4-BE49-F238E27FC236}">
                <a16:creationId xmlns:a16="http://schemas.microsoft.com/office/drawing/2014/main" id="{68E591B9-AE59-4717-AAA1-834AE288D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5550" y="609600"/>
            <a:ext cx="72009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GB" altLang="en-US" sz="4000" b="1" dirty="0" err="1">
                <a:solidFill>
                  <a:schemeClr val="bg2">
                    <a:lumMod val="50000"/>
                  </a:schemeClr>
                </a:solidFill>
              </a:rPr>
              <a:t>Μελ</a:t>
            </a:r>
            <a:r>
              <a:rPr lang="en-GB" altLang="en-US" sz="4000" b="1" dirty="0">
                <a:solidFill>
                  <a:schemeClr val="bg2">
                    <a:lumMod val="50000"/>
                  </a:schemeClr>
                </a:solidFill>
              </a:rPr>
              <a:t>ανοκυτταρικός σπίλος (Ι</a:t>
            </a:r>
            <a:r>
              <a:rPr lang="el-GR" altLang="en-US" sz="4000" b="1" dirty="0">
                <a:solidFill>
                  <a:schemeClr val="bg2">
                    <a:lumMod val="50000"/>
                  </a:schemeClr>
                </a:solidFill>
              </a:rPr>
              <a:t>Ι</a:t>
            </a:r>
            <a:r>
              <a:rPr lang="en-GB" altLang="en-US" sz="40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66563" name="Picture 6" descr="t22-2">
            <a:extLst>
              <a:ext uri="{FF2B5EF4-FFF2-40B4-BE49-F238E27FC236}">
                <a16:creationId xmlns:a16="http://schemas.microsoft.com/office/drawing/2014/main" id="{FF6F4141-2D19-4FBB-B378-8EEDB37317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3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4222" r="10406" b="11856"/>
          <a:stretch>
            <a:fillRect/>
          </a:stretch>
        </p:blipFill>
        <p:spPr>
          <a:xfrm>
            <a:off x="2495550" y="1844675"/>
            <a:ext cx="7200900" cy="3525838"/>
          </a:xfrm>
          <a:noFill/>
        </p:spPr>
      </p:pic>
      <p:sp>
        <p:nvSpPr>
          <p:cNvPr id="66564" name="Text Box 7">
            <a:extLst>
              <a:ext uri="{FF2B5EF4-FFF2-40B4-BE49-F238E27FC236}">
                <a16:creationId xmlns:a16="http://schemas.microsoft.com/office/drawing/2014/main" id="{CB90D129-3AE6-4AB3-89FF-AE32FBE5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300" y="2205038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Robbins</a:t>
            </a:r>
            <a:endParaRPr lang="el-GR" altLang="en-US" sz="1800"/>
          </a:p>
        </p:txBody>
      </p:sp>
      <p:sp>
        <p:nvSpPr>
          <p:cNvPr id="66565" name="Text Box 8">
            <a:extLst>
              <a:ext uri="{FF2B5EF4-FFF2-40B4-BE49-F238E27FC236}">
                <a16:creationId xmlns:a16="http://schemas.microsoft.com/office/drawing/2014/main" id="{BEB30CAB-9DAE-4071-90E8-D150BDC24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5" y="5610226"/>
            <a:ext cx="7160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b="1" dirty="0">
                <a:solidFill>
                  <a:schemeClr val="bg2">
                    <a:lumMod val="50000"/>
                  </a:schemeClr>
                </a:solidFill>
              </a:rPr>
              <a:t>Είδη μελανοκυτταρικού σπίλου</a:t>
            </a:r>
            <a:r>
              <a:rPr lang="el-GR" altLang="en-US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l-GR" altLang="en-US" dirty="0">
                <a:solidFill>
                  <a:schemeClr val="tx1">
                    <a:lumMod val="95000"/>
                  </a:schemeClr>
                </a:solidFill>
              </a:rPr>
              <a:t>συγγενής, κυανός, </a:t>
            </a:r>
          </a:p>
          <a:p>
            <a:pPr eaLnBrk="1" hangingPunct="1"/>
            <a:r>
              <a:rPr lang="el-GR" altLang="en-US" dirty="0">
                <a:solidFill>
                  <a:schemeClr val="tx1">
                    <a:lumMod val="95000"/>
                  </a:schemeClr>
                </a:solidFill>
              </a:rPr>
              <a:t>Ατρακτοκυτταρικός και επιθηλιοειδής σπίλος της </a:t>
            </a:r>
            <a:r>
              <a:rPr lang="en-US" altLang="en-US" dirty="0">
                <a:solidFill>
                  <a:schemeClr val="tx1">
                    <a:lumMod val="95000"/>
                  </a:schemeClr>
                </a:solidFill>
              </a:rPr>
              <a:t>Spitz, </a:t>
            </a:r>
          </a:p>
          <a:p>
            <a:pPr eaLnBrk="1" hangingPunct="1"/>
            <a:r>
              <a:rPr lang="el-GR" altLang="en-US" dirty="0">
                <a:solidFill>
                  <a:schemeClr val="tx1">
                    <a:lumMod val="95000"/>
                  </a:schemeClr>
                </a:solidFill>
              </a:rPr>
              <a:t>Σπίλος με φαινόμενο άλου, δυσπλαστικός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>
            <a:extLst>
              <a:ext uri="{FF2B5EF4-FFF2-40B4-BE49-F238E27FC236}">
                <a16:creationId xmlns:a16="http://schemas.microsoft.com/office/drawing/2014/main" id="{E0E4B341-D740-425F-AED8-42085A950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119816" name="Picture 8" descr="Congenital Nevus">
            <a:extLst>
              <a:ext uri="{FF2B5EF4-FFF2-40B4-BE49-F238E27FC236}">
                <a16:creationId xmlns:a16="http://schemas.microsoft.com/office/drawing/2014/main" id="{E3DF9647-A56C-44B3-A136-55FB1589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9"/>
          <a:stretch>
            <a:fillRect/>
          </a:stretch>
        </p:blipFill>
        <p:spPr bwMode="auto">
          <a:xfrm>
            <a:off x="2640014" y="188913"/>
            <a:ext cx="3671887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8" name="Picture 10" descr="dp0204a07g002">
            <a:extLst>
              <a:ext uri="{FF2B5EF4-FFF2-40B4-BE49-F238E27FC236}">
                <a16:creationId xmlns:a16="http://schemas.microsoft.com/office/drawing/2014/main" id="{585BE8BE-7BAA-4418-911B-F488B56B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t="12578" r="15973" b="7904"/>
          <a:stretch>
            <a:fillRect/>
          </a:stretch>
        </p:blipFill>
        <p:spPr bwMode="auto">
          <a:xfrm>
            <a:off x="6456363" y="188914"/>
            <a:ext cx="3008312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20" name="Picture 12" descr="Spitz Nevus">
            <a:extLst>
              <a:ext uri="{FF2B5EF4-FFF2-40B4-BE49-F238E27FC236}">
                <a16:creationId xmlns:a16="http://schemas.microsoft.com/office/drawing/2014/main" id="{EE4A8522-57C3-4E82-BA13-497D757F7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13841" r="26898" b="13840"/>
          <a:stretch>
            <a:fillRect/>
          </a:stretch>
        </p:blipFill>
        <p:spPr bwMode="auto">
          <a:xfrm>
            <a:off x="2640014" y="3284538"/>
            <a:ext cx="3671887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22" name="Picture 14" descr="HALO NAEVUS -CLOSE UP">
            <a:extLst>
              <a:ext uri="{FF2B5EF4-FFF2-40B4-BE49-F238E27FC236}">
                <a16:creationId xmlns:a16="http://schemas.microsoft.com/office/drawing/2014/main" id="{FD6D97F6-F703-4689-9261-8CF059BC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5" b="18343"/>
          <a:stretch>
            <a:fillRect/>
          </a:stretch>
        </p:blipFill>
        <p:spPr bwMode="auto">
          <a:xfrm>
            <a:off x="6672264" y="3573464"/>
            <a:ext cx="2757487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23" name="Text Box 15">
            <a:extLst>
              <a:ext uri="{FF2B5EF4-FFF2-40B4-BE49-F238E27FC236}">
                <a16:creationId xmlns:a16="http://schemas.microsoft.com/office/drawing/2014/main" id="{88D10FD7-B6B1-4D4F-94A0-85AE1D71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9" y="2370138"/>
            <a:ext cx="2032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Συγγενής</a:t>
            </a:r>
            <a:r>
              <a:rPr lang="en-US" altLang="en-US"/>
              <a:t> </a:t>
            </a:r>
            <a:r>
              <a:rPr lang="el-GR" altLang="en-US"/>
              <a:t>σπίλος</a:t>
            </a:r>
          </a:p>
        </p:txBody>
      </p:sp>
      <p:sp>
        <p:nvSpPr>
          <p:cNvPr id="119824" name="Text Box 16">
            <a:extLst>
              <a:ext uri="{FF2B5EF4-FFF2-40B4-BE49-F238E27FC236}">
                <a16:creationId xmlns:a16="http://schemas.microsoft.com/office/drawing/2014/main" id="{4850D1F7-E9DF-4C5F-B41D-84AD9A8BF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5949950"/>
            <a:ext cx="299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Σπίλος με φαινόμενο άλω</a:t>
            </a:r>
          </a:p>
        </p:txBody>
      </p:sp>
      <p:sp>
        <p:nvSpPr>
          <p:cNvPr id="119825" name="Text Box 17">
            <a:extLst>
              <a:ext uri="{FF2B5EF4-FFF2-40B4-BE49-F238E27FC236}">
                <a16:creationId xmlns:a16="http://schemas.microsoft.com/office/drawing/2014/main" id="{AC02DAD3-94B3-4E69-8827-D2C6A283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021388"/>
            <a:ext cx="18998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Σπίλος</a:t>
            </a:r>
            <a:r>
              <a:rPr lang="en-US" altLang="en-US"/>
              <a:t> </a:t>
            </a:r>
            <a:r>
              <a:rPr lang="el-GR" altLang="en-US"/>
              <a:t>της </a:t>
            </a:r>
            <a:r>
              <a:rPr lang="en-US" altLang="en-US"/>
              <a:t>Spitz</a:t>
            </a:r>
            <a:endParaRPr lang="el-GR" altLang="en-US"/>
          </a:p>
        </p:txBody>
      </p:sp>
      <p:sp>
        <p:nvSpPr>
          <p:cNvPr id="119826" name="Text Box 18">
            <a:extLst>
              <a:ext uri="{FF2B5EF4-FFF2-40B4-BE49-F238E27FC236}">
                <a16:creationId xmlns:a16="http://schemas.microsoft.com/office/drawing/2014/main" id="{3FD80FEB-2C7C-43CB-BCA1-0445E4B79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1" y="2852738"/>
            <a:ext cx="2004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Κυανούς</a:t>
            </a:r>
            <a:r>
              <a:rPr lang="en-US" altLang="en-US"/>
              <a:t> </a:t>
            </a:r>
            <a:r>
              <a:rPr lang="el-GR" altLang="en-US"/>
              <a:t>σπίλος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04B99C63-C89E-431E-A37C-1D37C0F04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75" y="0"/>
            <a:ext cx="6121400" cy="1143000"/>
          </a:xfrm>
        </p:spPr>
        <p:txBody>
          <a:bodyPr/>
          <a:lstStyle/>
          <a:p>
            <a:pPr eaLnBrk="1" hangingPunct="1"/>
            <a:endParaRPr lang="el-GR" altLang="en-US" dirty="0"/>
          </a:p>
        </p:txBody>
      </p:sp>
      <p:pic>
        <p:nvPicPr>
          <p:cNvPr id="68612" name="Picture 4" descr="Nevus-01">
            <a:extLst>
              <a:ext uri="{FF2B5EF4-FFF2-40B4-BE49-F238E27FC236}">
                <a16:creationId xmlns:a16="http://schemas.microsoft.com/office/drawing/2014/main" id="{4D63DDB5-45B3-4F3A-919B-57BCA61B00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1" t="12115" r="11217"/>
          <a:stretch>
            <a:fillRect/>
          </a:stretch>
        </p:blipFill>
        <p:spPr>
          <a:xfrm>
            <a:off x="2636839" y="1955801"/>
            <a:ext cx="3743325" cy="3902075"/>
          </a:xfrm>
          <a:noFill/>
        </p:spPr>
      </p:pic>
      <p:sp>
        <p:nvSpPr>
          <p:cNvPr id="68611" name="Rectangle 3">
            <a:extLst>
              <a:ext uri="{FF2B5EF4-FFF2-40B4-BE49-F238E27FC236}">
                <a16:creationId xmlns:a16="http://schemas.microsoft.com/office/drawing/2014/main" id="{53CCFF57-0AA8-4280-8B80-9CD288F1C9C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56326" y="1052513"/>
            <a:ext cx="3540125" cy="50736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Άνδρας 50 ετών εμφανίζει στον κορμό πολλαπλές σκούρες καστανές αλλοιώσεις με ανομοιογενή χροιά και ανώμαλη παρυφή διαμέτρου 5-9 </a:t>
            </a:r>
            <a:r>
              <a:rPr lang="en-US" altLang="en-US" sz="2800" dirty="0"/>
              <a:t>mm</a:t>
            </a:r>
            <a:endParaRPr lang="el-GR" altLang="en-US" sz="2800" dirty="0"/>
          </a:p>
          <a:p>
            <a:pPr eaLnBrk="1" hangingPunct="1">
              <a:lnSpc>
                <a:spcPct val="90000"/>
              </a:lnSpc>
            </a:pPr>
            <a:endParaRPr lang="el-GR" altLang="en-US" sz="2800" dirty="0"/>
          </a:p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Ποια είναι η πιθανότερη διάγνωση; 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D54ECC64-9DE5-4587-B347-AFB588509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7350" y="260350"/>
            <a:ext cx="6121400" cy="1143000"/>
          </a:xfrm>
        </p:spPr>
        <p:txBody>
          <a:bodyPr/>
          <a:lstStyle/>
          <a:p>
            <a:pPr eaLnBrk="1" hangingPunct="1"/>
            <a:endParaRPr lang="el-GR" altLang="en-US" dirty="0"/>
          </a:p>
        </p:txBody>
      </p:sp>
      <p:pic>
        <p:nvPicPr>
          <p:cNvPr id="69636" name="Picture 4" descr="Nevus-01">
            <a:extLst>
              <a:ext uri="{FF2B5EF4-FFF2-40B4-BE49-F238E27FC236}">
                <a16:creationId xmlns:a16="http://schemas.microsoft.com/office/drawing/2014/main" id="{B2BA8917-F34A-415B-B93C-0E1EAC89371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1" t="12115" r="11217"/>
          <a:stretch>
            <a:fillRect/>
          </a:stretch>
        </p:blipFill>
        <p:spPr>
          <a:xfrm>
            <a:off x="2636839" y="1955801"/>
            <a:ext cx="3743325" cy="3902075"/>
          </a:xfrm>
          <a:noFill/>
        </p:spPr>
      </p:pic>
      <p:sp>
        <p:nvSpPr>
          <p:cNvPr id="69635" name="Rectangle 3">
            <a:extLst>
              <a:ext uri="{FF2B5EF4-FFF2-40B4-BE49-F238E27FC236}">
                <a16:creationId xmlns:a16="http://schemas.microsoft.com/office/drawing/2014/main" id="{E9917329-4CBB-4FF4-8A15-FDBEF5E1504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51564" y="1981200"/>
            <a:ext cx="3544887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sz="2800"/>
              <a:t>Διάγνωση: δυσπλαστικός σπίλος</a:t>
            </a:r>
          </a:p>
          <a:p>
            <a:pPr eaLnBrk="1" hangingPunct="1"/>
            <a:endParaRPr lang="el-GR" altLang="en-US" sz="2800"/>
          </a:p>
          <a:p>
            <a:pPr eaLnBrk="1" hangingPunct="1"/>
            <a:r>
              <a:rPr lang="el-GR" altLang="en-US" sz="2800"/>
              <a:t>Ποια τα μορφολογικά χαρακτηριστικά του δυσπλαστικού σπίλου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E82DC26-99DB-4C00-9F79-BE48C4187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3713" y="0"/>
            <a:ext cx="6121400" cy="692150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 dirty="0" err="1">
                <a:solidFill>
                  <a:schemeClr val="bg2">
                    <a:lumMod val="50000"/>
                  </a:schemeClr>
                </a:solidFill>
              </a:rPr>
              <a:t>Δυσ</a:t>
            </a:r>
            <a:r>
              <a:rPr lang="en-GB" altLang="en-US" sz="3600" b="1" dirty="0">
                <a:solidFill>
                  <a:schemeClr val="bg2">
                    <a:lumMod val="50000"/>
                  </a:schemeClr>
                </a:solidFill>
              </a:rPr>
              <a:t>πλαστικός σπίλος</a:t>
            </a:r>
            <a:r>
              <a:rPr lang="el-GR" altLang="en-US" sz="3600" b="1" dirty="0">
                <a:solidFill>
                  <a:schemeClr val="bg2">
                    <a:lumMod val="50000"/>
                  </a:schemeClr>
                </a:solidFill>
              </a:rPr>
              <a:t> (Ι)</a:t>
            </a:r>
            <a:endParaRPr lang="en-GB" altLang="en-US" sz="3600" b="1" dirty="0">
              <a:solidFill>
                <a:schemeClr val="bg2">
                  <a:lumMod val="50000"/>
                </a:schemeClr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8424420-A8C7-4ED2-A218-2B8D976366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11450" y="908051"/>
            <a:ext cx="6775450" cy="1584325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</a:rPr>
              <a:t>Μακροσκοπικά: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1800" dirty="0" err="1">
                <a:solidFill>
                  <a:srgbClr val="FF0000"/>
                </a:solidFill>
              </a:rPr>
              <a:t>Ανομοιόρφης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800" dirty="0" err="1">
                <a:solidFill>
                  <a:srgbClr val="FF0000"/>
                </a:solidFill>
              </a:rPr>
              <a:t>χροιάς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800" dirty="0" err="1">
                <a:solidFill>
                  <a:schemeClr val="tx1">
                    <a:lumMod val="95000"/>
                  </a:schemeClr>
                </a:solidFill>
              </a:rPr>
              <a:t>κηλίδες</a:t>
            </a:r>
            <a:r>
              <a:rPr lang="en-GB" altLang="en-US" sz="1800" dirty="0">
                <a:solidFill>
                  <a:schemeClr val="tx1">
                    <a:lumMod val="95000"/>
                  </a:schemeClr>
                </a:solidFill>
              </a:rPr>
              <a:t> ή π</a:t>
            </a:r>
            <a:r>
              <a:rPr lang="en-GB" altLang="en-US" sz="1800" dirty="0" err="1">
                <a:solidFill>
                  <a:schemeClr val="tx1">
                    <a:lumMod val="95000"/>
                  </a:schemeClr>
                </a:solidFill>
              </a:rPr>
              <a:t>λάκες</a:t>
            </a:r>
            <a:r>
              <a:rPr lang="en-GB" altLang="en-US" sz="18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endParaRPr lang="el-GR" altLang="en-US" sz="1800" dirty="0">
              <a:solidFill>
                <a:schemeClr val="tx1">
                  <a:lumMod val="95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en-US" sz="1800" dirty="0" err="1">
                <a:solidFill>
                  <a:schemeClr val="tx1">
                    <a:lumMod val="95000"/>
                  </a:schemeClr>
                </a:solidFill>
              </a:rPr>
              <a:t>συχνά</a:t>
            </a:r>
            <a:r>
              <a:rPr lang="en-GB" altLang="en-US" sz="1800" dirty="0">
                <a:solidFill>
                  <a:schemeClr val="tx1">
                    <a:lumMod val="95000"/>
                  </a:schemeClr>
                </a:solidFill>
              </a:rPr>
              <a:t> &gt; </a:t>
            </a:r>
            <a:r>
              <a:rPr lang="en-GB" altLang="en-US" sz="1800" dirty="0">
                <a:solidFill>
                  <a:srgbClr val="FF0000"/>
                </a:solidFill>
              </a:rPr>
              <a:t>6mm, </a:t>
            </a:r>
            <a:r>
              <a:rPr lang="en-GB" altLang="en-US" sz="1800" dirty="0" err="1">
                <a:solidFill>
                  <a:srgbClr val="FF0000"/>
                </a:solidFill>
              </a:rPr>
              <a:t>με</a:t>
            </a:r>
            <a:r>
              <a:rPr lang="en-GB" altLang="en-US" sz="1800" dirty="0">
                <a:solidFill>
                  <a:srgbClr val="FF0000"/>
                </a:solidFill>
              </a:rPr>
              <a:t> α</a:t>
            </a:r>
            <a:r>
              <a:rPr lang="en-GB" altLang="en-US" sz="1800" dirty="0" err="1">
                <a:solidFill>
                  <a:srgbClr val="FF0000"/>
                </a:solidFill>
              </a:rPr>
              <a:t>νώμ</a:t>
            </a:r>
            <a:r>
              <a:rPr lang="en-GB" altLang="en-US" sz="1800" dirty="0">
                <a:solidFill>
                  <a:srgbClr val="FF0000"/>
                </a:solidFill>
              </a:rPr>
              <a:t>αλη</a:t>
            </a:r>
            <a:r>
              <a:rPr lang="en-GB" altLang="en-US" sz="1800" dirty="0">
                <a:solidFill>
                  <a:schemeClr val="tx1">
                    <a:lumMod val="95000"/>
                  </a:schemeClr>
                </a:solidFill>
              </a:rPr>
              <a:t>, ασαφή παρυφή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</a:rPr>
              <a:t>Ιστολογικά: 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</a:rPr>
              <a:t>Αρχιτεκτονική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</a:rPr>
              <a:t> και 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</a:rPr>
              <a:t>κυττ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</a:rPr>
              <a:t>αρολογική ατυπία</a:t>
            </a:r>
            <a:endParaRPr lang="en-GB" altLang="en-US" sz="2000" dirty="0">
              <a:solidFill>
                <a:schemeClr val="tx1">
                  <a:lumMod val="95000"/>
                </a:schemeClr>
              </a:solidFill>
              <a:latin typeface="Times New Roman Greek" panose="02020603050405020304" pitchFamily="18" charset="0"/>
            </a:endParaRPr>
          </a:p>
        </p:txBody>
      </p:sp>
      <p:pic>
        <p:nvPicPr>
          <p:cNvPr id="70660" name="Picture 5" descr="22-20">
            <a:extLst>
              <a:ext uri="{FF2B5EF4-FFF2-40B4-BE49-F238E27FC236}">
                <a16:creationId xmlns:a16="http://schemas.microsoft.com/office/drawing/2014/main" id="{26B13392-3F0A-485A-8753-069941FF13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r="2541" b="24483"/>
          <a:stretch>
            <a:fillRect/>
          </a:stretch>
        </p:blipFill>
        <p:spPr>
          <a:xfrm>
            <a:off x="2495551" y="3068638"/>
            <a:ext cx="7059613" cy="3408362"/>
          </a:xfrm>
          <a:noFill/>
        </p:spPr>
      </p:pic>
      <p:sp>
        <p:nvSpPr>
          <p:cNvPr id="70661" name="Text Box 6">
            <a:extLst>
              <a:ext uri="{FF2B5EF4-FFF2-40B4-BE49-F238E27FC236}">
                <a16:creationId xmlns:a16="http://schemas.microsoft.com/office/drawing/2014/main" id="{5A6F43C9-4F35-4BF8-B3C7-498451430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6021388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Robbins</a:t>
            </a:r>
            <a:endParaRPr lang="el-GR" altLang="en-US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5">
            <a:extLst>
              <a:ext uri="{FF2B5EF4-FFF2-40B4-BE49-F238E27FC236}">
                <a16:creationId xmlns:a16="http://schemas.microsoft.com/office/drawing/2014/main" id="{50BE9805-584C-4FF7-A7A9-DF47B59AF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6563" y="188913"/>
            <a:ext cx="61214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 err="1">
                <a:solidFill>
                  <a:schemeClr val="bg2">
                    <a:lumMod val="50000"/>
                  </a:schemeClr>
                </a:solidFill>
              </a:rPr>
              <a:t>Δυσ</a:t>
            </a:r>
            <a:r>
              <a:rPr lang="en-GB" altLang="en-US" sz="3600" b="1" dirty="0">
                <a:solidFill>
                  <a:schemeClr val="bg2">
                    <a:lumMod val="50000"/>
                  </a:schemeClr>
                </a:solidFill>
              </a:rPr>
              <a:t>πλαστικός σπίλος</a:t>
            </a:r>
            <a:r>
              <a:rPr lang="el-GR" altLang="en-US" sz="3600" b="1" dirty="0">
                <a:solidFill>
                  <a:schemeClr val="bg2">
                    <a:lumMod val="50000"/>
                  </a:schemeClr>
                </a:solidFill>
              </a:rPr>
              <a:t> (ΙΙ)</a:t>
            </a:r>
            <a:endParaRPr lang="en-GB" altLang="en-US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1682" name="Rectangle 4">
            <a:extLst>
              <a:ext uri="{FF2B5EF4-FFF2-40B4-BE49-F238E27FC236}">
                <a16:creationId xmlns:a16="http://schemas.microsoft.com/office/drawing/2014/main" id="{9C0E65DC-CD50-47A6-835E-E8510674C8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11450" y="1771650"/>
            <a:ext cx="6832600" cy="295275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 err="1">
                <a:solidFill>
                  <a:schemeClr val="tx1">
                    <a:lumMod val="95000"/>
                  </a:schemeClr>
                </a:solidFill>
              </a:rPr>
              <a:t>Οικογενές</a:t>
            </a: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800" dirty="0" err="1">
                <a:solidFill>
                  <a:schemeClr val="tx1">
                    <a:lumMod val="95000"/>
                  </a:schemeClr>
                </a:solidFill>
              </a:rPr>
              <a:t>σύνδρομο</a:t>
            </a: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800" dirty="0" err="1">
                <a:solidFill>
                  <a:schemeClr val="tx1">
                    <a:lumMod val="95000"/>
                  </a:schemeClr>
                </a:solidFill>
              </a:rPr>
              <a:t>δυσ</a:t>
            </a: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πλαστικών σπίλων     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υξημένος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κίνδυνος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 κα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κοήθους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μελ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ανώματος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Αυτοσωμ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. επ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ικρ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ατ. (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χρωμ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. 1p, 9p, 12q)</a:t>
            </a:r>
          </a:p>
          <a:p>
            <a:pPr eaLnBrk="1" hangingPunct="1"/>
            <a:r>
              <a:rPr lang="el-GR" altLang="en-US" sz="2800" dirty="0">
                <a:solidFill>
                  <a:schemeClr val="tx1">
                    <a:lumMod val="95000"/>
                  </a:schemeClr>
                </a:solidFill>
              </a:rPr>
              <a:t>Σποραδικοί</a:t>
            </a: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</a:rPr>
              <a:t>(χα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</a:rPr>
              <a:t>μηλός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</a:rPr>
              <a:t>κίνδυνος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</a:rPr>
              <a:t> κα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</a:rPr>
              <a:t>κοήθους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</a:rPr>
              <a:t>εξ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</a:rPr>
              <a:t>αλλαγής)</a:t>
            </a:r>
            <a:endParaRPr lang="el-GR" alt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1E1665A6-74DB-4F44-A6EF-F01205E871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ACFD035C-00B1-4F7E-AECD-B8B7144C2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3467" y="685800"/>
            <a:ext cx="10905066" cy="14859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/>
            <a:r>
              <a:rPr lang="el-GR" altLang="en-US" b="1"/>
              <a:t> Κ</a:t>
            </a:r>
            <a:r>
              <a:rPr lang="en-GB" altLang="en-US" b="1"/>
              <a:t>ακοήθεις επιθηλιακοί όγκοι </a:t>
            </a:r>
            <a:endParaRPr lang="en-GB" altLang="en-US" b="1">
              <a:latin typeface="Times New Roman Greek" panose="02020603050405020304" pitchFamily="18" charset="0"/>
            </a:endParaRPr>
          </a:p>
        </p:txBody>
      </p:sp>
      <p:graphicFrame>
        <p:nvGraphicFramePr>
          <p:cNvPr id="55301" name="Rectangle 3">
            <a:extLst>
              <a:ext uri="{FF2B5EF4-FFF2-40B4-BE49-F238E27FC236}">
                <a16:creationId xmlns:a16="http://schemas.microsoft.com/office/drawing/2014/main" id="{318A93F3-8EC6-4C3D-B9FD-245CFEDCC3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169915"/>
              </p:ext>
            </p:extLst>
          </p:nvPr>
        </p:nvGraphicFramePr>
        <p:xfrm>
          <a:off x="1122972" y="2286000"/>
          <a:ext cx="994605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F9BE658C-4FE3-4D01-B874-35391D1F55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n-US" dirty="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CE8F668-EF3B-4EA3-BC6E-1D05BE6B82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2800"/>
              <a:t>Κατά τη διάρκεια εξέτασης ρουτίνας ενός άνδρα 50 ετών ανοιχτού χρώματος δέρματος παρατηρείτε μια καστανή δερματική αλλοίωση διαμέτρου 1,5 εκ στον δεξιό ώμο. </a:t>
            </a:r>
          </a:p>
          <a:p>
            <a:pPr eaLnBrk="1" hangingPunct="1"/>
            <a:r>
              <a:rPr lang="el-GR" altLang="en-US" sz="2800"/>
              <a:t>Η σύζυγος του ασθενούς λέει ότι η αλλοίωση υπήρχε εδώ και αρκετούς μήνες, μεγάλωνε σταδιακά σε μέγεθος και «γινόταν σκουρότερη, ώσπου άρχισε να γίνεται λευκή».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5EE43DC8-E190-4FD1-841B-19D3ECD9DB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75" y="188914"/>
            <a:ext cx="6121400" cy="922337"/>
          </a:xfrm>
        </p:spPr>
        <p:txBody>
          <a:bodyPr/>
          <a:lstStyle/>
          <a:p>
            <a:pPr eaLnBrk="1" hangingPunct="1"/>
            <a:endParaRPr lang="el-GR" altLang="en-US" dirty="0"/>
          </a:p>
        </p:txBody>
      </p:sp>
      <p:pic>
        <p:nvPicPr>
          <p:cNvPr id="73731" name="Picture 3" descr="MM-001-low">
            <a:extLst>
              <a:ext uri="{FF2B5EF4-FFF2-40B4-BE49-F238E27FC236}">
                <a16:creationId xmlns:a16="http://schemas.microsoft.com/office/drawing/2014/main" id="{EC77EC62-B117-45AC-907E-E9BE2A14D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r="8417"/>
          <a:stretch>
            <a:fillRect/>
          </a:stretch>
        </p:blipFill>
        <p:spPr bwMode="auto">
          <a:xfrm>
            <a:off x="2636839" y="1125539"/>
            <a:ext cx="3798887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MM-002-low">
            <a:extLst>
              <a:ext uri="{FF2B5EF4-FFF2-40B4-BE49-F238E27FC236}">
                <a16:creationId xmlns:a16="http://schemas.microsoft.com/office/drawing/2014/main" id="{A4958762-4015-42B4-B4C9-75FAAAA0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8" r="24806"/>
          <a:stretch>
            <a:fillRect/>
          </a:stretch>
        </p:blipFill>
        <p:spPr bwMode="auto">
          <a:xfrm>
            <a:off x="6151564" y="1196976"/>
            <a:ext cx="3063875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>
            <a:extLst>
              <a:ext uri="{FF2B5EF4-FFF2-40B4-BE49-F238E27FC236}">
                <a16:creationId xmlns:a16="http://schemas.microsoft.com/office/drawing/2014/main" id="{04F9F5EA-198A-4CD1-9574-039EA62D1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5032376"/>
            <a:ext cx="625293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l-GR" altLang="en-US">
                <a:latin typeface="Arial" panose="020B0604020202020204" pitchFamily="34" charset="0"/>
              </a:rPr>
              <a:t>Η αλλοίωση έχει καστανή, σκούρα καστανή </a:t>
            </a:r>
          </a:p>
          <a:p>
            <a:pPr eaLnBrk="1" hangingPunct="1">
              <a:spcBef>
                <a:spcPct val="20000"/>
              </a:spcBef>
            </a:pPr>
            <a:r>
              <a:rPr lang="el-GR" altLang="en-US">
                <a:latin typeface="Arial" panose="020B0604020202020204" pitchFamily="34" charset="0"/>
              </a:rPr>
              <a:t>και κεντρικά λευκωπή χροιά με ένα μικρό </a:t>
            </a:r>
          </a:p>
          <a:p>
            <a:pPr eaLnBrk="1" hangingPunct="1">
              <a:spcBef>
                <a:spcPct val="20000"/>
              </a:spcBef>
            </a:pPr>
            <a:r>
              <a:rPr lang="el-GR" altLang="en-US">
                <a:latin typeface="Arial" panose="020B0604020202020204" pitchFamily="34" charset="0"/>
              </a:rPr>
              <a:t>δορυφόρο οζίδιο στην περιφέρεια</a:t>
            </a:r>
          </a:p>
          <a:p>
            <a:pPr eaLnBrk="1" hangingPunct="1"/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F4E9C594-93FB-4CF1-8D9C-D7E8CED0B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n-US" dirty="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2458E1F-CDF7-42D2-BC30-FC4146B618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Ποια χαρακτηριστικά της αλλοίωσης κατευθύνουν τη διάγνωσή σας;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7A94A3D0-7527-44A9-88A9-4D14E724B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3713" y="1"/>
            <a:ext cx="6121400" cy="1052513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</a:t>
            </a:r>
            <a:r>
              <a:rPr lang="en-GB" alt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κόηθες</a:t>
            </a:r>
            <a:r>
              <a:rPr lang="en-GB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μελάνωμ</a:t>
            </a:r>
            <a:r>
              <a:rPr lang="en-GB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(ΙΙ)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4908FAAF-CE77-4A6E-B62E-92FC8AC1A1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63850" y="1268413"/>
            <a:ext cx="6635750" cy="4824412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609600" indent="-609600">
              <a:buNone/>
            </a:pPr>
            <a:r>
              <a:rPr lang="en-GB" altLang="en-US" dirty="0" err="1">
                <a:solidFill>
                  <a:schemeClr val="tx1">
                    <a:lumMod val="95000"/>
                  </a:schemeClr>
                </a:solidFill>
              </a:rPr>
              <a:t>Κλινική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</a:rPr>
              <a:t> υπ</a:t>
            </a:r>
            <a:r>
              <a:rPr lang="en-GB" altLang="en-US" dirty="0" err="1">
                <a:solidFill>
                  <a:schemeClr val="tx1">
                    <a:lumMod val="95000"/>
                  </a:schemeClr>
                </a:solidFill>
              </a:rPr>
              <a:t>οψί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</a:rPr>
              <a:t>α μελανώματος </a:t>
            </a:r>
            <a:r>
              <a:rPr lang="el-GR" altLang="en-US" dirty="0">
                <a:solidFill>
                  <a:schemeClr val="tx1">
                    <a:lumMod val="95000"/>
                  </a:schemeClr>
                </a:solidFill>
              </a:rPr>
              <a:t>σε μελανοκυτταρική αλλοίωση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</a:rPr>
              <a:t>: </a:t>
            </a:r>
          </a:p>
          <a:p>
            <a:pPr marL="609600" indent="-609600">
              <a:buNone/>
            </a:pPr>
            <a:r>
              <a:rPr lang="el-GR" altLang="en-US" b="1" dirty="0">
                <a:solidFill>
                  <a:srgbClr val="FF0000"/>
                </a:solidFill>
              </a:rPr>
              <a:t>Α</a:t>
            </a:r>
            <a:r>
              <a:rPr lang="el-GR" altLang="en-US" dirty="0">
                <a:solidFill>
                  <a:srgbClr val="FF0000"/>
                </a:solidFill>
              </a:rPr>
              <a:t>: 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</a:rPr>
              <a:t>Asymmetry</a:t>
            </a:r>
            <a:endParaRPr lang="el-GR" altLang="en-US" dirty="0">
              <a:solidFill>
                <a:schemeClr val="tx1">
                  <a:lumMod val="95000"/>
                </a:schemeClr>
              </a:solidFill>
            </a:endParaRPr>
          </a:p>
          <a:p>
            <a:pPr marL="609600" indent="-609600">
              <a:buNone/>
            </a:pPr>
            <a:r>
              <a:rPr lang="el-GR" altLang="en-US" b="1" dirty="0">
                <a:solidFill>
                  <a:srgbClr val="FF0000"/>
                </a:solidFill>
              </a:rPr>
              <a:t>Β</a:t>
            </a:r>
            <a:r>
              <a:rPr lang="el-GR" altLang="en-US" dirty="0">
                <a:solidFill>
                  <a:srgbClr val="FF0000"/>
                </a:solidFill>
              </a:rPr>
              <a:t>: 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</a:rPr>
              <a:t>Border irregular</a:t>
            </a:r>
            <a:endParaRPr lang="el-GR" altLang="en-US" dirty="0">
              <a:solidFill>
                <a:schemeClr val="tx1">
                  <a:lumMod val="95000"/>
                </a:schemeClr>
              </a:solidFill>
            </a:endParaRPr>
          </a:p>
          <a:p>
            <a:pPr marL="609600" indent="-609600"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C</a:t>
            </a:r>
            <a:r>
              <a:rPr lang="el-GR" altLang="en-US" dirty="0">
                <a:solidFill>
                  <a:srgbClr val="FF0000"/>
                </a:solidFill>
              </a:rPr>
              <a:t>: </a:t>
            </a:r>
            <a:r>
              <a:rPr lang="en-US" altLang="en-US" dirty="0">
                <a:solidFill>
                  <a:schemeClr val="tx1">
                    <a:lumMod val="95000"/>
                  </a:schemeClr>
                </a:solidFill>
              </a:rPr>
              <a:t>C</a:t>
            </a:r>
            <a:r>
              <a:rPr lang="en-GB" altLang="en-US" dirty="0" err="1">
                <a:solidFill>
                  <a:schemeClr val="tx1">
                    <a:lumMod val="95000"/>
                  </a:schemeClr>
                </a:solidFill>
              </a:rPr>
              <a:t>olour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</a:rPr>
              <a:t> variegation</a:t>
            </a:r>
          </a:p>
          <a:p>
            <a:pPr marL="609600" indent="-609600"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D</a:t>
            </a:r>
            <a:r>
              <a:rPr lang="en-GB" altLang="en-US" dirty="0">
                <a:solidFill>
                  <a:srgbClr val="FF0000"/>
                </a:solidFill>
              </a:rPr>
              <a:t>: 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</a:rPr>
              <a:t>Diameter &gt;6mm </a:t>
            </a:r>
          </a:p>
          <a:p>
            <a:pPr marL="609600" indent="-609600"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E</a:t>
            </a:r>
            <a:r>
              <a:rPr lang="en-GB" altLang="en-US" dirty="0">
                <a:solidFill>
                  <a:srgbClr val="FF0000"/>
                </a:solidFill>
              </a:rPr>
              <a:t>: 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</a:rPr>
              <a:t>Enlargement / elevation</a:t>
            </a:r>
            <a:r>
              <a:rPr lang="el-GR" alt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l-GR" altLang="en-US" sz="2800" dirty="0">
                <a:solidFill>
                  <a:schemeClr val="bg2">
                    <a:lumMod val="25000"/>
                  </a:schemeClr>
                </a:solidFill>
              </a:rPr>
              <a:t>(αύξηση μεγέθους / υπέγερση)</a:t>
            </a:r>
            <a:endParaRPr lang="en-GB" altLang="en-US" sz="2800" dirty="0">
              <a:solidFill>
                <a:schemeClr val="bg2">
                  <a:lumMod val="25000"/>
                </a:schemeClr>
              </a:solidFill>
            </a:endParaRPr>
          </a:p>
          <a:p>
            <a:pPr marL="609600" indent="-609600">
              <a:buNone/>
            </a:pPr>
            <a:endParaRPr lang="en-GB" altLang="en-US" sz="2800" dirty="0">
              <a:solidFill>
                <a:schemeClr val="bg1"/>
              </a:solidFill>
              <a:latin typeface="Times New Roman Greek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37334B-2272-4CA2-8376-2D2DE1B5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6804" name="Picture 4" descr="MM-002-low">
            <a:extLst>
              <a:ext uri="{FF2B5EF4-FFF2-40B4-BE49-F238E27FC236}">
                <a16:creationId xmlns:a16="http://schemas.microsoft.com/office/drawing/2014/main" id="{8321D511-8F39-4A74-B440-4059126835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8" t="10796" r="30296" b="6886"/>
          <a:stretch>
            <a:fillRect/>
          </a:stretch>
        </p:blipFill>
        <p:spPr>
          <a:xfrm>
            <a:off x="2636838" y="2024064"/>
            <a:ext cx="3403600" cy="3241675"/>
          </a:xfrm>
          <a:noFill/>
        </p:spPr>
      </p:pic>
      <p:sp>
        <p:nvSpPr>
          <p:cNvPr id="76803" name="Rectangle 3">
            <a:extLst>
              <a:ext uri="{FF2B5EF4-FFF2-40B4-BE49-F238E27FC236}">
                <a16:creationId xmlns:a16="http://schemas.microsoft.com/office/drawing/2014/main" id="{02F6BE2C-BA68-4374-975C-A90DF977402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51564" y="908051"/>
            <a:ext cx="3005137" cy="496887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n-US" sz="2800"/>
              <a:t>Ασυμμετρία (Α)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/>
              <a:t>Ασαφή/ανώμαλα όρια (Β)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/>
              <a:t>Ανομοιογενής χροιά (</a:t>
            </a:r>
            <a:r>
              <a:rPr lang="en-US" altLang="en-US" sz="2800"/>
              <a:t>C</a:t>
            </a:r>
            <a:r>
              <a:rPr lang="el-GR" altLang="en-US" sz="2800"/>
              <a:t>)</a:t>
            </a:r>
            <a:endParaRPr lang="en-US" altLang="en-US" sz="2800"/>
          </a:p>
          <a:p>
            <a:pPr eaLnBrk="1" hangingPunct="1">
              <a:lnSpc>
                <a:spcPct val="90000"/>
              </a:lnSpc>
            </a:pPr>
            <a:r>
              <a:rPr lang="el-GR" altLang="en-US" sz="2800"/>
              <a:t>Διάμετρος 1,5 εκ </a:t>
            </a:r>
            <a:r>
              <a:rPr lang="en-US" altLang="en-US" sz="2800"/>
              <a:t>(D)</a:t>
            </a:r>
            <a:endParaRPr lang="el-GR" altLang="en-US" sz="2800"/>
          </a:p>
          <a:p>
            <a:pPr eaLnBrk="1" hangingPunct="1">
              <a:lnSpc>
                <a:spcPct val="90000"/>
              </a:lnSpc>
            </a:pPr>
            <a:r>
              <a:rPr lang="el-GR" altLang="en-US" sz="2800"/>
              <a:t>Επηρμένο οζίδιο (Ε)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/>
              <a:t>Υποστροφή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/>
              <a:t>Δορυφόρο οζίδιο</a:t>
            </a:r>
          </a:p>
          <a:p>
            <a:pPr eaLnBrk="1" hangingPunct="1">
              <a:lnSpc>
                <a:spcPct val="90000"/>
              </a:lnSpc>
            </a:pPr>
            <a:endParaRPr lang="el-GR" altLang="en-US" sz="2800"/>
          </a:p>
        </p:txBody>
      </p:sp>
      <p:sp>
        <p:nvSpPr>
          <p:cNvPr id="76805" name="Line 5">
            <a:extLst>
              <a:ext uri="{FF2B5EF4-FFF2-40B4-BE49-F238E27FC236}">
                <a16:creationId xmlns:a16="http://schemas.microsoft.com/office/drawing/2014/main" id="{8D7653C5-A9D5-4391-B613-D83AED0385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54475" y="3357564"/>
            <a:ext cx="2185541" cy="503484"/>
          </a:xfrm>
          <a:prstGeom prst="line">
            <a:avLst/>
          </a:prstGeom>
          <a:noFill/>
          <a:ln w="28575">
            <a:solidFill>
              <a:srgbClr val="FA06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06" name="Line 6">
            <a:extLst>
              <a:ext uri="{FF2B5EF4-FFF2-40B4-BE49-F238E27FC236}">
                <a16:creationId xmlns:a16="http://schemas.microsoft.com/office/drawing/2014/main" id="{79405F2B-FAAC-47BA-B453-3A5CA1873E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8775" y="3644901"/>
            <a:ext cx="2143249" cy="935036"/>
          </a:xfrm>
          <a:prstGeom prst="line">
            <a:avLst/>
          </a:prstGeom>
          <a:noFill/>
          <a:ln w="28575">
            <a:solidFill>
              <a:srgbClr val="FA06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07" name="Line 7">
            <a:extLst>
              <a:ext uri="{FF2B5EF4-FFF2-40B4-BE49-F238E27FC236}">
                <a16:creationId xmlns:a16="http://schemas.microsoft.com/office/drawing/2014/main" id="{032B249A-8532-4E98-B885-FD7B12D932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18088" y="3429000"/>
            <a:ext cx="1221927" cy="1584175"/>
          </a:xfrm>
          <a:prstGeom prst="line">
            <a:avLst/>
          </a:prstGeom>
          <a:noFill/>
          <a:ln w="28575">
            <a:solidFill>
              <a:srgbClr val="FA06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5DBD8A3E-9DEC-4914-B844-623D21FBD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5954713"/>
            <a:ext cx="4195762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l-GR" altLang="en-US" sz="2800">
                <a:latin typeface="Arial" panose="020B0604020202020204" pitchFamily="34" charset="0"/>
              </a:rPr>
              <a:t>Ποια η πιθανότερη διάγνωση;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AC89DB51-769D-4A7F-AD40-10EE90498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3713" y="1"/>
            <a:ext cx="6121400" cy="1052513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>
                <a:solidFill>
                  <a:srgbClr val="FFFF00"/>
                </a:solidFill>
              </a:rPr>
              <a:t>Κακόηθες μελάνωμα (Ι)</a:t>
            </a:r>
            <a:endParaRPr lang="en-GB" altLang="en-US" sz="3600" b="1">
              <a:solidFill>
                <a:srgbClr val="FFFF00"/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560D926-FFF4-4331-9E30-403FD1572B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63850" y="1268413"/>
            <a:ext cx="6635750" cy="4824412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609600" indent="-609600">
              <a:buNone/>
            </a:pPr>
            <a:r>
              <a:rPr lang="en-GB" altLang="en-US" sz="2800" dirty="0" err="1">
                <a:solidFill>
                  <a:schemeClr val="tx1">
                    <a:lumMod val="95000"/>
                  </a:schemeClr>
                </a:solidFill>
              </a:rPr>
              <a:t>Κλινική</a:t>
            </a: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 υπ</a:t>
            </a:r>
            <a:r>
              <a:rPr lang="en-GB" altLang="en-US" sz="2800" dirty="0" err="1">
                <a:solidFill>
                  <a:schemeClr val="tx1">
                    <a:lumMod val="95000"/>
                  </a:schemeClr>
                </a:solidFill>
              </a:rPr>
              <a:t>οψί</a:t>
            </a: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α ανάπτυξης μελανώματος </a:t>
            </a:r>
            <a:r>
              <a:rPr lang="el-GR" altLang="en-US" sz="2800" dirty="0">
                <a:solidFill>
                  <a:schemeClr val="tx1">
                    <a:lumMod val="95000"/>
                  </a:schemeClr>
                </a:solidFill>
              </a:rPr>
              <a:t>σε προϋπάρχουσα μελανοκυτταρική αλλοίωση </a:t>
            </a: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: </a:t>
            </a:r>
          </a:p>
          <a:p>
            <a:pPr marL="609600" indent="-609600">
              <a:buNone/>
            </a:pP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α</a:t>
            </a:r>
            <a:r>
              <a:rPr lang="en-GB" altLang="en-US" sz="2800" dirty="0" err="1">
                <a:solidFill>
                  <a:schemeClr val="tx1">
                    <a:lumMod val="95000"/>
                  </a:schemeClr>
                </a:solidFill>
              </a:rPr>
              <a:t>λλ</a:t>
            </a:r>
            <a:r>
              <a:rPr lang="en-GB" altLang="en-US" sz="2800" dirty="0">
                <a:solidFill>
                  <a:schemeClr val="tx1">
                    <a:lumMod val="95000"/>
                  </a:schemeClr>
                </a:solidFill>
              </a:rPr>
              <a:t>αγή χαρακτήρων προϋπάρχουσας αλλοίωσης</a:t>
            </a:r>
          </a:p>
          <a:p>
            <a:pPr marL="990600" lvl="1" indent="-533400">
              <a:buClr>
                <a:schemeClr val="accent2"/>
              </a:buClr>
              <a:buFontTx/>
              <a:buChar char="»"/>
            </a:pP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ύξηση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μεγέθους</a:t>
            </a:r>
            <a:endParaRPr lang="en-GB" altLang="en-US" sz="2400" dirty="0">
              <a:solidFill>
                <a:schemeClr val="tx1">
                  <a:lumMod val="95000"/>
                </a:schemeClr>
              </a:solidFill>
            </a:endParaRPr>
          </a:p>
          <a:p>
            <a:pPr marL="990600" lvl="1" indent="-533400">
              <a:buClr>
                <a:schemeClr val="accent2"/>
              </a:buClr>
              <a:buFontTx/>
              <a:buChar char="»"/>
            </a:pP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εμφάνιση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 π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όνου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κνησμού</a:t>
            </a:r>
            <a:endParaRPr lang="en-GB" altLang="en-US" sz="2400" dirty="0">
              <a:solidFill>
                <a:schemeClr val="tx1">
                  <a:lumMod val="95000"/>
                </a:schemeClr>
              </a:solidFill>
            </a:endParaRPr>
          </a:p>
          <a:p>
            <a:pPr marL="990600" lvl="1" indent="-533400">
              <a:buClr>
                <a:schemeClr val="accent2"/>
              </a:buClr>
              <a:buFontTx/>
              <a:buChar char="»"/>
            </a:pPr>
            <a:r>
              <a:rPr lang="el-GR" altLang="en-US" sz="2400" dirty="0">
                <a:solidFill>
                  <a:schemeClr val="tx1">
                    <a:lumMod val="95000"/>
                  </a:schemeClr>
                </a:solidFill>
              </a:rPr>
              <a:t>Αλλαγή χροιάς, 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νομοιόμορφη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χροιά</a:t>
            </a:r>
            <a:endParaRPr lang="en-GB" altLang="en-US" sz="2400" dirty="0">
              <a:solidFill>
                <a:schemeClr val="tx1">
                  <a:lumMod val="95000"/>
                </a:schemeClr>
              </a:solidFill>
            </a:endParaRPr>
          </a:p>
          <a:p>
            <a:pPr marL="990600" lvl="1" indent="-533400">
              <a:buClr>
                <a:schemeClr val="accent2"/>
              </a:buClr>
              <a:buFontTx/>
              <a:buChar char="»"/>
            </a:pP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νώμ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αλα όρια </a:t>
            </a:r>
            <a:endParaRPr lang="el-GR" altLang="en-US" sz="2400" dirty="0">
              <a:solidFill>
                <a:schemeClr val="tx1">
                  <a:lumMod val="95000"/>
                </a:schemeClr>
              </a:solidFill>
            </a:endParaRPr>
          </a:p>
          <a:p>
            <a:pPr marL="990600" lvl="1" indent="-533400">
              <a:buClr>
                <a:schemeClr val="accent2"/>
              </a:buClr>
              <a:buFontTx/>
              <a:buChar char="»"/>
            </a:pPr>
            <a:r>
              <a:rPr lang="el-GR" altLang="en-US" sz="2400" dirty="0">
                <a:solidFill>
                  <a:schemeClr val="tx1">
                    <a:lumMod val="95000"/>
                  </a:schemeClr>
                </a:solidFill>
              </a:rPr>
              <a:t>Ανάπτυξη μελαγχρωματικής αλλοίωσης κατά την ενήλικη ζωή</a:t>
            </a:r>
            <a:endParaRPr lang="en-GB" alt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p_0137">
            <a:extLst>
              <a:ext uri="{FF2B5EF4-FFF2-40B4-BE49-F238E27FC236}">
                <a16:creationId xmlns:a16="http://schemas.microsoft.com/office/drawing/2014/main" id="{DD2CBCF0-BC64-4FAC-BB4B-18F900AA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76214"/>
            <a:ext cx="72009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A62AC74-1F86-449B-BAAB-8CD8E1C82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n-US" dirty="0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EF203BEF-9EB1-4D95-8BD4-6CB669FDAD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Κατά την εξέταση της μασχάλης και του τραχήλου δεν ανευρέθησαν ψηλαφητοί λεμφαδένες. </a:t>
            </a:r>
          </a:p>
          <a:p>
            <a:pPr eaLnBrk="1" hangingPunct="1"/>
            <a:r>
              <a:rPr lang="el-GR" altLang="en-US" dirty="0"/>
              <a:t>Δεν παρατηρούνται άλλες δερματικές αλλοιώσεις</a:t>
            </a:r>
          </a:p>
          <a:p>
            <a:pPr eaLnBrk="1" hangingPunct="1"/>
            <a:endParaRPr lang="el-GR" altLang="en-US" dirty="0"/>
          </a:p>
          <a:p>
            <a:pPr eaLnBrk="1" hangingPunct="1"/>
            <a:r>
              <a:rPr lang="el-GR" altLang="en-US" dirty="0"/>
              <a:t>Ποιο είναι το επόμενο βήμα;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DCE7A50-A670-4FAA-8F3B-433843E8F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n-US" dirty="0"/>
          </a:p>
        </p:txBody>
      </p:sp>
      <p:pic>
        <p:nvPicPr>
          <p:cNvPr id="80900" name="Picture 4" descr="SSMM-001">
            <a:extLst>
              <a:ext uri="{FF2B5EF4-FFF2-40B4-BE49-F238E27FC236}">
                <a16:creationId xmlns:a16="http://schemas.microsoft.com/office/drawing/2014/main" id="{5B5C6C5C-E0CF-47B9-893A-74A505BB913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002856"/>
            <a:ext cx="5256584" cy="3425540"/>
          </a:xfrm>
          <a:noFill/>
        </p:spPr>
      </p:pic>
      <p:sp>
        <p:nvSpPr>
          <p:cNvPr id="80899" name="Rectangle 3">
            <a:extLst>
              <a:ext uri="{FF2B5EF4-FFF2-40B4-BE49-F238E27FC236}">
                <a16:creationId xmlns:a16="http://schemas.microsoft.com/office/drawing/2014/main" id="{FA590888-470B-4037-95E5-5F39FA73D8CD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6156325" y="1600201"/>
            <a:ext cx="3398838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Η βιοψία δείχνει </a:t>
            </a:r>
            <a:r>
              <a:rPr lang="el-GR" alt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άτυπα μελανοκύτταρα,</a:t>
            </a: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μεμονωμένα και σε αθροίσεις, εντός της επιδερμίδας με επέκταση προς την κοκκώδη στιβάδα (=</a:t>
            </a:r>
            <a:r>
              <a:rPr lang="el-GR" alt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παζετοειδής διασπορά</a:t>
            </a: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και διήθηση του χορίου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CAD9AFCE-E08F-4818-9DD4-E4791A430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64" y="58975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n-US" sz="1800">
              <a:latin typeface="Arial" panose="020B0604020202020204" pitchFamily="34" charset="0"/>
            </a:endParaRP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4673F822-D446-4E2C-B96B-37161F466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5661025"/>
            <a:ext cx="3789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n-US" sz="2800" dirty="0">
                <a:latin typeface="Arial" panose="020B0604020202020204" pitchFamily="34" charset="0"/>
              </a:rPr>
              <a:t>Ποια είναι η διάγνωση;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8BAF8F3-B5DA-4F2E-98EE-81A5A13D8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n-US" dirty="0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A5ABDC2-B283-4758-AC8D-86DA7AA36C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3312" y="2052919"/>
            <a:ext cx="8946541" cy="1808130"/>
          </a:xfrm>
        </p:spPr>
        <p:txBody>
          <a:bodyPr/>
          <a:lstStyle/>
          <a:p>
            <a:pPr eaLnBrk="1" hangingPunct="1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Κακόηθες μελάνωμα δέρματος επιφανειακώς επεκτεινόμενου τύπου.</a:t>
            </a:r>
          </a:p>
          <a:p>
            <a:pPr eaLnBrk="1" hangingPunct="1"/>
            <a:endParaRPr lang="el-G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Ποια άλλα στοιχεία ζητάτε από τον παθολογοανατόμο για να προσδιορίσετε καλύτερα την πρόγνωση της νόσου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SqCCa-04">
            <a:extLst>
              <a:ext uri="{FF2B5EF4-FFF2-40B4-BE49-F238E27FC236}">
                <a16:creationId xmlns:a16="http://schemas.microsoft.com/office/drawing/2014/main" id="{85889EEE-BC48-42B7-9258-CBBFA55F9CC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636250"/>
            <a:ext cx="2664296" cy="2574052"/>
          </a:xfrm>
          <a:prstGeom prst="rect">
            <a:avLst/>
          </a:prstGeom>
          <a:noFill/>
          <a:effectLst/>
        </p:spPr>
      </p:pic>
      <p:pic>
        <p:nvPicPr>
          <p:cNvPr id="56324" name="Picture 4" descr="SCCa0001">
            <a:extLst>
              <a:ext uri="{FF2B5EF4-FFF2-40B4-BE49-F238E27FC236}">
                <a16:creationId xmlns:a16="http://schemas.microsoft.com/office/drawing/2014/main" id="{B9D76B08-3C50-46E5-850B-DB329CE2D52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45" y="647699"/>
            <a:ext cx="4128200" cy="2683330"/>
          </a:xfrm>
          <a:prstGeom prst="rect">
            <a:avLst/>
          </a:prstGeom>
          <a:noFill/>
          <a:effectLst/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AF4ABE4C-B7BB-427A-BF89-C988D0828170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308755" y="678994"/>
            <a:ext cx="4608511" cy="476623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900" dirty="0" err="1"/>
              <a:t>Αγρότης</a:t>
            </a:r>
            <a:r>
              <a:rPr lang="en-US" altLang="en-US" sz="1900" dirty="0"/>
              <a:t> 67 </a:t>
            </a:r>
            <a:r>
              <a:rPr lang="en-US" altLang="en-US" sz="1900" dirty="0" err="1"/>
              <a:t>ετών</a:t>
            </a:r>
            <a:r>
              <a:rPr lang="en-US" altLang="en-US" sz="1900" dirty="0"/>
              <a:t> </a:t>
            </a:r>
            <a:r>
              <a:rPr lang="en-US" altLang="en-US" sz="1900" dirty="0" err="1"/>
              <a:t>εμφ</a:t>
            </a:r>
            <a:r>
              <a:rPr lang="en-US" altLang="en-US" sz="1900" dirty="0"/>
              <a:t>ανίζει εξελκωμένο οζίδιο στη δεξιά παρειά που μεγαλώνει ταχύτατα</a:t>
            </a:r>
          </a:p>
          <a:p>
            <a:pPr>
              <a:lnSpc>
                <a:spcPct val="90000"/>
              </a:lnSpc>
            </a:pPr>
            <a:r>
              <a:rPr lang="en-US" altLang="en-US" sz="1900" dirty="0" err="1"/>
              <a:t>Προϋ</a:t>
            </a:r>
            <a:r>
              <a:rPr lang="en-US" altLang="en-US" sz="1900" dirty="0"/>
              <a:t>πήρχε μια απολεπιζώμενη πλάκα παρούσα για μερικά χρόνια πάνω στην οποία άρχισε να αναπτύσσεται το οζίδιο</a:t>
            </a:r>
          </a:p>
          <a:p>
            <a:pPr>
              <a:lnSpc>
                <a:spcPct val="90000"/>
              </a:lnSpc>
            </a:pPr>
            <a:r>
              <a:rPr lang="en-US" altLang="en-US" sz="1900" dirty="0" err="1"/>
              <a:t>Ιστολογικά</a:t>
            </a:r>
            <a:r>
              <a:rPr lang="en-US" altLang="en-US" sz="1900" dirty="0"/>
              <a:t> ανα</a:t>
            </a:r>
            <a:r>
              <a:rPr lang="en-US" altLang="en-US" sz="1900" dirty="0" err="1"/>
              <a:t>γνωρίζετ</a:t>
            </a:r>
            <a:r>
              <a:rPr lang="en-US" altLang="en-US" sz="1900" dirty="0"/>
              <a:t>αι νεόπλασμα από πλακώδη κύτταρα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3B9B953-6C6B-4439-BA03-512125807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0863" y="-100013"/>
            <a:ext cx="6119812" cy="836613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 dirty="0">
                <a:solidFill>
                  <a:schemeClr val="tx1">
                    <a:lumMod val="95000"/>
                  </a:schemeClr>
                </a:solidFill>
              </a:rPr>
              <a:t>Κα</a:t>
            </a:r>
            <a:r>
              <a:rPr lang="en-GB" altLang="en-US" sz="3600" b="1" dirty="0" err="1">
                <a:solidFill>
                  <a:schemeClr val="tx1">
                    <a:lumMod val="95000"/>
                  </a:schemeClr>
                </a:solidFill>
              </a:rPr>
              <a:t>κόηθες</a:t>
            </a:r>
            <a:r>
              <a:rPr lang="en-GB" altLang="en-US" sz="36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altLang="en-US" sz="3600" b="1" dirty="0" err="1">
                <a:solidFill>
                  <a:schemeClr val="tx1">
                    <a:lumMod val="95000"/>
                  </a:schemeClr>
                </a:solidFill>
              </a:rPr>
              <a:t>μελάνωμ</a:t>
            </a:r>
            <a:r>
              <a:rPr lang="en-GB" altLang="en-US" sz="3600" b="1" dirty="0">
                <a:solidFill>
                  <a:schemeClr val="tx1">
                    <a:lumMod val="95000"/>
                  </a:schemeClr>
                </a:solidFill>
              </a:rPr>
              <a:t>α (</a:t>
            </a:r>
            <a:r>
              <a:rPr lang="el-GR" altLang="en-US" sz="3600" b="1" dirty="0">
                <a:solidFill>
                  <a:schemeClr val="tx1">
                    <a:lumMod val="95000"/>
                  </a:schemeClr>
                </a:solidFill>
              </a:rPr>
              <a:t>Ι</a:t>
            </a:r>
            <a:r>
              <a:rPr lang="en-GB" altLang="en-US" sz="3600" b="1" dirty="0">
                <a:solidFill>
                  <a:schemeClr val="tx1">
                    <a:lumMod val="95000"/>
                  </a:schemeClr>
                </a:solidFill>
              </a:rPr>
              <a:t>V)</a:t>
            </a:r>
            <a:endParaRPr lang="en-GB" altLang="en-US" sz="3600" b="1" dirty="0">
              <a:solidFill>
                <a:schemeClr val="tx1">
                  <a:lumMod val="95000"/>
                </a:schemeClr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51278A9-EB31-4C43-A105-2A64A48B2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95550" y="908050"/>
            <a:ext cx="7200900" cy="5545138"/>
          </a:xfrm>
          <a:noFill/>
        </p:spPr>
        <p:txBody>
          <a:bodyPr vert="horz" lIns="92075" tIns="46038" rIns="92075" bIns="46038" rtlCol="0"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Αρχικά παρατηρείται η </a:t>
            </a:r>
            <a:r>
              <a:rPr lang="el-GR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n-GB" altLang="en-US" sz="2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ριζόντι</a:t>
            </a:r>
            <a:r>
              <a:rPr lang="en-GB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φάση ανάπτυξης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διήθηση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επ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ιδερμίδ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ας, θηλώδους χορίου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όχι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αστατικό δυναμικό</a:t>
            </a:r>
            <a:r>
              <a:rPr lang="el-GR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όχι αγγειογένεση</a:t>
            </a:r>
            <a:endParaRPr lang="en-GB" alt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l-GR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Π.χ. 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Lentigo 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επ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ιφ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ανειακά επεκτεινόμενο, lentiginous μελάνωμα των άκρων/βλενογόνων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Προοδευτικά εμφανίζεται η </a:t>
            </a:r>
            <a:r>
              <a:rPr lang="el-GR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κάθετη</a:t>
            </a:r>
            <a:r>
              <a:rPr lang="en-GB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φάση</a:t>
            </a:r>
            <a:r>
              <a:rPr lang="en-GB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GB" altLang="en-US" sz="2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νά</a:t>
            </a:r>
            <a:r>
              <a:rPr lang="en-GB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πτυξης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νά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πτυξη κλώνου με μεταστατικό δυναμικό, που διηθεί το δικτυωτό χόριο</a:t>
            </a:r>
            <a:endParaRPr lang="el-GR" alt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l-GR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Εμφάνιση αγγειογένεσης</a:t>
            </a:r>
            <a:endParaRPr lang="en-GB" altLang="en-US" sz="2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l-GR" altLang="en-US" sz="24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Κλινικά: ανάπτυξη όζου σε προϋπάρχουσα επίπεδη μελαγχρωματική αλλοίωση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l-GR" alt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Π.χ. </a:t>
            </a:r>
            <a:r>
              <a:rPr lang="en-GB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οζώδες</a:t>
            </a:r>
            <a:r>
              <a:rPr lang="en-GB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μελάνωμ</a:t>
            </a:r>
            <a:r>
              <a:rPr lang="en-GB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l-GR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l-GR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Μεταστάσεις σε λεμφαδένες, ήπαρ, πνεύμονες, οστά, εγκέφαλο, κτλ</a:t>
            </a:r>
            <a:endParaRPr lang="en-GB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9EBB464-53EF-40A0-97BC-EE8F6452A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2CB6F7-86D0-4841-816B-805976DA54BF}"/>
              </a:ext>
            </a:extLst>
          </p:cNvPr>
          <p:cNvSpPr/>
          <p:nvPr/>
        </p:nvSpPr>
        <p:spPr>
          <a:xfrm>
            <a:off x="967091" y="1484784"/>
            <a:ext cx="53285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</a:rPr>
              <a:t>Breslow classification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Πάχος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=&lt; 0.75mm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Πάχος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0.76 - 1.5mm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Πάχος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1.51 - 4mm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Πάχος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&gt;4mm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</a:rPr>
              <a:t>Clark classification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</a:rPr>
              <a:t>Level I - involves epidermis (in situ melanoma), no invasion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</a:rPr>
              <a:t>Level II - invades papillary dermis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</a:rPr>
              <a:t>Level III - invades papillary dermis up to papillary-reticular interface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</a:rPr>
              <a:t>Level IV - invades reticular dermis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</a:rPr>
              <a:t>Level V - invades subcutaneous tissue </a:t>
            </a:r>
            <a:endParaRPr lang="en-GB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08DAF-AA19-441B-A1E4-62935B05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381" y="0"/>
            <a:ext cx="6300700" cy="3528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1A6D7-2B5A-4FAF-90B5-8DD67E14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3068960"/>
            <a:ext cx="4048789" cy="33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>
            <a:extLst>
              <a:ext uri="{FF2B5EF4-FFF2-40B4-BE49-F238E27FC236}">
                <a16:creationId xmlns:a16="http://schemas.microsoft.com/office/drawing/2014/main" id="{EE7C0D7F-5C67-4386-9266-2944149BF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0863" y="188914"/>
            <a:ext cx="6119812" cy="50323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3200" b="1" dirty="0">
                <a:solidFill>
                  <a:schemeClr val="tx1"/>
                </a:solidFill>
              </a:rPr>
              <a:t>Κα</a:t>
            </a:r>
            <a:r>
              <a:rPr lang="en-GB" altLang="en-US" sz="3200" b="1" dirty="0" err="1">
                <a:solidFill>
                  <a:schemeClr val="tx1"/>
                </a:solidFill>
              </a:rPr>
              <a:t>κόηθες</a:t>
            </a:r>
            <a:r>
              <a:rPr lang="en-GB" altLang="en-US" sz="3200" b="1" dirty="0">
                <a:solidFill>
                  <a:schemeClr val="tx1"/>
                </a:solidFill>
              </a:rPr>
              <a:t> </a:t>
            </a:r>
            <a:r>
              <a:rPr lang="en-GB" altLang="en-US" sz="3200" b="1" dirty="0" err="1">
                <a:solidFill>
                  <a:schemeClr val="tx1"/>
                </a:solidFill>
              </a:rPr>
              <a:t>μελάνωμ</a:t>
            </a:r>
            <a:r>
              <a:rPr lang="en-GB" altLang="en-US" sz="3200" b="1" dirty="0">
                <a:solidFill>
                  <a:schemeClr val="tx1"/>
                </a:solidFill>
              </a:rPr>
              <a:t>α (Ι</a:t>
            </a:r>
            <a:r>
              <a:rPr lang="el-GR" altLang="en-US" sz="3200" b="1" dirty="0">
                <a:solidFill>
                  <a:schemeClr val="tx1"/>
                </a:solidFill>
              </a:rPr>
              <a:t>ΙΙ</a:t>
            </a:r>
            <a:r>
              <a:rPr lang="en-GB" altLang="en-US" sz="32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4995" name="Picture 6" descr="22-21">
            <a:extLst>
              <a:ext uri="{FF2B5EF4-FFF2-40B4-BE49-F238E27FC236}">
                <a16:creationId xmlns:a16="http://schemas.microsoft.com/office/drawing/2014/main" id="{0F08F74A-E2AB-4C55-AE4E-1B46ECF8A0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041" r="12476" b="19193"/>
          <a:stretch>
            <a:fillRect/>
          </a:stretch>
        </p:blipFill>
        <p:spPr>
          <a:xfrm>
            <a:off x="2636839" y="738188"/>
            <a:ext cx="6804025" cy="5899150"/>
          </a:xfrm>
          <a:noFill/>
        </p:spPr>
      </p:pic>
      <p:sp>
        <p:nvSpPr>
          <p:cNvPr id="84996" name="Text Box 7">
            <a:extLst>
              <a:ext uri="{FF2B5EF4-FFF2-40B4-BE49-F238E27FC236}">
                <a16:creationId xmlns:a16="http://schemas.microsoft.com/office/drawing/2014/main" id="{022E15EE-6DB7-485A-BE01-CB21E6368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7858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4">
            <a:extLst>
              <a:ext uri="{FF2B5EF4-FFF2-40B4-BE49-F238E27FC236}">
                <a16:creationId xmlns:a16="http://schemas.microsoft.com/office/drawing/2014/main" id="{94545906-5FD4-41D5-AC47-06021F6CB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1"/>
              <a:t>Κακόηθες μελάνωμα (V)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5D938EC4-FF44-4653-B2B4-132BD77ECE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8595" y="2132856"/>
            <a:ext cx="4799145" cy="3763855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Υπάρχουν 4 (κύριοι) ιστολογικοί  τύποι μελανώματος</a:t>
            </a:r>
          </a:p>
          <a:p>
            <a:pPr lvl="1" eaLnBrk="1" hangingPunct="1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ιφ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ανειακά επεκτεινόμενο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(70%)</a:t>
            </a:r>
          </a:p>
          <a:p>
            <a:pPr lvl="1" eaLnBrk="1" hangingPunct="1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Κακοήθης φακίδα (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Lentigo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maligna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Εφηλιδοειδές (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lentiginous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μελάνωμ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α των άκρων/βλενογόνων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(συνώνυμο: κακοήθης φακίδα)</a:t>
            </a:r>
          </a:p>
          <a:p>
            <a:pPr lvl="1" eaLnBrk="1" hangingPunct="1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Οζ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ώδες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μελάνωμ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(15-30%)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A99CC-A633-4D1E-835D-4F02E8F1DD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856"/>
          <a:stretch/>
        </p:blipFill>
        <p:spPr>
          <a:xfrm>
            <a:off x="4799856" y="3284984"/>
            <a:ext cx="7128846" cy="3618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BED553-098F-4C37-9DEB-6E53A78B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18" r="2" b="26706"/>
          <a:stretch/>
        </p:blipFill>
        <p:spPr>
          <a:xfrm>
            <a:off x="6023992" y="177089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elanoma">
            <a:extLst>
              <a:ext uri="{FF2B5EF4-FFF2-40B4-BE49-F238E27FC236}">
                <a16:creationId xmlns:a16="http://schemas.microsoft.com/office/drawing/2014/main" id="{63E2BC24-484C-4063-994F-8194C5FF9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88914"/>
            <a:ext cx="633571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F3CCA9D4-F8D5-4DE1-ACBF-C8F6C96DD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0863" y="0"/>
            <a:ext cx="6119812" cy="1143000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 dirty="0">
                <a:solidFill>
                  <a:srgbClr val="FFFF00"/>
                </a:solidFill>
              </a:rPr>
              <a:t>Κα</a:t>
            </a:r>
            <a:r>
              <a:rPr lang="en-GB" altLang="en-US" sz="3600" b="1" dirty="0" err="1">
                <a:solidFill>
                  <a:srgbClr val="FFFF00"/>
                </a:solidFill>
              </a:rPr>
              <a:t>κόηθες</a:t>
            </a:r>
            <a:r>
              <a:rPr lang="en-GB" altLang="en-US" sz="3600" b="1" dirty="0">
                <a:solidFill>
                  <a:srgbClr val="FFFF00"/>
                </a:solidFill>
              </a:rPr>
              <a:t> </a:t>
            </a:r>
            <a:r>
              <a:rPr lang="en-GB" altLang="en-US" sz="3600" b="1" dirty="0" err="1">
                <a:solidFill>
                  <a:srgbClr val="FFFF00"/>
                </a:solidFill>
              </a:rPr>
              <a:t>μελάνωμ</a:t>
            </a:r>
            <a:r>
              <a:rPr lang="en-GB" altLang="en-US" sz="3600" b="1" dirty="0">
                <a:solidFill>
                  <a:srgbClr val="FFFF00"/>
                </a:solidFill>
              </a:rPr>
              <a:t>α (VI)</a:t>
            </a:r>
            <a:endParaRPr lang="en-GB" altLang="en-US" sz="3600" b="1" dirty="0">
              <a:solidFill>
                <a:srgbClr val="FFFF00"/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89C009F9-CD74-49C6-BE1A-A7C1D86C72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11450" y="1412875"/>
            <a:ext cx="6985000" cy="4827588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400" dirty="0" err="1">
                <a:solidFill>
                  <a:schemeClr val="tx1">
                    <a:lumMod val="95000"/>
                  </a:schemeClr>
                </a:solidFill>
              </a:rPr>
              <a:t>Σημ</a:t>
            </a:r>
            <a:r>
              <a:rPr lang="en-GB" altLang="en-US" sz="2400" dirty="0">
                <a:solidFill>
                  <a:schemeClr val="tx1">
                    <a:lumMod val="95000"/>
                  </a:schemeClr>
                </a:solidFill>
              </a:rPr>
              <a:t>ασία στην </a:t>
            </a:r>
            <a:r>
              <a:rPr lang="en-GB" altLang="en-US" sz="2400" b="1" dirty="0">
                <a:solidFill>
                  <a:schemeClr val="tx1">
                    <a:lumMod val="95000"/>
                  </a:schemeClr>
                </a:solidFill>
              </a:rPr>
              <a:t>πρόγνωση της νόσου</a:t>
            </a:r>
            <a:endParaRPr lang="el-GR" altLang="en-US" sz="2400" b="1" dirty="0">
              <a:solidFill>
                <a:schemeClr val="tx1">
                  <a:lumMod val="95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πάχος όγκου</a:t>
            </a: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 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κατά </a:t>
            </a:r>
            <a:r>
              <a:rPr lang="en-US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Breslow </a:t>
            </a:r>
            <a:r>
              <a:rPr lang="el-GR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(</a:t>
            </a:r>
            <a:r>
              <a:rPr lang="en-US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mm</a:t>
            </a: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)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 και </a:t>
            </a:r>
            <a:r>
              <a:rPr lang="el-GR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εξέλκωση</a:t>
            </a:r>
            <a:r>
              <a:rPr lang="en-US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 (T)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επίπεδο διήθησης κατά </a:t>
            </a: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Clark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 (σε λεπτά μελανώματα)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μιτωτική δραστηριότητα 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(+: χειρότερη πρόγνωση)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παρουσία διηθούντων τον όγκο λεμφοκυττάρων 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(ΤΙ</a:t>
            </a: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Ls=tumor-infiltrating lymphocytes)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 (+: καλύτερη πρόγνωση)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Υποστροφή 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(+: χειρότερη πρόγνωση)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Φύλο 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(γυναίκες: καλύτερη πρόγνωση)</a:t>
            </a:r>
            <a:endParaRPr lang="en-US" altLang="en-US" sz="2000" dirty="0">
              <a:solidFill>
                <a:schemeClr val="tx1">
                  <a:lumMod val="95000"/>
                </a:schemeClr>
              </a:solidFill>
              <a:latin typeface="Times New Roman Greek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Λεμφαδενικές μεταστάσεις</a:t>
            </a:r>
            <a:r>
              <a:rPr lang="en-US" altLang="en-US" sz="2000" dirty="0">
                <a:solidFill>
                  <a:srgbClr val="FF0000"/>
                </a:solidFill>
                <a:latin typeface="Times New Roman Greek" panose="02020603050405020304" pitchFamily="18" charset="0"/>
              </a:rPr>
              <a:t> </a:t>
            </a:r>
            <a:r>
              <a:rPr lang="en-US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(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βιοψία λεμφαδένα φρουρού: ακόμη και μικρομεταστάσεις επιβαρύνουν την πρόγνωση), αριθμός + λεμ/νων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Times New Roman Greek" panose="02020603050405020304" pitchFamily="18" charset="0"/>
              </a:rPr>
              <a:t>Μεταστάσεις</a:t>
            </a:r>
            <a:endParaRPr lang="en-GB" altLang="en-US" sz="2000" dirty="0">
              <a:solidFill>
                <a:schemeClr val="tx1">
                  <a:lumMod val="95000"/>
                </a:schemeClr>
              </a:solidFill>
              <a:latin typeface="Times New Roman Greek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1C8D3D20-F534-4A32-910B-7D89EF0B2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6425" y="260350"/>
            <a:ext cx="6121400" cy="1143000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 dirty="0">
                <a:solidFill>
                  <a:schemeClr val="tx1"/>
                </a:solidFill>
              </a:rPr>
              <a:t>Κα</a:t>
            </a:r>
            <a:r>
              <a:rPr lang="en-GB" altLang="en-US" sz="3600" b="1" dirty="0" err="1">
                <a:solidFill>
                  <a:schemeClr val="tx1"/>
                </a:solidFill>
              </a:rPr>
              <a:t>κόηθες</a:t>
            </a:r>
            <a:r>
              <a:rPr lang="en-GB" altLang="en-US" sz="3600" b="1" dirty="0">
                <a:solidFill>
                  <a:schemeClr val="tx1"/>
                </a:solidFill>
              </a:rPr>
              <a:t> </a:t>
            </a:r>
            <a:r>
              <a:rPr lang="en-GB" altLang="en-US" sz="3600" b="1" dirty="0" err="1">
                <a:solidFill>
                  <a:schemeClr val="tx1"/>
                </a:solidFill>
              </a:rPr>
              <a:t>μελάνωμ</a:t>
            </a:r>
            <a:r>
              <a:rPr lang="en-GB" altLang="en-US" sz="3600" b="1" dirty="0">
                <a:solidFill>
                  <a:schemeClr val="tx1"/>
                </a:solidFill>
              </a:rPr>
              <a:t>α (</a:t>
            </a:r>
            <a:r>
              <a:rPr lang="en-US" altLang="en-US" sz="3600" b="1" dirty="0">
                <a:solidFill>
                  <a:schemeClr val="tx1"/>
                </a:solidFill>
              </a:rPr>
              <a:t>VI</a:t>
            </a:r>
            <a:r>
              <a:rPr lang="en-GB" altLang="en-US" sz="3600" b="1" dirty="0">
                <a:solidFill>
                  <a:schemeClr val="tx1"/>
                </a:solidFill>
              </a:rPr>
              <a:t>Ι)</a:t>
            </a:r>
            <a:endParaRPr lang="en-GB" altLang="en-US" sz="3600" b="1" dirty="0">
              <a:solidFill>
                <a:schemeClr val="tx1"/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F8E30A89-BC52-4498-96F3-1F03622002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40014" y="1981200"/>
            <a:ext cx="7056437" cy="41148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800" dirty="0" err="1"/>
              <a:t>Μέχρι</a:t>
            </a:r>
            <a:r>
              <a:rPr lang="en-GB" altLang="en-US" sz="2800" dirty="0"/>
              <a:t> π</a:t>
            </a:r>
            <a:r>
              <a:rPr lang="en-GB" altLang="en-US" sz="2800" dirty="0" err="1"/>
              <a:t>ρόσφ</a:t>
            </a:r>
            <a:r>
              <a:rPr lang="en-GB" altLang="en-US" sz="2800" dirty="0"/>
              <a:t>ατα </a:t>
            </a:r>
            <a:r>
              <a:rPr lang="el-GR" altLang="en-US" sz="2800" dirty="0"/>
              <a:t>ήταν </a:t>
            </a:r>
            <a:r>
              <a:rPr lang="en-GB" altLang="en-US" sz="2800" dirty="0"/>
              <a:t>θανα</a:t>
            </a:r>
            <a:r>
              <a:rPr lang="en-GB" altLang="en-US" sz="2800" dirty="0" err="1"/>
              <a:t>τηφόρο</a:t>
            </a:r>
            <a:endParaRPr lang="en-GB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 err="1"/>
              <a:t>Πρόληψη</a:t>
            </a:r>
            <a:r>
              <a:rPr lang="en-GB" altLang="en-US" sz="2800" dirty="0"/>
              <a:t> 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n-GB" altLang="en-US" sz="2400" dirty="0"/>
              <a:t>απ</a:t>
            </a:r>
            <a:r>
              <a:rPr lang="en-GB" altLang="en-US" sz="2400" dirty="0" err="1"/>
              <a:t>οφυγή</a:t>
            </a:r>
            <a:r>
              <a:rPr lang="en-GB" altLang="en-US" sz="2400" dirty="0"/>
              <a:t> </a:t>
            </a:r>
            <a:r>
              <a:rPr lang="en-GB" altLang="en-US" sz="2400" dirty="0" err="1"/>
              <a:t>ηλι</a:t>
            </a:r>
            <a:r>
              <a:rPr lang="en-GB" altLang="en-US" sz="2400" dirty="0"/>
              <a:t>ακής έκθεσης ιδιαίτερα ανοιχτόχρωμων ατόμων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Tx/>
              <a:buChar char="»"/>
            </a:pPr>
            <a:r>
              <a:rPr lang="en-GB" altLang="en-US" sz="2400" dirty="0"/>
              <a:t>παρα</a:t>
            </a:r>
            <a:r>
              <a:rPr lang="en-GB" altLang="en-US" sz="2400" dirty="0" err="1"/>
              <a:t>κολούθηση</a:t>
            </a:r>
            <a:r>
              <a:rPr lang="en-GB" altLang="en-US" sz="2400" dirty="0"/>
              <a:t> α</a:t>
            </a:r>
            <a:r>
              <a:rPr lang="en-GB" altLang="en-US" sz="2400" dirty="0" err="1"/>
              <a:t>τόμων</a:t>
            </a:r>
            <a:r>
              <a:rPr lang="en-GB" altLang="en-US" sz="2400" dirty="0"/>
              <a:t> </a:t>
            </a:r>
            <a:r>
              <a:rPr lang="en-GB" altLang="en-US" sz="2400" dirty="0" err="1"/>
              <a:t>με</a:t>
            </a:r>
            <a:r>
              <a:rPr lang="en-GB" altLang="en-US" sz="2400" dirty="0"/>
              <a:t> </a:t>
            </a:r>
            <a:r>
              <a:rPr lang="en-GB" altLang="en-US" sz="2400" dirty="0" err="1"/>
              <a:t>σύνδρομο</a:t>
            </a:r>
            <a:r>
              <a:rPr lang="en-GB" altLang="en-US" sz="2400" dirty="0"/>
              <a:t> </a:t>
            </a:r>
            <a:r>
              <a:rPr lang="en-GB" altLang="en-US" sz="2400" dirty="0" err="1"/>
              <a:t>δυσ</a:t>
            </a:r>
            <a:r>
              <a:rPr lang="en-GB" altLang="en-US" sz="2400" dirty="0"/>
              <a:t>πλαστικών σπίλων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 err="1"/>
              <a:t>Σημ</a:t>
            </a:r>
            <a:r>
              <a:rPr lang="en-GB" altLang="en-US" sz="2800" dirty="0"/>
              <a:t>ασία έγκαιρης διάγνωσης</a:t>
            </a:r>
          </a:p>
          <a:p>
            <a:pPr eaLnBrk="1" hangingPunct="1">
              <a:lnSpc>
                <a:spcPct val="90000"/>
              </a:lnSpc>
            </a:pPr>
            <a:endParaRPr lang="en-GB" altLang="en-US" sz="2800" dirty="0">
              <a:solidFill>
                <a:schemeClr val="bg1"/>
              </a:solidFill>
              <a:latin typeface="Times New Roman Greek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82A5EC2D-2FE8-4329-9D41-4EA75C277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1450" y="333376"/>
            <a:ext cx="6769100" cy="792163"/>
          </a:xfrm>
        </p:spPr>
        <p:txBody>
          <a:bodyPr>
            <a:normAutofit/>
          </a:bodyPr>
          <a:lstStyle/>
          <a:p>
            <a:r>
              <a:rPr lang="el-GR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Παθογένεια μελανώματος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1A0BB09-C340-4F9C-AC1B-BEC81E42AA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40013" y="1268414"/>
            <a:ext cx="2735262" cy="54006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l-GR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Κληρονομικότητα και ηλιακή έκθεση</a:t>
            </a:r>
          </a:p>
          <a:p>
            <a:pPr>
              <a:lnSpc>
                <a:spcPct val="80000"/>
              </a:lnSpc>
            </a:pPr>
            <a:r>
              <a:rPr lang="en-GB" alt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Μορι</a:t>
            </a: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ακοί παράγοντες </a:t>
            </a:r>
            <a:endParaRPr lang="el-GR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CDKN2A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el-GR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των οικογενών, 10% των σποραδικών</a:t>
            </a: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απώλεια </a:t>
            </a:r>
            <a:r>
              <a:rPr lang="en-GB" alt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p16</a:t>
            </a:r>
            <a:r>
              <a:rPr lang="el-GR" alt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p14/ARF)</a:t>
            </a:r>
            <a:endParaRPr lang="el-GR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l-G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Ενεργοποιητικές μεταλλάξεις 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BRAF </a:t>
            </a:r>
            <a:r>
              <a:rPr lang="el-G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60-70% 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στοχεύουσες θεραπείες)</a:t>
            </a:r>
          </a:p>
          <a:p>
            <a:pPr lvl="1">
              <a:lnSpc>
                <a:spcPct val="80000"/>
              </a:lnSpc>
            </a:pPr>
            <a:r>
              <a:rPr lang="el-G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Μεταλλάξεις </a:t>
            </a:r>
            <a:r>
              <a:rPr lang="el-G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 </a:t>
            </a:r>
            <a:r>
              <a:rPr lang="el-G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10-15%</a:t>
            </a:r>
            <a:endParaRPr lang="el-GR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l-GR" altLang="en-US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ΡΤΕΝ</a:t>
            </a:r>
            <a:r>
              <a:rPr lang="el-GR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επιγενετική σίγαση σε ~20%</a:t>
            </a:r>
          </a:p>
          <a:p>
            <a:pPr>
              <a:lnSpc>
                <a:spcPct val="80000"/>
              </a:lnSpc>
            </a:pPr>
            <a:r>
              <a:rPr lang="el-GR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Ανοσοθεραπεία (αντι-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CTLA-4, PD1, PDL1)</a:t>
            </a:r>
            <a:endParaRPr lang="el-GR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61" name="Picture 5" descr="image1">
            <a:extLst>
              <a:ext uri="{FF2B5EF4-FFF2-40B4-BE49-F238E27FC236}">
                <a16:creationId xmlns:a16="http://schemas.microsoft.com/office/drawing/2014/main" id="{6B754BB8-998E-4CB6-917A-968DF1349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"/>
          <a:stretch>
            <a:fillRect/>
          </a:stretch>
        </p:blipFill>
        <p:spPr bwMode="auto">
          <a:xfrm>
            <a:off x="5467351" y="1558925"/>
            <a:ext cx="4157663" cy="51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116E737-B2EE-4BB5-A8BB-5C2713044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0863" y="0"/>
            <a:ext cx="6119812" cy="1143000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 dirty="0">
                <a:solidFill>
                  <a:schemeClr val="tx1"/>
                </a:solidFill>
              </a:rPr>
              <a:t>Κα</a:t>
            </a:r>
            <a:r>
              <a:rPr lang="en-GB" altLang="en-US" sz="3600" b="1" dirty="0" err="1">
                <a:solidFill>
                  <a:schemeClr val="tx1"/>
                </a:solidFill>
              </a:rPr>
              <a:t>κόηθες</a:t>
            </a:r>
            <a:r>
              <a:rPr lang="en-GB" altLang="en-US" sz="3600" b="1" dirty="0">
                <a:solidFill>
                  <a:schemeClr val="tx1"/>
                </a:solidFill>
              </a:rPr>
              <a:t> </a:t>
            </a:r>
            <a:r>
              <a:rPr lang="en-GB" altLang="en-US" sz="3600" b="1" dirty="0" err="1">
                <a:solidFill>
                  <a:schemeClr val="tx1"/>
                </a:solidFill>
              </a:rPr>
              <a:t>μελάνωμ</a:t>
            </a:r>
            <a:r>
              <a:rPr lang="en-GB" altLang="en-US" sz="3600" b="1" dirty="0">
                <a:solidFill>
                  <a:schemeClr val="tx1"/>
                </a:solidFill>
              </a:rPr>
              <a:t>α (VI</a:t>
            </a:r>
            <a:r>
              <a:rPr lang="el-GR" altLang="en-US" sz="3600" b="1" dirty="0">
                <a:solidFill>
                  <a:schemeClr val="tx1"/>
                </a:solidFill>
              </a:rPr>
              <a:t>ΙΙ</a:t>
            </a:r>
            <a:r>
              <a:rPr lang="en-GB" altLang="en-US" sz="3600" b="1" dirty="0">
                <a:solidFill>
                  <a:schemeClr val="tx1"/>
                </a:solidFill>
              </a:rPr>
              <a:t>)</a:t>
            </a:r>
            <a:endParaRPr lang="en-GB" altLang="en-US" sz="3600" b="1" dirty="0">
              <a:solidFill>
                <a:schemeClr val="tx1"/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F60860E-208E-41BC-A2DC-E6026018B1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95550" y="1557339"/>
            <a:ext cx="7200900" cy="4827587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/>
            <a:r>
              <a:rPr lang="el-GR" altLang="en-US" sz="2800" dirty="0">
                <a:solidFill>
                  <a:schemeClr val="bg1"/>
                </a:solidFill>
              </a:rPr>
              <a:t> </a:t>
            </a:r>
            <a:r>
              <a:rPr lang="en-GB" altLang="en-US" sz="2800" dirty="0" err="1"/>
              <a:t>Μελάνωμ</a:t>
            </a:r>
            <a:r>
              <a:rPr lang="en-GB" altLang="en-US" sz="2800" dirty="0"/>
              <a:t>α οφθαλμού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2400" dirty="0"/>
              <a:t>από </a:t>
            </a:r>
            <a:r>
              <a:rPr lang="en-GB" altLang="en-US" sz="2400" dirty="0" err="1"/>
              <a:t>τον</a:t>
            </a:r>
            <a:r>
              <a:rPr lang="en-GB" altLang="en-US" sz="2400" dirty="0"/>
              <a:t> α</a:t>
            </a:r>
            <a:r>
              <a:rPr lang="en-GB" altLang="en-US" sz="2400" dirty="0" err="1"/>
              <a:t>γγειώδη</a:t>
            </a:r>
            <a:r>
              <a:rPr lang="en-GB" altLang="en-US" sz="2400" dirty="0"/>
              <a:t> </a:t>
            </a:r>
            <a:r>
              <a:rPr lang="en-GB" altLang="en-US" sz="2400" dirty="0" err="1"/>
              <a:t>χιτών</a:t>
            </a:r>
            <a:r>
              <a:rPr lang="en-GB" altLang="en-US" sz="2400" dirty="0"/>
              <a:t>α (κυρίως) ή το μελανοφόρο επιθήλιο του αμφιβληστροειδούς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2400" dirty="0"/>
              <a:t>α</a:t>
            </a:r>
            <a:r>
              <a:rPr lang="en-GB" altLang="en-US" sz="2400" dirty="0" err="1"/>
              <a:t>κτρ</a:t>
            </a:r>
            <a:r>
              <a:rPr lang="en-GB" altLang="en-US" sz="2400" dirty="0"/>
              <a:t>ακτοκυτταρικά (λιγότερο επιθετικά)</a:t>
            </a:r>
            <a:r>
              <a:rPr lang="el-GR" altLang="en-US" sz="2400" dirty="0"/>
              <a:t>, </a:t>
            </a:r>
            <a:r>
              <a:rPr lang="en-GB" altLang="en-US" sz="2400" dirty="0"/>
              <a:t>επ</a:t>
            </a:r>
            <a:r>
              <a:rPr lang="en-GB" altLang="en-US" sz="2400" dirty="0" err="1"/>
              <a:t>ιθηλιοειδή</a:t>
            </a:r>
            <a:r>
              <a:rPr lang="el-GR" altLang="en-US" sz="2400" dirty="0"/>
              <a:t>,</a:t>
            </a:r>
            <a:r>
              <a:rPr lang="en-GB" altLang="en-US" sz="2400" dirty="0" err="1"/>
              <a:t>μικτά</a:t>
            </a:r>
            <a:endParaRPr lang="el-GR" altLang="en-US" sz="2400" dirty="0"/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endParaRPr lang="en-GB" altLang="en-US" sz="2400" dirty="0">
              <a:solidFill>
                <a:schemeClr val="bg1"/>
              </a:solidFill>
            </a:endParaRPr>
          </a:p>
          <a:p>
            <a:pPr eaLnBrk="1" hangingPunct="1"/>
            <a:r>
              <a:rPr lang="en-GB" altLang="en-US" sz="2800" dirty="0" err="1"/>
              <a:t>Μελάνωμ</a:t>
            </a:r>
            <a:r>
              <a:rPr lang="en-GB" altLang="en-US" sz="2800" dirty="0"/>
              <a:t>α στοματικής κοιλότητας, οισοφάγου, πρωκτού, γεννητικών οργάνων, μηνίγγων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SqCCa-04">
            <a:extLst>
              <a:ext uri="{FF2B5EF4-FFF2-40B4-BE49-F238E27FC236}">
                <a16:creationId xmlns:a16="http://schemas.microsoft.com/office/drawing/2014/main" id="{37AEF5B7-3C01-45EC-8DDD-474F3ADCB88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9376" y="1556792"/>
            <a:ext cx="3392442" cy="32775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7348" name="Picture 4" descr="SCCa0001">
            <a:extLst>
              <a:ext uri="{FF2B5EF4-FFF2-40B4-BE49-F238E27FC236}">
                <a16:creationId xmlns:a16="http://schemas.microsoft.com/office/drawing/2014/main" id="{AE36B7D1-01B6-46AC-9293-2B499C1C33D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8" r="26976" b="1"/>
          <a:stretch/>
        </p:blipFill>
        <p:spPr>
          <a:xfrm>
            <a:off x="8135262" y="609601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77780B05-704C-4944-BC1B-17A510ECBA17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056739" y="764704"/>
            <a:ext cx="3329666" cy="37638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dirty="0" err="1"/>
              <a:t>Διάγνωση</a:t>
            </a:r>
            <a:r>
              <a:rPr lang="en-US" altLang="en-US" dirty="0"/>
              <a:t>: κα</a:t>
            </a:r>
            <a:r>
              <a:rPr lang="en-US" altLang="en-US" dirty="0" err="1"/>
              <a:t>ρκίνωμ</a:t>
            </a:r>
            <a:r>
              <a:rPr lang="en-US" altLang="en-US" dirty="0"/>
              <a:t>α εκ πλακώδους επιθηλίου</a:t>
            </a:r>
          </a:p>
          <a:p>
            <a:endParaRPr lang="en-US" altLang="en-US" dirty="0"/>
          </a:p>
          <a:p>
            <a:r>
              <a:rPr lang="en-US" altLang="en-US" dirty="0" err="1"/>
              <a:t>Ποιοι</a:t>
            </a:r>
            <a:r>
              <a:rPr lang="en-US" altLang="en-US" dirty="0"/>
              <a:t> πα</a:t>
            </a:r>
            <a:r>
              <a:rPr lang="en-US" altLang="en-US" dirty="0" err="1"/>
              <a:t>ράγοντες</a:t>
            </a:r>
            <a:r>
              <a:rPr lang="en-US" altLang="en-US" dirty="0"/>
              <a:t> π</a:t>
            </a:r>
            <a:r>
              <a:rPr lang="en-US" altLang="en-US" dirty="0" err="1"/>
              <a:t>ροδι</a:t>
            </a:r>
            <a:r>
              <a:rPr lang="en-US" altLang="en-US" dirty="0"/>
              <a:t>αθέτουν στην ανάπτυξη του όγκου;</a:t>
            </a:r>
          </a:p>
          <a:p>
            <a:endParaRPr lang="en-US" altLang="en-US" dirty="0"/>
          </a:p>
          <a:p>
            <a:r>
              <a:rPr lang="en-US" altLang="en-US" dirty="0" err="1"/>
              <a:t>Ποι</a:t>
            </a:r>
            <a:r>
              <a:rPr lang="en-US" altLang="en-US" dirty="0"/>
              <a:t>α η κλινική σημασία της νόσου;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969635-47F2-4A0E-B9A3-8009297A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1140" name="Picture 4" descr="KapSar01">
            <a:extLst>
              <a:ext uri="{FF2B5EF4-FFF2-40B4-BE49-F238E27FC236}">
                <a16:creationId xmlns:a16="http://schemas.microsoft.com/office/drawing/2014/main" id="{D79DAD1F-B687-4767-B816-20C0A0C938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39837"/>
            <a:ext cx="5976664" cy="4837772"/>
          </a:xfrm>
          <a:noFill/>
        </p:spPr>
      </p:pic>
      <p:sp>
        <p:nvSpPr>
          <p:cNvPr id="91139" name="Rectangle 3">
            <a:extLst>
              <a:ext uri="{FF2B5EF4-FFF2-40B4-BE49-F238E27FC236}">
                <a16:creationId xmlns:a16="http://schemas.microsoft.com/office/drawing/2014/main" id="{69C70EBE-241E-4E45-AC46-C1AA25CAF71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51564" y="1981200"/>
            <a:ext cx="3005137" cy="4114800"/>
          </a:xfrm>
        </p:spPr>
        <p:txBody>
          <a:bodyPr/>
          <a:lstStyle/>
          <a:p>
            <a:pPr eaLnBrk="1" hangingPunct="1"/>
            <a:r>
              <a:rPr lang="el-GR" altLang="en-US" sz="2800"/>
              <a:t>Ασθενής 29 ετών θετικός για τον ιό </a:t>
            </a:r>
            <a:r>
              <a:rPr lang="en-US" altLang="en-US" sz="2800"/>
              <a:t>HIV</a:t>
            </a:r>
            <a:r>
              <a:rPr lang="el-GR" altLang="en-US" sz="2800"/>
              <a:t> εμφανίζει ιώδεις κηλίδες στη σκληρή υπερώα</a:t>
            </a:r>
          </a:p>
          <a:p>
            <a:pPr eaLnBrk="1" hangingPunct="1"/>
            <a:endParaRPr lang="el-GR" altLang="en-US" sz="2800"/>
          </a:p>
          <a:p>
            <a:pPr eaLnBrk="1" hangingPunct="1">
              <a:buFontTx/>
              <a:buNone/>
            </a:pPr>
            <a:endParaRPr lang="el-GR" altLang="en-US" sz="28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9A8432F5-62A1-44F4-AF51-C4F452C94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Περίπτωση 14η</a:t>
            </a:r>
          </a:p>
        </p:txBody>
      </p:sp>
      <p:pic>
        <p:nvPicPr>
          <p:cNvPr id="92164" name="Picture 4" descr="KapSar01">
            <a:extLst>
              <a:ext uri="{FF2B5EF4-FFF2-40B4-BE49-F238E27FC236}">
                <a16:creationId xmlns:a16="http://schemas.microsoft.com/office/drawing/2014/main" id="{6FDC1663-FC11-47F2-8EAA-BD445606E9B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24836"/>
            <a:ext cx="5377073" cy="4352436"/>
          </a:xfrm>
          <a:noFill/>
        </p:spPr>
      </p:pic>
      <p:sp>
        <p:nvSpPr>
          <p:cNvPr id="92163" name="Rectangle 3">
            <a:extLst>
              <a:ext uri="{FF2B5EF4-FFF2-40B4-BE49-F238E27FC236}">
                <a16:creationId xmlns:a16="http://schemas.microsoft.com/office/drawing/2014/main" id="{30810533-39A9-4967-9DAC-929CFD3B9C3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240464" y="1557338"/>
            <a:ext cx="3005137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l-GR" altLang="en-US" sz="2800" dirty="0"/>
              <a:t>Διάγνωση: σάρκωμα </a:t>
            </a:r>
            <a:r>
              <a:rPr lang="en-US" altLang="en-US" sz="2800" dirty="0"/>
              <a:t>Kaposi</a:t>
            </a:r>
            <a:endParaRPr lang="el-GR" altLang="en-US" sz="2800" dirty="0"/>
          </a:p>
          <a:p>
            <a:pPr eaLnBrk="1" hangingPunct="1"/>
            <a:endParaRPr lang="el-GR" altLang="en-US" sz="2800" dirty="0"/>
          </a:p>
          <a:p>
            <a:pPr eaLnBrk="1" hangingPunct="1"/>
            <a:r>
              <a:rPr lang="el-GR" altLang="en-US" sz="2800" dirty="0"/>
              <a:t>Σε ποια άλλη ηλικιακή ομάδα αναπτύσσεται το σάρκωμα </a:t>
            </a:r>
            <a:r>
              <a:rPr lang="en-US" altLang="en-US" sz="2800" dirty="0"/>
              <a:t>Kaposi</a:t>
            </a:r>
            <a:r>
              <a:rPr lang="el-GR" altLang="en-US" sz="2800" dirty="0"/>
              <a:t> όταν δεν εξαρτάται από λοίμωξη με τον ιό </a:t>
            </a:r>
            <a:r>
              <a:rPr lang="en-US" altLang="en-US" sz="2800" dirty="0"/>
              <a:t>HIV</a:t>
            </a:r>
            <a:r>
              <a:rPr lang="el-GR" altLang="en-US" sz="2800" dirty="0"/>
              <a:t>;</a:t>
            </a:r>
          </a:p>
          <a:p>
            <a:pPr eaLnBrk="1" hangingPunct="1"/>
            <a:endParaRPr lang="el-GR" altLang="en-US" sz="28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B60C9AA-CBE9-48E8-BD9C-0DC9A1249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/>
            <a:r>
              <a:rPr lang="en-GB" altLang="en-US" b="1"/>
              <a:t>Όγκοι χορίου </a:t>
            </a:r>
            <a:endParaRPr lang="en-GB" altLang="en-US" b="1">
              <a:latin typeface="Times New Roman Greek" panose="02020603050405020304" pitchFamily="18" charset="0"/>
            </a:endParaRP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15966EE-53CB-43B5-9703-94354CB9FC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/>
            <a:r>
              <a:rPr lang="en-GB" altLang="en-US" sz="1700" b="1" dirty="0"/>
              <a:t>Κα</a:t>
            </a:r>
            <a:r>
              <a:rPr lang="en-GB" altLang="en-US" sz="1700" b="1" dirty="0" err="1"/>
              <a:t>λόηθες</a:t>
            </a:r>
            <a:r>
              <a:rPr lang="en-GB" altLang="en-US" sz="1700" b="1" dirty="0"/>
              <a:t> </a:t>
            </a:r>
            <a:r>
              <a:rPr lang="en-GB" altLang="en-US" sz="1700" b="1" dirty="0" err="1"/>
              <a:t>ινώδες</a:t>
            </a:r>
            <a:r>
              <a:rPr lang="en-GB" altLang="en-US" sz="1700" b="1" dirty="0"/>
              <a:t> </a:t>
            </a:r>
            <a:r>
              <a:rPr lang="en-GB" altLang="en-US" sz="1700" b="1" dirty="0" err="1"/>
              <a:t>ιστιοκύττωμ</a:t>
            </a:r>
            <a:r>
              <a:rPr lang="en-GB" altLang="en-US" sz="1700" b="1" dirty="0"/>
              <a:t>α 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1700" dirty="0"/>
              <a:t>κα</a:t>
            </a:r>
            <a:r>
              <a:rPr lang="en-GB" altLang="en-US" sz="1700" dirty="0" err="1"/>
              <a:t>λόηθες</a:t>
            </a:r>
            <a:r>
              <a:rPr lang="en-GB" altLang="en-US" sz="1700" dirty="0"/>
              <a:t> </a:t>
            </a:r>
            <a:r>
              <a:rPr lang="en-GB" altLang="en-US" sz="1700" dirty="0" err="1"/>
              <a:t>νεό</a:t>
            </a:r>
            <a:r>
              <a:rPr lang="en-GB" altLang="en-US" sz="1700" dirty="0"/>
              <a:t>πλασμα από ινοβλάστες, μακροφάγα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1700" dirty="0"/>
              <a:t>απ</a:t>
            </a:r>
            <a:r>
              <a:rPr lang="en-GB" altLang="en-US" sz="1700" dirty="0" err="1"/>
              <a:t>οτέλεσμ</a:t>
            </a:r>
            <a:r>
              <a:rPr lang="en-GB" altLang="en-US" sz="1700" dirty="0"/>
              <a:t>α διαταραγμένης απάντησης σε ιστική βλάβη</a:t>
            </a:r>
            <a:r>
              <a:rPr lang="el-GR" altLang="en-US" sz="1700" dirty="0"/>
              <a:t>;</a:t>
            </a:r>
            <a:endParaRPr lang="en-GB" altLang="en-US" sz="1700" dirty="0"/>
          </a:p>
          <a:p>
            <a:pPr eaLnBrk="1" hangingPunct="1"/>
            <a:r>
              <a:rPr lang="en-GB" altLang="en-US" sz="1700" b="1" dirty="0" err="1"/>
              <a:t>Ξάνθωμ</a:t>
            </a:r>
            <a:r>
              <a:rPr lang="en-GB" altLang="en-US" sz="1700" b="1" dirty="0"/>
              <a:t>α, ξανθέλασμα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1700" dirty="0" err="1"/>
              <a:t>ψευδονεο</a:t>
            </a:r>
            <a:r>
              <a:rPr lang="en-GB" altLang="en-US" sz="1700" dirty="0"/>
              <a:t>πλασματικές αθροίσεις μακροφάγων</a:t>
            </a:r>
          </a:p>
          <a:p>
            <a:pPr eaLnBrk="1" hangingPunct="1"/>
            <a:r>
              <a:rPr lang="en-GB" altLang="en-US" sz="1700" b="1" dirty="0" err="1">
                <a:solidFill>
                  <a:schemeClr val="accent6">
                    <a:lumMod val="75000"/>
                  </a:schemeClr>
                </a:solidFill>
              </a:rPr>
              <a:t>Δερμ</a:t>
            </a:r>
            <a:r>
              <a:rPr lang="en-GB" altLang="en-US" sz="1700" b="1" dirty="0">
                <a:solidFill>
                  <a:schemeClr val="accent6">
                    <a:lumMod val="75000"/>
                  </a:schemeClr>
                </a:solidFill>
              </a:rPr>
              <a:t>ατοϊνοσάρκωμα protuberans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1700" dirty="0"/>
              <a:t>χα</a:t>
            </a:r>
            <a:r>
              <a:rPr lang="en-GB" altLang="en-US" sz="1700" dirty="0" err="1"/>
              <a:t>μηλής</a:t>
            </a:r>
            <a:r>
              <a:rPr lang="en-GB" altLang="en-US" sz="1700" dirty="0"/>
              <a:t> βα</a:t>
            </a:r>
            <a:r>
              <a:rPr lang="en-GB" altLang="en-US" sz="1700" dirty="0" err="1"/>
              <a:t>θμίδος</a:t>
            </a:r>
            <a:r>
              <a:rPr lang="en-GB" altLang="en-US" sz="1700" dirty="0"/>
              <a:t> κα</a:t>
            </a:r>
            <a:r>
              <a:rPr lang="en-GB" altLang="en-US" sz="1700" dirty="0" err="1"/>
              <a:t>κοηθεί</a:t>
            </a:r>
            <a:r>
              <a:rPr lang="en-GB" altLang="en-US" sz="1700" dirty="0"/>
              <a:t>ας σάρκωμα από ινοβλάστες</a:t>
            </a:r>
            <a:endParaRPr lang="en-GB" altLang="en-US" sz="1700" dirty="0">
              <a:latin typeface="Times New Roman Greek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D3CCB-747A-4AF9-9F1B-78A0E0BB6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52"/>
          <a:stretch/>
        </p:blipFill>
        <p:spPr>
          <a:xfrm>
            <a:off x="5591944" y="908720"/>
            <a:ext cx="5591559" cy="29792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5417C-8E64-4B6A-A42F-9356928E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4130736"/>
            <a:ext cx="3470523" cy="260561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8AF41988-AACA-47D0-A1A6-DF836829CD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3713" y="333375"/>
            <a:ext cx="6121400" cy="1143000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 dirty="0" err="1">
                <a:solidFill>
                  <a:schemeClr val="bg2">
                    <a:lumMod val="25000"/>
                  </a:schemeClr>
                </a:solidFill>
              </a:rPr>
              <a:t>Αγγει</a:t>
            </a:r>
            <a:r>
              <a:rPr lang="en-GB" altLang="en-US" sz="3600" b="1" dirty="0">
                <a:solidFill>
                  <a:schemeClr val="bg2">
                    <a:lumMod val="25000"/>
                  </a:schemeClr>
                </a:solidFill>
              </a:rPr>
              <a:t>ακοί όγκοι χορίου </a:t>
            </a:r>
            <a:endParaRPr lang="en-GB" altLang="en-US" sz="3600" b="1" dirty="0">
              <a:solidFill>
                <a:schemeClr val="bg2">
                  <a:lumMod val="25000"/>
                </a:schemeClr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EC23D8DB-3D5A-4B88-9F1A-3CBC5D6ED4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/>
            <a:r>
              <a:rPr lang="en-GB" altLang="en-US" dirty="0" err="1"/>
              <a:t>Αιμ</a:t>
            </a:r>
            <a:r>
              <a:rPr lang="en-GB" altLang="en-US" dirty="0"/>
              <a:t>αγγειώματα</a:t>
            </a:r>
          </a:p>
          <a:p>
            <a:pPr eaLnBrk="1" hangingPunct="1"/>
            <a:r>
              <a:rPr lang="en-GB" altLang="en-US" dirty="0" err="1"/>
              <a:t>Συγγενείς</a:t>
            </a:r>
            <a:r>
              <a:rPr lang="en-GB" altLang="en-US" dirty="0"/>
              <a:t> α</a:t>
            </a:r>
            <a:r>
              <a:rPr lang="en-GB" altLang="en-US" dirty="0" err="1"/>
              <a:t>νωμ</a:t>
            </a:r>
            <a:r>
              <a:rPr lang="en-GB" altLang="en-US" dirty="0"/>
              <a:t>αλίες </a:t>
            </a:r>
          </a:p>
          <a:p>
            <a:pPr eaLnBrk="1" hangingPunct="1"/>
            <a:r>
              <a:rPr lang="en-GB" altLang="en-US" dirty="0" err="1"/>
              <a:t>Σάρκωμ</a:t>
            </a:r>
            <a:r>
              <a:rPr lang="en-GB" altLang="en-US" dirty="0"/>
              <a:t>α Κaposi</a:t>
            </a:r>
          </a:p>
          <a:p>
            <a:pPr eaLnBrk="1" hangingPunct="1"/>
            <a:r>
              <a:rPr lang="el-GR" altLang="en-US" dirty="0"/>
              <a:t>Α</a:t>
            </a:r>
            <a:r>
              <a:rPr lang="en-GB" altLang="en-US" dirty="0" err="1"/>
              <a:t>γγειοσάρκωμ</a:t>
            </a:r>
            <a:r>
              <a:rPr lang="en-GB" altLang="en-US" dirty="0"/>
              <a:t>α</a:t>
            </a:r>
            <a:endParaRPr lang="en-GB" altLang="en-US" dirty="0">
              <a:latin typeface="Times New Roman Greek" panose="02020603050405020304" pitchFamily="18" charset="0"/>
            </a:endParaRPr>
          </a:p>
        </p:txBody>
      </p:sp>
      <p:pic>
        <p:nvPicPr>
          <p:cNvPr id="3" name="Picture 2" descr="A close up of a person with his mouth open&#10;&#10;Description automatically generated">
            <a:extLst>
              <a:ext uri="{FF2B5EF4-FFF2-40B4-BE49-F238E27FC236}">
                <a16:creationId xmlns:a16="http://schemas.microsoft.com/office/drawing/2014/main" id="{984A4483-EEE6-48E0-878A-7E2519723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65" y="1350516"/>
            <a:ext cx="2492896" cy="3323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5AD59-3A93-45FA-A644-F6FD38455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1621383"/>
            <a:ext cx="2031690" cy="270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038A5-E462-4824-BCBF-E7C234E8F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4581128"/>
            <a:ext cx="2952749" cy="184308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0FB0-3594-42CE-A349-D686B87F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l-GR" dirty="0"/>
              <a:t>Αιμαγγειώματα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582E-7D86-4F59-AE8D-4954EBF12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214"/>
            <a:ext cx="4338409" cy="4196185"/>
          </a:xfrm>
        </p:spPr>
        <p:txBody>
          <a:bodyPr>
            <a:normAutofit/>
          </a:bodyPr>
          <a:lstStyle/>
          <a:p>
            <a:r>
              <a:rPr lang="el-GR" dirty="0"/>
              <a:t>Καλοήθεις αγγειακοί όγκοι</a:t>
            </a:r>
          </a:p>
          <a:p>
            <a:r>
              <a:rPr lang="el-GR" dirty="0"/>
              <a:t>Τα πιο συχνά: α) νεογνικά αιμαγγειώματα β) συγγενή αιμαγγειώματα</a:t>
            </a:r>
          </a:p>
          <a:p>
            <a:r>
              <a:rPr lang="el-GR" dirty="0"/>
              <a:t>Σε ενήλικες: αιμαγγειώματα ήπατος και μαλακών μορίων </a:t>
            </a:r>
          </a:p>
          <a:p>
            <a:r>
              <a:rPr lang="el-GR" dirty="0"/>
              <a:t>Χειρουργική εκτομή όταν παρουσιάζουν συμπτώματα</a:t>
            </a:r>
          </a:p>
          <a:p>
            <a:r>
              <a:rPr lang="el-GR" dirty="0"/>
              <a:t>Ελαχιστα επεμβατικές τεχνικές εμβολισμός, κρυοθεραπεία</a:t>
            </a:r>
          </a:p>
          <a:p>
            <a:r>
              <a:rPr lang="el-GR" dirty="0"/>
              <a:t>Δύναται να υποτροπιάζουν τοπικά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8C420-97DF-4100-9B1D-BD7DDCF59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525" y="1241257"/>
            <a:ext cx="2639231" cy="19794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60D3B5-54D6-4EB4-90AF-9F33EB4A5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3429000"/>
            <a:ext cx="2203450" cy="29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42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E26A2-3212-4A07-9262-1AAECE5E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r>
              <a:rPr lang="el-GR" dirty="0"/>
              <a:t>Σάρκωμα </a:t>
            </a:r>
            <a:r>
              <a:rPr lang="en-GB" dirty="0"/>
              <a:t>Kaposi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E5A02-6A7C-47A9-BA67-F33C5945F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4799145" cy="37638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1700"/>
              <a:t>Κακοήθεια που οφείλεται στο επιθήλιο των λεμφαγγείων</a:t>
            </a:r>
          </a:p>
          <a:p>
            <a:pPr>
              <a:lnSpc>
                <a:spcPct val="90000"/>
              </a:lnSpc>
            </a:pPr>
            <a:r>
              <a:rPr lang="en-GB" sz="1700"/>
              <a:t>4 </a:t>
            </a:r>
            <a:r>
              <a:rPr lang="el-GR" sz="1700"/>
              <a:t>τύποι: Κλασσικός, ενδημικός, σχετιζόμενος με ανοσοκαταστολή,επιδημικός</a:t>
            </a:r>
          </a:p>
          <a:p>
            <a:pPr>
              <a:lnSpc>
                <a:spcPct val="90000"/>
              </a:lnSpc>
            </a:pPr>
            <a:r>
              <a:rPr lang="el-GR" sz="1700"/>
              <a:t>Προσβάλλει δέρμα υποδόριο λεμφαδένες βλεννογόνους και εσωτερικά όργανα</a:t>
            </a:r>
            <a:endParaRPr lang="en-GB" sz="1700"/>
          </a:p>
          <a:p>
            <a:pPr>
              <a:lnSpc>
                <a:spcPct val="90000"/>
              </a:lnSpc>
            </a:pPr>
            <a:r>
              <a:rPr lang="el-GR" sz="1700"/>
              <a:t>Οφείλεται στον επητοϊό </a:t>
            </a:r>
            <a:r>
              <a:rPr lang="en-GB" sz="1700"/>
              <a:t>HHV-8</a:t>
            </a:r>
          </a:p>
          <a:p>
            <a:pPr>
              <a:lnSpc>
                <a:spcPct val="90000"/>
              </a:lnSpc>
            </a:pPr>
            <a:r>
              <a:rPr lang="el-GR" sz="1700"/>
              <a:t>Απαιτεί ιστική βιοψία για διάγνωση</a:t>
            </a:r>
          </a:p>
          <a:p>
            <a:pPr>
              <a:lnSpc>
                <a:spcPct val="90000"/>
              </a:lnSpc>
            </a:pPr>
            <a:r>
              <a:rPr lang="el-GR" sz="1700"/>
              <a:t>Θεραπεία αντιμετώπιση της πρωτοπαθούς βλάβης</a:t>
            </a:r>
          </a:p>
          <a:p>
            <a:pPr>
              <a:lnSpc>
                <a:spcPct val="90000"/>
              </a:lnSpc>
            </a:pPr>
            <a:r>
              <a:rPr lang="el-GR" sz="1700"/>
              <a:t>Οχι χειρουργική θεραπεία</a:t>
            </a:r>
            <a:endParaRPr lang="en-GB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B5E02-BDC4-4A7D-99BE-11248B8DF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93" r="2" b="11580"/>
          <a:stretch/>
        </p:blipFill>
        <p:spPr>
          <a:xfrm>
            <a:off x="6094412" y="609137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B5FDB-51E9-4793-BEDA-3C407DF4D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04" r="2" b="5299"/>
          <a:stretch/>
        </p:blipFill>
        <p:spPr>
          <a:xfrm>
            <a:off x="6094412" y="3482108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693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9628-1F17-40CB-BA4E-7F36403B0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Αγγειοσάρκωμα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53251-DAFD-43F8-A0CB-F8025C5C6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136704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Καρκίνος από μεσεγχυματικά κύτταρα των αγγείων</a:t>
            </a:r>
          </a:p>
          <a:p>
            <a:r>
              <a:rPr lang="el-GR" dirty="0"/>
              <a:t>Εμφανίζεται σε όλο το σώμα αλλά πιο συχνά:</a:t>
            </a:r>
          </a:p>
          <a:p>
            <a:r>
              <a:rPr lang="el-GR" dirty="0"/>
              <a:t>Δέρμα, μαστός, ήπαρ και σπλήνα</a:t>
            </a:r>
          </a:p>
          <a:p>
            <a:r>
              <a:rPr lang="el-GR" dirty="0"/>
              <a:t>Προδιαθεσικοί παράγοντες: Λεμφοίδημα, ακτινοβολία, Τοξικές ουσίες: </a:t>
            </a:r>
            <a:r>
              <a:rPr lang="en-GB" dirty="0"/>
              <a:t>vinyl chloride, arsenic and thorium dioxide.</a:t>
            </a:r>
            <a:endParaRPr lang="el-GR" dirty="0"/>
          </a:p>
          <a:p>
            <a:r>
              <a:rPr lang="el-GR" dirty="0"/>
              <a:t>Θεραπεία: Χειρουργική με ευρεία όρια, Χημειοθεραπεία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46BCF-EED2-4953-B20B-EEB0C4D40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1340768"/>
            <a:ext cx="4739447" cy="37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39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Ευχαριστώ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780928"/>
            <a:ext cx="6920684" cy="262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25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539D6642-82E8-4687-BFA5-B051FBD65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5550" y="125513"/>
            <a:ext cx="8064946" cy="936575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2800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GB" alt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</a:t>
            </a:r>
            <a:r>
              <a:rPr lang="en-GB" altLang="en-US" sz="32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ρκίνωμ</a:t>
            </a:r>
            <a:r>
              <a:rPr lang="en-GB" alt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εκ πλακώδους επιθηλίου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73FCC97E-4126-4010-AE08-7AD35A4B057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95550" y="1052513"/>
            <a:ext cx="7200900" cy="1981200"/>
          </a:xfrm>
          <a:noFill/>
        </p:spPr>
        <p:txBody>
          <a:bodyPr vert="horz" lIns="92075" tIns="46038" rIns="92075" bIns="46038" rtlCol="0">
            <a:normAutofit fontScale="92500" lnSpcReduction="10000"/>
          </a:bodyPr>
          <a:lstStyle/>
          <a:p>
            <a:pPr eaLnBrk="1" hangingPunct="1"/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Ιn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situ </a:t>
            </a:r>
            <a:r>
              <a:rPr lang="el-GR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(ενδοεπιδερμιδικό), 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διηθητικό</a:t>
            </a:r>
            <a:endParaRPr lang="en-GB" altLang="en-US" sz="2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Αίτι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: 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ηλιακή έκθεση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βιομηχανικά καρκινογόνα (πίσσα, λάδια), χρόνια έλκη και συρίγγια (π.χ. 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οστεομυελίτιδ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α), ουλές εγκαυμάτων, ΑS, ιοντίζουσα ακτινοβολία, μελαγχρωματική ξηροδερμία, ανοσοκαταστολή</a:t>
            </a:r>
          </a:p>
          <a:p>
            <a:pPr eaLnBrk="1" hangingPunct="1"/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αστάσεις</a:t>
            </a:r>
          </a:p>
        </p:txBody>
      </p:sp>
      <p:pic>
        <p:nvPicPr>
          <p:cNvPr id="58372" name="Picture 6" descr="22-17">
            <a:extLst>
              <a:ext uri="{FF2B5EF4-FFF2-40B4-BE49-F238E27FC236}">
                <a16:creationId xmlns:a16="http://schemas.microsoft.com/office/drawing/2014/main" id="{6FA45664-1E91-4086-80F8-EDE7A635F4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1631" r="10510" b="20320"/>
          <a:stretch>
            <a:fillRect/>
          </a:stretch>
        </p:blipFill>
        <p:spPr>
          <a:xfrm>
            <a:off x="3205163" y="3357564"/>
            <a:ext cx="5726112" cy="3024187"/>
          </a:xfrm>
          <a:noFill/>
        </p:spPr>
      </p:pic>
      <p:sp>
        <p:nvSpPr>
          <p:cNvPr id="58373" name="Text Box 7">
            <a:extLst>
              <a:ext uri="{FF2B5EF4-FFF2-40B4-BE49-F238E27FC236}">
                <a16:creationId xmlns:a16="http://schemas.microsoft.com/office/drawing/2014/main" id="{52C67C31-3CDE-429D-BC6A-0CE4B131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5949951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Robbins</a:t>
            </a:r>
            <a:endParaRPr lang="el-GR" altLang="en-US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>
            <a:extLst>
              <a:ext uri="{FF2B5EF4-FFF2-40B4-BE49-F238E27FC236}">
                <a16:creationId xmlns:a16="http://schemas.microsoft.com/office/drawing/2014/main" id="{2F38B8FF-90C2-496C-8405-0B6FF256ED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9416" y="836712"/>
            <a:ext cx="3321050" cy="5832475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sz="2400" dirty="0"/>
              <a:t>Αγρότης 73 ετών εμφανίζει μικρό έλκος στο πρόσωπό του.</a:t>
            </a:r>
          </a:p>
          <a:p>
            <a:pPr eaLnBrk="1" hangingPunct="1"/>
            <a:r>
              <a:rPr lang="el-GR" altLang="en-US" sz="2400" dirty="0"/>
              <a:t>Ξεκίνησε σαν βλατίδα και μεγάλωνε αργά προτού εξελκωθεί</a:t>
            </a:r>
          </a:p>
          <a:p>
            <a:pPr eaLnBrk="1" hangingPunct="1"/>
            <a:r>
              <a:rPr lang="el-GR" altLang="en-US" sz="2400" dirty="0"/>
              <a:t>Το ογκίδιο εμφανίζει τηλαγγειεκτασία και έχει μαργαριτοειδή εμφάνιση</a:t>
            </a:r>
          </a:p>
          <a:p>
            <a:pPr eaLnBrk="1" hangingPunct="1"/>
            <a:r>
              <a:rPr lang="el-GR" altLang="en-US" sz="2400" dirty="0"/>
              <a:t>Ποια είναι η πιθανότερη διάγνωση; </a:t>
            </a:r>
          </a:p>
          <a:p>
            <a:pPr eaLnBrk="1" hangingPunct="1"/>
            <a:endParaRPr lang="el-GR" altLang="en-US" sz="2400" dirty="0"/>
          </a:p>
        </p:txBody>
      </p:sp>
      <p:pic>
        <p:nvPicPr>
          <p:cNvPr id="59396" name="Picture 4" descr="BCC-014">
            <a:extLst>
              <a:ext uri="{FF2B5EF4-FFF2-40B4-BE49-F238E27FC236}">
                <a16:creationId xmlns:a16="http://schemas.microsoft.com/office/drawing/2014/main" id="{5FA1B02D-35B8-483D-9F28-64232FE5A0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25" y="2132013"/>
            <a:ext cx="3856038" cy="3105150"/>
          </a:xfr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81ECB3-B1DE-450F-8CAF-62A12205E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2291604-DD30-4ABC-89A9-61584EFCA1A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2286000"/>
            <a:ext cx="3282694" cy="3581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900" dirty="0" err="1"/>
              <a:t>Διάγνωση</a:t>
            </a:r>
            <a:r>
              <a:rPr lang="en-US" altLang="en-US" sz="1900" dirty="0"/>
              <a:t>: βα</a:t>
            </a:r>
            <a:r>
              <a:rPr lang="en-US" altLang="en-US" sz="1900" dirty="0" err="1"/>
              <a:t>σικοκυττ</a:t>
            </a:r>
            <a:r>
              <a:rPr lang="en-US" altLang="en-US" sz="1900" dirty="0"/>
              <a:t>αρικό καρκίνωμα</a:t>
            </a:r>
          </a:p>
          <a:p>
            <a:endParaRPr lang="en-US" altLang="en-US" sz="1900" dirty="0"/>
          </a:p>
          <a:p>
            <a:r>
              <a:rPr lang="en-US" altLang="en-US" sz="1900" dirty="0" err="1"/>
              <a:t>Ποιοι</a:t>
            </a:r>
            <a:r>
              <a:rPr lang="en-US" altLang="en-US" sz="1900" dirty="0"/>
              <a:t> πα</a:t>
            </a:r>
            <a:r>
              <a:rPr lang="en-US" altLang="en-US" sz="1900" dirty="0" err="1"/>
              <a:t>ράγοντες</a:t>
            </a:r>
            <a:r>
              <a:rPr lang="en-US" altLang="en-US" sz="1900" dirty="0"/>
              <a:t> π</a:t>
            </a:r>
            <a:r>
              <a:rPr lang="en-US" altLang="en-US" sz="1900" dirty="0" err="1"/>
              <a:t>ροδι</a:t>
            </a:r>
            <a:r>
              <a:rPr lang="en-US" altLang="en-US" sz="1900" dirty="0"/>
              <a:t>αθέτουν στην ανάπτυξη του όγκου;</a:t>
            </a:r>
          </a:p>
          <a:p>
            <a:endParaRPr lang="en-US" altLang="en-US" sz="1900" dirty="0"/>
          </a:p>
          <a:p>
            <a:r>
              <a:rPr lang="en-US" altLang="en-US" sz="1900" dirty="0" err="1"/>
              <a:t>Ποι</a:t>
            </a:r>
            <a:r>
              <a:rPr lang="en-US" altLang="en-US" sz="1900" dirty="0"/>
              <a:t>α η κλινική σημασία της νόσου;</a:t>
            </a:r>
          </a:p>
          <a:p>
            <a:endParaRPr lang="en-US" altLang="en-US" sz="1900" dirty="0"/>
          </a:p>
        </p:txBody>
      </p:sp>
      <p:pic>
        <p:nvPicPr>
          <p:cNvPr id="60420" name="Picture 4" descr="BCC-014">
            <a:extLst>
              <a:ext uri="{FF2B5EF4-FFF2-40B4-BE49-F238E27FC236}">
                <a16:creationId xmlns:a16="http://schemas.microsoft.com/office/drawing/2014/main" id="{5954BA5C-C0A3-4A54-ACA4-861201482CB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r="1511"/>
          <a:stretch/>
        </p:blipFill>
        <p:spPr>
          <a:xfrm>
            <a:off x="5397500" y="645106"/>
            <a:ext cx="5784999" cy="5247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C3904CC-3AE0-4917-B956-0EB98DBD6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6562" y="1"/>
            <a:ext cx="7655941" cy="658813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GB" altLang="en-US" sz="3600" b="1" dirty="0">
                <a:solidFill>
                  <a:schemeClr val="tx1">
                    <a:lumMod val="95000"/>
                  </a:schemeClr>
                </a:solidFill>
              </a:rPr>
              <a:t>Βα</a:t>
            </a:r>
            <a:r>
              <a:rPr lang="en-GB" altLang="en-US" sz="3600" b="1" dirty="0" err="1">
                <a:solidFill>
                  <a:schemeClr val="tx1">
                    <a:lumMod val="95000"/>
                  </a:schemeClr>
                </a:solidFill>
              </a:rPr>
              <a:t>σικοκυττ</a:t>
            </a:r>
            <a:r>
              <a:rPr lang="en-GB" altLang="en-US" sz="3600" b="1" dirty="0">
                <a:solidFill>
                  <a:schemeClr val="tx1">
                    <a:lumMod val="95000"/>
                  </a:schemeClr>
                </a:solidFill>
              </a:rPr>
              <a:t>αρικό καρκίνωμα </a:t>
            </a:r>
            <a:endParaRPr lang="en-GB" altLang="en-US" sz="3600" b="1" dirty="0">
              <a:solidFill>
                <a:schemeClr val="tx1">
                  <a:lumMod val="95000"/>
                </a:schemeClr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D9813A7-5EB3-4829-BCFF-13CCD18EA6B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90863" y="836613"/>
            <a:ext cx="6119812" cy="19812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κροσκο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πικά</a:t>
            </a:r>
          </a:p>
          <a:p>
            <a:pPr lvl="1">
              <a:lnSpc>
                <a:spcPct val="90000"/>
              </a:lnSpc>
            </a:pPr>
            <a:r>
              <a:rPr lang="en-GB" altLang="en-US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GB" altLang="en-US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ολυεστι</a:t>
            </a:r>
            <a:r>
              <a:rPr lang="en-GB" altLang="en-US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ακό επιφανειακό ή οζώδες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Αίτι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: 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ηλιακή έκθεση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μελαγχρωματική ξηροδερμία, ανοσοκαταστολή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ργή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GB" altLang="en-US" sz="20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νά</a:t>
            </a:r>
            <a:r>
              <a:rPr lang="en-GB" altLang="en-US" sz="2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πτυξη, σπάνια μεταστάσεις</a:t>
            </a:r>
          </a:p>
        </p:txBody>
      </p:sp>
      <p:pic>
        <p:nvPicPr>
          <p:cNvPr id="61444" name="Picture 5" descr="22-18">
            <a:extLst>
              <a:ext uri="{FF2B5EF4-FFF2-40B4-BE49-F238E27FC236}">
                <a16:creationId xmlns:a16="http://schemas.microsoft.com/office/drawing/2014/main" id="{A6999C02-7D2E-491B-9C82-CC01E9649F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1494" r="3040" b="20288"/>
          <a:stretch>
            <a:fillRect/>
          </a:stretch>
        </p:blipFill>
        <p:spPr>
          <a:xfrm>
            <a:off x="3359150" y="2924175"/>
            <a:ext cx="5386388" cy="3435350"/>
          </a:xfrm>
          <a:noFill/>
        </p:spPr>
      </p:pic>
      <p:sp>
        <p:nvSpPr>
          <p:cNvPr id="61445" name="Text Box 6">
            <a:extLst>
              <a:ext uri="{FF2B5EF4-FFF2-40B4-BE49-F238E27FC236}">
                <a16:creationId xmlns:a16="http://schemas.microsoft.com/office/drawing/2014/main" id="{7158451E-7310-4EBD-B8C1-1F4F0D808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5949951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/>
              <a:t>Robbins</a:t>
            </a:r>
            <a:endParaRPr lang="el-GR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A7DE-A66C-42DD-81C9-50E59055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Merkell</a:t>
            </a:r>
            <a:r>
              <a:rPr lang="en-GB" dirty="0"/>
              <a:t> carcinoma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4EAAE-4194-4B28-8A83-29B8DFF247D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3863" y="1981199"/>
            <a:ext cx="6766313" cy="3464025"/>
          </a:xfrm>
        </p:spPr>
        <p:txBody>
          <a:bodyPr>
            <a:normAutofit/>
          </a:bodyPr>
          <a:lstStyle/>
          <a:p>
            <a:r>
              <a:rPr lang="el-GR" dirty="0"/>
              <a:t>Σπάνιος όγκος από τα εξαρτήματα του δέρματος (3/1000000)</a:t>
            </a:r>
          </a:p>
          <a:p>
            <a:r>
              <a:rPr lang="el-GR" dirty="0"/>
              <a:t>Προδιαθεσικοί παράγοντες </a:t>
            </a:r>
            <a:r>
              <a:rPr lang="en-GB" dirty="0"/>
              <a:t>(UV, </a:t>
            </a:r>
            <a:r>
              <a:rPr lang="el-GR" dirty="0"/>
              <a:t>εξασθενημένο ανοσολογικό</a:t>
            </a:r>
            <a:r>
              <a:rPr lang="en-GB" dirty="0"/>
              <a:t>)</a:t>
            </a:r>
            <a:endParaRPr lang="el-GR" dirty="0"/>
          </a:p>
          <a:p>
            <a:r>
              <a:rPr lang="en-GB" dirty="0"/>
              <a:t>AEIOU (Asymptomatic/lack of tenderness, Expanding rapidly, Immune suppression, Older than 50 years, and Ultraviolet-exposed site on a person with fair skin)</a:t>
            </a:r>
            <a:endParaRPr lang="el-GR" dirty="0"/>
          </a:p>
          <a:p>
            <a:r>
              <a:rPr lang="el-GR" dirty="0"/>
              <a:t>90% έχουν τουλάχιστον 3 χαρακτηριστικά</a:t>
            </a:r>
          </a:p>
          <a:p>
            <a:r>
              <a:rPr lang="el-GR" dirty="0"/>
              <a:t>Λεμφογενείς μεταστάσεις νωρίς στην εξέλιξη της νόσου</a:t>
            </a:r>
          </a:p>
          <a:p>
            <a:endParaRPr lang="el-GR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4573F-1CC1-4B8F-A2BA-EF00300A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3863" y="5301208"/>
            <a:ext cx="6118241" cy="1028055"/>
          </a:xfrm>
        </p:spPr>
        <p:txBody>
          <a:bodyPr>
            <a:normAutofit/>
          </a:bodyPr>
          <a:lstStyle/>
          <a:p>
            <a:r>
              <a:rPr lang="en-GB" dirty="0"/>
              <a:t>5 </a:t>
            </a:r>
            <a:r>
              <a:rPr lang="el-GR" dirty="0"/>
              <a:t>ετής επιβίωση </a:t>
            </a:r>
            <a:r>
              <a:rPr lang="en-GB" dirty="0"/>
              <a:t>51% </a:t>
            </a:r>
            <a:r>
              <a:rPr lang="el-GR" dirty="0"/>
              <a:t>σε περιοχική νόσο</a:t>
            </a:r>
            <a:r>
              <a:rPr lang="en-GB" dirty="0"/>
              <a:t>, 35% </a:t>
            </a:r>
            <a:r>
              <a:rPr lang="el-GR" dirty="0"/>
              <a:t>για λεμφαδενική επέκταση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n-GB" dirty="0"/>
              <a:t>14% </a:t>
            </a:r>
            <a:r>
              <a:rPr lang="el-GR" dirty="0"/>
              <a:t>για απομαρκυσμένες μεταστάσεις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A1B02-4115-4ECA-B532-4D3977C9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04"/>
          <a:stretch/>
        </p:blipFill>
        <p:spPr>
          <a:xfrm>
            <a:off x="8256240" y="1209295"/>
            <a:ext cx="3809623" cy="206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397FDF-D480-4D9B-9C05-64D3BB0E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3429000"/>
            <a:ext cx="2148747" cy="322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8773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1325</Words>
  <Application>Microsoft Office PowerPoint</Application>
  <PresentationFormat>Ευρεία οθόνη</PresentationFormat>
  <Paragraphs>228</Paragraphs>
  <Slides>47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53" baseType="lpstr">
      <vt:lpstr>Arial</vt:lpstr>
      <vt:lpstr>Calibri</vt:lpstr>
      <vt:lpstr>Franklin Gothic Book</vt:lpstr>
      <vt:lpstr>Times New Roman</vt:lpstr>
      <vt:lpstr>Times New Roman Greek</vt:lpstr>
      <vt:lpstr>Crop</vt:lpstr>
      <vt:lpstr>Όγκοι δέρματος </vt:lpstr>
      <vt:lpstr> Κακοήθεις επιθηλιακοί όγκοι </vt:lpstr>
      <vt:lpstr>Παρουσίαση του PowerPoint</vt:lpstr>
      <vt:lpstr>Παρουσίαση του PowerPoint</vt:lpstr>
      <vt:lpstr>  Καρκίνωμα εκ πλακώδους επιθηλίου</vt:lpstr>
      <vt:lpstr>Παρουσίαση του PowerPoint</vt:lpstr>
      <vt:lpstr>Παρουσίαση του PowerPoint</vt:lpstr>
      <vt:lpstr>Βασικοκυτταρικό καρκίνωμα </vt:lpstr>
      <vt:lpstr>Merkell carcinoma</vt:lpstr>
      <vt:lpstr>Μελανοκυτταρικές αλλοιώσεις</vt:lpstr>
      <vt:lpstr>Παρουσίαση του PowerPoint</vt:lpstr>
      <vt:lpstr>Παρουσίαση του PowerPoint</vt:lpstr>
      <vt:lpstr>Μελανοκυτταρικός σπίλος (Ι)</vt:lpstr>
      <vt:lpstr>Μελανοκυτταρικός σπίλος (ΙΙ)</vt:lpstr>
      <vt:lpstr>Παρουσίαση του PowerPoint</vt:lpstr>
      <vt:lpstr>Παρουσίαση του PowerPoint</vt:lpstr>
      <vt:lpstr>Παρουσίαση του PowerPoint</vt:lpstr>
      <vt:lpstr>Δυσπλαστικός σπίλος (Ι)</vt:lpstr>
      <vt:lpstr>Δυσπλαστικός σπίλος (ΙΙ)</vt:lpstr>
      <vt:lpstr>Παρουσίαση του PowerPoint</vt:lpstr>
      <vt:lpstr>Παρουσίαση του PowerPoint</vt:lpstr>
      <vt:lpstr>Παρουσίαση του PowerPoint</vt:lpstr>
      <vt:lpstr>Κακόηθες μελάνωμα (ΙΙ)</vt:lpstr>
      <vt:lpstr>Παρουσίαση του PowerPoint</vt:lpstr>
      <vt:lpstr>Κακόηθες μελάνωμα (Ι)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Κακόηθες μελάνωμα (ΙV)</vt:lpstr>
      <vt:lpstr>Παρουσίαση του PowerPoint</vt:lpstr>
      <vt:lpstr>Παρουσίαση του PowerPoint</vt:lpstr>
      <vt:lpstr>Κακόηθες μελάνωμα (ΙΙΙ)</vt:lpstr>
      <vt:lpstr>Κακόηθες μελάνωμα (V)</vt:lpstr>
      <vt:lpstr>Παρουσίαση του PowerPoint</vt:lpstr>
      <vt:lpstr>Κακόηθες μελάνωμα (VI)</vt:lpstr>
      <vt:lpstr>Κακόηθες μελάνωμα (VIΙ)</vt:lpstr>
      <vt:lpstr>Παθογένεια μελανώματος</vt:lpstr>
      <vt:lpstr>Κακόηθες μελάνωμα (VIΙΙ)</vt:lpstr>
      <vt:lpstr>Παρουσίαση του PowerPoint</vt:lpstr>
      <vt:lpstr>Περίπτωση 14η</vt:lpstr>
      <vt:lpstr>Όγκοι χορίου </vt:lpstr>
      <vt:lpstr>Αγγειακοί όγκοι χορίου </vt:lpstr>
      <vt:lpstr>Αιμαγγειώματα</vt:lpstr>
      <vt:lpstr>Σάρκωμα Kaposi</vt:lpstr>
      <vt:lpstr>Αγγειοσάρκωμα</vt:lpstr>
      <vt:lpstr>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Όγκοι δέρματος </dc:title>
  <dc:creator>Niko NIko</dc:creator>
  <cp:lastModifiedBy>Λεωνίδας Χαρδαλιάς</cp:lastModifiedBy>
  <cp:revision>2</cp:revision>
  <dcterms:created xsi:type="dcterms:W3CDTF">2020-05-11T17:00:57Z</dcterms:created>
  <dcterms:modified xsi:type="dcterms:W3CDTF">2021-12-09T05:29:45Z</dcterms:modified>
</cp:coreProperties>
</file>