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70" r:id="rId10"/>
    <p:sldId id="271" r:id="rId11"/>
    <p:sldId id="267" r:id="rId12"/>
    <p:sldId id="264" r:id="rId13"/>
    <p:sldId id="266" r:id="rId14"/>
    <p:sldId id="268" r:id="rId15"/>
    <p:sldId id="265" r:id="rId16"/>
    <p:sldId id="269" r:id="rId17"/>
    <p:sldId id="279" r:id="rId18"/>
    <p:sldId id="272" r:id="rId19"/>
    <p:sldId id="276" r:id="rId20"/>
    <p:sldId id="278" r:id="rId21"/>
    <p:sldId id="274" r:id="rId22"/>
    <p:sldId id="277" r:id="rId23"/>
    <p:sldId id="273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6701D-3FDC-4965-8B6A-4243265D24EE}" v="3143" dt="2020-11-30T14:36:01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0448"/>
          </a:xfrm>
        </p:spPr>
        <p:txBody>
          <a:bodyPr/>
          <a:lstStyle/>
          <a:p>
            <a:r>
              <a:rPr lang="en-GB" b="1" u="sng" dirty="0" err="1">
                <a:cs typeface="Calibri Light"/>
              </a:rPr>
              <a:t>Mεσεντέριος</a:t>
            </a:r>
            <a:r>
              <a:rPr lang="en-GB" b="1" u="sng" dirty="0">
                <a:cs typeface="Calibri Light"/>
              </a:rPr>
              <a:t> </a:t>
            </a:r>
            <a:r>
              <a:rPr lang="en-GB" b="1" u="sng" dirty="0" err="1">
                <a:cs typeface="Calibri Light"/>
              </a:rPr>
              <a:t>Ισχ</a:t>
            </a:r>
            <a:r>
              <a:rPr lang="en-GB" b="1" u="sng" dirty="0">
                <a:cs typeface="Calibri Light"/>
              </a:rPr>
              <a:t>α</a:t>
            </a:r>
            <a:r>
              <a:rPr lang="en-GB" b="1" u="sng" dirty="0" err="1">
                <a:cs typeface="Calibri Light"/>
              </a:rPr>
              <a:t>ιμί</a:t>
            </a:r>
            <a:r>
              <a:rPr lang="en-GB" b="1" u="sng" dirty="0">
                <a:cs typeface="Calibri Light"/>
              </a:rPr>
              <a:t>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 dirty="0">
                <a:cs typeface="Calibri"/>
              </a:rPr>
              <a:t>Γα</a:t>
            </a:r>
            <a:r>
              <a:rPr lang="en-GB" b="1" dirty="0" err="1">
                <a:cs typeface="Calibri"/>
              </a:rPr>
              <a:t>λύφος</a:t>
            </a:r>
            <a:r>
              <a:rPr lang="en-GB" b="1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Γεώργιος</a:t>
            </a:r>
            <a:endParaRPr lang="en-GB" b="1" dirty="0">
              <a:cs typeface="Calibri"/>
            </a:endParaRPr>
          </a:p>
          <a:p>
            <a:r>
              <a:rPr lang="en-GB" dirty="0" err="1">
                <a:cs typeface="Calibri"/>
              </a:rPr>
              <a:t>Αγγειοχειρουργός</a:t>
            </a:r>
            <a:r>
              <a:rPr lang="en-GB" dirty="0">
                <a:cs typeface="Calibri"/>
              </a:rPr>
              <a:t> - </a:t>
            </a:r>
            <a:r>
              <a:rPr lang="en-GB" dirty="0" err="1">
                <a:cs typeface="Calibri"/>
              </a:rPr>
              <a:t>Ακ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δημ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ϊκός</a:t>
            </a:r>
            <a:r>
              <a:rPr lang="en-GB" dirty="0">
                <a:cs typeface="Calibri"/>
              </a:rPr>
              <a:t> Υπ</a:t>
            </a:r>
            <a:r>
              <a:rPr lang="en-GB" dirty="0" err="1">
                <a:cs typeface="Calibri"/>
              </a:rPr>
              <a:t>ότροφος</a:t>
            </a:r>
            <a:endParaRPr lang="en-GB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Α' </a:t>
            </a:r>
            <a:r>
              <a:rPr lang="en-GB" dirty="0" err="1">
                <a:cs typeface="Calibri"/>
              </a:rPr>
              <a:t>Προ</a:t>
            </a:r>
            <a:r>
              <a:rPr lang="en-GB" dirty="0">
                <a:cs typeface="Calibri"/>
              </a:rPr>
              <a:t>πα</a:t>
            </a:r>
            <a:r>
              <a:rPr lang="en-GB" dirty="0" err="1">
                <a:cs typeface="Calibri"/>
              </a:rPr>
              <a:t>ιδευτική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Χειρουργική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Κλινική</a:t>
            </a:r>
            <a:r>
              <a:rPr lang="en-GB" dirty="0">
                <a:cs typeface="Calibri"/>
              </a:rPr>
              <a:t>, ΕΚΠΑ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hoto, indoor, small, sitting&#10;&#10;Description automatically generated">
            <a:extLst>
              <a:ext uri="{FF2B5EF4-FFF2-40B4-BE49-F238E27FC236}">
                <a16:creationId xmlns="" xmlns:a16="http://schemas.microsoft.com/office/drawing/2014/main" id="{BD787A0F-8837-41D4-8F6E-EDECDDC9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9" y="654703"/>
            <a:ext cx="5722961" cy="4866206"/>
          </a:xfrm>
          <a:prstGeom prst="rect">
            <a:avLst/>
          </a:prstGeom>
        </p:spPr>
      </p:pic>
      <p:pic>
        <p:nvPicPr>
          <p:cNvPr id="3" name="Picture 3" descr="A picture containing indoor, sitting, close, person&#10;&#10;Description automatically generated">
            <a:extLst>
              <a:ext uri="{FF2B5EF4-FFF2-40B4-BE49-F238E27FC236}">
                <a16:creationId xmlns="" xmlns:a16="http://schemas.microsoft.com/office/drawing/2014/main" id="{65C02863-D95E-4903-81D5-8084E05B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699" y="872279"/>
            <a:ext cx="6109647" cy="45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2761A3D3-FD88-45D7-AF7D-8F8A08DF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7" y="925540"/>
            <a:ext cx="11113826" cy="50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0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6193B-1B70-4536-AF4F-64FA82E9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Θερ</a:t>
            </a:r>
            <a:r>
              <a:rPr lang="en-GB" dirty="0">
                <a:cs typeface="Calibri Light"/>
              </a:rPr>
              <a:t>απ</a:t>
            </a:r>
            <a:r>
              <a:rPr lang="en-GB" dirty="0" err="1">
                <a:cs typeface="Calibri Light"/>
              </a:rPr>
              <a:t>εί</a:t>
            </a:r>
            <a:r>
              <a:rPr lang="en-GB" dirty="0">
                <a:cs typeface="Calibri Light"/>
              </a:rPr>
              <a:t>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5E87B2-81ED-427F-893E-9D4A9B774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cs typeface="Calibri"/>
              </a:rPr>
              <a:t>Σε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εικόν</a:t>
            </a:r>
            <a:r>
              <a:rPr lang="en-GB" dirty="0">
                <a:cs typeface="Calibri"/>
              </a:rPr>
              <a:t>α π</a:t>
            </a:r>
            <a:r>
              <a:rPr lang="en-GB" dirty="0" err="1">
                <a:cs typeface="Calibri"/>
              </a:rPr>
              <a:t>εριτον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ϊσμού</a:t>
            </a:r>
            <a:r>
              <a:rPr lang="en-GB" dirty="0">
                <a:cs typeface="Calibri"/>
              </a:rPr>
              <a:t> ή </a:t>
            </a:r>
            <a:r>
              <a:rPr lang="en-GB" dirty="0" err="1">
                <a:cs typeface="Calibri"/>
              </a:rPr>
              <a:t>άλλ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σημεί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νέκρωσης</a:t>
            </a:r>
            <a:r>
              <a:rPr lang="en-GB" dirty="0">
                <a:cs typeface="Calibri"/>
              </a:rPr>
              <a:t> </a:t>
            </a:r>
            <a:r>
              <a:rPr lang="en-GB" dirty="0" err="1">
                <a:cs typeface="Calibri"/>
              </a:rPr>
              <a:t>εντέρου</a:t>
            </a:r>
            <a:r>
              <a:rPr lang="en-GB" dirty="0">
                <a:cs typeface="Calibri"/>
              </a:rPr>
              <a:t>, θα π</a:t>
            </a:r>
            <a:r>
              <a:rPr lang="en-GB" dirty="0" err="1">
                <a:cs typeface="Calibri"/>
              </a:rPr>
              <a:t>ρέ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ει</a:t>
            </a:r>
            <a:r>
              <a:rPr lang="en-GB" dirty="0">
                <a:cs typeface="Calibri"/>
              </a:rPr>
              <a:t> ο α</a:t>
            </a:r>
            <a:r>
              <a:rPr lang="en-GB" dirty="0" err="1">
                <a:cs typeface="Calibri"/>
              </a:rPr>
              <a:t>σθενής</a:t>
            </a:r>
            <a:r>
              <a:rPr lang="en-GB" dirty="0">
                <a:cs typeface="Calibri"/>
              </a:rPr>
              <a:t> να α</a:t>
            </a:r>
            <a:r>
              <a:rPr lang="en-GB" dirty="0" err="1">
                <a:cs typeface="Calibri"/>
              </a:rPr>
              <a:t>νοιχτεί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γι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έλεγχο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του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εντέρου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Σε</a:t>
            </a:r>
            <a:r>
              <a:rPr lang="en-GB" dirty="0">
                <a:cs typeface="Calibri"/>
              </a:rPr>
              <a:t> α</a:t>
            </a:r>
            <a:r>
              <a:rPr lang="en-GB" dirty="0" err="1">
                <a:cs typeface="Calibri"/>
              </a:rPr>
              <a:t>ρτηρι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κή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εμ</a:t>
            </a:r>
            <a:r>
              <a:rPr lang="en-GB" dirty="0">
                <a:cs typeface="Calibri"/>
              </a:rPr>
              <a:t>β</a:t>
            </a:r>
            <a:r>
              <a:rPr lang="en-GB" dirty="0" err="1">
                <a:cs typeface="Calibri"/>
              </a:rPr>
              <a:t>ολή</a:t>
            </a:r>
            <a:r>
              <a:rPr lang="en-GB" dirty="0">
                <a:cs typeface="Calibri"/>
              </a:rPr>
              <a:t>/</a:t>
            </a:r>
            <a:r>
              <a:rPr lang="en-GB" dirty="0" err="1">
                <a:cs typeface="Calibri"/>
              </a:rPr>
              <a:t>θρόμ</a:t>
            </a:r>
            <a:r>
              <a:rPr lang="en-GB" dirty="0">
                <a:cs typeface="Calibri"/>
              </a:rPr>
              <a:t>β</a:t>
            </a:r>
            <a:r>
              <a:rPr lang="en-GB" dirty="0" err="1">
                <a:cs typeface="Calibri"/>
              </a:rPr>
              <a:t>ωση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δυν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τότητ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ενδ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γγει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κής</a:t>
            </a:r>
            <a:r>
              <a:rPr lang="en-GB" dirty="0">
                <a:cs typeface="Calibri"/>
              </a:rPr>
              <a:t> ή α</a:t>
            </a:r>
            <a:r>
              <a:rPr lang="en-GB" dirty="0" err="1">
                <a:cs typeface="Calibri"/>
              </a:rPr>
              <a:t>νοικτής</a:t>
            </a:r>
            <a:r>
              <a:rPr lang="en-GB" dirty="0">
                <a:cs typeface="Calibri"/>
              </a:rPr>
              <a:t> επανα</a:t>
            </a:r>
            <a:r>
              <a:rPr lang="en-GB" dirty="0" err="1">
                <a:cs typeface="Calibri"/>
              </a:rPr>
              <a:t>γγείωσης</a:t>
            </a:r>
            <a:r>
              <a:rPr lang="en-GB" dirty="0">
                <a:cs typeface="Calibri"/>
              </a:rPr>
              <a:t> (π</a:t>
            </a:r>
            <a:r>
              <a:rPr lang="en-GB" dirty="0" err="1">
                <a:cs typeface="Calibri"/>
              </a:rPr>
              <a:t>ριν</a:t>
            </a:r>
            <a:r>
              <a:rPr lang="en-GB" dirty="0">
                <a:cs typeface="Calibri"/>
              </a:rPr>
              <a:t> από οπ</a:t>
            </a:r>
            <a:r>
              <a:rPr lang="en-GB" dirty="0" err="1">
                <a:cs typeface="Calibri"/>
              </a:rPr>
              <a:t>οι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δή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οτε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εκτομή</a:t>
            </a:r>
            <a:r>
              <a:rPr lang="en-GB" dirty="0">
                <a:cs typeface="Calibri"/>
              </a:rPr>
              <a:t>)</a:t>
            </a:r>
          </a:p>
          <a:p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Σε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φλε</a:t>
            </a:r>
            <a:r>
              <a:rPr lang="en-GB" dirty="0">
                <a:cs typeface="Calibri"/>
              </a:rPr>
              <a:t>β</a:t>
            </a:r>
            <a:r>
              <a:rPr lang="en-GB" dirty="0" err="1">
                <a:cs typeface="Calibri"/>
              </a:rPr>
              <a:t>ική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θρόμ</a:t>
            </a:r>
            <a:r>
              <a:rPr lang="en-GB" dirty="0">
                <a:cs typeface="Calibri"/>
              </a:rPr>
              <a:t>β</a:t>
            </a:r>
            <a:r>
              <a:rPr lang="en-GB" dirty="0" err="1">
                <a:cs typeface="Calibri"/>
              </a:rPr>
              <a:t>ωση</a:t>
            </a:r>
            <a:r>
              <a:rPr lang="en-GB" dirty="0">
                <a:cs typeface="Calibri"/>
              </a:rPr>
              <a:t>, υπ</a:t>
            </a:r>
            <a:r>
              <a:rPr lang="en-GB" dirty="0" err="1">
                <a:cs typeface="Calibri"/>
              </a:rPr>
              <a:t>άρχει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ρόλος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των</a:t>
            </a:r>
            <a:r>
              <a:rPr lang="en-GB" dirty="0">
                <a:cs typeface="Calibri"/>
              </a:rPr>
              <a:t> α</a:t>
            </a:r>
            <a:r>
              <a:rPr lang="en-GB" dirty="0" err="1">
                <a:cs typeface="Calibri"/>
              </a:rPr>
              <a:t>ντι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ηκτικών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30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541EF48E-2B1A-419D-A8CF-8AB9AC80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1" y="1879417"/>
            <a:ext cx="11932691" cy="33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4E42BBBB-7C62-48B7-AE03-6F081DA8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101" y="946450"/>
            <a:ext cx="5768453" cy="5499636"/>
          </a:xfrm>
          <a:prstGeom prst="rect">
            <a:avLst/>
          </a:prstGeom>
        </p:spPr>
      </p:pic>
      <p:pic>
        <p:nvPicPr>
          <p:cNvPr id="3" name="Picture 3" descr="A picture containing sitting, pair, pink, table&#10;&#10;Description automatically generated">
            <a:extLst>
              <a:ext uri="{FF2B5EF4-FFF2-40B4-BE49-F238E27FC236}">
                <a16:creationId xmlns="" xmlns:a16="http://schemas.microsoft.com/office/drawing/2014/main" id="{B9601E61-E9C6-41A3-832A-977BF166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8" y="586854"/>
            <a:ext cx="3747810" cy="56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ext&#10;&#10;Description automatically generated">
            <a:extLst>
              <a:ext uri="{FF2B5EF4-FFF2-40B4-BE49-F238E27FC236}">
                <a16:creationId xmlns="" xmlns:a16="http://schemas.microsoft.com/office/drawing/2014/main" id="{391843B6-3ABE-4AD4-A32D-D69E920E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93" y="1440281"/>
            <a:ext cx="6621438" cy="37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BC292B-110D-41E4-B3A7-14D2E986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Χρόνι</a:t>
            </a:r>
            <a:r>
              <a:rPr lang="en-GB" dirty="0">
                <a:cs typeface="Calibri Light"/>
              </a:rPr>
              <a:t>α </a:t>
            </a:r>
            <a:r>
              <a:rPr lang="en-GB" dirty="0" err="1">
                <a:cs typeface="Calibri Light"/>
              </a:rPr>
              <a:t>μεσεντέριος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ισχ</a:t>
            </a:r>
            <a:r>
              <a:rPr lang="en-GB" dirty="0">
                <a:cs typeface="Calibri Light"/>
              </a:rPr>
              <a:t>α</a:t>
            </a:r>
            <a:r>
              <a:rPr lang="en-GB" dirty="0" err="1">
                <a:cs typeface="Calibri Light"/>
              </a:rPr>
              <a:t>ιμί</a:t>
            </a:r>
            <a:r>
              <a:rPr lang="en-GB" dirty="0">
                <a:cs typeface="Calibri Light"/>
              </a:rPr>
              <a:t>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ECBCB5-0AFB-484E-B962-8F1B9F23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cs typeface="Calibri"/>
              </a:rPr>
              <a:t>Αφορά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τις</a:t>
            </a:r>
            <a:r>
              <a:rPr lang="en-GB" dirty="0">
                <a:cs typeface="Calibri"/>
              </a:rPr>
              <a:t> α</a:t>
            </a:r>
            <a:r>
              <a:rPr lang="en-GB" dirty="0" err="1">
                <a:cs typeface="Calibri"/>
              </a:rPr>
              <a:t>ρτηρίες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Τουλάχιστον 2 από τα </a:t>
            </a:r>
            <a:r>
              <a:rPr lang="en-GB" dirty="0" err="1">
                <a:cs typeface="Calibri"/>
              </a:rPr>
              <a:t>τρί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κύρι</a:t>
            </a:r>
            <a:r>
              <a:rPr lang="en-GB" dirty="0">
                <a:cs typeface="Calibri"/>
              </a:rPr>
              <a:t>α α</a:t>
            </a:r>
            <a:r>
              <a:rPr lang="en-GB" dirty="0" err="1">
                <a:cs typeface="Calibri"/>
              </a:rPr>
              <a:t>γγεί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γι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εμφάνιση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συμ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τωμάτων</a:t>
            </a:r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Σχεδόν</a:t>
            </a:r>
            <a:r>
              <a:rPr lang="en-GB" dirty="0">
                <a:cs typeface="Calibri"/>
              </a:rPr>
              <a:t> π</a:t>
            </a:r>
            <a:r>
              <a:rPr lang="en-GB" dirty="0" err="1">
                <a:cs typeface="Calibri"/>
              </a:rPr>
              <a:t>άντοτε</a:t>
            </a:r>
            <a:r>
              <a:rPr lang="en-GB" dirty="0">
                <a:cs typeface="Calibri"/>
              </a:rPr>
              <a:t>, α</a:t>
            </a:r>
            <a:r>
              <a:rPr lang="en-GB" dirty="0" err="1">
                <a:cs typeface="Calibri"/>
              </a:rPr>
              <a:t>φορά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την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άνω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μεσεντέριο</a:t>
            </a:r>
            <a:r>
              <a:rPr lang="en-GB" dirty="0">
                <a:cs typeface="Calibri"/>
              </a:rPr>
              <a:t> α</a:t>
            </a:r>
            <a:r>
              <a:rPr lang="en-GB" dirty="0" err="1">
                <a:cs typeface="Calibri"/>
              </a:rPr>
              <a:t>ρτηρί</a:t>
            </a:r>
            <a:r>
              <a:rPr lang="en-GB" dirty="0">
                <a:cs typeface="Calibri"/>
              </a:rPr>
              <a:t>α</a:t>
            </a:r>
          </a:p>
          <a:p>
            <a:r>
              <a:rPr lang="en-GB" dirty="0" err="1">
                <a:cs typeface="Calibri"/>
              </a:rPr>
              <a:t>Συνηθέστεροι</a:t>
            </a:r>
            <a:r>
              <a:rPr lang="en-GB" dirty="0">
                <a:cs typeface="Calibri"/>
              </a:rPr>
              <a:t> πα</a:t>
            </a:r>
            <a:r>
              <a:rPr lang="en-GB" dirty="0" err="1">
                <a:cs typeface="Calibri"/>
              </a:rPr>
              <a:t>ράγοντες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κινδύνου</a:t>
            </a:r>
            <a:r>
              <a:rPr lang="en-GB" dirty="0">
                <a:cs typeface="Calibri"/>
              </a:rPr>
              <a:t> --&gt; </a:t>
            </a:r>
            <a:r>
              <a:rPr lang="en-GB" dirty="0" err="1">
                <a:cs typeface="Calibri"/>
              </a:rPr>
              <a:t>κά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νισμ</a:t>
            </a:r>
            <a:r>
              <a:rPr lang="en-GB" dirty="0">
                <a:cs typeface="Calibri"/>
              </a:rPr>
              <a:t>α, </a:t>
            </a:r>
            <a:r>
              <a:rPr lang="en-GB" dirty="0" err="1">
                <a:cs typeface="Calibri"/>
              </a:rPr>
              <a:t>δυσλι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ιδ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ιμί</a:t>
            </a:r>
            <a:r>
              <a:rPr lang="en-GB" dirty="0">
                <a:cs typeface="Calibri"/>
              </a:rPr>
              <a:t>α, υπ</a:t>
            </a:r>
            <a:r>
              <a:rPr lang="en-GB" dirty="0" err="1">
                <a:cs typeface="Calibri"/>
              </a:rPr>
              <a:t>έρτ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ση</a:t>
            </a:r>
            <a:r>
              <a:rPr lang="en-GB" dirty="0">
                <a:cs typeface="Calibri"/>
              </a:rPr>
              <a:t>, ΣΔ</a:t>
            </a:r>
          </a:p>
          <a:p>
            <a:r>
              <a:rPr lang="en-GB" dirty="0">
                <a:cs typeface="Calibri"/>
              </a:rPr>
              <a:t>Υπ</a:t>
            </a:r>
            <a:r>
              <a:rPr lang="en-GB" dirty="0" err="1">
                <a:cs typeface="Calibri"/>
              </a:rPr>
              <a:t>άρχει</a:t>
            </a:r>
            <a:r>
              <a:rPr lang="en-GB" dirty="0">
                <a:cs typeface="Calibri"/>
              </a:rPr>
              <a:t> και </a:t>
            </a:r>
            <a:r>
              <a:rPr lang="en-GB" dirty="0" err="1">
                <a:cs typeface="Calibri"/>
              </a:rPr>
              <a:t>το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σύνδρομο</a:t>
            </a:r>
            <a:r>
              <a:rPr lang="en-GB" dirty="0">
                <a:cs typeface="Calibri"/>
              </a:rPr>
              <a:t> </a:t>
            </a:r>
            <a:r>
              <a:rPr lang="en-GB" dirty="0" err="1">
                <a:cs typeface="Calibri"/>
              </a:rPr>
              <a:t>του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μέσου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τοξοειδούς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συνδέσμου</a:t>
            </a:r>
          </a:p>
        </p:txBody>
      </p:sp>
    </p:spTree>
    <p:extLst>
      <p:ext uri="{BB962C8B-B14F-4D97-AF65-F5344CB8AC3E}">
        <p14:creationId xmlns:p14="http://schemas.microsoft.com/office/powerpoint/2010/main" val="362835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021A9828-D348-41EF-B311-FF95EE9F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8" y="344392"/>
            <a:ext cx="3507900" cy="3519273"/>
          </a:xfrm>
          <a:prstGeom prst="rect">
            <a:avLst/>
          </a:prstGeom>
        </p:spPr>
      </p:pic>
      <p:pic>
        <p:nvPicPr>
          <p:cNvPr id="4" name="Picture 4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231FA774-B501-4368-8592-59CFC57D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13" y="1570259"/>
            <a:ext cx="4085229" cy="4729692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D4472829-44BF-4FEF-8425-0B139CB96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58" y="3550351"/>
            <a:ext cx="5540991" cy="30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DCC8B0-FFA7-42CD-AAD2-EBEF5A31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Κλινική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εικόν</a:t>
            </a:r>
            <a:r>
              <a:rPr lang="en-GB" dirty="0">
                <a:cs typeface="Calibri Light"/>
              </a:rPr>
              <a:t>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6763F9-A01A-4A84-A94D-18493E3A9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cs typeface="Calibri"/>
              </a:rPr>
              <a:t>Κοιλιάγχη</a:t>
            </a:r>
            <a:r>
              <a:rPr lang="en-GB" dirty="0">
                <a:cs typeface="Calibri"/>
              </a:rPr>
              <a:t>: </a:t>
            </a:r>
            <a:r>
              <a:rPr lang="en-GB" dirty="0" err="1">
                <a:cs typeface="Calibri"/>
              </a:rPr>
              <a:t>κοιλι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κό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άλγος</a:t>
            </a:r>
            <a:r>
              <a:rPr lang="en-GB" dirty="0">
                <a:cs typeface="Calibri"/>
              </a:rPr>
              <a:t>, π</a:t>
            </a:r>
            <a:r>
              <a:rPr lang="en-GB" dirty="0" err="1">
                <a:cs typeface="Calibri"/>
              </a:rPr>
              <a:t>ου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ξεκινά</a:t>
            </a:r>
            <a:r>
              <a:rPr lang="en-GB" dirty="0">
                <a:cs typeface="Calibri"/>
              </a:rPr>
              <a:t> 20-30 </a:t>
            </a:r>
            <a:r>
              <a:rPr lang="en-GB" dirty="0" err="1">
                <a:cs typeface="Calibri"/>
              </a:rPr>
              <a:t>λε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τά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μετά</a:t>
            </a:r>
            <a:r>
              <a:rPr lang="en-GB" dirty="0">
                <a:cs typeface="Calibri"/>
              </a:rPr>
              <a:t> τα </a:t>
            </a:r>
            <a:r>
              <a:rPr lang="en-GB" dirty="0" err="1">
                <a:cs typeface="Calibri"/>
              </a:rPr>
              <a:t>γεύμ</a:t>
            </a:r>
            <a:r>
              <a:rPr lang="en-GB" dirty="0">
                <a:cs typeface="Calibri"/>
              </a:rPr>
              <a:t>ατα και </a:t>
            </a:r>
            <a:r>
              <a:rPr lang="en-GB" dirty="0" err="1">
                <a:cs typeface="Calibri"/>
              </a:rPr>
              <a:t>δι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ρκεί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γι</a:t>
            </a:r>
            <a:r>
              <a:rPr lang="en-GB" dirty="0">
                <a:cs typeface="Calibri"/>
              </a:rPr>
              <a:t>α 1-2 </a:t>
            </a:r>
            <a:r>
              <a:rPr lang="en-GB" dirty="0" err="1">
                <a:cs typeface="Calibri"/>
              </a:rPr>
              <a:t>ώρες</a:t>
            </a:r>
          </a:p>
          <a:p>
            <a:r>
              <a:rPr lang="en-GB" dirty="0">
                <a:cs typeface="Calibri"/>
              </a:rPr>
              <a:t>Απ</a:t>
            </a:r>
            <a:r>
              <a:rPr lang="en-GB" dirty="0" err="1">
                <a:cs typeface="Calibri"/>
              </a:rPr>
              <a:t>ώλει</a:t>
            </a:r>
            <a:r>
              <a:rPr lang="en-GB" dirty="0">
                <a:cs typeface="Calibri"/>
              </a:rPr>
              <a:t>α β</a:t>
            </a:r>
            <a:r>
              <a:rPr lang="en-GB" dirty="0" err="1">
                <a:cs typeface="Calibri"/>
              </a:rPr>
              <a:t>άρους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Πρώτης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γρ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μμής</a:t>
            </a:r>
            <a:r>
              <a:rPr lang="en-GB" dirty="0">
                <a:cs typeface="Calibri"/>
              </a:rPr>
              <a:t> απ</a:t>
            </a:r>
            <a:r>
              <a:rPr lang="en-GB" dirty="0" err="1">
                <a:cs typeface="Calibri"/>
              </a:rPr>
              <a:t>εικόνιση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είν</a:t>
            </a:r>
            <a:r>
              <a:rPr lang="en-GB" dirty="0">
                <a:cs typeface="Calibri"/>
              </a:rPr>
              <a:t>αι </a:t>
            </a:r>
            <a:r>
              <a:rPr lang="en-GB" dirty="0" err="1">
                <a:cs typeface="Calibri"/>
              </a:rPr>
              <a:t>το</a:t>
            </a:r>
            <a:r>
              <a:rPr lang="en-GB" dirty="0">
                <a:cs typeface="Calibri"/>
              </a:rPr>
              <a:t> υπ</a:t>
            </a:r>
            <a:r>
              <a:rPr lang="en-GB" dirty="0" err="1">
                <a:cs typeface="Calibri"/>
              </a:rPr>
              <a:t>ερηχοτομογράφημ</a:t>
            </a:r>
            <a:r>
              <a:rPr lang="en-GB" dirty="0">
                <a:cs typeface="Calibri"/>
              </a:rPr>
              <a:t>α</a:t>
            </a:r>
          </a:p>
          <a:p>
            <a:r>
              <a:rPr lang="en-GB" dirty="0">
                <a:cs typeface="Calibri"/>
              </a:rPr>
              <a:t>Απαρα</a:t>
            </a:r>
            <a:r>
              <a:rPr lang="en-GB" dirty="0" err="1">
                <a:cs typeface="Calibri"/>
              </a:rPr>
              <a:t>ίτητη</a:t>
            </a:r>
            <a:r>
              <a:rPr lang="en-GB" dirty="0">
                <a:cs typeface="Calibri"/>
              </a:rPr>
              <a:t> και η CTA </a:t>
            </a:r>
            <a:r>
              <a:rPr lang="en-GB" dirty="0" err="1">
                <a:cs typeface="Calibri"/>
              </a:rPr>
              <a:t>γι</a:t>
            </a:r>
            <a:r>
              <a:rPr lang="en-GB" dirty="0">
                <a:cs typeface="Calibri"/>
              </a:rPr>
              <a:t>α χα</a:t>
            </a:r>
            <a:r>
              <a:rPr lang="en-GB" dirty="0" err="1">
                <a:cs typeface="Calibri"/>
              </a:rPr>
              <a:t>ρτογράφηση</a:t>
            </a:r>
          </a:p>
        </p:txBody>
      </p:sp>
    </p:spTree>
    <p:extLst>
      <p:ext uri="{BB962C8B-B14F-4D97-AF65-F5344CB8AC3E}">
        <p14:creationId xmlns:p14="http://schemas.microsoft.com/office/powerpoint/2010/main" val="214767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99982-518A-4F5B-8BD3-79C41043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Θερ</a:t>
            </a:r>
            <a:r>
              <a:rPr lang="en-GB" dirty="0">
                <a:cs typeface="Calibri Light"/>
              </a:rPr>
              <a:t>απ</a:t>
            </a:r>
            <a:r>
              <a:rPr lang="en-GB" dirty="0" err="1">
                <a:cs typeface="Calibri Light"/>
              </a:rPr>
              <a:t>εί</a:t>
            </a:r>
            <a:r>
              <a:rPr lang="en-GB" dirty="0">
                <a:cs typeface="Calibri Light"/>
              </a:rPr>
              <a:t>α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884EE3C-1C15-4C7A-A4F9-EBF7C2A8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7" y="2394661"/>
            <a:ext cx="10431439" cy="1340798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0804A48F-5441-4CE8-8E45-EEEE30C2B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12" y="3981434"/>
            <a:ext cx="10044752" cy="178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BBDDC2-885C-4AAC-A9FA-3CB5B181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77" y="33431"/>
            <a:ext cx="2537012" cy="1352457"/>
          </a:xfrm>
        </p:spPr>
        <p:txBody>
          <a:bodyPr/>
          <a:lstStyle/>
          <a:p>
            <a:r>
              <a:rPr lang="en-GB" dirty="0">
                <a:cs typeface="Calibri Light"/>
              </a:rPr>
              <a:t> </a:t>
            </a:r>
            <a:r>
              <a:rPr lang="en-GB" b="1" dirty="0" err="1">
                <a:cs typeface="Calibri Light"/>
              </a:rPr>
              <a:t>Αν</a:t>
            </a:r>
            <a:r>
              <a:rPr lang="en-GB" b="1" dirty="0">
                <a:cs typeface="Calibri Light"/>
              </a:rPr>
              <a:t>α</a:t>
            </a:r>
            <a:r>
              <a:rPr lang="en-GB" b="1" dirty="0" err="1">
                <a:cs typeface="Calibri Light"/>
              </a:rPr>
              <a:t>τομί</a:t>
            </a:r>
            <a:r>
              <a:rPr lang="en-GB" b="1" dirty="0">
                <a:cs typeface="Calibri Light"/>
              </a:rPr>
              <a:t>α</a:t>
            </a:r>
            <a:endParaRPr lang="en-GB" dirty="0">
              <a:cs typeface="Calibri Light" panose="020F0302020204030204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5D4B0470-6A6C-4AE9-B2B7-8B5C639E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9" y="588818"/>
            <a:ext cx="4500283" cy="5814835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2A90E8B0-C42F-4195-848E-25081732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71" y="1471053"/>
            <a:ext cx="4993341" cy="45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="" xmlns:a16="http://schemas.microsoft.com/office/drawing/2014/main" id="{28BAB189-C3DF-4C55-8CEA-0B36B699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49" y="1855281"/>
            <a:ext cx="9805916" cy="21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71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7A19A19-9922-4197-9845-1A7B4BC4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" y="393013"/>
            <a:ext cx="6371230" cy="3569882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D2DFB637-C5CB-43B5-922A-CC699C5A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16" y="2587073"/>
            <a:ext cx="6905767" cy="41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1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8E884621-CF7A-4E15-B9E8-4E15A78FF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02" y="1135793"/>
            <a:ext cx="5984543" cy="3995011"/>
          </a:xfrm>
          <a:prstGeom prst="rect">
            <a:avLst/>
          </a:prstGeom>
        </p:spPr>
      </p:pic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B434151-4D1B-449D-B148-27D65CCDC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796" y="359391"/>
            <a:ext cx="2826768" cy="62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6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5029C6-4F90-4724-9507-DE88B104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Θερ</a:t>
            </a:r>
            <a:r>
              <a:rPr lang="en-GB" dirty="0">
                <a:cs typeface="Calibri Light"/>
              </a:rPr>
              <a:t>απ</a:t>
            </a:r>
            <a:r>
              <a:rPr lang="en-GB" dirty="0" err="1">
                <a:cs typeface="Calibri Light"/>
              </a:rPr>
              <a:t>εί</a:t>
            </a:r>
            <a:r>
              <a:rPr lang="en-GB" dirty="0">
                <a:cs typeface="Calibri Light"/>
              </a:rPr>
              <a:t>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16A383-CD62-4754-B610-C970EEE4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Η </a:t>
            </a:r>
            <a:r>
              <a:rPr lang="en-GB" dirty="0" err="1">
                <a:cs typeface="Calibri"/>
              </a:rPr>
              <a:t>θερ</a:t>
            </a:r>
            <a:r>
              <a:rPr lang="en-GB" dirty="0">
                <a:cs typeface="Calibri"/>
              </a:rPr>
              <a:t>απ</a:t>
            </a:r>
            <a:r>
              <a:rPr lang="en-GB" dirty="0" err="1">
                <a:cs typeface="Calibri"/>
              </a:rPr>
              <a:t>εί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ενδείκνυτ</a:t>
            </a:r>
            <a:r>
              <a:rPr lang="en-GB" dirty="0">
                <a:cs typeface="Calibri"/>
              </a:rPr>
              <a:t>αι </a:t>
            </a:r>
            <a:r>
              <a:rPr lang="en-GB" dirty="0" err="1">
                <a:cs typeface="Calibri"/>
              </a:rPr>
              <a:t>σε</a:t>
            </a:r>
            <a:r>
              <a:rPr lang="en-GB" dirty="0">
                <a:cs typeface="Calibri"/>
              </a:rPr>
              <a:t> α</a:t>
            </a:r>
            <a:r>
              <a:rPr lang="en-GB" dirty="0" err="1">
                <a:cs typeface="Calibri"/>
              </a:rPr>
              <a:t>σθενείς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με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συμ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τωμ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τική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νόσο</a:t>
            </a:r>
            <a:r>
              <a:rPr lang="en-GB" dirty="0">
                <a:cs typeface="Calibri"/>
              </a:rPr>
              <a:t> και α</a:t>
            </a:r>
            <a:r>
              <a:rPr lang="en-GB" dirty="0" err="1">
                <a:cs typeface="Calibri"/>
              </a:rPr>
              <a:t>φορά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κυρίως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την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άνω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μεσεντέριο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Αντι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ιμο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ετ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λι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κή</a:t>
            </a:r>
            <a:r>
              <a:rPr lang="en-GB" dirty="0">
                <a:cs typeface="Calibri"/>
              </a:rPr>
              <a:t> α</a:t>
            </a:r>
            <a:r>
              <a:rPr lang="en-GB" dirty="0" err="1">
                <a:cs typeface="Calibri"/>
              </a:rPr>
              <a:t>γωγή,στ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τίνες</a:t>
            </a:r>
          </a:p>
          <a:p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Σύνδρομο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μέσου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τοξοειδούς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συνδέσμου</a:t>
            </a:r>
            <a:r>
              <a:rPr lang="en-GB" dirty="0">
                <a:cs typeface="Calibri"/>
              </a:rPr>
              <a:t> -- &gt; η </a:t>
            </a:r>
            <a:r>
              <a:rPr lang="en-GB" dirty="0" err="1">
                <a:cs typeface="Calibri"/>
              </a:rPr>
              <a:t>θερ</a:t>
            </a:r>
            <a:r>
              <a:rPr lang="en-GB" dirty="0">
                <a:cs typeface="Calibri"/>
              </a:rPr>
              <a:t>απ</a:t>
            </a:r>
            <a:r>
              <a:rPr lang="en-GB" dirty="0" err="1">
                <a:cs typeface="Calibri"/>
              </a:rPr>
              <a:t>εί</a:t>
            </a:r>
            <a:r>
              <a:rPr lang="en-GB" dirty="0">
                <a:cs typeface="Calibri"/>
              </a:rPr>
              <a:t>α α</a:t>
            </a:r>
            <a:r>
              <a:rPr lang="en-GB" dirty="0" err="1">
                <a:cs typeface="Calibri"/>
              </a:rPr>
              <a:t>φορά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την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κοιλι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κή</a:t>
            </a:r>
            <a:r>
              <a:rPr lang="en-GB" dirty="0">
                <a:cs typeface="Calibri"/>
              </a:rPr>
              <a:t> α</a:t>
            </a:r>
            <a:r>
              <a:rPr lang="en-GB" dirty="0" err="1">
                <a:cs typeface="Calibri"/>
              </a:rPr>
              <a:t>ρτηρί</a:t>
            </a:r>
            <a:r>
              <a:rPr lang="en-GB" dirty="0">
                <a:cs typeface="Calibri"/>
              </a:rPr>
              <a:t>α- </a:t>
            </a:r>
            <a:r>
              <a:rPr lang="en-GB" dirty="0" err="1">
                <a:cs typeface="Calibri"/>
              </a:rPr>
              <a:t>δι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τομή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του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συνδέσμου</a:t>
            </a:r>
            <a:r>
              <a:rPr lang="en-GB" dirty="0">
                <a:cs typeface="Calibri"/>
              </a:rPr>
              <a:t>/πα</a:t>
            </a:r>
            <a:r>
              <a:rPr lang="en-GB" dirty="0" err="1">
                <a:cs typeface="Calibri"/>
              </a:rPr>
              <a:t>ράκ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μψη</a:t>
            </a:r>
          </a:p>
        </p:txBody>
      </p:sp>
    </p:spTree>
    <p:extLst>
      <p:ext uri="{BB962C8B-B14F-4D97-AF65-F5344CB8AC3E}">
        <p14:creationId xmlns:p14="http://schemas.microsoft.com/office/powerpoint/2010/main" val="28142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568FA-0053-40DB-AC39-D695C0C9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cs typeface="Calibri Light"/>
              </a:rPr>
              <a:t>Χρονιότητ</a:t>
            </a:r>
            <a:r>
              <a:rPr lang="en-GB" b="1" dirty="0">
                <a:cs typeface="Calibri Light"/>
              </a:rPr>
              <a:t>α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0DDB35-8AF1-43A4-AB4F-ABFAB2DB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cs typeface="Calibri"/>
              </a:rPr>
              <a:t>Οξεί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μεσεντέριος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ισχ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ιμί</a:t>
            </a:r>
            <a:r>
              <a:rPr lang="en-GB" dirty="0">
                <a:cs typeface="Calibri"/>
              </a:rPr>
              <a:t>α</a:t>
            </a:r>
          </a:p>
          <a:p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Χρόνι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μεσεντέριος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ισχ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ιμί</a:t>
            </a:r>
            <a:r>
              <a:rPr lang="en-GB" dirty="0">
                <a:cs typeface="Calibri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336073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text&#10;&#10;Description automatically generated">
            <a:extLst>
              <a:ext uri="{FF2B5EF4-FFF2-40B4-BE49-F238E27FC236}">
                <a16:creationId xmlns="" xmlns:a16="http://schemas.microsoft.com/office/drawing/2014/main" id="{C62AE23B-CE1F-423F-9D81-263F46A5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654" y="1115135"/>
            <a:ext cx="5666095" cy="42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4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8373A3-334D-4323-B143-63BB6BDE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Οξεί</a:t>
            </a:r>
            <a:r>
              <a:rPr lang="en-GB" dirty="0">
                <a:cs typeface="Calibri Light"/>
              </a:rPr>
              <a:t>α </a:t>
            </a:r>
            <a:r>
              <a:rPr lang="en-GB" dirty="0" err="1">
                <a:cs typeface="Calibri Light"/>
              </a:rPr>
              <a:t>μεσεντέριος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ισχ</a:t>
            </a:r>
            <a:r>
              <a:rPr lang="en-GB" dirty="0">
                <a:cs typeface="Calibri Light"/>
              </a:rPr>
              <a:t>α</a:t>
            </a:r>
            <a:r>
              <a:rPr lang="en-GB" dirty="0" err="1">
                <a:cs typeface="Calibri Light"/>
              </a:rPr>
              <a:t>ιμί</a:t>
            </a:r>
            <a:r>
              <a:rPr lang="en-GB" dirty="0">
                <a:cs typeface="Calibri Light"/>
              </a:rPr>
              <a:t>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DFA19C-2CEA-45BE-8F82-208D9496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cs typeface="Calibri"/>
              </a:rPr>
              <a:t>Συνδέετ</a:t>
            </a:r>
            <a:r>
              <a:rPr lang="en-GB" dirty="0">
                <a:cs typeface="Calibri"/>
              </a:rPr>
              <a:t>αι </a:t>
            </a:r>
            <a:r>
              <a:rPr lang="en-GB" dirty="0" err="1">
                <a:cs typeface="Calibri"/>
              </a:rPr>
              <a:t>με</a:t>
            </a:r>
            <a:r>
              <a:rPr lang="en-GB" dirty="0">
                <a:cs typeface="Calibri"/>
              </a:rPr>
              <a:t> 60-80% </a:t>
            </a:r>
            <a:r>
              <a:rPr lang="en-GB" dirty="0" err="1">
                <a:cs typeface="Calibri"/>
              </a:rPr>
              <a:t>θνητότητ</a:t>
            </a:r>
            <a:r>
              <a:rPr lang="en-GB" dirty="0">
                <a:cs typeface="Calibri"/>
              </a:rPr>
              <a:t>α</a:t>
            </a:r>
          </a:p>
          <a:p>
            <a:r>
              <a:rPr lang="en-GB" dirty="0" err="1">
                <a:cs typeface="Calibri"/>
              </a:rPr>
              <a:t>Μη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ειδική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κλινική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εικόν</a:t>
            </a:r>
            <a:r>
              <a:rPr lang="en-GB" dirty="0">
                <a:cs typeface="Calibri"/>
              </a:rPr>
              <a:t>α</a:t>
            </a:r>
          </a:p>
          <a:p>
            <a:endParaRPr lang="en-GB" dirty="0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83C5B44D-F5D5-41F2-A8C6-EEA9C8BA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81" y="2824171"/>
            <a:ext cx="9623945" cy="41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82420-3B57-4CA8-9886-54B7AFB3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414"/>
          </a:xfrm>
        </p:spPr>
        <p:txBody>
          <a:bodyPr/>
          <a:lstStyle/>
          <a:p>
            <a:r>
              <a:rPr lang="en-GB" dirty="0" err="1">
                <a:cs typeface="Calibri Light"/>
              </a:rPr>
              <a:t>Κλινική</a:t>
            </a:r>
            <a:r>
              <a:rPr lang="en-GB" dirty="0">
                <a:cs typeface="Calibri Light"/>
              </a:rPr>
              <a:t> </a:t>
            </a:r>
            <a:r>
              <a:rPr lang="en-GB" dirty="0" err="1">
                <a:cs typeface="Calibri Light"/>
              </a:rPr>
              <a:t>εικόν</a:t>
            </a:r>
            <a:r>
              <a:rPr lang="en-GB" dirty="0">
                <a:cs typeface="Calibri Light"/>
              </a:rPr>
              <a:t>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57E1C0-32B6-4923-A1F6-337208695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596"/>
            <a:ext cx="10515600" cy="54204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 err="1">
                <a:cs typeface="Calibri"/>
              </a:rPr>
              <a:t>Κοιλι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κό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άλγος</a:t>
            </a:r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Διάρροι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με</a:t>
            </a:r>
            <a:r>
              <a:rPr lang="en-GB" dirty="0">
                <a:cs typeface="Calibri"/>
              </a:rPr>
              <a:t> α</a:t>
            </a:r>
            <a:r>
              <a:rPr lang="en-GB" dirty="0" err="1">
                <a:cs typeface="Calibri"/>
              </a:rPr>
              <a:t>ιμ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τηρή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κένωση</a:t>
            </a:r>
            <a:endParaRPr lang="en-GB" dirty="0">
              <a:cs typeface="Calibri"/>
            </a:endParaRPr>
          </a:p>
          <a:p>
            <a:r>
              <a:rPr lang="en-GB" dirty="0" err="1" smtClean="0">
                <a:cs typeface="Calibri"/>
              </a:rPr>
              <a:t>Περιτον</a:t>
            </a:r>
            <a:r>
              <a:rPr lang="en-GB" dirty="0" smtClean="0">
                <a:cs typeface="Calibri"/>
              </a:rPr>
              <a:t>αϊσμός- </a:t>
            </a:r>
            <a:r>
              <a:rPr lang="el-GR" dirty="0" smtClean="0">
                <a:cs typeface="Calibri"/>
              </a:rPr>
              <a:t>σήψη</a:t>
            </a:r>
            <a:endParaRPr lang="en-GB" dirty="0" err="1">
              <a:cs typeface="Calibri"/>
            </a:endParaRPr>
          </a:p>
          <a:p>
            <a:r>
              <a:rPr lang="en-GB" dirty="0" err="1">
                <a:cs typeface="Calibri"/>
              </a:rPr>
              <a:t>Αρτηρι</a:t>
            </a:r>
            <a:r>
              <a:rPr lang="en-GB" dirty="0">
                <a:cs typeface="Calibri"/>
              </a:rPr>
              <a:t>ακή </a:t>
            </a:r>
            <a:r>
              <a:rPr lang="en-GB" dirty="0" smtClean="0">
                <a:cs typeface="Calibri"/>
              </a:rPr>
              <a:t>εμβολή </a:t>
            </a:r>
            <a:r>
              <a:rPr lang="en-GB" dirty="0">
                <a:cs typeface="Calibri"/>
              </a:rPr>
              <a:t>--&gt; πιο ραγδαία επιδείνωση</a:t>
            </a:r>
          </a:p>
          <a:p>
            <a:r>
              <a:rPr lang="en-GB" dirty="0">
                <a:cs typeface="Calibri"/>
              </a:rPr>
              <a:t>Τα </a:t>
            </a:r>
            <a:r>
              <a:rPr lang="en-GB" dirty="0" err="1">
                <a:cs typeface="Calibri"/>
              </a:rPr>
              <a:t>κλινικά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σημεί</a:t>
            </a:r>
            <a:r>
              <a:rPr lang="en-GB" dirty="0">
                <a:cs typeface="Calibri"/>
              </a:rPr>
              <a:t>α </a:t>
            </a:r>
            <a:r>
              <a:rPr lang="en-GB" dirty="0" err="1">
                <a:cs typeface="Calibri"/>
              </a:rPr>
              <a:t>δε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συνάδουν</a:t>
            </a:r>
            <a:r>
              <a:rPr lang="en-GB" dirty="0">
                <a:cs typeface="Calibri"/>
              </a:rPr>
              <a:t> </a:t>
            </a:r>
            <a:r>
              <a:rPr lang="en-GB" dirty="0" err="1">
                <a:cs typeface="Calibri"/>
              </a:rPr>
              <a:t>με</a:t>
            </a:r>
            <a:r>
              <a:rPr lang="en-GB" dirty="0">
                <a:cs typeface="Calibri"/>
              </a:rPr>
              <a:t> τα </a:t>
            </a:r>
            <a:r>
              <a:rPr lang="en-GB" dirty="0" err="1">
                <a:cs typeface="Calibri"/>
              </a:rPr>
              <a:t>συμ</a:t>
            </a:r>
            <a:r>
              <a:rPr lang="en-GB" dirty="0">
                <a:cs typeface="Calibri"/>
              </a:rPr>
              <a:t>π</a:t>
            </a:r>
            <a:r>
              <a:rPr lang="en-GB" dirty="0" err="1">
                <a:cs typeface="Calibri"/>
              </a:rPr>
              <a:t>τώμ</a:t>
            </a:r>
            <a:r>
              <a:rPr lang="en-GB" dirty="0">
                <a:cs typeface="Calibri"/>
              </a:rPr>
              <a:t>ατα</a:t>
            </a:r>
          </a:p>
          <a:p>
            <a:r>
              <a:rPr lang="en-GB" dirty="0" err="1">
                <a:cs typeface="Calibri"/>
              </a:rPr>
              <a:t>Αφυδάτωση</a:t>
            </a:r>
            <a:r>
              <a:rPr lang="en-GB" dirty="0">
                <a:cs typeface="Calibri"/>
              </a:rPr>
              <a:t> --&gt; </a:t>
            </a:r>
            <a:r>
              <a:rPr lang="en-GB" dirty="0" err="1">
                <a:cs typeface="Calibri"/>
              </a:rPr>
              <a:t>σύγχυση</a:t>
            </a:r>
            <a:r>
              <a:rPr lang="en-GB" dirty="0">
                <a:cs typeface="Calibri"/>
              </a:rPr>
              <a:t>, </a:t>
            </a:r>
            <a:r>
              <a:rPr lang="en-GB" dirty="0" smtClean="0">
                <a:cs typeface="Calibri"/>
              </a:rPr>
              <a:t>τα</a:t>
            </a:r>
            <a:r>
              <a:rPr lang="en-GB" dirty="0" err="1" smtClean="0">
                <a:cs typeface="Calibri"/>
              </a:rPr>
              <a:t>χυ</a:t>
            </a:r>
            <a:r>
              <a:rPr lang="el-GR" dirty="0" smtClean="0">
                <a:cs typeface="Calibri"/>
              </a:rPr>
              <a:t>κ</a:t>
            </a:r>
            <a:r>
              <a:rPr lang="en-GB" dirty="0" smtClean="0">
                <a:cs typeface="Calibri"/>
              </a:rPr>
              <a:t>α</a:t>
            </a:r>
            <a:r>
              <a:rPr lang="en-GB" dirty="0" err="1" smtClean="0">
                <a:cs typeface="Calibri"/>
              </a:rPr>
              <a:t>ρδί</a:t>
            </a:r>
            <a:r>
              <a:rPr lang="en-GB" dirty="0" smtClean="0">
                <a:cs typeface="Calibri"/>
              </a:rPr>
              <a:t>α</a:t>
            </a:r>
            <a:r>
              <a:rPr lang="en-GB" dirty="0">
                <a:cs typeface="Calibri"/>
              </a:rPr>
              <a:t>, αιμοδυναμική αστάθεια</a:t>
            </a:r>
          </a:p>
          <a:p>
            <a:r>
              <a:rPr lang="en-GB" dirty="0" err="1">
                <a:cs typeface="Calibri"/>
              </a:rPr>
              <a:t>Εργ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στηρι</a:t>
            </a:r>
            <a:r>
              <a:rPr lang="en-GB" dirty="0">
                <a:cs typeface="Calibri"/>
              </a:rPr>
              <a:t>α</a:t>
            </a:r>
            <a:r>
              <a:rPr lang="en-GB" dirty="0" err="1">
                <a:cs typeface="Calibri"/>
              </a:rPr>
              <a:t>κά</a:t>
            </a:r>
            <a:r>
              <a:rPr lang="en-GB" dirty="0">
                <a:cs typeface="Calibri"/>
              </a:rPr>
              <a:t> --&gt; </a:t>
            </a:r>
            <a:r>
              <a:rPr lang="en-GB" dirty="0" err="1">
                <a:cs typeface="Calibri"/>
              </a:rPr>
              <a:t>μετ</a:t>
            </a:r>
            <a:r>
              <a:rPr lang="en-GB" dirty="0">
                <a:cs typeface="Calibri"/>
              </a:rPr>
              <a:t>αβ</a:t>
            </a:r>
            <a:r>
              <a:rPr lang="en-GB" dirty="0" err="1">
                <a:cs typeface="Calibri"/>
              </a:rPr>
              <a:t>ολική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οξέωση</a:t>
            </a:r>
            <a:r>
              <a:rPr lang="en-GB" dirty="0">
                <a:cs typeface="Calibri"/>
              </a:rPr>
              <a:t>, α</a:t>
            </a:r>
            <a:r>
              <a:rPr lang="en-GB" dirty="0" err="1">
                <a:cs typeface="Calibri"/>
              </a:rPr>
              <a:t>ύξηση</a:t>
            </a:r>
            <a:r>
              <a:rPr lang="en-GB" dirty="0">
                <a:cs typeface="Calibri"/>
              </a:rPr>
              <a:t> γαλα</a:t>
            </a:r>
            <a:r>
              <a:rPr lang="en-GB" dirty="0" err="1">
                <a:cs typeface="Calibri"/>
              </a:rPr>
              <a:t>κτικού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λευκοκυττάρωση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υψηλά</a:t>
            </a:r>
            <a:r>
              <a:rPr lang="en-GB" dirty="0">
                <a:cs typeface="Calibri"/>
              </a:rPr>
              <a:t> δ-</a:t>
            </a:r>
            <a:r>
              <a:rPr lang="en-GB" dirty="0" err="1">
                <a:cs typeface="Calibri"/>
              </a:rPr>
              <a:t>διμερή</a:t>
            </a:r>
          </a:p>
          <a:p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Δι</a:t>
            </a:r>
            <a:r>
              <a:rPr lang="en-GB" dirty="0">
                <a:cs typeface="Calibri"/>
              </a:rPr>
              <a:t>αφορική διάγνωση --&gt; οξεία εκκολπωματίτιδα, οξεία χολοκυστίτιδα, </a:t>
            </a:r>
            <a:r>
              <a:rPr lang="en-GB" dirty="0" smtClean="0">
                <a:cs typeface="Calibri"/>
              </a:rPr>
              <a:t>οξεί</a:t>
            </a:r>
            <a:r>
              <a:rPr lang="el-GR" dirty="0" smtClean="0">
                <a:cs typeface="Calibri"/>
              </a:rPr>
              <a:t>α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>
                <a:cs typeface="Calibri"/>
              </a:rPr>
              <a:t>σκωληκοειδίτιδ</a:t>
            </a:r>
            <a:r>
              <a:rPr lang="en-GB" dirty="0">
                <a:cs typeface="Calibri"/>
              </a:rPr>
              <a:t>α, διάτρηση εντέρου, παγκρεατίτιδα, ειλεός</a:t>
            </a:r>
          </a:p>
        </p:txBody>
      </p:sp>
    </p:spTree>
    <p:extLst>
      <p:ext uri="{BB962C8B-B14F-4D97-AF65-F5344CB8AC3E}">
        <p14:creationId xmlns:p14="http://schemas.microsoft.com/office/powerpoint/2010/main" val="409887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8022A2B0-1B1B-4C6A-AAAF-B6B2B6171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504" y="1109969"/>
            <a:ext cx="7610901" cy="53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389B32-4A21-49E4-986A-90696E87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474"/>
          </a:xfrm>
        </p:spPr>
        <p:txBody>
          <a:bodyPr/>
          <a:lstStyle/>
          <a:p>
            <a:r>
              <a:rPr lang="en-GB" dirty="0" err="1">
                <a:cs typeface="Calibri Light"/>
              </a:rPr>
              <a:t>Διάγνωση</a:t>
            </a:r>
            <a:endParaRPr lang="en-GB" dirty="0" err="1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8C3C7F0-D899-4585-9A16-3E102DFB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40" y="2044443"/>
            <a:ext cx="9692185" cy="7674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BDA9262A-4B2F-4CB4-85C0-D63A125A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98" y="3549719"/>
            <a:ext cx="9487468" cy="827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C2036F-A9E2-49C8-B10A-2C3AD6ACD5A4}"/>
              </a:ext>
            </a:extLst>
          </p:cNvPr>
          <p:cNvSpPr txBox="1"/>
          <p:nvPr/>
        </p:nvSpPr>
        <p:spPr>
          <a:xfrm>
            <a:off x="1505803" y="5213444"/>
            <a:ext cx="85548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>
                <a:cs typeface="Calibri"/>
              </a:rPr>
              <a:t>Στην</a:t>
            </a:r>
            <a:r>
              <a:rPr lang="en-GB" sz="2400" dirty="0">
                <a:cs typeface="Calibri"/>
              </a:rPr>
              <a:t> π</a:t>
            </a:r>
            <a:r>
              <a:rPr lang="en-GB" sz="2400" dirty="0" err="1">
                <a:cs typeface="Calibri"/>
              </a:rPr>
              <a:t>λειοψηφί</a:t>
            </a:r>
            <a:r>
              <a:rPr lang="en-GB" sz="2400" dirty="0">
                <a:cs typeface="Calibri"/>
              </a:rPr>
              <a:t>α </a:t>
            </a:r>
            <a:r>
              <a:rPr lang="en-GB" sz="2400" dirty="0" err="1">
                <a:cs typeface="Calibri"/>
              </a:rPr>
              <a:t>των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εμ</a:t>
            </a:r>
            <a:r>
              <a:rPr lang="en-GB" sz="2400" dirty="0">
                <a:cs typeface="Calibri"/>
              </a:rPr>
              <a:t>β</a:t>
            </a:r>
            <a:r>
              <a:rPr lang="en-GB" sz="2400" dirty="0" err="1">
                <a:cs typeface="Calibri"/>
              </a:rPr>
              <a:t>όλων</a:t>
            </a:r>
            <a:r>
              <a:rPr lang="en-GB" sz="2400" dirty="0">
                <a:cs typeface="Calibri"/>
              </a:rPr>
              <a:t>, </a:t>
            </a:r>
            <a:r>
              <a:rPr lang="en-GB" sz="2400" dirty="0" err="1">
                <a:cs typeface="Calibri"/>
              </a:rPr>
              <a:t>εντο</a:t>
            </a:r>
            <a:r>
              <a:rPr lang="en-GB" sz="2400" dirty="0">
                <a:cs typeface="Calibri"/>
              </a:rPr>
              <a:t>π</a:t>
            </a:r>
            <a:r>
              <a:rPr lang="en-GB" sz="2400" dirty="0" err="1">
                <a:cs typeface="Calibri"/>
              </a:rPr>
              <a:t>ίζοντ</a:t>
            </a:r>
            <a:r>
              <a:rPr lang="en-GB" sz="2400" dirty="0">
                <a:cs typeface="Calibri"/>
              </a:rPr>
              <a:t>αι </a:t>
            </a:r>
            <a:r>
              <a:rPr lang="en-GB" sz="2400" dirty="0" err="1">
                <a:cs typeface="Calibri"/>
              </a:rPr>
              <a:t>στην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Άνω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μεσεντέριο</a:t>
            </a:r>
            <a:r>
              <a:rPr lang="en-GB" sz="2400" dirty="0">
                <a:cs typeface="Calibri"/>
              </a:rPr>
              <a:t> α</a:t>
            </a:r>
            <a:r>
              <a:rPr lang="en-GB" sz="2400" dirty="0" err="1">
                <a:cs typeface="Calibri"/>
              </a:rPr>
              <a:t>ρτηρί</a:t>
            </a:r>
            <a:r>
              <a:rPr lang="en-GB" sz="2400" dirty="0">
                <a:cs typeface="Calibri"/>
              </a:rPr>
              <a:t>α</a:t>
            </a:r>
          </a:p>
          <a:p>
            <a:r>
              <a:rPr lang="en-GB" sz="2400" dirty="0">
                <a:cs typeface="Calibri"/>
              </a:rPr>
              <a:t>Η </a:t>
            </a:r>
            <a:r>
              <a:rPr lang="en-GB" sz="2400" dirty="0" err="1">
                <a:cs typeface="Calibri"/>
              </a:rPr>
              <a:t>εντερική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νέκρωση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στην</a:t>
            </a:r>
            <a:r>
              <a:rPr lang="en-GB" sz="2400" dirty="0">
                <a:cs typeface="Calibri"/>
              </a:rPr>
              <a:t> π</a:t>
            </a:r>
            <a:r>
              <a:rPr lang="en-GB" sz="2400" dirty="0" err="1">
                <a:cs typeface="Calibri"/>
              </a:rPr>
              <a:t>λειοψηφί</a:t>
            </a:r>
            <a:r>
              <a:rPr lang="en-GB" sz="2400" dirty="0">
                <a:cs typeface="Calibri"/>
              </a:rPr>
              <a:t>α α</a:t>
            </a:r>
            <a:r>
              <a:rPr lang="en-GB" sz="2400" dirty="0" err="1">
                <a:cs typeface="Calibri"/>
              </a:rPr>
              <a:t>φορά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τουλάχιστον</a:t>
            </a:r>
            <a:r>
              <a:rPr lang="en-GB" sz="2400" dirty="0">
                <a:cs typeface="Calibri"/>
              </a:rPr>
              <a:t> 2 π</a:t>
            </a:r>
            <a:r>
              <a:rPr lang="en-GB" sz="2400" dirty="0" err="1">
                <a:cs typeface="Calibri"/>
              </a:rPr>
              <a:t>εριοχές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εντέρου</a:t>
            </a:r>
          </a:p>
        </p:txBody>
      </p:sp>
    </p:spTree>
    <p:extLst>
      <p:ext uri="{BB962C8B-B14F-4D97-AF65-F5344CB8AC3E}">
        <p14:creationId xmlns:p14="http://schemas.microsoft.com/office/powerpoint/2010/main" val="332856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hoto, sitting, different, food&#10;&#10;Description automatically generated">
            <a:extLst>
              <a:ext uri="{FF2B5EF4-FFF2-40B4-BE49-F238E27FC236}">
                <a16:creationId xmlns="" xmlns:a16="http://schemas.microsoft.com/office/drawing/2014/main" id="{0A24E995-9255-4B79-94CA-B822C0C3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94" y="1389045"/>
            <a:ext cx="8156811" cy="42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189</Words>
  <Application>Microsoft Office PowerPoint</Application>
  <PresentationFormat>Ευρεία οθόνη</PresentationFormat>
  <Paragraphs>51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Mεσεντέριος Ισχαιμία</vt:lpstr>
      <vt:lpstr> Ανατομία</vt:lpstr>
      <vt:lpstr>Χρονιότητα</vt:lpstr>
      <vt:lpstr>Παρουσίαση του PowerPoint</vt:lpstr>
      <vt:lpstr>Οξεία μεσεντέριος ισχαιμία</vt:lpstr>
      <vt:lpstr>Κλινική εικόνα</vt:lpstr>
      <vt:lpstr>Παρουσίαση του PowerPoint</vt:lpstr>
      <vt:lpstr>Διάγνωση</vt:lpstr>
      <vt:lpstr>Παρουσίαση του PowerPoint</vt:lpstr>
      <vt:lpstr>Παρουσίαση του PowerPoint</vt:lpstr>
      <vt:lpstr>Παρουσίαση του PowerPoint</vt:lpstr>
      <vt:lpstr>Θεραπεία</vt:lpstr>
      <vt:lpstr>Παρουσίαση του PowerPoint</vt:lpstr>
      <vt:lpstr>Παρουσίαση του PowerPoint</vt:lpstr>
      <vt:lpstr>Παρουσίαση του PowerPoint</vt:lpstr>
      <vt:lpstr>Χρόνια μεσεντέριος ισχαιμία</vt:lpstr>
      <vt:lpstr>Παρουσίαση του PowerPoint</vt:lpstr>
      <vt:lpstr>Κλινική εικόνα</vt:lpstr>
      <vt:lpstr>Θεραπεία</vt:lpstr>
      <vt:lpstr>Παρουσίαση του PowerPoint</vt:lpstr>
      <vt:lpstr>Παρουσίαση του PowerPoint</vt:lpstr>
      <vt:lpstr>Παρουσίαση του PowerPoint</vt:lpstr>
      <vt:lpstr>Θεραπεία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George Galyfos</cp:lastModifiedBy>
  <cp:revision>361</cp:revision>
  <dcterms:created xsi:type="dcterms:W3CDTF">2020-11-30T13:27:56Z</dcterms:created>
  <dcterms:modified xsi:type="dcterms:W3CDTF">2021-11-04T19:19:13Z</dcterms:modified>
</cp:coreProperties>
</file>