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9" r:id="rId4"/>
    <p:sldId id="258" r:id="rId5"/>
    <p:sldId id="265" r:id="rId6"/>
    <p:sldId id="266" r:id="rId7"/>
    <p:sldId id="267" r:id="rId8"/>
    <p:sldId id="269" r:id="rId9"/>
    <p:sldId id="263" r:id="rId10"/>
    <p:sldId id="268" r:id="rId11"/>
    <p:sldId id="260" r:id="rId12"/>
    <p:sldId id="261" r:id="rId13"/>
    <p:sldId id="264" r:id="rId14"/>
    <p:sldId id="262"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2"/>
    <p:restoredTop sz="96192"/>
  </p:normalViewPr>
  <p:slideViewPr>
    <p:cSldViewPr snapToGrid="0">
      <p:cViewPr varScale="1">
        <p:scale>
          <a:sx n="122" d="100"/>
          <a:sy n="122" d="100"/>
        </p:scale>
        <p:origin x="208" y="248"/>
      </p:cViewPr>
      <p:guideLst/>
    </p:cSldViewPr>
  </p:slideViewPr>
  <p:outlineViewPr>
    <p:cViewPr>
      <p:scale>
        <a:sx n="33" d="100"/>
        <a:sy n="33" d="100"/>
      </p:scale>
      <p:origin x="0" y="-24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0A2FF-CA98-F541-8AE7-7473F1798800}" type="datetimeFigureOut">
              <a:rPr lang="en-GR" smtClean="0"/>
              <a:t>6/16/24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F668A-58E8-EF4A-AA0C-02CF981947E2}" type="slidenum">
              <a:rPr lang="en-GR" smtClean="0"/>
              <a:t>‹#›</a:t>
            </a:fld>
            <a:endParaRPr lang="en-GR"/>
          </a:p>
        </p:txBody>
      </p:sp>
    </p:spTree>
    <p:extLst>
      <p:ext uri="{BB962C8B-B14F-4D97-AF65-F5344CB8AC3E}">
        <p14:creationId xmlns:p14="http://schemas.microsoft.com/office/powerpoint/2010/main" val="384253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9E6F668A-58E8-EF4A-AA0C-02CF981947E2}" type="slidenum">
              <a:rPr lang="en-GR" smtClean="0"/>
              <a:t>12</a:t>
            </a:fld>
            <a:endParaRPr lang="en-GR"/>
          </a:p>
        </p:txBody>
      </p:sp>
    </p:spTree>
    <p:extLst>
      <p:ext uri="{BB962C8B-B14F-4D97-AF65-F5344CB8AC3E}">
        <p14:creationId xmlns:p14="http://schemas.microsoft.com/office/powerpoint/2010/main" val="428876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9E6F668A-58E8-EF4A-AA0C-02CF981947E2}" type="slidenum">
              <a:rPr lang="en-GR" smtClean="0"/>
              <a:t>13</a:t>
            </a:fld>
            <a:endParaRPr lang="en-GR"/>
          </a:p>
        </p:txBody>
      </p:sp>
    </p:spTree>
    <p:extLst>
      <p:ext uri="{BB962C8B-B14F-4D97-AF65-F5344CB8AC3E}">
        <p14:creationId xmlns:p14="http://schemas.microsoft.com/office/powerpoint/2010/main" val="183464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6/16/24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6/16/24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6/16/24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6/16/24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6/16/24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2A02-8ADB-C28E-1644-535494419DF3}"/>
              </a:ext>
            </a:extLst>
          </p:cNvPr>
          <p:cNvSpPr>
            <a:spLocks noGrp="1"/>
          </p:cNvSpPr>
          <p:nvPr>
            <p:ph type="ctrTitle"/>
          </p:nvPr>
        </p:nvSpPr>
        <p:spPr/>
        <p:txBody>
          <a:bodyPr/>
          <a:lstStyle/>
          <a:p>
            <a:r>
              <a:rPr lang="el-GR" dirty="0" err="1"/>
              <a:t>Παθησεις</a:t>
            </a:r>
            <a:r>
              <a:rPr lang="el-GR" dirty="0"/>
              <a:t> </a:t>
            </a:r>
            <a:r>
              <a:rPr lang="el-GR" dirty="0" err="1"/>
              <a:t>μαστου</a:t>
            </a:r>
            <a:r>
              <a:rPr lang="el-GR" dirty="0"/>
              <a:t> </a:t>
            </a:r>
            <a:endParaRPr lang="en-GR" dirty="0"/>
          </a:p>
        </p:txBody>
      </p:sp>
      <p:sp>
        <p:nvSpPr>
          <p:cNvPr id="3" name="Subtitle 2">
            <a:extLst>
              <a:ext uri="{FF2B5EF4-FFF2-40B4-BE49-F238E27FC236}">
                <a16:creationId xmlns:a16="http://schemas.microsoft.com/office/drawing/2014/main" id="{6C13489F-4938-5068-8C50-3F99CD6378D5}"/>
              </a:ext>
            </a:extLst>
          </p:cNvPr>
          <p:cNvSpPr>
            <a:spLocks noGrp="1"/>
          </p:cNvSpPr>
          <p:nvPr>
            <p:ph type="subTitle" idx="1"/>
          </p:nvPr>
        </p:nvSpPr>
        <p:spPr/>
        <p:txBody>
          <a:bodyPr/>
          <a:lstStyle/>
          <a:p>
            <a:r>
              <a:rPr lang="el-GR" dirty="0"/>
              <a:t>ΑΙΚΑΤΕΡΙΝΗ ΣΤΥΛΙΑΝΑΚΗ </a:t>
            </a:r>
          </a:p>
          <a:p>
            <a:r>
              <a:rPr lang="el-GR" dirty="0"/>
              <a:t>ΠΛΑΣΤΙΚΟΣ ΧΕΙΡΟΥΡΓΟΣ </a:t>
            </a:r>
            <a:endParaRPr lang="en-GR" dirty="0"/>
          </a:p>
        </p:txBody>
      </p:sp>
    </p:spTree>
    <p:extLst>
      <p:ext uri="{BB962C8B-B14F-4D97-AF65-F5344CB8AC3E}">
        <p14:creationId xmlns:p14="http://schemas.microsoft.com/office/powerpoint/2010/main" val="390295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74" name="Rectangle 11273">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Rectangle 11275">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Rectangle 11277">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Rectangle 11279">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2" name="Rectangle 11281">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Rectangle 11283">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a:extLst>
              <a:ext uri="{FF2B5EF4-FFF2-40B4-BE49-F238E27FC236}">
                <a16:creationId xmlns:a16="http://schemas.microsoft.com/office/drawing/2014/main" id="{8B195649-80F8-C452-BC37-D988A40135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7798" y="480515"/>
            <a:ext cx="7856402" cy="589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2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1" name="Rectangle 2056">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DAD6F-DDBC-F51E-744F-EF73930D2E57}"/>
              </a:ext>
            </a:extLst>
          </p:cNvPr>
          <p:cNvSpPr>
            <a:spLocks noGrp="1"/>
          </p:cNvSpPr>
          <p:nvPr>
            <p:ph type="title"/>
          </p:nvPr>
        </p:nvSpPr>
        <p:spPr>
          <a:xfrm>
            <a:off x="8471424" y="1110882"/>
            <a:ext cx="3053039" cy="1060817"/>
          </a:xfrm>
        </p:spPr>
        <p:txBody>
          <a:bodyPr anchor="b">
            <a:normAutofit fontScale="90000"/>
          </a:bodyPr>
          <a:lstStyle/>
          <a:p>
            <a:r>
              <a:rPr lang="el-GR" sz="2800" dirty="0"/>
              <a:t>Αμαστία , </a:t>
            </a:r>
            <a:r>
              <a:rPr lang="el-GR" sz="2800" dirty="0" err="1"/>
              <a:t>Πολυμαστία</a:t>
            </a:r>
            <a:r>
              <a:rPr lang="el-GR" sz="2800" dirty="0"/>
              <a:t> , </a:t>
            </a:r>
            <a:r>
              <a:rPr lang="el-GR" sz="2800" dirty="0" err="1"/>
              <a:t>Πολυθηλία</a:t>
            </a:r>
            <a:r>
              <a:rPr lang="el-GR" sz="2800" dirty="0"/>
              <a:t> </a:t>
            </a:r>
            <a:endParaRPr lang="en-GR" sz="2800" dirty="0"/>
          </a:p>
        </p:txBody>
      </p:sp>
      <p:pic>
        <p:nvPicPr>
          <p:cNvPr id="2050" name="Picture 2">
            <a:extLst>
              <a:ext uri="{FF2B5EF4-FFF2-40B4-BE49-F238E27FC236}">
                <a16:creationId xmlns:a16="http://schemas.microsoft.com/office/drawing/2014/main" id="{AC23C2D5-AC12-E5F9-0FA5-695770F6F8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37" y="640080"/>
            <a:ext cx="5466283" cy="5577840"/>
          </a:xfrm>
          <a:prstGeom prst="rect">
            <a:avLst/>
          </a:prstGeom>
          <a:noFill/>
          <a:extLst>
            <a:ext uri="{909E8E84-426E-40DD-AFC4-6F175D3DCCD1}">
              <a14:hiddenFill xmlns:a14="http://schemas.microsoft.com/office/drawing/2010/main">
                <a:solidFill>
                  <a:srgbClr val="FFFFFF"/>
                </a:solidFill>
              </a14:hiddenFill>
            </a:ext>
          </a:extLst>
        </p:spPr>
      </p:pic>
      <p:sp>
        <p:nvSpPr>
          <p:cNvPr id="2062" name="Content Placeholder 2053">
            <a:extLst>
              <a:ext uri="{FF2B5EF4-FFF2-40B4-BE49-F238E27FC236}">
                <a16:creationId xmlns:a16="http://schemas.microsoft.com/office/drawing/2014/main" id="{5F571CC5-575B-C500-D444-93B19F831E7F}"/>
              </a:ext>
            </a:extLst>
          </p:cNvPr>
          <p:cNvSpPr>
            <a:spLocks noGrp="1"/>
          </p:cNvSpPr>
          <p:nvPr>
            <p:ph idx="1"/>
          </p:nvPr>
        </p:nvSpPr>
        <p:spPr>
          <a:xfrm>
            <a:off x="8471423" y="2286000"/>
            <a:ext cx="3053039" cy="3931920"/>
          </a:xfrm>
        </p:spPr>
        <p:txBody>
          <a:bodyPr>
            <a:normAutofit/>
          </a:bodyPr>
          <a:lstStyle/>
          <a:p>
            <a:r>
              <a:rPr lang="el-GR" sz="1600" dirty="0"/>
              <a:t>Εμφανίζεται κατά μήκος των γαλακτοφόρων γραμμών </a:t>
            </a:r>
          </a:p>
          <a:p>
            <a:r>
              <a:rPr lang="el-GR" sz="1600" dirty="0"/>
              <a:t>Πλήρη ανάπτυξη των μαστών ή μόνο της θηλής</a:t>
            </a:r>
            <a:endParaRPr lang="en-US" sz="1600" dirty="0"/>
          </a:p>
        </p:txBody>
      </p:sp>
      <p:sp>
        <p:nvSpPr>
          <p:cNvPr id="206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3960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5895D-5980-4EBF-F668-3C839BD432DB}"/>
              </a:ext>
            </a:extLst>
          </p:cNvPr>
          <p:cNvSpPr>
            <a:spLocks noGrp="1"/>
          </p:cNvSpPr>
          <p:nvPr>
            <p:ph type="title"/>
          </p:nvPr>
        </p:nvSpPr>
        <p:spPr>
          <a:xfrm>
            <a:off x="1021750" y="4531058"/>
            <a:ext cx="4913384" cy="1683474"/>
          </a:xfrm>
        </p:spPr>
        <p:txBody>
          <a:bodyPr>
            <a:normAutofit/>
          </a:bodyPr>
          <a:lstStyle/>
          <a:p>
            <a:pPr marL="0" marR="0" lvl="0" indent="0" algn="l" defTabSz="914400" rtl="0" eaLnBrk="1" fontAlgn="auto" latinLnBrk="0" hangingPunct="1">
              <a:lnSpc>
                <a:spcPct val="89000"/>
              </a:lnSpc>
              <a:spcBef>
                <a:spcPct val="0"/>
              </a:spcBef>
              <a:spcAft>
                <a:spcPts val="0"/>
              </a:spcAft>
              <a:buClrTx/>
              <a:buSzTx/>
              <a:buFontTx/>
              <a:buNone/>
              <a:tabLst/>
              <a:defRPr/>
            </a:pPr>
            <a:r>
              <a:rPr lang="el-GR" sz="4400" kern="1200" baseline="0" dirty="0">
                <a:solidFill>
                  <a:schemeClr val="tx2"/>
                </a:solidFill>
                <a:effectLst/>
                <a:latin typeface="+mj-lt"/>
                <a:ea typeface="+mj-ea"/>
                <a:cs typeface="+mj-cs"/>
              </a:rPr>
              <a:t>Σωληνώδεις μαστοί </a:t>
            </a:r>
            <a:br>
              <a:rPr lang="en-GB" sz="4400" kern="1200" baseline="0" dirty="0">
                <a:solidFill>
                  <a:schemeClr val="tx2"/>
                </a:solidFill>
                <a:effectLst/>
                <a:latin typeface="+mj-lt"/>
                <a:ea typeface="+mj-ea"/>
                <a:cs typeface="+mj-cs"/>
              </a:rPr>
            </a:br>
            <a:r>
              <a:rPr lang="el-GR" sz="1800" dirty="0"/>
              <a:t> </a:t>
            </a:r>
            <a:endParaRPr lang="en-GR" dirty="0"/>
          </a:p>
        </p:txBody>
      </p:sp>
      <p:pic>
        <p:nvPicPr>
          <p:cNvPr id="3078" name="Picture 6" descr="A close-up of a person's chest&#10;&#10;Description automatically generated with medium confidence">
            <a:extLst>
              <a:ext uri="{FF2B5EF4-FFF2-40B4-BE49-F238E27FC236}">
                <a16:creationId xmlns:a16="http://schemas.microsoft.com/office/drawing/2014/main" id="{C757CB78-68AF-7603-694B-57D1FE78D6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41" r="2" b="2"/>
          <a:stretch/>
        </p:blipFill>
        <p:spPr bwMode="auto">
          <a:xfrm>
            <a:off x="1" y="10"/>
            <a:ext cx="6050279" cy="373265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A close-up of a person's foot&#10;&#10;Description automatically generated with low confidence">
            <a:extLst>
              <a:ext uri="{FF2B5EF4-FFF2-40B4-BE49-F238E27FC236}">
                <a16:creationId xmlns:a16="http://schemas.microsoft.com/office/drawing/2014/main" id="{2EA1F122-E874-B4A9-099E-7007F124C2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911" r="2" b="2"/>
          <a:stretch/>
        </p:blipFill>
        <p:spPr bwMode="auto">
          <a:xfrm>
            <a:off x="6138672" y="10"/>
            <a:ext cx="6050280" cy="3732653"/>
          </a:xfrm>
          <a:prstGeom prst="rect">
            <a:avLst/>
          </a:prstGeom>
          <a:noFill/>
          <a:extLst>
            <a:ext uri="{909E8E84-426E-40DD-AFC4-6F175D3DCCD1}">
              <a14:hiddenFill xmlns:a14="http://schemas.microsoft.com/office/drawing/2010/main">
                <a:solidFill>
                  <a:srgbClr val="FFFFFF"/>
                </a:solidFill>
              </a14:hiddenFill>
            </a:ext>
          </a:extLst>
        </p:spPr>
      </p:pic>
      <p:sp>
        <p:nvSpPr>
          <p:cNvPr id="3095" name="Freeform: Shape 3094">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 name="Content Placeholder 2">
            <a:extLst>
              <a:ext uri="{FF2B5EF4-FFF2-40B4-BE49-F238E27FC236}">
                <a16:creationId xmlns:a16="http://schemas.microsoft.com/office/drawing/2014/main" id="{AADBD088-CDD9-4D81-AE51-E47E41E62806}"/>
              </a:ext>
            </a:extLst>
          </p:cNvPr>
          <p:cNvSpPr>
            <a:spLocks noGrp="1"/>
          </p:cNvSpPr>
          <p:nvPr>
            <p:ph idx="1"/>
          </p:nvPr>
        </p:nvSpPr>
        <p:spPr>
          <a:xfrm>
            <a:off x="6253810" y="4531059"/>
            <a:ext cx="4718989" cy="1683474"/>
          </a:xfrm>
        </p:spPr>
        <p:txBody>
          <a:bodyPr>
            <a:normAutofit/>
          </a:bodyPr>
          <a:lstStyle/>
          <a:p>
            <a:endParaRPr lang="en-GR" sz="1800" dirty="0"/>
          </a:p>
        </p:txBody>
      </p:sp>
      <p:sp>
        <p:nvSpPr>
          <p:cNvPr id="4" name="Rectangle 1">
            <a:extLst>
              <a:ext uri="{FF2B5EF4-FFF2-40B4-BE49-F238E27FC236}">
                <a16:creationId xmlns:a16="http://schemas.microsoft.com/office/drawing/2014/main" id="{A10925AD-8A1C-FD79-B8CF-A1A38F59D809}"/>
              </a:ext>
            </a:extLst>
          </p:cNvPr>
          <p:cNvSpPr>
            <a:spLocks noChangeArrowheads="1"/>
          </p:cNvSpPr>
          <p:nvPr/>
        </p:nvSpPr>
        <p:spPr bwMode="auto">
          <a:xfrm>
            <a:off x="0" y="-12773219"/>
            <a:ext cx="12878526" cy="2722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Char char="•"/>
              <a:tabLst/>
            </a:pPr>
            <a:br>
              <a:rPr kumimoji="0" lang="en-GR" altLang="en-GR" sz="1800" b="0" i="0" u="none" strike="noStrike" cap="none" normalizeH="0" baseline="0" dirty="0">
                <a:ln>
                  <a:noFill/>
                </a:ln>
                <a:solidFill>
                  <a:srgbClr val="2A2A2A"/>
                </a:solidFill>
                <a:effectLst/>
                <a:latin typeface="proxima_nova_rgregular"/>
              </a:rPr>
            </a:br>
            <a:r>
              <a:rPr kumimoji="0" lang="en-GR" altLang="en-GR" sz="1800" b="0" i="0" u="none" strike="noStrike" cap="none" normalizeH="0" baseline="0" dirty="0">
                <a:ln>
                  <a:noFill/>
                </a:ln>
                <a:solidFill>
                  <a:srgbClr val="2A2A2A"/>
                </a:solidFill>
                <a:effectLst/>
                <a:latin typeface="proxima_nova_rgregular"/>
              </a:rPr>
              <a:t>  </a:t>
            </a:r>
            <a:r>
              <a:rPr kumimoji="0" lang="en-GR" altLang="en-GR" sz="73400" b="0" i="0" u="none" strike="noStrike" cap="none" normalizeH="0" baseline="0" dirty="0">
                <a:ln>
                  <a:noFill/>
                </a:ln>
                <a:solidFill>
                  <a:srgbClr val="2A2A2A"/>
                </a:solidFill>
                <a:effectLst/>
                <a:latin typeface="proxima_nova_rgregular"/>
              </a:rPr>
              <a:t>      </a:t>
            </a:r>
            <a:endParaRPr kumimoji="0" lang="en-GR" altLang="en-GR" sz="1800" b="0" i="0" u="none" strike="noStrike" cap="none" normalizeH="0" baseline="0" dirty="0">
              <a:ln>
                <a:noFill/>
              </a:ln>
              <a:solidFill>
                <a:srgbClr val="2A2A2A"/>
              </a:solidFill>
              <a:effectLst/>
              <a:latin typeface="proxima_nova_rgregular"/>
            </a:endParaRPr>
          </a:p>
          <a:p>
            <a:pPr marL="0" marR="0" lvl="0" indent="0" algn="l" defTabSz="914400" rtl="0" eaLnBrk="0" fontAlgn="base" latinLnBrk="0" hangingPunct="0">
              <a:spcBef>
                <a:spcPct val="0"/>
              </a:spcBef>
              <a:spcAft>
                <a:spcPts val="600"/>
              </a:spcAft>
              <a:buClrTx/>
              <a:buSzTx/>
              <a:buFontTx/>
              <a:buNone/>
              <a:tabLst/>
            </a:pPr>
            <a:r>
              <a:rPr kumimoji="0" lang="en-GR" altLang="en-GR" sz="72500" b="0" i="0" u="none" strike="noStrike" cap="none" normalizeH="0" baseline="0" dirty="0">
                <a:ln>
                  <a:noFill/>
                </a:ln>
                <a:solidFill>
                  <a:srgbClr val="2A2A2A"/>
                </a:solidFill>
                <a:effectLst/>
                <a:latin typeface="proxima_nova_rgregular"/>
              </a:rPr>
              <a:t>  </a:t>
            </a:r>
            <a:endParaRPr kumimoji="0" lang="en-GR" altLang="en-GR" sz="1800" b="0" i="0" u="none" strike="noStrike" cap="none" normalizeH="0" baseline="0" dirty="0">
              <a:ln>
                <a:noFill/>
              </a:ln>
              <a:solidFill>
                <a:srgbClr val="2A2A2A"/>
              </a:solidFill>
              <a:effectLst/>
              <a:latin typeface="proxima_nova_rgregular"/>
            </a:endParaRPr>
          </a:p>
          <a:p>
            <a:pPr marL="0" marR="0" lvl="0" indent="0" algn="l" defTabSz="914400" rtl="0" eaLnBrk="0" fontAlgn="base" latinLnBrk="0" hangingPunct="0">
              <a:spcBef>
                <a:spcPct val="0"/>
              </a:spcBef>
              <a:spcAft>
                <a:spcPts val="600"/>
              </a:spcAft>
              <a:buClrTx/>
              <a:buSzTx/>
              <a:buFontTx/>
              <a:buNone/>
              <a:tabLst/>
            </a:pPr>
            <a:r>
              <a:rPr kumimoji="0" lang="en-GR" altLang="en-GR" sz="27400" b="0" i="0" u="none" strike="noStrike" cap="none" normalizeH="0" baseline="0" dirty="0">
                <a:ln>
                  <a:noFill/>
                </a:ln>
                <a:solidFill>
                  <a:srgbClr val="2A2A2A"/>
                </a:solidFill>
                <a:effectLst/>
                <a:latin typeface="proxima_nova_rgregular"/>
              </a:rPr>
              <a:t>       </a:t>
            </a:r>
            <a:endParaRPr kumimoji="0" lang="en-GR" altLang="en-GR" sz="1800" b="0" i="0" u="none" strike="noStrike" cap="none" normalizeH="0" baseline="0" dirty="0">
              <a:ln>
                <a:noFill/>
              </a:ln>
              <a:solidFill>
                <a:srgbClr val="2A2A2A"/>
              </a:solidFill>
              <a:effectLst/>
              <a:latin typeface="proxima_nova_rgregular"/>
            </a:endParaRPr>
          </a:p>
          <a:p>
            <a:pPr marL="0" marR="0" lvl="0" indent="0" algn="l" defTabSz="914400" rtl="0" eaLnBrk="0" fontAlgn="base" latinLnBrk="0" hangingPunct="0">
              <a:spcBef>
                <a:spcPct val="0"/>
              </a:spcBef>
              <a:spcAft>
                <a:spcPts val="600"/>
              </a:spcAft>
              <a:buClrTx/>
              <a:buSzTx/>
              <a:buFontTx/>
              <a:buNone/>
              <a:tabLst/>
            </a:pPr>
            <a:endParaRPr kumimoji="0" lang="en-GR" altLang="en-GR" sz="1800" b="0" i="0" u="none" strike="noStrike" cap="none" normalizeH="0" baseline="0" dirty="0">
              <a:ln>
                <a:noFill/>
              </a:ln>
              <a:solidFill>
                <a:srgbClr val="2A2A2A"/>
              </a:solidFill>
              <a:effectLst/>
              <a:latin typeface="proxima_nova_rgregular"/>
            </a:endParaRPr>
          </a:p>
        </p:txBody>
      </p:sp>
      <p:sp>
        <p:nvSpPr>
          <p:cNvPr id="3097" name="Freeform: Shape 3096">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6" name="TextBox 5">
            <a:extLst>
              <a:ext uri="{FF2B5EF4-FFF2-40B4-BE49-F238E27FC236}">
                <a16:creationId xmlns:a16="http://schemas.microsoft.com/office/drawing/2014/main" id="{FED43C5B-D8A3-104F-75A8-695773E15BCF}"/>
              </a:ext>
            </a:extLst>
          </p:cNvPr>
          <p:cNvSpPr txBox="1"/>
          <p:nvPr/>
        </p:nvSpPr>
        <p:spPr>
          <a:xfrm>
            <a:off x="6429582" y="5311230"/>
            <a:ext cx="184731" cy="369332"/>
          </a:xfrm>
          <a:prstGeom prst="rect">
            <a:avLst/>
          </a:prstGeom>
          <a:noFill/>
        </p:spPr>
        <p:txBody>
          <a:bodyPr wrap="none" rtlCol="0">
            <a:spAutoFit/>
          </a:bodyPr>
          <a:lstStyle/>
          <a:p>
            <a:endParaRPr lang="en-GR" dirty="0"/>
          </a:p>
        </p:txBody>
      </p:sp>
    </p:spTree>
    <p:extLst>
      <p:ext uri="{BB962C8B-B14F-4D97-AF65-F5344CB8AC3E}">
        <p14:creationId xmlns:p14="http://schemas.microsoft.com/office/powerpoint/2010/main" val="213213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B4B3-19ED-5527-F42C-272782F2E410}"/>
              </a:ext>
            </a:extLst>
          </p:cNvPr>
          <p:cNvSpPr>
            <a:spLocks noGrp="1"/>
          </p:cNvSpPr>
          <p:nvPr>
            <p:ph type="title"/>
          </p:nvPr>
        </p:nvSpPr>
        <p:spPr/>
        <p:txBody>
          <a:bodyPr/>
          <a:lstStyle/>
          <a:p>
            <a:endParaRPr lang="en-GR" dirty="0"/>
          </a:p>
        </p:txBody>
      </p:sp>
      <p:pic>
        <p:nvPicPr>
          <p:cNvPr id="4" name="Picture 8">
            <a:extLst>
              <a:ext uri="{FF2B5EF4-FFF2-40B4-BE49-F238E27FC236}">
                <a16:creationId xmlns:a16="http://schemas.microsoft.com/office/drawing/2014/main" id="{EC1ADE71-D6F3-F362-2078-1BB0F352B4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517" y="381000"/>
            <a:ext cx="4834282" cy="5002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a:extLst>
              <a:ext uri="{FF2B5EF4-FFF2-40B4-BE49-F238E27FC236}">
                <a16:creationId xmlns:a16="http://schemas.microsoft.com/office/drawing/2014/main" id="{2623ACD0-649D-BF1F-52D6-1E090D0E3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99" y="381000"/>
            <a:ext cx="6352761" cy="50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3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05F4-177A-4518-A8A0-8CC546DC433C}"/>
              </a:ext>
            </a:extLst>
          </p:cNvPr>
          <p:cNvSpPr>
            <a:spLocks noGrp="1"/>
          </p:cNvSpPr>
          <p:nvPr>
            <p:ph type="title"/>
          </p:nvPr>
        </p:nvSpPr>
        <p:spPr/>
        <p:txBody>
          <a:bodyPr/>
          <a:lstStyle/>
          <a:p>
            <a:r>
              <a:rPr lang="el-GR" dirty="0"/>
              <a:t>Σύνδρομο </a:t>
            </a:r>
            <a:r>
              <a:rPr lang="en-US" dirty="0"/>
              <a:t>Poland</a:t>
            </a:r>
            <a:endParaRPr lang="en-GR" dirty="0"/>
          </a:p>
        </p:txBody>
      </p:sp>
      <p:pic>
        <p:nvPicPr>
          <p:cNvPr id="4" name="Picture 10">
            <a:extLst>
              <a:ext uri="{FF2B5EF4-FFF2-40B4-BE49-F238E27FC236}">
                <a16:creationId xmlns:a16="http://schemas.microsoft.com/office/drawing/2014/main" id="{39504868-6F58-C443-BDE1-B25EB78E0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171700"/>
            <a:ext cx="4957141" cy="4488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DC1A92-F659-4FDF-9AA5-B3673D15AD8A}"/>
              </a:ext>
            </a:extLst>
          </p:cNvPr>
          <p:cNvSpPr txBox="1"/>
          <p:nvPr/>
        </p:nvSpPr>
        <p:spPr>
          <a:xfrm>
            <a:off x="6675339" y="0"/>
            <a:ext cx="5516661" cy="7017306"/>
          </a:xfrm>
          <a:prstGeom prst="rect">
            <a:avLst/>
          </a:prstGeom>
          <a:noFill/>
        </p:spPr>
        <p:txBody>
          <a:bodyPr wrap="square" rtlCol="0">
            <a:spAutoFit/>
          </a:bodyPr>
          <a:lstStyle/>
          <a:p>
            <a:pPr algn="l"/>
            <a:r>
              <a:rPr lang="en-GB" b="0" i="0" u="none" strike="noStrike" dirty="0">
                <a:solidFill>
                  <a:srgbClr val="000000"/>
                </a:solidFill>
                <a:effectLst/>
                <a:latin typeface="Lato" panose="020F0502020204030203" pitchFamily="34" charset="0"/>
              </a:rPr>
              <a:t>absence (aplasia) of chest wall muscles on one side of the body (unilateral) and abnormally short, webbed fingers (symbrachydactyly) of the hand on the same side (ipsilateral).</a:t>
            </a:r>
          </a:p>
          <a:p>
            <a:pPr algn="l"/>
            <a:r>
              <a:rPr lang="en-GB" b="0" i="0" u="none" strike="noStrike" dirty="0">
                <a:solidFill>
                  <a:srgbClr val="000000"/>
                </a:solidFill>
                <a:effectLst/>
                <a:latin typeface="Lato" panose="020F0502020204030203" pitchFamily="34" charset="0"/>
              </a:rPr>
              <a:t>In those with the condition, there is typically unilateral absence of the pectoralis minor and the sternal or breastbone portion of the pectoralis major. The pectoralis minor is a thin, triangular muscle of the upper chest wall; the pectoralis major is a large, fanlike muscle that covers most of the upper, front part of the chest.</a:t>
            </a:r>
          </a:p>
          <a:p>
            <a:pPr algn="l"/>
            <a:r>
              <a:rPr lang="en-GB" b="0" i="0" u="none" strike="noStrike" dirty="0">
                <a:solidFill>
                  <a:srgbClr val="000000"/>
                </a:solidFill>
                <a:effectLst/>
                <a:latin typeface="Lato" panose="020F0502020204030203" pitchFamily="34" charset="0"/>
              </a:rPr>
              <a:t>Affected individuals may have variable associated features, such as underdevelopment or absence of one nipple (including the darkened area around the nipple [areola]) and/or patchy absence of hair under the arm (axilla). In females, there may be underdevelopment or absence (aplasia) of one breast and underlying (subcutaneous) tissues. In some cases, associated skeletal abnormalities may also be present, such as underdevelopment or absence of upper ribs; elevation of the shoulder blade (Sprengel deformity); and/or shortening of the arm, with underdevelopment of the forearm bones (i.e., ulna and radius).</a:t>
            </a:r>
          </a:p>
          <a:p>
            <a:endParaRPr lang="en-GR" dirty="0"/>
          </a:p>
        </p:txBody>
      </p:sp>
    </p:spTree>
    <p:extLst>
      <p:ext uri="{BB962C8B-B14F-4D97-AF65-F5344CB8AC3E}">
        <p14:creationId xmlns:p14="http://schemas.microsoft.com/office/powerpoint/2010/main" val="336609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21D7-0393-D9AD-9E69-F429C91FB8BC}"/>
              </a:ext>
            </a:extLst>
          </p:cNvPr>
          <p:cNvSpPr>
            <a:spLocks noGrp="1"/>
          </p:cNvSpPr>
          <p:nvPr>
            <p:ph type="title"/>
          </p:nvPr>
        </p:nvSpPr>
        <p:spPr/>
        <p:txBody>
          <a:bodyPr/>
          <a:lstStyle/>
          <a:p>
            <a:r>
              <a:rPr lang="el-GR" dirty="0"/>
              <a:t>Μαστίτιδα</a:t>
            </a:r>
            <a:endParaRPr lang="en-GR" dirty="0"/>
          </a:p>
        </p:txBody>
      </p:sp>
      <p:sp>
        <p:nvSpPr>
          <p:cNvPr id="3" name="Content Placeholder 2">
            <a:extLst>
              <a:ext uri="{FF2B5EF4-FFF2-40B4-BE49-F238E27FC236}">
                <a16:creationId xmlns:a16="http://schemas.microsoft.com/office/drawing/2014/main" id="{E58D0AB2-3CF9-059A-41B3-D0AD7EBD6B99}"/>
              </a:ext>
            </a:extLst>
          </p:cNvPr>
          <p:cNvSpPr>
            <a:spLocks noGrp="1"/>
          </p:cNvSpPr>
          <p:nvPr>
            <p:ph idx="1"/>
          </p:nvPr>
        </p:nvSpPr>
        <p:spPr>
          <a:xfrm>
            <a:off x="1219200" y="1428750"/>
            <a:ext cx="9601200" cy="5429250"/>
          </a:xfrm>
        </p:spPr>
        <p:txBody>
          <a:bodyPr>
            <a:normAutofit/>
          </a:bodyPr>
          <a:lstStyle/>
          <a:p>
            <a:r>
              <a:rPr lang="el-GR" sz="1800" b="1" dirty="0">
                <a:latin typeface="+mj-lt"/>
              </a:rPr>
              <a:t>Οξεία Μαστίτιδα </a:t>
            </a:r>
          </a:p>
          <a:p>
            <a:pPr marL="0" indent="0">
              <a:buNone/>
            </a:pPr>
            <a:r>
              <a:rPr lang="en-GB" sz="1800" dirty="0">
                <a:solidFill>
                  <a:srgbClr val="211E1E"/>
                </a:solidFill>
                <a:effectLst/>
                <a:latin typeface="+mj-lt"/>
              </a:rPr>
              <a:t>during the first 3 months postpartum as a result of breast feeding</a:t>
            </a:r>
            <a:endParaRPr lang="el-GR" sz="1800" dirty="0">
              <a:solidFill>
                <a:srgbClr val="211E1E"/>
              </a:solidFill>
              <a:effectLst/>
              <a:latin typeface="+mj-lt"/>
            </a:endParaRPr>
          </a:p>
          <a:p>
            <a:pPr marL="0" indent="0">
              <a:buNone/>
            </a:pPr>
            <a:r>
              <a:rPr lang="en-GB" sz="1800" dirty="0">
                <a:solidFill>
                  <a:srgbClr val="211E1E"/>
                </a:solidFill>
                <a:effectLst/>
                <a:latin typeface="+mj-lt"/>
              </a:rPr>
              <a:t>Also known as puerperal or lactation mastitis</a:t>
            </a:r>
            <a:endParaRPr lang="el-GR" sz="1800" dirty="0">
              <a:solidFill>
                <a:srgbClr val="211E1E"/>
              </a:solidFill>
              <a:effectLst/>
              <a:latin typeface="+mj-lt"/>
            </a:endParaRPr>
          </a:p>
          <a:p>
            <a:pPr marL="0" indent="0">
              <a:buNone/>
            </a:pPr>
            <a:r>
              <a:rPr lang="en-GB" sz="1800" dirty="0">
                <a:solidFill>
                  <a:srgbClr val="211E1E"/>
                </a:solidFill>
                <a:effectLst/>
                <a:latin typeface="+mj-lt"/>
              </a:rPr>
              <a:t>is a cellulitis of the interlobular connective tissue within the mammary gland, which can result in abscess formation and </a:t>
            </a:r>
            <a:r>
              <a:rPr lang="en-GB" sz="1800" dirty="0" err="1">
                <a:solidFill>
                  <a:srgbClr val="211E1E"/>
                </a:solidFill>
                <a:effectLst/>
                <a:latin typeface="+mj-lt"/>
              </a:rPr>
              <a:t>septicemia</a:t>
            </a:r>
            <a:r>
              <a:rPr lang="en-GB" sz="1800" dirty="0">
                <a:solidFill>
                  <a:srgbClr val="211E1E"/>
                </a:solidFill>
                <a:effectLst/>
                <a:latin typeface="+mj-lt"/>
              </a:rPr>
              <a:t>. </a:t>
            </a:r>
            <a:endParaRPr lang="el-GR" sz="1800" dirty="0">
              <a:solidFill>
                <a:srgbClr val="211E1E"/>
              </a:solidFill>
              <a:effectLst/>
              <a:latin typeface="+mj-lt"/>
            </a:endParaRPr>
          </a:p>
          <a:p>
            <a:pPr marL="0" indent="0">
              <a:buNone/>
            </a:pPr>
            <a:r>
              <a:rPr lang="en-GB" sz="1800" dirty="0">
                <a:solidFill>
                  <a:srgbClr val="211E1E"/>
                </a:solidFill>
                <a:effectLst/>
                <a:latin typeface="+mj-lt"/>
              </a:rPr>
              <a:t>It is diagnosed based on clinical symptoms and signs indicating inflammation</a:t>
            </a:r>
            <a:endParaRPr lang="el-GR" sz="1800" dirty="0">
              <a:solidFill>
                <a:srgbClr val="211E1E"/>
              </a:solidFill>
              <a:latin typeface="+mj-lt"/>
            </a:endParaRPr>
          </a:p>
          <a:p>
            <a:pPr marL="0" indent="0">
              <a:buNone/>
            </a:pPr>
            <a:r>
              <a:rPr lang="en-GB" sz="1800" dirty="0">
                <a:solidFill>
                  <a:srgbClr val="211E1E"/>
                </a:solidFill>
                <a:effectLst/>
                <a:latin typeface="+mj-lt"/>
              </a:rPr>
              <a:t>Risk factors fall into two general categories: improper nursing technique, leading to milk stasis and cracks or fissures of the nipple, which may facilitate entrance of microorganisms through the skin; and stress and sleep deprivation, which both lower the mother’s immune status and inhibit milk flow, thus causing engorgement </a:t>
            </a:r>
            <a:endParaRPr lang="en-GB" sz="1800" dirty="0">
              <a:latin typeface="+mj-lt"/>
            </a:endParaRPr>
          </a:p>
          <a:p>
            <a:r>
              <a:rPr lang="el-GR" sz="1800" b="1" dirty="0" err="1">
                <a:solidFill>
                  <a:srgbClr val="211E1E"/>
                </a:solidFill>
                <a:effectLst/>
                <a:latin typeface="+mj-lt"/>
              </a:rPr>
              <a:t>Κοκκιωματώδης</a:t>
            </a:r>
            <a:r>
              <a:rPr lang="el-GR" sz="1800" b="1" dirty="0">
                <a:solidFill>
                  <a:srgbClr val="211E1E"/>
                </a:solidFill>
                <a:effectLst/>
                <a:latin typeface="+mj-lt"/>
              </a:rPr>
              <a:t> Μαστίτιδα </a:t>
            </a:r>
            <a:r>
              <a:rPr lang="en-GB" sz="1800" dirty="0">
                <a:solidFill>
                  <a:srgbClr val="211E1E"/>
                </a:solidFill>
                <a:effectLst/>
                <a:latin typeface="+mj-lt"/>
              </a:rPr>
              <a:t>Granulomatous reactions resulting from an infectious </a:t>
            </a:r>
            <a:r>
              <a:rPr lang="en-GB" sz="1800" dirty="0" err="1">
                <a:solidFill>
                  <a:srgbClr val="211E1E"/>
                </a:solidFill>
                <a:effectLst/>
                <a:latin typeface="+mj-lt"/>
              </a:rPr>
              <a:t>etiology</a:t>
            </a:r>
            <a:r>
              <a:rPr lang="en-GB" sz="1800" dirty="0">
                <a:solidFill>
                  <a:srgbClr val="211E1E"/>
                </a:solidFill>
                <a:effectLst/>
                <a:latin typeface="+mj-lt"/>
              </a:rPr>
              <a:t>, foreign material, or systemic autoimmune diseases such as sarcoidosis and Wegener’s granulomatosis can involve the breast. </a:t>
            </a:r>
            <a:endParaRPr lang="el-GR" sz="1800" dirty="0">
              <a:solidFill>
                <a:srgbClr val="211E1E"/>
              </a:solidFill>
              <a:effectLst/>
              <a:latin typeface="+mj-lt"/>
            </a:endParaRPr>
          </a:p>
          <a:p>
            <a:r>
              <a:rPr lang="el-GR" sz="1800" b="1" dirty="0" err="1">
                <a:solidFill>
                  <a:srgbClr val="211E1E"/>
                </a:solidFill>
                <a:latin typeface="+mj-lt"/>
              </a:rPr>
              <a:t>Αντ</a:t>
            </a:r>
            <a:r>
              <a:rPr lang="en-GB" sz="1800" b="1" dirty="0" err="1">
                <a:solidFill>
                  <a:srgbClr val="211E1E"/>
                </a:solidFill>
                <a:latin typeface="+mj-lt"/>
              </a:rPr>
              <a:t>ί</a:t>
            </a:r>
            <a:r>
              <a:rPr lang="el-GR" sz="1800" b="1" dirty="0" err="1">
                <a:solidFill>
                  <a:srgbClr val="211E1E"/>
                </a:solidFill>
                <a:latin typeface="+mj-lt"/>
              </a:rPr>
              <a:t>δραση</a:t>
            </a:r>
            <a:r>
              <a:rPr lang="el-GR" sz="1800" b="1" dirty="0">
                <a:solidFill>
                  <a:srgbClr val="211E1E"/>
                </a:solidFill>
                <a:latin typeface="+mj-lt"/>
              </a:rPr>
              <a:t> ξένου σώματος</a:t>
            </a:r>
            <a:endParaRPr lang="en-GR" sz="1800" b="1" dirty="0">
              <a:latin typeface="+mj-lt"/>
            </a:endParaRPr>
          </a:p>
        </p:txBody>
      </p:sp>
    </p:spTree>
    <p:extLst>
      <p:ext uri="{BB962C8B-B14F-4D97-AF65-F5344CB8AC3E}">
        <p14:creationId xmlns:p14="http://schemas.microsoft.com/office/powerpoint/2010/main" val="292977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5845-1C4B-F4D0-97A2-6E184F393A9E}"/>
              </a:ext>
            </a:extLst>
          </p:cNvPr>
          <p:cNvSpPr>
            <a:spLocks noGrp="1"/>
          </p:cNvSpPr>
          <p:nvPr>
            <p:ph type="title"/>
          </p:nvPr>
        </p:nvSpPr>
        <p:spPr>
          <a:xfrm>
            <a:off x="1371600" y="685800"/>
            <a:ext cx="9601200" cy="1117600"/>
          </a:xfrm>
        </p:spPr>
        <p:txBody>
          <a:bodyPr>
            <a:normAutofit fontScale="90000"/>
          </a:bodyPr>
          <a:lstStyle/>
          <a:p>
            <a:r>
              <a:rPr lang="el-GR" dirty="0" err="1"/>
              <a:t>Πορεκτασία</a:t>
            </a:r>
            <a:r>
              <a:rPr lang="el-GR" dirty="0"/>
              <a:t>-  </a:t>
            </a:r>
            <a:br>
              <a:rPr lang="el-GR" dirty="0"/>
            </a:br>
            <a:r>
              <a:rPr lang="en-GB" sz="2000" dirty="0">
                <a:solidFill>
                  <a:srgbClr val="211E1E"/>
                </a:solidFill>
                <a:latin typeface="TimesLTStd"/>
              </a:rPr>
              <a:t>Mammary Duct Ectasia </a:t>
            </a:r>
            <a:br>
              <a:rPr lang="en-GB" dirty="0"/>
            </a:br>
            <a:endParaRPr lang="en-GR" dirty="0"/>
          </a:p>
        </p:txBody>
      </p:sp>
      <p:sp>
        <p:nvSpPr>
          <p:cNvPr id="3" name="Content Placeholder 2">
            <a:extLst>
              <a:ext uri="{FF2B5EF4-FFF2-40B4-BE49-F238E27FC236}">
                <a16:creationId xmlns:a16="http://schemas.microsoft.com/office/drawing/2014/main" id="{C2D10C2A-7B1B-1A94-6EFF-17AF9240C4DC}"/>
              </a:ext>
            </a:extLst>
          </p:cNvPr>
          <p:cNvSpPr>
            <a:spLocks noGrp="1"/>
          </p:cNvSpPr>
          <p:nvPr>
            <p:ph idx="1"/>
          </p:nvPr>
        </p:nvSpPr>
        <p:spPr>
          <a:xfrm>
            <a:off x="1371600" y="1803400"/>
            <a:ext cx="9601200" cy="4064000"/>
          </a:xfrm>
        </p:spPr>
        <p:txBody>
          <a:bodyPr>
            <a:normAutofit/>
          </a:bodyPr>
          <a:lstStyle/>
          <a:p>
            <a:r>
              <a:rPr lang="en-GB" sz="1800" dirty="0">
                <a:solidFill>
                  <a:srgbClr val="211E1E"/>
                </a:solidFill>
                <a:effectLst/>
                <a:latin typeface="TimesLTStd"/>
              </a:rPr>
              <a:t>Mammary duct ectasia, also called periductal mastitis is a distinctive clinical entity that can mimic invasive </a:t>
            </a:r>
            <a:r>
              <a:rPr lang="en-GB" sz="1800" dirty="0" err="1">
                <a:solidFill>
                  <a:srgbClr val="211E1E"/>
                </a:solidFill>
                <a:effectLst/>
                <a:latin typeface="TimesLTStd"/>
              </a:rPr>
              <a:t>carc</a:t>
            </a:r>
            <a:r>
              <a:rPr lang="el-GR" sz="1800" dirty="0">
                <a:solidFill>
                  <a:srgbClr val="211E1E"/>
                </a:solidFill>
                <a:latin typeface="TimesLTStd"/>
              </a:rPr>
              <a:t>i</a:t>
            </a:r>
            <a:r>
              <a:rPr lang="en-GB" sz="1800" dirty="0" err="1">
                <a:solidFill>
                  <a:srgbClr val="211E1E"/>
                </a:solidFill>
                <a:effectLst/>
                <a:latin typeface="TimesLTStd"/>
              </a:rPr>
              <a:t>noma</a:t>
            </a:r>
            <a:r>
              <a:rPr lang="en-GB" sz="1800" dirty="0">
                <a:solidFill>
                  <a:srgbClr val="211E1E"/>
                </a:solidFill>
                <a:effectLst/>
                <a:latin typeface="TimesLTStd"/>
              </a:rPr>
              <a:t> clinically. It is a disease of primarily middle-aged to elderly parous women, who usually present with nipple discharge, a palpable subareolar mass, noncyclical </a:t>
            </a:r>
            <a:r>
              <a:rPr lang="en-GB" sz="1800" dirty="0" err="1">
                <a:solidFill>
                  <a:srgbClr val="211E1E"/>
                </a:solidFill>
                <a:effectLst/>
                <a:latin typeface="TimesLTStd"/>
              </a:rPr>
              <a:t>mastalgia</a:t>
            </a:r>
            <a:r>
              <a:rPr lang="en-GB" sz="1800" dirty="0">
                <a:solidFill>
                  <a:srgbClr val="211E1E"/>
                </a:solidFill>
                <a:effectLst/>
                <a:latin typeface="TimesLTStd"/>
              </a:rPr>
              <a:t>, or nipple inversion or retraction. The pathogenesis and the </a:t>
            </a:r>
            <a:r>
              <a:rPr lang="en-GB" sz="1800" dirty="0" err="1">
                <a:solidFill>
                  <a:srgbClr val="211E1E"/>
                </a:solidFill>
                <a:effectLst/>
                <a:latin typeface="TimesLTStd"/>
              </a:rPr>
              <a:t>etiology</a:t>
            </a:r>
            <a:r>
              <a:rPr lang="en-GB" sz="1800" dirty="0">
                <a:solidFill>
                  <a:srgbClr val="211E1E"/>
                </a:solidFill>
                <a:effectLst/>
                <a:latin typeface="TimesLTStd"/>
              </a:rPr>
              <a:t> of the disease are still being debated. Smoking has been implicated as an etiologic factor in mammary duct ectasia </a:t>
            </a:r>
          </a:p>
          <a:p>
            <a:r>
              <a:rPr lang="en-GB" sz="1800" dirty="0">
                <a:solidFill>
                  <a:srgbClr val="211E1E"/>
                </a:solidFill>
                <a:effectLst/>
                <a:latin typeface="TimesLTStd"/>
              </a:rPr>
              <a:t>This association appears to be more important in young women who smoke. Mammary duct </a:t>
            </a:r>
            <a:r>
              <a:rPr lang="en-GB" sz="1800" dirty="0" err="1">
                <a:solidFill>
                  <a:srgbClr val="211E1E"/>
                </a:solidFill>
                <a:effectLst/>
                <a:latin typeface="TimesLTStd"/>
              </a:rPr>
              <a:t>ecta</a:t>
            </a:r>
            <a:r>
              <a:rPr lang="en-GB" sz="1800" dirty="0">
                <a:solidFill>
                  <a:srgbClr val="211E1E"/>
                </a:solidFill>
                <a:effectLst/>
                <a:latin typeface="TimesLTStd"/>
              </a:rPr>
              <a:t>- </a:t>
            </a:r>
            <a:r>
              <a:rPr lang="en-GB" sz="1800" dirty="0" err="1">
                <a:solidFill>
                  <a:srgbClr val="211E1E"/>
                </a:solidFill>
                <a:effectLst/>
                <a:latin typeface="TimesLTStd"/>
              </a:rPr>
              <a:t>sia</a:t>
            </a:r>
            <a:r>
              <a:rPr lang="en-GB" sz="1800" dirty="0">
                <a:solidFill>
                  <a:srgbClr val="211E1E"/>
                </a:solidFill>
                <a:effectLst/>
                <a:latin typeface="TimesLTStd"/>
              </a:rPr>
              <a:t> is usually an asymptomatic lesion and is detected mammographically because of microcalcifications. </a:t>
            </a:r>
            <a:endParaRPr lang="en-GB" dirty="0"/>
          </a:p>
          <a:p>
            <a:r>
              <a:rPr lang="en-GB" sz="1800" dirty="0">
                <a:solidFill>
                  <a:srgbClr val="211E1E"/>
                </a:solidFill>
                <a:effectLst/>
                <a:latin typeface="TimesLTStd"/>
              </a:rPr>
              <a:t>The most important histologic feature of this disorder is the dilatation of major ducts in the subareolar region. These ducts contain eosinophilic, granular secretions and foamy histiocytes both within the duct epithelium and the lumen. The inspissated luminal secretions may undergo calcifications that may be the presenting sign in many patients]. </a:t>
            </a:r>
            <a:endParaRPr lang="en-GB" dirty="0"/>
          </a:p>
          <a:p>
            <a:r>
              <a:rPr lang="en-GB" sz="1800" dirty="0">
                <a:solidFill>
                  <a:srgbClr val="211E1E"/>
                </a:solidFill>
                <a:effectLst/>
                <a:latin typeface="TimesLTStd"/>
              </a:rPr>
              <a:t>Mammary duct ectasia generally does not require surgery and should be managed conservatively </a:t>
            </a:r>
            <a:endParaRPr lang="en-GB" dirty="0"/>
          </a:p>
          <a:p>
            <a:endParaRPr lang="en-GR" dirty="0"/>
          </a:p>
        </p:txBody>
      </p:sp>
    </p:spTree>
    <p:extLst>
      <p:ext uri="{BB962C8B-B14F-4D97-AF65-F5344CB8AC3E}">
        <p14:creationId xmlns:p14="http://schemas.microsoft.com/office/powerpoint/2010/main" val="322874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9198-D46A-38BD-2A58-2CF06F3DB268}"/>
              </a:ext>
            </a:extLst>
          </p:cNvPr>
          <p:cNvSpPr>
            <a:spLocks noGrp="1"/>
          </p:cNvSpPr>
          <p:nvPr>
            <p:ph type="title"/>
          </p:nvPr>
        </p:nvSpPr>
        <p:spPr/>
        <p:txBody>
          <a:bodyPr/>
          <a:lstStyle/>
          <a:p>
            <a:r>
              <a:rPr lang="el-GR" dirty="0"/>
              <a:t>Νέκρωση λίπους</a:t>
            </a:r>
            <a:endParaRPr lang="en-GR" dirty="0"/>
          </a:p>
        </p:txBody>
      </p:sp>
      <p:sp>
        <p:nvSpPr>
          <p:cNvPr id="3" name="Content Placeholder 2">
            <a:extLst>
              <a:ext uri="{FF2B5EF4-FFF2-40B4-BE49-F238E27FC236}">
                <a16:creationId xmlns:a16="http://schemas.microsoft.com/office/drawing/2014/main" id="{8DFFD756-9CDC-850E-EF3D-D4C17AE29F6E}"/>
              </a:ext>
            </a:extLst>
          </p:cNvPr>
          <p:cNvSpPr>
            <a:spLocks noGrp="1"/>
          </p:cNvSpPr>
          <p:nvPr>
            <p:ph idx="1"/>
          </p:nvPr>
        </p:nvSpPr>
        <p:spPr/>
        <p:txBody>
          <a:bodyPr/>
          <a:lstStyle/>
          <a:p>
            <a:pPr marL="0" indent="0">
              <a:buNone/>
            </a:pPr>
            <a:r>
              <a:rPr lang="en-GB" sz="1800" dirty="0">
                <a:solidFill>
                  <a:srgbClr val="211E1E"/>
                </a:solidFill>
                <a:effectLst/>
                <a:latin typeface="TimesLTStd"/>
              </a:rPr>
              <a:t>Fat necrosis of the breast is a benign nonsuppurative </a:t>
            </a:r>
            <a:r>
              <a:rPr lang="en-GB" sz="1800" dirty="0" err="1">
                <a:solidFill>
                  <a:srgbClr val="211E1E"/>
                </a:solidFill>
                <a:effectLst/>
                <a:latin typeface="TimesLTStd"/>
              </a:rPr>
              <a:t>inflam</a:t>
            </a:r>
            <a:r>
              <a:rPr lang="en-GB" sz="1800" dirty="0">
                <a:solidFill>
                  <a:srgbClr val="211E1E"/>
                </a:solidFill>
                <a:effectLst/>
                <a:latin typeface="TimesLTStd"/>
              </a:rPr>
              <a:t>- </a:t>
            </a:r>
            <a:r>
              <a:rPr lang="en-GB" sz="1800" dirty="0" err="1">
                <a:solidFill>
                  <a:srgbClr val="211E1E"/>
                </a:solidFill>
                <a:effectLst/>
                <a:latin typeface="TimesLTStd"/>
              </a:rPr>
              <a:t>matory</a:t>
            </a:r>
            <a:r>
              <a:rPr lang="en-GB" sz="1800" dirty="0">
                <a:solidFill>
                  <a:srgbClr val="211E1E"/>
                </a:solidFill>
                <a:effectLst/>
                <a:latin typeface="TimesLTStd"/>
              </a:rPr>
              <a:t> process of adipose tissue. It can occur secondary to accidental or surgical trauma, or it may be associated with carcinoma or any lesion that provokes suppurative or necrotic degeneration, such as mammary duct ectasia and, to a lesser extent, fibrocystic disease with large cyst forma- </a:t>
            </a:r>
            <a:r>
              <a:rPr lang="en-GB" sz="1800" dirty="0" err="1">
                <a:solidFill>
                  <a:srgbClr val="211E1E"/>
                </a:solidFill>
                <a:effectLst/>
                <a:latin typeface="TimesLTStd"/>
              </a:rPr>
              <a:t>tion</a:t>
            </a:r>
            <a:r>
              <a:rPr lang="en-GB" sz="1800" dirty="0">
                <a:solidFill>
                  <a:srgbClr val="211E1E"/>
                </a:solidFill>
                <a:effectLst/>
                <a:latin typeface="TimesLTStd"/>
              </a:rPr>
              <a:t> </a:t>
            </a:r>
            <a:endParaRPr lang="en-GB" dirty="0"/>
          </a:p>
          <a:p>
            <a:endParaRPr lang="en-GR" dirty="0"/>
          </a:p>
        </p:txBody>
      </p:sp>
    </p:spTree>
    <p:extLst>
      <p:ext uri="{BB962C8B-B14F-4D97-AF65-F5344CB8AC3E}">
        <p14:creationId xmlns:p14="http://schemas.microsoft.com/office/powerpoint/2010/main" val="160115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BE81-1C4E-96C2-24BB-42E2BCB9DD78}"/>
              </a:ext>
            </a:extLst>
          </p:cNvPr>
          <p:cNvSpPr>
            <a:spLocks noGrp="1"/>
          </p:cNvSpPr>
          <p:nvPr>
            <p:ph type="title"/>
          </p:nvPr>
        </p:nvSpPr>
        <p:spPr/>
        <p:txBody>
          <a:bodyPr/>
          <a:lstStyle/>
          <a:p>
            <a:r>
              <a:rPr lang="el-GR" dirty="0" err="1"/>
              <a:t>Ινοκυστικές</a:t>
            </a:r>
            <a:r>
              <a:rPr lang="el-GR" dirty="0"/>
              <a:t> αλλοιώσεις</a:t>
            </a:r>
            <a:endParaRPr lang="en-GR" dirty="0"/>
          </a:p>
        </p:txBody>
      </p:sp>
      <p:sp>
        <p:nvSpPr>
          <p:cNvPr id="3" name="Content Placeholder 2">
            <a:extLst>
              <a:ext uri="{FF2B5EF4-FFF2-40B4-BE49-F238E27FC236}">
                <a16:creationId xmlns:a16="http://schemas.microsoft.com/office/drawing/2014/main" id="{BE90846D-2700-95F8-8B98-A9FD31F735E2}"/>
              </a:ext>
            </a:extLst>
          </p:cNvPr>
          <p:cNvSpPr>
            <a:spLocks noGrp="1"/>
          </p:cNvSpPr>
          <p:nvPr>
            <p:ph idx="1"/>
          </p:nvPr>
        </p:nvSpPr>
        <p:spPr>
          <a:xfrm>
            <a:off x="1371600" y="1471613"/>
            <a:ext cx="9601200" cy="4395787"/>
          </a:xfrm>
        </p:spPr>
        <p:txBody>
          <a:bodyPr>
            <a:normAutofit fontScale="25000" lnSpcReduction="20000"/>
          </a:bodyPr>
          <a:lstStyle/>
          <a:p>
            <a:r>
              <a:rPr lang="en-GB" sz="6400" dirty="0">
                <a:solidFill>
                  <a:srgbClr val="211E1E"/>
                </a:solidFill>
                <a:effectLst/>
                <a:latin typeface="TimesLTStd"/>
              </a:rPr>
              <a:t>Fibrocystic changes (FCCs) constitute the most frequent benign disorder of the breast. Such changes generally affect premenopausal women between 20 and 50 years of age . Although many other names have been used to describe this entity over the years, (including fibrocystic disease, cystic mastopathy, chronic cystic disease, </a:t>
            </a:r>
            <a:r>
              <a:rPr lang="en-GB" sz="6400" dirty="0" err="1">
                <a:solidFill>
                  <a:srgbClr val="211E1E"/>
                </a:solidFill>
                <a:effectLst/>
                <a:latin typeface="TimesLTStd"/>
              </a:rPr>
              <a:t>mazoplasia</a:t>
            </a:r>
            <a:r>
              <a:rPr lang="en-GB" sz="6400" dirty="0">
                <a:solidFill>
                  <a:srgbClr val="211E1E"/>
                </a:solidFill>
                <a:effectLst/>
                <a:latin typeface="TimesLTStd"/>
              </a:rPr>
              <a:t>, Reclus’s disease), the term “fibrocystic changes” is now preferred, because this process is observed clinically in up to 50% and histologically in 90% of women </a:t>
            </a:r>
            <a:endParaRPr lang="el-GR" sz="6400" dirty="0">
              <a:solidFill>
                <a:srgbClr val="211E1E"/>
              </a:solidFill>
              <a:effectLst/>
              <a:latin typeface="TimesLTStd"/>
            </a:endParaRPr>
          </a:p>
          <a:p>
            <a:r>
              <a:rPr lang="en-GB" sz="6400" dirty="0">
                <a:solidFill>
                  <a:srgbClr val="211E1E"/>
                </a:solidFill>
                <a:effectLst/>
                <a:latin typeface="TimesLTStd"/>
              </a:rPr>
              <a:t>FCCs may be multifocal and bilateral. The most common presenting symptoms are breast pain and tender </a:t>
            </a:r>
            <a:r>
              <a:rPr lang="en-GB" sz="6400" dirty="0" err="1">
                <a:solidFill>
                  <a:srgbClr val="211E1E"/>
                </a:solidFill>
                <a:effectLst/>
                <a:latin typeface="TimesLTStd"/>
              </a:rPr>
              <a:t>nodularities</a:t>
            </a:r>
            <a:r>
              <a:rPr lang="en-GB" sz="6400" dirty="0">
                <a:solidFill>
                  <a:srgbClr val="211E1E"/>
                </a:solidFill>
                <a:effectLst/>
                <a:latin typeface="TimesLTStd"/>
              </a:rPr>
              <a:t> in breasts. Although the exact pathogenesis of the entity is not clear, hormonal imbalance, particularly </a:t>
            </a:r>
            <a:r>
              <a:rPr lang="en-GB" sz="6400" dirty="0" err="1">
                <a:solidFill>
                  <a:srgbClr val="211E1E"/>
                </a:solidFill>
                <a:effectLst/>
                <a:latin typeface="TimesLTStd"/>
              </a:rPr>
              <a:t>estrogen</a:t>
            </a:r>
            <a:r>
              <a:rPr lang="en-GB" sz="6400" dirty="0">
                <a:solidFill>
                  <a:srgbClr val="211E1E"/>
                </a:solidFill>
                <a:effectLst/>
                <a:latin typeface="TimesLTStd"/>
              </a:rPr>
              <a:t> predominance over progesterone, seems to play an important role in its development . </a:t>
            </a:r>
            <a:endParaRPr lang="el-GR" sz="6400" dirty="0">
              <a:solidFill>
                <a:srgbClr val="211E1E"/>
              </a:solidFill>
              <a:effectLst/>
              <a:latin typeface="TimesLTStd"/>
            </a:endParaRPr>
          </a:p>
          <a:p>
            <a:r>
              <a:rPr lang="en-GB" sz="6400" dirty="0">
                <a:solidFill>
                  <a:srgbClr val="211E1E"/>
                </a:solidFill>
                <a:effectLst/>
                <a:latin typeface="TimesLTStd"/>
              </a:rPr>
              <a:t>FCCs comprise both cysts (macro and micro) and solid lesions, including adeno- sis, epithelial hyperplasia with or without atypia, apocrine metaplasia, radial scar, and papilloma. Over the years, it has been one of the major issues to determine whether these lesions are a risk factor for the subsequent development of breast cancer. </a:t>
            </a:r>
            <a:endParaRPr lang="el-GR" sz="6400" dirty="0">
              <a:solidFill>
                <a:srgbClr val="211E1E"/>
              </a:solidFill>
              <a:effectLst/>
              <a:latin typeface="TimesLTStd"/>
            </a:endParaRPr>
          </a:p>
          <a:p>
            <a:r>
              <a:rPr lang="en-GB" sz="6400" dirty="0">
                <a:solidFill>
                  <a:srgbClr val="211E1E"/>
                </a:solidFill>
                <a:effectLst/>
                <a:latin typeface="TimesLTStd"/>
              </a:rPr>
              <a:t>As the use of mammography and the identification of benign breast diseases become more common, it is crucial to identify women who are at an increased risk for breast cancer. Therefore, it is practical to evaluate FCCs under a classification system first proposed by Dupont and Page, as </a:t>
            </a:r>
            <a:r>
              <a:rPr lang="en-GB" sz="6400" dirty="0" err="1">
                <a:solidFill>
                  <a:srgbClr val="211E1E"/>
                </a:solidFill>
                <a:effectLst/>
                <a:latin typeface="TimesLTStd"/>
              </a:rPr>
              <a:t>nonproliferative</a:t>
            </a:r>
            <a:r>
              <a:rPr lang="en-GB" sz="6400" dirty="0">
                <a:solidFill>
                  <a:srgbClr val="211E1E"/>
                </a:solidFill>
                <a:effectLst/>
                <a:latin typeface="TimesLTStd"/>
              </a:rPr>
              <a:t> lesions, proliferative lesions without atypia, and proliferative lesions with atypia (atypical hyperplasia). In various studies, it has been shown that the great majority of breast biopsies (up to 70%) show non- proliferative lesions. </a:t>
            </a:r>
            <a:endParaRPr lang="en-GB" sz="6400" dirty="0"/>
          </a:p>
          <a:p>
            <a:endParaRPr lang="en-GR" dirty="0"/>
          </a:p>
        </p:txBody>
      </p:sp>
    </p:spTree>
    <p:extLst>
      <p:ext uri="{BB962C8B-B14F-4D97-AF65-F5344CB8AC3E}">
        <p14:creationId xmlns:p14="http://schemas.microsoft.com/office/powerpoint/2010/main" val="339773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7FA0-0557-825A-033E-3AED41C3BCC8}"/>
              </a:ext>
            </a:extLst>
          </p:cNvPr>
          <p:cNvSpPr>
            <a:spLocks noGrp="1"/>
          </p:cNvSpPr>
          <p:nvPr>
            <p:ph type="title"/>
          </p:nvPr>
        </p:nvSpPr>
        <p:spPr/>
        <p:txBody>
          <a:bodyPr/>
          <a:lstStyle/>
          <a:p>
            <a:r>
              <a:rPr lang="el-GR" dirty="0" err="1"/>
              <a:t>Ινοκυστικές</a:t>
            </a:r>
            <a:r>
              <a:rPr lang="el-GR" dirty="0"/>
              <a:t> αλλοιώσεις</a:t>
            </a:r>
            <a:endParaRPr lang="en-GR" dirty="0"/>
          </a:p>
        </p:txBody>
      </p:sp>
      <p:sp>
        <p:nvSpPr>
          <p:cNvPr id="3" name="Content Placeholder 2">
            <a:extLst>
              <a:ext uri="{FF2B5EF4-FFF2-40B4-BE49-F238E27FC236}">
                <a16:creationId xmlns:a16="http://schemas.microsoft.com/office/drawing/2014/main" id="{7114C0D8-CB95-9A09-A516-8DF896B40890}"/>
              </a:ext>
            </a:extLst>
          </p:cNvPr>
          <p:cNvSpPr>
            <a:spLocks noGrp="1"/>
          </p:cNvSpPr>
          <p:nvPr>
            <p:ph idx="1"/>
          </p:nvPr>
        </p:nvSpPr>
        <p:spPr>
          <a:xfrm>
            <a:off x="1371600" y="1963711"/>
            <a:ext cx="9601200" cy="3903689"/>
          </a:xfrm>
        </p:spPr>
        <p:txBody>
          <a:bodyPr>
            <a:normAutofit fontScale="77500" lnSpcReduction="20000"/>
          </a:bodyPr>
          <a:lstStyle/>
          <a:p>
            <a:r>
              <a:rPr lang="en-GB" sz="2000" dirty="0" err="1">
                <a:solidFill>
                  <a:srgbClr val="211E1E"/>
                </a:solidFill>
                <a:effectLst/>
                <a:latin typeface="TimesLTStd"/>
              </a:rPr>
              <a:t>Nonproliferative</a:t>
            </a:r>
            <a:r>
              <a:rPr lang="en-GB" sz="2000" dirty="0">
                <a:solidFill>
                  <a:srgbClr val="211E1E"/>
                </a:solidFill>
                <a:effectLst/>
                <a:latin typeface="TimesLTStd"/>
              </a:rPr>
              <a:t> lesions include cysts, papillary apocrine change, epithelial-related calcifications, mild epi- </a:t>
            </a:r>
            <a:r>
              <a:rPr lang="en-GB" sz="2000" dirty="0" err="1">
                <a:solidFill>
                  <a:srgbClr val="211E1E"/>
                </a:solidFill>
                <a:effectLst/>
                <a:latin typeface="TimesLTStd"/>
              </a:rPr>
              <a:t>thelial</a:t>
            </a:r>
            <a:r>
              <a:rPr lang="en-GB" sz="2000" dirty="0">
                <a:solidFill>
                  <a:srgbClr val="211E1E"/>
                </a:solidFill>
                <a:effectLst/>
                <a:latin typeface="TimesLTStd"/>
              </a:rPr>
              <a:t> hyperplasia, as well as ductal ectasia, </a:t>
            </a:r>
            <a:r>
              <a:rPr lang="en-GB" sz="2000" dirty="0" err="1">
                <a:solidFill>
                  <a:srgbClr val="211E1E"/>
                </a:solidFill>
                <a:effectLst/>
                <a:latin typeface="TimesLTStd"/>
              </a:rPr>
              <a:t>nonsclerosing</a:t>
            </a:r>
            <a:r>
              <a:rPr lang="en-GB" sz="2000" dirty="0">
                <a:solidFill>
                  <a:srgbClr val="211E1E"/>
                </a:solidFill>
                <a:effectLst/>
                <a:latin typeface="TimesLTStd"/>
              </a:rPr>
              <a:t> adenosis, and periductal fibrosis. Proliferative lesions with- out atypia include moderate or florid ductal hyperplasia of the usual type, sclerosing adenosis, radial scar, and intra- ductal papilloma or papillomatosis. Proliferative lesions </a:t>
            </a:r>
            <a:endParaRPr lang="en-GB" sz="2000" dirty="0"/>
          </a:p>
          <a:p>
            <a:r>
              <a:rPr lang="en-GB" sz="2000" dirty="0">
                <a:solidFill>
                  <a:srgbClr val="211E1E"/>
                </a:solidFill>
                <a:effectLst/>
                <a:latin typeface="TimesLTStd"/>
              </a:rPr>
              <a:t>with atypia include atypical ductal and lobular hyperplasia. In each of these lesions, the subsequent risk for breast cancer is associated with the histologic appearance of the lesion compared with the general population, women with </a:t>
            </a:r>
            <a:r>
              <a:rPr lang="en-GB" sz="2000" dirty="0" err="1">
                <a:solidFill>
                  <a:srgbClr val="211E1E"/>
                </a:solidFill>
                <a:effectLst/>
                <a:latin typeface="TimesLTStd"/>
              </a:rPr>
              <a:t>nonproliferative</a:t>
            </a:r>
            <a:r>
              <a:rPr lang="en-GB" sz="2000" dirty="0">
                <a:solidFill>
                  <a:srgbClr val="211E1E"/>
                </a:solidFill>
                <a:effectLst/>
                <a:latin typeface="TimesLTStd"/>
              </a:rPr>
              <a:t> lesions on breast biopsy have no elevation in breast cancer risk, whereas women with pro- </a:t>
            </a:r>
            <a:r>
              <a:rPr lang="en-GB" sz="2000" dirty="0" err="1">
                <a:solidFill>
                  <a:srgbClr val="211E1E"/>
                </a:solidFill>
                <a:effectLst/>
                <a:latin typeface="TimesLTStd"/>
              </a:rPr>
              <a:t>liferative</a:t>
            </a:r>
            <a:r>
              <a:rPr lang="en-GB" sz="2000" dirty="0">
                <a:solidFill>
                  <a:srgbClr val="211E1E"/>
                </a:solidFill>
                <a:effectLst/>
                <a:latin typeface="TimesLTStd"/>
              </a:rPr>
              <a:t> disease without atypia and women with atypical ductal or lobular hyperplasia have a greater breast cancer risk, with relative risks ranging from 1.3–1.9 and 3.9–13.0, respectively, according to various studies]. </a:t>
            </a:r>
            <a:endParaRPr lang="el-GR" sz="2000" dirty="0">
              <a:solidFill>
                <a:srgbClr val="211E1E"/>
              </a:solidFill>
              <a:effectLst/>
              <a:latin typeface="TimesLTStd"/>
            </a:endParaRPr>
          </a:p>
          <a:p>
            <a:r>
              <a:rPr lang="en-GB" sz="2000" dirty="0">
                <a:solidFill>
                  <a:srgbClr val="211E1E"/>
                </a:solidFill>
                <a:effectLst/>
                <a:latin typeface="TimesLTStd"/>
              </a:rPr>
              <a:t>Apart from the histologic features, the age at biopsy and the degree of family history of breast cancer are reported to be the major determinants of breast cancer risk after the diagnosis of benign breast disease]. According to Hartmann et al., the risk for breast cancer in young women with a diagnosis of atypical epithelial proliferation is twice the risk observed among women over 55 years with a diagnosis of atypical epithelial proliferation. It was also reported, in the same study, that family history of breast cancer is an independent risk factor and that strong family history may increase breast cancer risk even in patients with </a:t>
            </a:r>
            <a:r>
              <a:rPr lang="en-GB" sz="2000" dirty="0" err="1">
                <a:solidFill>
                  <a:srgbClr val="211E1E"/>
                </a:solidFill>
                <a:effectLst/>
                <a:latin typeface="TimesLTStd"/>
              </a:rPr>
              <a:t>nonproliferative</a:t>
            </a:r>
            <a:r>
              <a:rPr lang="en-GB" sz="2000" dirty="0">
                <a:solidFill>
                  <a:srgbClr val="211E1E"/>
                </a:solidFill>
                <a:effectLst/>
                <a:latin typeface="TimesLTStd"/>
              </a:rPr>
              <a:t> lesions. Absolute risk, however, for both atypical and nonatypical epithelial proliferations is quite low. More than 80% of patients with a diagnosis of atypical hyperplasia do not develop invasive cancer during their lifetimes. </a:t>
            </a:r>
            <a:endParaRPr lang="en-GB" sz="2000" dirty="0"/>
          </a:p>
          <a:p>
            <a:endParaRPr lang="en-GR" dirty="0"/>
          </a:p>
        </p:txBody>
      </p:sp>
    </p:spTree>
    <p:extLst>
      <p:ext uri="{BB962C8B-B14F-4D97-AF65-F5344CB8AC3E}">
        <p14:creationId xmlns:p14="http://schemas.microsoft.com/office/powerpoint/2010/main" val="13790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1AFC-5298-FCDB-6B90-AD7CE242ACFA}"/>
              </a:ext>
            </a:extLst>
          </p:cNvPr>
          <p:cNvSpPr>
            <a:spLocks noGrp="1"/>
          </p:cNvSpPr>
          <p:nvPr>
            <p:ph type="title"/>
          </p:nvPr>
        </p:nvSpPr>
        <p:spPr/>
        <p:txBody>
          <a:bodyPr/>
          <a:lstStyle/>
          <a:p>
            <a:r>
              <a:rPr lang="el-GR" dirty="0"/>
              <a:t>ΜΑΣΤΟΣ- εμβρυολογία </a:t>
            </a:r>
            <a:endParaRPr lang="en-GR" dirty="0"/>
          </a:p>
        </p:txBody>
      </p:sp>
      <p:sp>
        <p:nvSpPr>
          <p:cNvPr id="3" name="Content Placeholder 2">
            <a:extLst>
              <a:ext uri="{FF2B5EF4-FFF2-40B4-BE49-F238E27FC236}">
                <a16:creationId xmlns:a16="http://schemas.microsoft.com/office/drawing/2014/main" id="{AD5A24B2-E5E1-13FF-7C13-0DD660634F1A}"/>
              </a:ext>
            </a:extLst>
          </p:cNvPr>
          <p:cNvSpPr>
            <a:spLocks noGrp="1"/>
          </p:cNvSpPr>
          <p:nvPr>
            <p:ph idx="1"/>
          </p:nvPr>
        </p:nvSpPr>
        <p:spPr/>
        <p:txBody>
          <a:bodyPr>
            <a:normAutofit fontScale="70000" lnSpcReduction="20000"/>
          </a:bodyPr>
          <a:lstStyle/>
          <a:p>
            <a:r>
              <a:rPr lang="el-GR" sz="1800" dirty="0">
                <a:effectLst/>
                <a:latin typeface="Calibri" panose="020F0502020204030204" pitchFamily="34" charset="0"/>
              </a:rPr>
              <a:t>Η </a:t>
            </a:r>
            <a:r>
              <a:rPr lang="el-GR" sz="1800" dirty="0" err="1">
                <a:effectLst/>
                <a:latin typeface="Calibri" panose="020F0502020204030204" pitchFamily="34" charset="0"/>
              </a:rPr>
              <a:t>πρώτη</a:t>
            </a:r>
            <a:r>
              <a:rPr lang="el-GR" sz="1800" dirty="0">
                <a:effectLst/>
                <a:latin typeface="Calibri" panose="020F0502020204030204" pitchFamily="34" charset="0"/>
              </a:rPr>
              <a:t> </a:t>
            </a:r>
            <a:r>
              <a:rPr lang="el-GR" sz="1800" dirty="0" err="1">
                <a:effectLst/>
                <a:latin typeface="Calibri" panose="020F0502020204030204" pitchFamily="34" charset="0"/>
              </a:rPr>
              <a:t>καταβολη</a:t>
            </a:r>
            <a:r>
              <a:rPr lang="el-GR" sz="1800" dirty="0">
                <a:effectLst/>
                <a:latin typeface="Calibri" panose="020F0502020204030204" pitchFamily="34" charset="0"/>
              </a:rPr>
              <a:t>́ του </a:t>
            </a:r>
            <a:r>
              <a:rPr lang="el-GR" sz="1800" dirty="0" err="1">
                <a:effectLst/>
                <a:latin typeface="Calibri" panose="020F0502020204030204" pitchFamily="34" charset="0"/>
              </a:rPr>
              <a:t>μαστου</a:t>
            </a:r>
            <a:r>
              <a:rPr lang="el-GR" sz="1800" dirty="0">
                <a:effectLst/>
                <a:latin typeface="Calibri" panose="020F0502020204030204" pitchFamily="34" charset="0"/>
              </a:rPr>
              <a:t>́ </a:t>
            </a:r>
            <a:r>
              <a:rPr lang="el-GR" sz="1800" dirty="0" err="1">
                <a:effectLst/>
                <a:latin typeface="Calibri" panose="020F0502020204030204" pitchFamily="34" charset="0"/>
              </a:rPr>
              <a:t>εμφανίζεται</a:t>
            </a:r>
            <a:r>
              <a:rPr lang="el-GR" sz="1800" dirty="0">
                <a:effectLst/>
                <a:latin typeface="Calibri" panose="020F0502020204030204" pitchFamily="34" charset="0"/>
              </a:rPr>
              <a:t> σε </a:t>
            </a:r>
            <a:r>
              <a:rPr lang="el-GR" sz="1800" dirty="0" err="1">
                <a:effectLst/>
                <a:latin typeface="Calibri" panose="020F0502020204030204" pitchFamily="34" charset="0"/>
              </a:rPr>
              <a:t>έμβρυα</a:t>
            </a:r>
            <a:r>
              <a:rPr lang="el-GR" sz="1800" dirty="0">
                <a:effectLst/>
                <a:latin typeface="Calibri" panose="020F0502020204030204" pitchFamily="34" charset="0"/>
              </a:rPr>
              <a:t> </a:t>
            </a:r>
            <a:r>
              <a:rPr lang="el-GR" sz="1800" dirty="0" err="1">
                <a:effectLst/>
                <a:latin typeface="Calibri" panose="020F0502020204030204" pitchFamily="34" charset="0"/>
              </a:rPr>
              <a:t>πέμπτης</a:t>
            </a:r>
            <a:r>
              <a:rPr lang="el-GR" sz="1800" dirty="0">
                <a:effectLst/>
                <a:latin typeface="Calibri" panose="020F0502020204030204" pitchFamily="34" charset="0"/>
              </a:rPr>
              <a:t> ή </a:t>
            </a:r>
            <a:r>
              <a:rPr lang="el-GR" sz="1800" dirty="0" err="1">
                <a:effectLst/>
                <a:latin typeface="Calibri" panose="020F0502020204030204" pitchFamily="34" charset="0"/>
              </a:rPr>
              <a:t>έκτης</a:t>
            </a:r>
            <a:r>
              <a:rPr lang="el-GR" sz="1800" dirty="0">
                <a:effectLst/>
                <a:latin typeface="Calibri" panose="020F0502020204030204" pitchFamily="34" charset="0"/>
              </a:rPr>
              <a:t> </a:t>
            </a:r>
            <a:r>
              <a:rPr lang="el-GR" sz="1800" dirty="0" err="1">
                <a:effectLst/>
                <a:latin typeface="Calibri" panose="020F0502020204030204" pitchFamily="34" charset="0"/>
              </a:rPr>
              <a:t>εβδομάδας</a:t>
            </a:r>
            <a:r>
              <a:rPr lang="el-GR" sz="1800" dirty="0">
                <a:effectLst/>
                <a:latin typeface="Calibri" panose="020F0502020204030204" pitchFamily="34" charset="0"/>
              </a:rPr>
              <a:t> </a:t>
            </a:r>
          </a:p>
          <a:p>
            <a:r>
              <a:rPr lang="el-GR" sz="1800" dirty="0" err="1">
                <a:effectLst/>
                <a:latin typeface="Calibri" panose="020F0502020204030204" pitchFamily="34" charset="0"/>
              </a:rPr>
              <a:t>Αναγνωρίζονται</a:t>
            </a:r>
            <a:r>
              <a:rPr lang="el-GR" sz="1800" dirty="0">
                <a:effectLst/>
                <a:latin typeface="Calibri" panose="020F0502020204030204" pitchFamily="34" charset="0"/>
              </a:rPr>
              <a:t> </a:t>
            </a:r>
            <a:r>
              <a:rPr lang="el-GR" sz="1800" dirty="0" err="1">
                <a:effectLst/>
                <a:latin typeface="Calibri" panose="020F0502020204030204" pitchFamily="34" charset="0"/>
              </a:rPr>
              <a:t>τότε</a:t>
            </a:r>
            <a:r>
              <a:rPr lang="el-GR" sz="1800" dirty="0">
                <a:effectLst/>
                <a:latin typeface="Calibri" panose="020F0502020204030204" pitchFamily="34" charset="0"/>
              </a:rPr>
              <a:t> δυο </a:t>
            </a:r>
            <a:r>
              <a:rPr lang="el-GR" sz="1800" dirty="0" err="1">
                <a:effectLst/>
                <a:latin typeface="Calibri" panose="020F0502020204030204" pitchFamily="34" charset="0"/>
              </a:rPr>
              <a:t>συμμετρικές</a:t>
            </a:r>
            <a:r>
              <a:rPr lang="el-GR" sz="1800" dirty="0">
                <a:effectLst/>
                <a:latin typeface="Calibri" panose="020F0502020204030204" pitchFamily="34" charset="0"/>
              </a:rPr>
              <a:t> </a:t>
            </a:r>
            <a:r>
              <a:rPr lang="el-GR" sz="1800" dirty="0" err="1">
                <a:effectLst/>
                <a:latin typeface="Calibri" panose="020F0502020204030204" pitchFamily="34" charset="0"/>
              </a:rPr>
              <a:t>παχύνσεις</a:t>
            </a:r>
            <a:r>
              <a:rPr lang="el-GR" sz="1800" dirty="0">
                <a:effectLst/>
                <a:latin typeface="Calibri" panose="020F0502020204030204" pitchFamily="34" charset="0"/>
              </a:rPr>
              <a:t> του </a:t>
            </a:r>
            <a:r>
              <a:rPr lang="el-GR" sz="1800" dirty="0" err="1">
                <a:effectLst/>
                <a:latin typeface="Calibri" panose="020F0502020204030204" pitchFamily="34" charset="0"/>
              </a:rPr>
              <a:t>εξωδέρματος</a:t>
            </a:r>
            <a:r>
              <a:rPr lang="el-GR" sz="1800" dirty="0">
                <a:effectLst/>
                <a:latin typeface="Calibri" panose="020F0502020204030204" pitchFamily="34" charset="0"/>
              </a:rPr>
              <a:t>, οι </a:t>
            </a:r>
            <a:r>
              <a:rPr lang="el-GR" sz="1800" dirty="0" err="1">
                <a:effectLst/>
                <a:latin typeface="Calibri" panose="020F0502020204030204" pitchFamily="34" charset="0"/>
              </a:rPr>
              <a:t>μαστικές</a:t>
            </a:r>
            <a:r>
              <a:rPr lang="el-GR" sz="1800" dirty="0">
                <a:effectLst/>
                <a:latin typeface="Calibri" panose="020F0502020204030204" pitchFamily="34" charset="0"/>
              </a:rPr>
              <a:t> </a:t>
            </a:r>
            <a:r>
              <a:rPr lang="el-GR" sz="1800" dirty="0" err="1">
                <a:effectLst/>
                <a:latin typeface="Calibri" panose="020F0502020204030204" pitchFamily="34" charset="0"/>
              </a:rPr>
              <a:t>γραμμές</a:t>
            </a:r>
            <a:r>
              <a:rPr lang="el-GR" sz="1800" dirty="0">
                <a:effectLst/>
                <a:latin typeface="Calibri" panose="020F0502020204030204" pitchFamily="34" charset="0"/>
              </a:rPr>
              <a:t> ή </a:t>
            </a:r>
            <a:r>
              <a:rPr lang="el-GR" sz="1800" dirty="0" err="1">
                <a:effectLst/>
                <a:latin typeface="Calibri" panose="020F0502020204030204" pitchFamily="34" charset="0"/>
              </a:rPr>
              <a:t>ακρολοφίες</a:t>
            </a:r>
            <a:r>
              <a:rPr lang="el-GR" sz="1800" dirty="0">
                <a:effectLst/>
                <a:latin typeface="Calibri" panose="020F0502020204030204" pitchFamily="34" charset="0"/>
              </a:rPr>
              <a:t>, που </a:t>
            </a:r>
            <a:r>
              <a:rPr lang="el-GR" sz="1800" dirty="0" err="1">
                <a:effectLst/>
                <a:latin typeface="Calibri" panose="020F0502020204030204" pitchFamily="34" charset="0"/>
              </a:rPr>
              <a:t>εκτείνονται</a:t>
            </a:r>
            <a:r>
              <a:rPr lang="el-GR" sz="1800" dirty="0">
                <a:effectLst/>
                <a:latin typeface="Calibri" panose="020F0502020204030204" pitchFamily="34" charset="0"/>
              </a:rPr>
              <a:t> </a:t>
            </a:r>
            <a:r>
              <a:rPr lang="el-GR" sz="1800" dirty="0" err="1">
                <a:effectLst/>
                <a:latin typeface="Calibri" panose="020F0502020204030204" pitchFamily="34" charset="0"/>
              </a:rPr>
              <a:t>απο</a:t>
            </a:r>
            <a:r>
              <a:rPr lang="el-GR" sz="1800" dirty="0">
                <a:effectLst/>
                <a:latin typeface="Calibri" panose="020F0502020204030204" pitchFamily="34" charset="0"/>
              </a:rPr>
              <a:t>́ τη </a:t>
            </a:r>
            <a:r>
              <a:rPr lang="el-GR" sz="1800" dirty="0" err="1">
                <a:effectLst/>
                <a:latin typeface="Calibri" panose="020F0502020204030204" pitchFamily="34" charset="0"/>
              </a:rPr>
              <a:t>μασχαλιαία</a:t>
            </a:r>
            <a:r>
              <a:rPr lang="el-GR" sz="1800" dirty="0">
                <a:effectLst/>
                <a:latin typeface="Calibri" panose="020F0502020204030204" pitchFamily="34" charset="0"/>
              </a:rPr>
              <a:t> </a:t>
            </a:r>
            <a:r>
              <a:rPr lang="el-GR" sz="1800" dirty="0" err="1">
                <a:effectLst/>
                <a:latin typeface="Calibri" panose="020F0502020204030204" pitchFamily="34" charset="0"/>
              </a:rPr>
              <a:t>κοιλότητα</a:t>
            </a:r>
            <a:r>
              <a:rPr lang="el-GR" sz="1800" dirty="0">
                <a:effectLst/>
                <a:latin typeface="Calibri" panose="020F0502020204030204" pitchFamily="34" charset="0"/>
              </a:rPr>
              <a:t> </a:t>
            </a:r>
            <a:r>
              <a:rPr lang="el-GR" sz="1800" dirty="0" err="1">
                <a:effectLst/>
                <a:latin typeface="Calibri" panose="020F0502020204030204" pitchFamily="34" charset="0"/>
              </a:rPr>
              <a:t>έως</a:t>
            </a:r>
            <a:r>
              <a:rPr lang="el-GR" sz="1800" dirty="0">
                <a:effectLst/>
                <a:latin typeface="Calibri" panose="020F0502020204030204" pitchFamily="34" charset="0"/>
              </a:rPr>
              <a:t> τη </a:t>
            </a:r>
            <a:r>
              <a:rPr lang="el-GR" sz="1800" dirty="0" err="1">
                <a:effectLst/>
                <a:latin typeface="Calibri" panose="020F0502020204030204" pitchFamily="34" charset="0"/>
              </a:rPr>
              <a:t>βουβωνικη</a:t>
            </a:r>
            <a:r>
              <a:rPr lang="el-GR" sz="1800" dirty="0">
                <a:effectLst/>
                <a:latin typeface="Calibri" panose="020F0502020204030204" pitchFamily="34" charset="0"/>
              </a:rPr>
              <a:t>́ </a:t>
            </a:r>
            <a:r>
              <a:rPr lang="el-GR" sz="1800" dirty="0" err="1">
                <a:effectLst/>
                <a:latin typeface="Calibri" panose="020F0502020204030204" pitchFamily="34" charset="0"/>
              </a:rPr>
              <a:t>χώρα</a:t>
            </a:r>
            <a:r>
              <a:rPr lang="el-GR" sz="1800" dirty="0">
                <a:effectLst/>
                <a:latin typeface="Calibri" panose="020F0502020204030204" pitchFamily="34" charset="0"/>
              </a:rPr>
              <a:t>. </a:t>
            </a:r>
          </a:p>
          <a:p>
            <a:r>
              <a:rPr lang="el-GR" sz="1800" dirty="0" err="1">
                <a:effectLst/>
                <a:latin typeface="Calibri" panose="020F0502020204030204" pitchFamily="34" charset="0"/>
              </a:rPr>
              <a:t>Αργότερα</a:t>
            </a:r>
            <a:r>
              <a:rPr lang="el-GR" sz="1800" dirty="0">
                <a:effectLst/>
                <a:latin typeface="Calibri" panose="020F0502020204030204" pitchFamily="34" charset="0"/>
              </a:rPr>
              <a:t>, τα </a:t>
            </a:r>
            <a:r>
              <a:rPr lang="el-GR" sz="1800" dirty="0" err="1">
                <a:effectLst/>
                <a:latin typeface="Calibri" panose="020F0502020204030204" pitchFamily="34" charset="0"/>
              </a:rPr>
              <a:t>κατώτερα</a:t>
            </a:r>
            <a:r>
              <a:rPr lang="el-GR" sz="1800" dirty="0">
                <a:effectLst/>
                <a:latin typeface="Calibri" panose="020F0502020204030204" pitchFamily="34" charset="0"/>
              </a:rPr>
              <a:t> 2/3 της </a:t>
            </a:r>
            <a:r>
              <a:rPr lang="el-GR" sz="1800" dirty="0" err="1">
                <a:effectLst/>
                <a:latin typeface="Calibri" panose="020F0502020204030204" pitchFamily="34" charset="0"/>
              </a:rPr>
              <a:t>δεξιάς</a:t>
            </a:r>
            <a:r>
              <a:rPr lang="el-GR" sz="1800" dirty="0">
                <a:effectLst/>
                <a:latin typeface="Calibri" panose="020F0502020204030204" pitchFamily="34" charset="0"/>
              </a:rPr>
              <a:t> και </a:t>
            </a:r>
            <a:r>
              <a:rPr lang="el-GR" sz="1800" dirty="0" err="1">
                <a:effectLst/>
                <a:latin typeface="Calibri" panose="020F0502020204030204" pitchFamily="34" charset="0"/>
              </a:rPr>
              <a:t>αριστεράς</a:t>
            </a:r>
            <a:r>
              <a:rPr lang="el-GR" sz="1800" dirty="0">
                <a:effectLst/>
                <a:latin typeface="Calibri" panose="020F0502020204030204" pitchFamily="34" charset="0"/>
              </a:rPr>
              <a:t> </a:t>
            </a:r>
            <a:r>
              <a:rPr lang="el-GR" sz="1800" dirty="0" err="1">
                <a:effectLst/>
                <a:latin typeface="Calibri" panose="020F0502020204030204" pitchFamily="34" charset="0"/>
              </a:rPr>
              <a:t>μαστικής</a:t>
            </a:r>
            <a:r>
              <a:rPr lang="el-GR" sz="1800" dirty="0">
                <a:effectLst/>
                <a:latin typeface="Calibri" panose="020F0502020204030204" pitchFamily="34" charset="0"/>
              </a:rPr>
              <a:t> </a:t>
            </a:r>
            <a:r>
              <a:rPr lang="el-GR" sz="1800" dirty="0" err="1">
                <a:effectLst/>
                <a:latin typeface="Calibri" panose="020F0502020204030204" pitchFamily="34" charset="0"/>
              </a:rPr>
              <a:t>γραμμής</a:t>
            </a:r>
            <a:r>
              <a:rPr lang="el-GR" sz="1800" dirty="0">
                <a:effectLst/>
                <a:latin typeface="Calibri" panose="020F0502020204030204" pitchFamily="34" charset="0"/>
              </a:rPr>
              <a:t> </a:t>
            </a:r>
            <a:r>
              <a:rPr lang="el-GR" sz="1800" dirty="0" err="1">
                <a:effectLst/>
                <a:latin typeface="Calibri" panose="020F0502020204030204" pitchFamily="34" charset="0"/>
              </a:rPr>
              <a:t>ατροφούν</a:t>
            </a:r>
            <a:r>
              <a:rPr lang="el-GR" sz="1800" dirty="0">
                <a:effectLst/>
                <a:latin typeface="Calibri" panose="020F0502020204030204" pitchFamily="34" charset="0"/>
              </a:rPr>
              <a:t> και </a:t>
            </a:r>
            <a:r>
              <a:rPr lang="el-GR" sz="1800" dirty="0" err="1">
                <a:effectLst/>
                <a:latin typeface="Calibri" panose="020F0502020204030204" pitchFamily="34" charset="0"/>
              </a:rPr>
              <a:t>εξαφανίζονται</a:t>
            </a:r>
            <a:r>
              <a:rPr lang="el-GR" sz="1800" dirty="0">
                <a:effectLst/>
                <a:latin typeface="Calibri" panose="020F0502020204030204" pitchFamily="34" charset="0"/>
              </a:rPr>
              <a:t>, </a:t>
            </a:r>
            <a:r>
              <a:rPr lang="el-GR" sz="1800" dirty="0" err="1">
                <a:effectLst/>
                <a:latin typeface="Calibri" panose="020F0502020204030204" pitchFamily="34" charset="0"/>
              </a:rPr>
              <a:t>ενω</a:t>
            </a:r>
            <a:r>
              <a:rPr lang="el-GR" sz="1800" dirty="0">
                <a:effectLst/>
                <a:latin typeface="Calibri" panose="020F0502020204030204" pitchFamily="34" charset="0"/>
              </a:rPr>
              <a:t>́ </a:t>
            </a:r>
            <a:r>
              <a:rPr lang="el-GR" sz="1800" dirty="0" err="1">
                <a:effectLst/>
                <a:latin typeface="Calibri" panose="020F0502020204030204" pitchFamily="34" charset="0"/>
              </a:rPr>
              <a:t>απο</a:t>
            </a:r>
            <a:r>
              <a:rPr lang="el-GR" sz="1800" dirty="0">
                <a:effectLst/>
                <a:latin typeface="Calibri" panose="020F0502020204030204" pitchFamily="34" charset="0"/>
              </a:rPr>
              <a:t>́ τα </a:t>
            </a:r>
            <a:r>
              <a:rPr lang="el-GR" sz="1800" dirty="0" err="1">
                <a:effectLst/>
                <a:latin typeface="Calibri" panose="020F0502020204030204" pitchFamily="34" charset="0"/>
              </a:rPr>
              <a:t>άνω</a:t>
            </a:r>
            <a:r>
              <a:rPr lang="el-GR" sz="1800" dirty="0">
                <a:effectLst/>
                <a:latin typeface="Calibri" panose="020F0502020204030204" pitchFamily="34" charset="0"/>
              </a:rPr>
              <a:t> 1/3 </a:t>
            </a:r>
            <a:r>
              <a:rPr lang="el-GR" sz="1800" dirty="0" err="1">
                <a:effectLst/>
                <a:latin typeface="Calibri" panose="020F0502020204030204" pitchFamily="34" charset="0"/>
              </a:rPr>
              <a:t>διαπλάσσονται</a:t>
            </a:r>
            <a:r>
              <a:rPr lang="el-GR" sz="1800" dirty="0">
                <a:effectLst/>
                <a:latin typeface="Calibri" panose="020F0502020204030204" pitchFamily="34" charset="0"/>
              </a:rPr>
              <a:t> οι </a:t>
            </a:r>
            <a:r>
              <a:rPr lang="el-GR" sz="1800" dirty="0" err="1">
                <a:effectLst/>
                <a:latin typeface="Calibri" panose="020F0502020204030204" pitchFamily="34" charset="0"/>
              </a:rPr>
              <a:t>σύστοιχοι</a:t>
            </a:r>
            <a:r>
              <a:rPr lang="el-GR" sz="1800" dirty="0">
                <a:effectLst/>
                <a:latin typeface="Calibri" panose="020F0502020204030204" pitchFamily="34" charset="0"/>
              </a:rPr>
              <a:t> </a:t>
            </a:r>
            <a:r>
              <a:rPr lang="el-GR" sz="1800" dirty="0" err="1">
                <a:effectLst/>
                <a:latin typeface="Calibri" panose="020F0502020204030204" pitchFamily="34" charset="0"/>
              </a:rPr>
              <a:t>αρχέγονοι</a:t>
            </a:r>
            <a:r>
              <a:rPr lang="el-GR" sz="1800" dirty="0">
                <a:effectLst/>
                <a:latin typeface="Calibri" panose="020F0502020204030204" pitchFamily="34" charset="0"/>
              </a:rPr>
              <a:t> </a:t>
            </a:r>
            <a:r>
              <a:rPr lang="el-GR" sz="1800" dirty="0" err="1">
                <a:effectLst/>
                <a:latin typeface="Calibri" panose="020F0502020204030204" pitchFamily="34" charset="0"/>
              </a:rPr>
              <a:t>μαστοι</a:t>
            </a:r>
            <a:r>
              <a:rPr lang="el-GR" sz="1800" dirty="0">
                <a:effectLst/>
                <a:latin typeface="Calibri" panose="020F0502020204030204" pitchFamily="34" charset="0"/>
              </a:rPr>
              <a:t>́. </a:t>
            </a:r>
          </a:p>
          <a:p>
            <a:r>
              <a:rPr lang="el-GR" sz="1800" dirty="0" err="1">
                <a:effectLst/>
                <a:latin typeface="Calibri" panose="020F0502020204030204" pitchFamily="34" charset="0"/>
              </a:rPr>
              <a:t>Συγκεκριμένα</a:t>
            </a:r>
            <a:r>
              <a:rPr lang="el-GR" sz="1800" dirty="0">
                <a:effectLst/>
                <a:latin typeface="Calibri" panose="020F0502020204030204" pitchFamily="34" charset="0"/>
              </a:rPr>
              <a:t>, </a:t>
            </a:r>
            <a:r>
              <a:rPr lang="el-GR" sz="1800" dirty="0" err="1">
                <a:effectLst/>
                <a:latin typeface="Calibri" panose="020F0502020204030204" pitchFamily="34" charset="0"/>
              </a:rPr>
              <a:t>εξωδερμικα</a:t>
            </a:r>
            <a:r>
              <a:rPr lang="el-GR" sz="1800" dirty="0">
                <a:effectLst/>
                <a:latin typeface="Calibri" panose="020F0502020204030204" pitchFamily="34" charset="0"/>
              </a:rPr>
              <a:t>́ </a:t>
            </a:r>
            <a:r>
              <a:rPr lang="el-GR" sz="1800" dirty="0" err="1">
                <a:effectLst/>
                <a:latin typeface="Calibri" panose="020F0502020204030204" pitchFamily="34" charset="0"/>
              </a:rPr>
              <a:t>κύτταρα</a:t>
            </a:r>
            <a:r>
              <a:rPr lang="el-GR" sz="1800" dirty="0">
                <a:effectLst/>
                <a:latin typeface="Calibri" panose="020F0502020204030204" pitchFamily="34" charset="0"/>
              </a:rPr>
              <a:t> της </a:t>
            </a:r>
            <a:r>
              <a:rPr lang="el-GR" sz="1800" dirty="0" err="1">
                <a:effectLst/>
                <a:latin typeface="Calibri" panose="020F0502020204030204" pitchFamily="34" charset="0"/>
              </a:rPr>
              <a:t>θωρακικής</a:t>
            </a:r>
            <a:r>
              <a:rPr lang="el-GR" sz="1800" dirty="0">
                <a:effectLst/>
                <a:latin typeface="Calibri" panose="020F0502020204030204" pitchFamily="34" charset="0"/>
              </a:rPr>
              <a:t> </a:t>
            </a:r>
            <a:r>
              <a:rPr lang="el-GR" sz="1800" dirty="0" err="1">
                <a:effectLst/>
                <a:latin typeface="Calibri" panose="020F0502020204030204" pitchFamily="34" charset="0"/>
              </a:rPr>
              <a:t>πάχυνσης</a:t>
            </a:r>
            <a:r>
              <a:rPr lang="el-GR" sz="1800" dirty="0">
                <a:effectLst/>
                <a:latin typeface="Calibri" panose="020F0502020204030204" pitchFamily="34" charset="0"/>
              </a:rPr>
              <a:t> </a:t>
            </a:r>
            <a:r>
              <a:rPr lang="el-GR" sz="1800" dirty="0" err="1">
                <a:effectLst/>
                <a:latin typeface="Calibri" panose="020F0502020204030204" pitchFamily="34" charset="0"/>
              </a:rPr>
              <a:t>σχηματίζουν</a:t>
            </a:r>
            <a:r>
              <a:rPr lang="el-GR" sz="1800" dirty="0">
                <a:effectLst/>
                <a:latin typeface="Calibri" panose="020F0502020204030204" pitchFamily="34" charset="0"/>
              </a:rPr>
              <a:t> 15-20 </a:t>
            </a:r>
            <a:r>
              <a:rPr lang="el-GR" sz="1800" dirty="0" err="1">
                <a:effectLst/>
                <a:latin typeface="Calibri" panose="020F0502020204030204" pitchFamily="34" charset="0"/>
              </a:rPr>
              <a:t>συμπαγείς</a:t>
            </a:r>
            <a:r>
              <a:rPr lang="el-GR" sz="1800" dirty="0">
                <a:effectLst/>
                <a:latin typeface="Calibri" panose="020F0502020204030204" pitchFamily="34" charset="0"/>
              </a:rPr>
              <a:t> </a:t>
            </a:r>
            <a:r>
              <a:rPr lang="el-GR" sz="1800" dirty="0" err="1">
                <a:effectLst/>
                <a:latin typeface="Calibri" panose="020F0502020204030204" pitchFamily="34" charset="0"/>
              </a:rPr>
              <a:t>βλάστες</a:t>
            </a:r>
            <a:r>
              <a:rPr lang="el-GR" sz="1800" dirty="0">
                <a:effectLst/>
                <a:latin typeface="Calibri" panose="020F0502020204030204" pitchFamily="34" charset="0"/>
              </a:rPr>
              <a:t> που </a:t>
            </a:r>
            <a:r>
              <a:rPr lang="el-GR" sz="1800" dirty="0" err="1">
                <a:effectLst/>
                <a:latin typeface="Calibri" panose="020F0502020204030204" pitchFamily="34" charset="0"/>
              </a:rPr>
              <a:t>καταδύονται</a:t>
            </a:r>
            <a:r>
              <a:rPr lang="el-GR" sz="1800" dirty="0">
                <a:effectLst/>
                <a:latin typeface="Calibri" panose="020F0502020204030204" pitchFamily="34" charset="0"/>
              </a:rPr>
              <a:t> στο </a:t>
            </a:r>
            <a:r>
              <a:rPr lang="el-GR" sz="1800" dirty="0" err="1">
                <a:effectLst/>
                <a:latin typeface="Calibri" panose="020F0502020204030204" pitchFamily="34" charset="0"/>
              </a:rPr>
              <a:t>υποκείμενο</a:t>
            </a:r>
            <a:r>
              <a:rPr lang="el-GR" sz="1800" dirty="0">
                <a:effectLst/>
                <a:latin typeface="Calibri" panose="020F0502020204030204" pitchFamily="34" charset="0"/>
              </a:rPr>
              <a:t> </a:t>
            </a:r>
            <a:r>
              <a:rPr lang="el-GR" sz="1800" dirty="0" err="1">
                <a:effectLst/>
                <a:latin typeface="Calibri" panose="020F0502020204030204" pitchFamily="34" charset="0"/>
              </a:rPr>
              <a:t>χόριο</a:t>
            </a:r>
            <a:r>
              <a:rPr lang="el-GR" sz="1800" dirty="0">
                <a:effectLst/>
                <a:latin typeface="Calibri" panose="020F0502020204030204" pitchFamily="34" charset="0"/>
              </a:rPr>
              <a:t> του </a:t>
            </a:r>
            <a:r>
              <a:rPr lang="el-GR" sz="1800" dirty="0" err="1">
                <a:effectLst/>
                <a:latin typeface="Calibri" panose="020F0502020204030204" pitchFamily="34" charset="0"/>
              </a:rPr>
              <a:t>δέρματος</a:t>
            </a:r>
            <a:r>
              <a:rPr lang="el-GR" sz="1800" dirty="0">
                <a:effectLst/>
                <a:latin typeface="Calibri" panose="020F0502020204030204" pitchFamily="34" charset="0"/>
              </a:rPr>
              <a:t>. Στα </a:t>
            </a:r>
            <a:r>
              <a:rPr lang="el-GR" sz="1800" dirty="0" err="1">
                <a:effectLst/>
                <a:latin typeface="Calibri" panose="020F0502020204030204" pitchFamily="34" charset="0"/>
              </a:rPr>
              <a:t>τέλη</a:t>
            </a:r>
            <a:r>
              <a:rPr lang="el-GR" sz="1800" dirty="0">
                <a:effectLst/>
                <a:latin typeface="Calibri" panose="020F0502020204030204" pitchFamily="34" charset="0"/>
              </a:rPr>
              <a:t> του 3ου </a:t>
            </a:r>
            <a:r>
              <a:rPr lang="el-GR" sz="1800" dirty="0" err="1">
                <a:effectLst/>
                <a:latin typeface="Calibri" panose="020F0502020204030204" pitchFamily="34" charset="0"/>
              </a:rPr>
              <a:t>μήνα</a:t>
            </a:r>
            <a:r>
              <a:rPr lang="el-GR" sz="1800" dirty="0">
                <a:effectLst/>
                <a:latin typeface="Calibri" panose="020F0502020204030204" pitchFamily="34" charset="0"/>
              </a:rPr>
              <a:t> της </a:t>
            </a:r>
            <a:r>
              <a:rPr lang="el-GR" sz="1800" dirty="0" err="1">
                <a:effectLst/>
                <a:latin typeface="Calibri" panose="020F0502020204030204" pitchFamily="34" charset="0"/>
              </a:rPr>
              <a:t>ενδομήτριας</a:t>
            </a:r>
            <a:r>
              <a:rPr lang="el-GR" sz="1800" dirty="0">
                <a:effectLst/>
                <a:latin typeface="Calibri" panose="020F0502020204030204" pitchFamily="34" charset="0"/>
              </a:rPr>
              <a:t> </a:t>
            </a:r>
            <a:r>
              <a:rPr lang="el-GR" sz="1800" dirty="0" err="1">
                <a:effectLst/>
                <a:latin typeface="Calibri" panose="020F0502020204030204" pitchFamily="34" charset="0"/>
              </a:rPr>
              <a:t>ζωής</a:t>
            </a:r>
            <a:r>
              <a:rPr lang="el-GR" sz="1800" dirty="0">
                <a:effectLst/>
                <a:latin typeface="Calibri" panose="020F0502020204030204" pitchFamily="34" charset="0"/>
              </a:rPr>
              <a:t>, οι </a:t>
            </a:r>
            <a:r>
              <a:rPr lang="el-GR" sz="1800" dirty="0" err="1">
                <a:effectLst/>
                <a:latin typeface="Calibri" panose="020F0502020204030204" pitchFamily="34" charset="0"/>
              </a:rPr>
              <a:t>συμπαγείς</a:t>
            </a:r>
            <a:r>
              <a:rPr lang="el-GR" sz="1800" dirty="0">
                <a:effectLst/>
                <a:latin typeface="Calibri" panose="020F0502020204030204" pitchFamily="34" charset="0"/>
              </a:rPr>
              <a:t> </a:t>
            </a:r>
            <a:r>
              <a:rPr lang="el-GR" sz="1800" dirty="0" err="1">
                <a:effectLst/>
                <a:latin typeface="Calibri" panose="020F0502020204030204" pitchFamily="34" charset="0"/>
              </a:rPr>
              <a:t>αυτές</a:t>
            </a:r>
            <a:r>
              <a:rPr lang="el-GR" sz="1800" dirty="0">
                <a:effectLst/>
                <a:latin typeface="Calibri" panose="020F0502020204030204" pitchFamily="34" charset="0"/>
              </a:rPr>
              <a:t> </a:t>
            </a:r>
            <a:r>
              <a:rPr lang="el-GR" sz="1800" dirty="0" err="1">
                <a:effectLst/>
                <a:latin typeface="Calibri" panose="020F0502020204030204" pitchFamily="34" charset="0"/>
              </a:rPr>
              <a:t>επιθηλιακές</a:t>
            </a:r>
            <a:r>
              <a:rPr lang="el-GR" sz="1800" dirty="0">
                <a:effectLst/>
                <a:latin typeface="Calibri" panose="020F0502020204030204" pitchFamily="34" charset="0"/>
              </a:rPr>
              <a:t> </a:t>
            </a:r>
            <a:r>
              <a:rPr lang="el-GR" sz="1800" dirty="0" err="1">
                <a:effectLst/>
                <a:latin typeface="Calibri" panose="020F0502020204030204" pitchFamily="34" charset="0"/>
              </a:rPr>
              <a:t>καταδύσεις</a:t>
            </a:r>
            <a:r>
              <a:rPr lang="el-GR" sz="1800" dirty="0">
                <a:effectLst/>
                <a:latin typeface="Calibri" panose="020F0502020204030204" pitchFamily="34" charset="0"/>
              </a:rPr>
              <a:t> </a:t>
            </a:r>
            <a:r>
              <a:rPr lang="el-GR" sz="1800" dirty="0" err="1">
                <a:effectLst/>
                <a:latin typeface="Calibri" panose="020F0502020204030204" pitchFamily="34" charset="0"/>
              </a:rPr>
              <a:t>πολλαπλασιάζονται</a:t>
            </a:r>
            <a:r>
              <a:rPr lang="el-GR" sz="1800" dirty="0">
                <a:effectLst/>
                <a:latin typeface="Calibri" panose="020F0502020204030204" pitchFamily="34" charset="0"/>
              </a:rPr>
              <a:t> και </a:t>
            </a:r>
            <a:r>
              <a:rPr lang="el-GR" sz="1800" dirty="0" err="1">
                <a:effectLst/>
                <a:latin typeface="Calibri" panose="020F0502020204030204" pitchFamily="34" charset="0"/>
              </a:rPr>
              <a:t>διακλαδίζονται</a:t>
            </a:r>
            <a:r>
              <a:rPr lang="el-GR" sz="1800" dirty="0">
                <a:effectLst/>
                <a:latin typeface="Calibri" panose="020F0502020204030204" pitchFamily="34" charset="0"/>
              </a:rPr>
              <a:t> </a:t>
            </a:r>
            <a:r>
              <a:rPr lang="el-GR" sz="1800" dirty="0" err="1">
                <a:effectLst/>
                <a:latin typeface="Calibri" panose="020F0502020204030204" pitchFamily="34" charset="0"/>
              </a:rPr>
              <a:t>ποικιλοτρόπως</a:t>
            </a:r>
            <a:r>
              <a:rPr lang="el-GR" sz="1800" dirty="0">
                <a:effectLst/>
                <a:latin typeface="Calibri" panose="020F0502020204030204" pitchFamily="34" charset="0"/>
              </a:rPr>
              <a:t>, </a:t>
            </a:r>
            <a:r>
              <a:rPr lang="el-GR" sz="1800" dirty="0" err="1">
                <a:effectLst/>
                <a:latin typeface="Calibri" panose="020F0502020204030204" pitchFamily="34" charset="0"/>
              </a:rPr>
              <a:t>σχηματίζοντας</a:t>
            </a:r>
            <a:r>
              <a:rPr lang="el-GR" sz="1800" dirty="0">
                <a:effectLst/>
                <a:latin typeface="Calibri" panose="020F0502020204030204" pitchFamily="34" charset="0"/>
              </a:rPr>
              <a:t> τις </a:t>
            </a:r>
            <a:r>
              <a:rPr lang="el-GR" sz="1800" dirty="0" err="1">
                <a:effectLst/>
                <a:latin typeface="Calibri" panose="020F0502020204030204" pitchFamily="34" charset="0"/>
              </a:rPr>
              <a:t>καταβολές</a:t>
            </a:r>
            <a:r>
              <a:rPr lang="el-GR" sz="1800" dirty="0">
                <a:effectLst/>
                <a:latin typeface="Calibri" panose="020F0502020204030204" pitchFamily="34" charset="0"/>
              </a:rPr>
              <a:t> των </a:t>
            </a:r>
            <a:r>
              <a:rPr lang="el-GR" sz="1800" dirty="0" err="1">
                <a:effectLst/>
                <a:latin typeface="Calibri" panose="020F0502020204030204" pitchFamily="34" charset="0"/>
              </a:rPr>
              <a:t>γαλακτοφόρων</a:t>
            </a:r>
            <a:r>
              <a:rPr lang="el-GR" sz="1800" dirty="0">
                <a:effectLst/>
                <a:latin typeface="Calibri" panose="020F0502020204030204" pitchFamily="34" charset="0"/>
              </a:rPr>
              <a:t> </a:t>
            </a:r>
            <a:r>
              <a:rPr lang="el-GR" sz="1800" dirty="0" err="1">
                <a:effectLst/>
                <a:latin typeface="Calibri" panose="020F0502020204030204" pitchFamily="34" charset="0"/>
              </a:rPr>
              <a:t>πόρων</a:t>
            </a:r>
            <a:r>
              <a:rPr lang="el-GR" sz="1800" dirty="0">
                <a:effectLst/>
                <a:latin typeface="Calibri" panose="020F0502020204030204" pitchFamily="34" charset="0"/>
              </a:rPr>
              <a:t>. </a:t>
            </a:r>
            <a:r>
              <a:rPr lang="el-GR" sz="1800" dirty="0" err="1">
                <a:effectLst/>
                <a:latin typeface="Calibri" panose="020F0502020204030204" pitchFamily="34" charset="0"/>
              </a:rPr>
              <a:t>Αυτοι</a:t>
            </a:r>
            <a:r>
              <a:rPr lang="el-GR" sz="1800" dirty="0">
                <a:effectLst/>
                <a:latin typeface="Calibri" panose="020F0502020204030204" pitchFamily="34" charset="0"/>
              </a:rPr>
              <a:t>́, στους δυο </a:t>
            </a:r>
            <a:r>
              <a:rPr lang="el-GR" sz="1800" dirty="0" err="1">
                <a:effectLst/>
                <a:latin typeface="Calibri" panose="020F0502020204030204" pitchFamily="34" charset="0"/>
              </a:rPr>
              <a:t>τελευταίους</a:t>
            </a:r>
            <a:r>
              <a:rPr lang="el-GR" sz="1800" dirty="0">
                <a:effectLst/>
                <a:latin typeface="Calibri" panose="020F0502020204030204" pitchFamily="34" charset="0"/>
              </a:rPr>
              <a:t> </a:t>
            </a:r>
            <a:r>
              <a:rPr lang="el-GR" sz="1800" dirty="0" err="1">
                <a:effectLst/>
                <a:latin typeface="Calibri" panose="020F0502020204030204" pitchFamily="34" charset="0"/>
              </a:rPr>
              <a:t>μήνες</a:t>
            </a:r>
            <a:r>
              <a:rPr lang="el-GR" sz="1800" dirty="0">
                <a:effectLst/>
                <a:latin typeface="Calibri" panose="020F0502020204030204" pitchFamily="34" charset="0"/>
              </a:rPr>
              <a:t> της </a:t>
            </a:r>
            <a:r>
              <a:rPr lang="el-GR" sz="1800" dirty="0" err="1">
                <a:effectLst/>
                <a:latin typeface="Calibri" panose="020F0502020204030204" pitchFamily="34" charset="0"/>
              </a:rPr>
              <a:t>κύησης</a:t>
            </a:r>
            <a:r>
              <a:rPr lang="el-GR" sz="1800" dirty="0">
                <a:effectLst/>
                <a:latin typeface="Calibri" panose="020F0502020204030204" pitchFamily="34" charset="0"/>
              </a:rPr>
              <a:t>, </a:t>
            </a:r>
            <a:r>
              <a:rPr lang="el-GR" sz="1800" dirty="0" err="1">
                <a:effectLst/>
                <a:latin typeface="Calibri" panose="020F0502020204030204" pitchFamily="34" charset="0"/>
              </a:rPr>
              <a:t>αποκτούν</a:t>
            </a:r>
            <a:r>
              <a:rPr lang="el-GR" sz="1800" dirty="0">
                <a:effectLst/>
                <a:latin typeface="Calibri" panose="020F0502020204030204" pitchFamily="34" charset="0"/>
              </a:rPr>
              <a:t> </a:t>
            </a:r>
            <a:r>
              <a:rPr lang="el-GR" sz="1800" dirty="0" err="1">
                <a:effectLst/>
                <a:latin typeface="Calibri" panose="020F0502020204030204" pitchFamily="34" charset="0"/>
              </a:rPr>
              <a:t>αυλο</a:t>
            </a:r>
            <a:r>
              <a:rPr lang="el-GR" sz="1800" dirty="0">
                <a:effectLst/>
                <a:latin typeface="Calibri" panose="020F0502020204030204" pitchFamily="34" charset="0"/>
              </a:rPr>
              <a:t>́ και </a:t>
            </a:r>
            <a:r>
              <a:rPr lang="el-GR" sz="1800" dirty="0" err="1">
                <a:effectLst/>
                <a:latin typeface="Calibri" panose="020F0502020204030204" pitchFamily="34" charset="0"/>
              </a:rPr>
              <a:t>εκβάλλουν</a:t>
            </a:r>
            <a:r>
              <a:rPr lang="el-GR" sz="1800" dirty="0">
                <a:effectLst/>
                <a:latin typeface="Calibri" panose="020F0502020204030204" pitchFamily="34" charset="0"/>
              </a:rPr>
              <a:t> σε μια </a:t>
            </a:r>
            <a:r>
              <a:rPr lang="el-GR" sz="1800" dirty="0" err="1">
                <a:effectLst/>
                <a:latin typeface="Calibri" panose="020F0502020204030204" pitchFamily="34" charset="0"/>
              </a:rPr>
              <a:t>εμβάθυνση</a:t>
            </a:r>
            <a:r>
              <a:rPr lang="el-GR" sz="1800" dirty="0">
                <a:effectLst/>
                <a:latin typeface="Calibri" panose="020F0502020204030204" pitchFamily="34" charset="0"/>
              </a:rPr>
              <a:t> της </a:t>
            </a:r>
            <a:r>
              <a:rPr lang="el-GR" sz="1800" dirty="0" err="1">
                <a:effectLst/>
                <a:latin typeface="Calibri" panose="020F0502020204030204" pitchFamily="34" charset="0"/>
              </a:rPr>
              <a:t>επιδερμίδας</a:t>
            </a:r>
            <a:r>
              <a:rPr lang="el-GR" sz="1800" dirty="0">
                <a:effectLst/>
                <a:latin typeface="Calibri" panose="020F0502020204030204" pitchFamily="34" charset="0"/>
              </a:rPr>
              <a:t> στην </a:t>
            </a:r>
            <a:r>
              <a:rPr lang="el-GR" sz="1800" dirty="0" err="1">
                <a:effectLst/>
                <a:latin typeface="Calibri" panose="020F0502020204030204" pitchFamily="34" charset="0"/>
              </a:rPr>
              <a:t>περιοχη</a:t>
            </a:r>
            <a:r>
              <a:rPr lang="el-GR" sz="1800" dirty="0">
                <a:effectLst/>
                <a:latin typeface="Calibri" panose="020F0502020204030204" pitchFamily="34" charset="0"/>
              </a:rPr>
              <a:t>́ της </a:t>
            </a:r>
            <a:r>
              <a:rPr lang="el-GR" sz="1800" dirty="0" err="1">
                <a:effectLst/>
                <a:latin typeface="Calibri" panose="020F0502020204030204" pitchFamily="34" charset="0"/>
              </a:rPr>
              <a:t>θηλής</a:t>
            </a:r>
            <a:r>
              <a:rPr lang="el-GR" sz="1800" dirty="0">
                <a:effectLst/>
                <a:latin typeface="Calibri" panose="020F0502020204030204" pitchFamily="34" charset="0"/>
              </a:rPr>
              <a:t>.</a:t>
            </a:r>
          </a:p>
          <a:p>
            <a:r>
              <a:rPr lang="el-GR" sz="1800" dirty="0">
                <a:effectLst/>
                <a:latin typeface="Calibri" panose="020F0502020204030204" pitchFamily="34" charset="0"/>
              </a:rPr>
              <a:t> </a:t>
            </a:r>
            <a:r>
              <a:rPr lang="el-GR" sz="1800" dirty="0" err="1">
                <a:effectLst/>
                <a:latin typeface="Calibri" panose="020F0502020204030204" pitchFamily="34" charset="0"/>
              </a:rPr>
              <a:t>Κατα</a:t>
            </a:r>
            <a:r>
              <a:rPr lang="el-GR" sz="1800" dirty="0">
                <a:effectLst/>
                <a:latin typeface="Calibri" panose="020F0502020204030204" pitchFamily="34" charset="0"/>
              </a:rPr>
              <a:t>́ τη </a:t>
            </a:r>
            <a:r>
              <a:rPr lang="el-GR" sz="1800" dirty="0" err="1">
                <a:effectLst/>
                <a:latin typeface="Calibri" panose="020F0502020204030204" pitchFamily="34" charset="0"/>
              </a:rPr>
              <a:t>γέννηση</a:t>
            </a:r>
            <a:r>
              <a:rPr lang="el-GR" sz="1800" dirty="0">
                <a:effectLst/>
                <a:latin typeface="Calibri" panose="020F0502020204030204" pitchFamily="34" charset="0"/>
              </a:rPr>
              <a:t> του </a:t>
            </a:r>
            <a:r>
              <a:rPr lang="el-GR" sz="1800" dirty="0" err="1">
                <a:effectLst/>
                <a:latin typeface="Calibri" panose="020F0502020204030204" pitchFamily="34" charset="0"/>
              </a:rPr>
              <a:t>εμβρύου</a:t>
            </a:r>
            <a:r>
              <a:rPr lang="el-GR" sz="1800" dirty="0">
                <a:effectLst/>
                <a:latin typeface="Calibri" panose="020F0502020204030204" pitchFamily="34" charset="0"/>
              </a:rPr>
              <a:t>, η </a:t>
            </a:r>
            <a:r>
              <a:rPr lang="el-GR" sz="1800" dirty="0" err="1">
                <a:effectLst/>
                <a:latin typeface="Calibri" panose="020F0502020204030204" pitchFamily="34" charset="0"/>
              </a:rPr>
              <a:t>θηλη</a:t>
            </a:r>
            <a:r>
              <a:rPr lang="el-GR" sz="1800" dirty="0">
                <a:effectLst/>
                <a:latin typeface="Calibri" panose="020F0502020204030204" pitchFamily="34" charset="0"/>
              </a:rPr>
              <a:t>́ και η </a:t>
            </a:r>
            <a:r>
              <a:rPr lang="el-GR" sz="1800" dirty="0" err="1">
                <a:effectLst/>
                <a:latin typeface="Calibri" panose="020F0502020204030204" pitchFamily="34" charset="0"/>
              </a:rPr>
              <a:t>θηλαία</a:t>
            </a:r>
            <a:r>
              <a:rPr lang="el-GR" sz="1800" dirty="0">
                <a:effectLst/>
                <a:latin typeface="Calibri" panose="020F0502020204030204" pitchFamily="34" charset="0"/>
              </a:rPr>
              <a:t> </a:t>
            </a:r>
            <a:r>
              <a:rPr lang="el-GR" sz="1800" dirty="0" err="1">
                <a:effectLst/>
                <a:latin typeface="Calibri" panose="020F0502020204030204" pitchFamily="34" charset="0"/>
              </a:rPr>
              <a:t>άλως</a:t>
            </a:r>
            <a:r>
              <a:rPr lang="el-GR" sz="1800" dirty="0">
                <a:effectLst/>
                <a:latin typeface="Calibri" panose="020F0502020204030204" pitchFamily="34" charset="0"/>
              </a:rPr>
              <a:t> </a:t>
            </a:r>
            <a:r>
              <a:rPr lang="el-GR" sz="1800" dirty="0" err="1">
                <a:effectLst/>
                <a:latin typeface="Calibri" panose="020F0502020204030204" pitchFamily="34" charset="0"/>
              </a:rPr>
              <a:t>έχουν</a:t>
            </a:r>
            <a:r>
              <a:rPr lang="el-GR" sz="1800" dirty="0">
                <a:effectLst/>
                <a:latin typeface="Calibri" panose="020F0502020204030204" pitchFamily="34" charset="0"/>
              </a:rPr>
              <a:t> </a:t>
            </a:r>
            <a:r>
              <a:rPr lang="el-GR" sz="1800" dirty="0" err="1">
                <a:effectLst/>
                <a:latin typeface="Calibri" panose="020F0502020204030204" pitchFamily="34" charset="0"/>
              </a:rPr>
              <a:t>πλέον</a:t>
            </a:r>
            <a:r>
              <a:rPr lang="el-GR" sz="1800" dirty="0">
                <a:effectLst/>
                <a:latin typeface="Calibri" panose="020F0502020204030204" pitchFamily="34" charset="0"/>
              </a:rPr>
              <a:t> </a:t>
            </a:r>
            <a:r>
              <a:rPr lang="el-GR" sz="1800" dirty="0" err="1">
                <a:effectLst/>
                <a:latin typeface="Calibri" panose="020F0502020204030204" pitchFamily="34" charset="0"/>
              </a:rPr>
              <a:t>διαμορφωθει</a:t>
            </a:r>
            <a:r>
              <a:rPr lang="el-GR" sz="1800" dirty="0">
                <a:effectLst/>
                <a:latin typeface="Calibri" panose="020F0502020204030204" pitchFamily="34" charset="0"/>
              </a:rPr>
              <a:t>́ </a:t>
            </a:r>
            <a:r>
              <a:rPr lang="el-GR" sz="1800" dirty="0" err="1">
                <a:effectLst/>
                <a:latin typeface="Calibri" panose="020F0502020204030204" pitchFamily="34" charset="0"/>
              </a:rPr>
              <a:t>πλήρως</a:t>
            </a:r>
            <a:r>
              <a:rPr lang="el-GR" sz="1800" dirty="0">
                <a:effectLst/>
                <a:latin typeface="Calibri" panose="020F0502020204030204" pitchFamily="34" charset="0"/>
              </a:rPr>
              <a:t> και </a:t>
            </a:r>
            <a:r>
              <a:rPr lang="el-GR" sz="1800" dirty="0" err="1">
                <a:effectLst/>
                <a:latin typeface="Calibri" panose="020F0502020204030204" pitchFamily="34" charset="0"/>
              </a:rPr>
              <a:t>υπάρχει</a:t>
            </a:r>
            <a:r>
              <a:rPr lang="el-GR" sz="1800" dirty="0">
                <a:effectLst/>
                <a:latin typeface="Calibri" panose="020F0502020204030204" pitchFamily="34" charset="0"/>
              </a:rPr>
              <a:t> </a:t>
            </a:r>
            <a:r>
              <a:rPr lang="el-GR" sz="1800" dirty="0" err="1">
                <a:effectLst/>
                <a:latin typeface="Calibri" panose="020F0502020204030204" pitchFamily="34" charset="0"/>
              </a:rPr>
              <a:t>ένα</a:t>
            </a:r>
            <a:r>
              <a:rPr lang="el-GR" sz="1800" dirty="0">
                <a:effectLst/>
                <a:latin typeface="Calibri" panose="020F0502020204030204" pitchFamily="34" charset="0"/>
              </a:rPr>
              <a:t> </a:t>
            </a:r>
            <a:r>
              <a:rPr lang="el-GR" sz="1800" dirty="0" err="1">
                <a:effectLst/>
                <a:latin typeface="Calibri" panose="020F0502020204030204" pitchFamily="34" charset="0"/>
              </a:rPr>
              <a:t>αρχέγονο</a:t>
            </a:r>
            <a:r>
              <a:rPr lang="el-GR" sz="1800" dirty="0">
                <a:effectLst/>
                <a:latin typeface="Calibri" panose="020F0502020204030204" pitchFamily="34" charset="0"/>
              </a:rPr>
              <a:t> </a:t>
            </a:r>
            <a:r>
              <a:rPr lang="el-GR" sz="1800" dirty="0" err="1">
                <a:effectLst/>
                <a:latin typeface="Calibri" panose="020F0502020204030204" pitchFamily="34" charset="0"/>
              </a:rPr>
              <a:t>λοβιακο</a:t>
            </a:r>
            <a:r>
              <a:rPr lang="el-GR" sz="1800" dirty="0">
                <a:effectLst/>
                <a:latin typeface="Calibri" panose="020F0502020204030204" pitchFamily="34" charset="0"/>
              </a:rPr>
              <a:t>́ και </a:t>
            </a:r>
            <a:r>
              <a:rPr lang="el-GR" sz="1800" dirty="0" err="1">
                <a:effectLst/>
                <a:latin typeface="Calibri" panose="020F0502020204030204" pitchFamily="34" charset="0"/>
              </a:rPr>
              <a:t>εκφορητικο</a:t>
            </a:r>
            <a:r>
              <a:rPr lang="el-GR" sz="1800" dirty="0">
                <a:effectLst/>
                <a:latin typeface="Calibri" panose="020F0502020204030204" pitchFamily="34" charset="0"/>
              </a:rPr>
              <a:t>́ </a:t>
            </a:r>
            <a:r>
              <a:rPr lang="el-GR" sz="1800" dirty="0" err="1">
                <a:effectLst/>
                <a:latin typeface="Calibri" panose="020F0502020204030204" pitchFamily="34" charset="0"/>
              </a:rPr>
              <a:t>σύστημα</a:t>
            </a:r>
            <a:r>
              <a:rPr lang="el-GR" sz="1800" dirty="0">
                <a:effectLst/>
                <a:latin typeface="Calibri" panose="020F0502020204030204" pitchFamily="34" charset="0"/>
              </a:rPr>
              <a:t> με 15-20 </a:t>
            </a:r>
            <a:r>
              <a:rPr lang="el-GR" sz="1800" dirty="0" err="1">
                <a:effectLst/>
                <a:latin typeface="Calibri" panose="020F0502020204030204" pitchFamily="34" charset="0"/>
              </a:rPr>
              <a:t>στόμια</a:t>
            </a:r>
            <a:r>
              <a:rPr lang="el-GR" sz="1800" dirty="0">
                <a:effectLst/>
                <a:latin typeface="Calibri" panose="020F0502020204030204" pitchFamily="34" charset="0"/>
              </a:rPr>
              <a:t> που </a:t>
            </a:r>
            <a:r>
              <a:rPr lang="el-GR" sz="1800" dirty="0" err="1">
                <a:effectLst/>
                <a:latin typeface="Calibri" panose="020F0502020204030204" pitchFamily="34" charset="0"/>
              </a:rPr>
              <a:t>εκβάλλουν</a:t>
            </a:r>
            <a:r>
              <a:rPr lang="el-GR" sz="1800" dirty="0">
                <a:effectLst/>
                <a:latin typeface="Calibri" panose="020F0502020204030204" pitchFamily="34" charset="0"/>
              </a:rPr>
              <a:t> στην </a:t>
            </a:r>
            <a:r>
              <a:rPr lang="el-GR" sz="1800" dirty="0" err="1">
                <a:effectLst/>
                <a:latin typeface="Calibri" panose="020F0502020204030204" pitchFamily="34" charset="0"/>
              </a:rPr>
              <a:t>εξωτερικη</a:t>
            </a:r>
            <a:r>
              <a:rPr lang="el-GR" sz="1800" dirty="0">
                <a:effectLst/>
                <a:latin typeface="Calibri" panose="020F0502020204030204" pitchFamily="34" charset="0"/>
              </a:rPr>
              <a:t>́ </a:t>
            </a:r>
            <a:r>
              <a:rPr lang="el-GR" sz="1800" dirty="0" err="1">
                <a:effectLst/>
                <a:latin typeface="Calibri" panose="020F0502020204030204" pitchFamily="34" charset="0"/>
              </a:rPr>
              <a:t>επιφάνεια</a:t>
            </a:r>
            <a:r>
              <a:rPr lang="el-GR" sz="1800" dirty="0">
                <a:effectLst/>
                <a:latin typeface="Calibri" panose="020F0502020204030204" pitchFamily="34" charset="0"/>
              </a:rPr>
              <a:t> της </a:t>
            </a:r>
            <a:r>
              <a:rPr lang="el-GR" sz="1800" dirty="0" err="1">
                <a:effectLst/>
                <a:latin typeface="Calibri" panose="020F0502020204030204" pitchFamily="34" charset="0"/>
              </a:rPr>
              <a:t>θηλής</a:t>
            </a:r>
            <a:r>
              <a:rPr lang="el-GR" sz="1800" dirty="0">
                <a:effectLst/>
                <a:latin typeface="Calibri" panose="020F0502020204030204" pitchFamily="34" charset="0"/>
              </a:rPr>
              <a:t>. Η </a:t>
            </a:r>
            <a:r>
              <a:rPr lang="el-GR" sz="1800" dirty="0" err="1">
                <a:effectLst/>
                <a:latin typeface="Calibri" panose="020F0502020204030204" pitchFamily="34" charset="0"/>
              </a:rPr>
              <a:t>όλη</a:t>
            </a:r>
            <a:r>
              <a:rPr lang="el-GR" sz="1800" dirty="0">
                <a:effectLst/>
                <a:latin typeface="Calibri" panose="020F0502020204030204" pitchFamily="34" charset="0"/>
              </a:rPr>
              <a:t> </a:t>
            </a:r>
            <a:r>
              <a:rPr lang="el-GR" sz="1800" dirty="0" err="1">
                <a:effectLst/>
                <a:latin typeface="Calibri" panose="020F0502020204030204" pitchFamily="34" charset="0"/>
              </a:rPr>
              <a:t>αρχιτεκτονικη</a:t>
            </a:r>
            <a:r>
              <a:rPr lang="el-GR" sz="1800" dirty="0">
                <a:effectLst/>
                <a:latin typeface="Calibri" panose="020F0502020204030204" pitchFamily="34" charset="0"/>
              </a:rPr>
              <a:t>́ του </a:t>
            </a:r>
            <a:r>
              <a:rPr lang="el-GR" sz="1800" dirty="0" err="1">
                <a:effectLst/>
                <a:latin typeface="Calibri" panose="020F0502020204030204" pitchFamily="34" charset="0"/>
              </a:rPr>
              <a:t>συστήματος</a:t>
            </a:r>
            <a:r>
              <a:rPr lang="el-GR" sz="1800" dirty="0">
                <a:effectLst/>
                <a:latin typeface="Calibri" panose="020F0502020204030204" pitchFamily="34" charset="0"/>
              </a:rPr>
              <a:t> </a:t>
            </a:r>
            <a:r>
              <a:rPr lang="el-GR" sz="1800" dirty="0" err="1">
                <a:effectLst/>
                <a:latin typeface="Calibri" panose="020F0502020204030204" pitchFamily="34" charset="0"/>
              </a:rPr>
              <a:t>προσδίνει</a:t>
            </a:r>
            <a:r>
              <a:rPr lang="el-GR" sz="1800" dirty="0">
                <a:effectLst/>
                <a:latin typeface="Calibri" panose="020F0502020204030204" pitchFamily="34" charset="0"/>
              </a:rPr>
              <a:t> στη </a:t>
            </a:r>
            <a:r>
              <a:rPr lang="el-GR" sz="1800" dirty="0" err="1">
                <a:effectLst/>
                <a:latin typeface="Calibri" panose="020F0502020204030204" pitchFamily="34" charset="0"/>
              </a:rPr>
              <a:t>θηλη</a:t>
            </a:r>
            <a:r>
              <a:rPr lang="el-GR" sz="1800" dirty="0">
                <a:effectLst/>
                <a:latin typeface="Calibri" panose="020F0502020204030204" pitchFamily="34" charset="0"/>
              </a:rPr>
              <a:t>́ μια </a:t>
            </a:r>
            <a:r>
              <a:rPr lang="el-GR" sz="1800" dirty="0" err="1">
                <a:effectLst/>
                <a:latin typeface="Calibri" panose="020F0502020204030204" pitchFamily="34" charset="0"/>
              </a:rPr>
              <a:t>κεντρικη</a:t>
            </a:r>
            <a:r>
              <a:rPr lang="el-GR" sz="1800" dirty="0">
                <a:effectLst/>
                <a:latin typeface="Calibri" panose="020F0502020204030204" pitchFamily="34" charset="0"/>
              </a:rPr>
              <a:t>́ </a:t>
            </a:r>
            <a:r>
              <a:rPr lang="el-GR" sz="1800" dirty="0" err="1">
                <a:effectLst/>
                <a:latin typeface="Calibri" panose="020F0502020204030204" pitchFamily="34" charset="0"/>
              </a:rPr>
              <a:t>θέση</a:t>
            </a:r>
            <a:r>
              <a:rPr lang="el-GR" sz="1800" dirty="0">
                <a:effectLst/>
                <a:latin typeface="Calibri" panose="020F0502020204030204" pitchFamily="34" charset="0"/>
              </a:rPr>
              <a:t>, με τους </a:t>
            </a:r>
            <a:r>
              <a:rPr lang="el-GR" sz="1800" dirty="0" err="1">
                <a:effectLst/>
                <a:latin typeface="Calibri" panose="020F0502020204030204" pitchFamily="34" charset="0"/>
              </a:rPr>
              <a:t>γαλακτοφόρους</a:t>
            </a:r>
            <a:r>
              <a:rPr lang="el-GR" sz="1800" dirty="0">
                <a:effectLst/>
                <a:latin typeface="Calibri" panose="020F0502020204030204" pitchFamily="34" charset="0"/>
              </a:rPr>
              <a:t> </a:t>
            </a:r>
            <a:r>
              <a:rPr lang="el-GR" sz="1800" dirty="0" err="1">
                <a:effectLst/>
                <a:latin typeface="Calibri" panose="020F0502020204030204" pitchFamily="34" charset="0"/>
              </a:rPr>
              <a:t>πόρους</a:t>
            </a:r>
            <a:r>
              <a:rPr lang="el-GR" sz="1800" dirty="0">
                <a:effectLst/>
                <a:latin typeface="Calibri" panose="020F0502020204030204" pitchFamily="34" charset="0"/>
              </a:rPr>
              <a:t> να </a:t>
            </a:r>
            <a:r>
              <a:rPr lang="el-GR" sz="1800" dirty="0" err="1">
                <a:effectLst/>
                <a:latin typeface="Calibri" panose="020F0502020204030204" pitchFamily="34" charset="0"/>
              </a:rPr>
              <a:t>κατευθύνονται</a:t>
            </a:r>
            <a:r>
              <a:rPr lang="el-GR" sz="1800" dirty="0">
                <a:effectLst/>
                <a:latin typeface="Calibri" panose="020F0502020204030204" pitchFamily="34" charset="0"/>
              </a:rPr>
              <a:t> </a:t>
            </a:r>
            <a:r>
              <a:rPr lang="el-GR" sz="1800" dirty="0" err="1">
                <a:effectLst/>
                <a:latin typeface="Calibri" panose="020F0502020204030204" pitchFamily="34" charset="0"/>
              </a:rPr>
              <a:t>ακτινοειδώς</a:t>
            </a:r>
            <a:r>
              <a:rPr lang="el-GR" sz="1800" dirty="0">
                <a:effectLst/>
                <a:latin typeface="Calibri" panose="020F0502020204030204" pitchFamily="34" charset="0"/>
              </a:rPr>
              <a:t> προς </a:t>
            </a:r>
            <a:r>
              <a:rPr lang="el-GR" sz="1800" dirty="0" err="1">
                <a:effectLst/>
                <a:latin typeface="Calibri" panose="020F0502020204030204" pitchFamily="34" charset="0"/>
              </a:rPr>
              <a:t>αυτη</a:t>
            </a:r>
            <a:r>
              <a:rPr lang="el-GR" sz="1800" dirty="0">
                <a:effectLst/>
                <a:latin typeface="Calibri" panose="020F0502020204030204" pitchFamily="34" charset="0"/>
              </a:rPr>
              <a:t>́. Στο </a:t>
            </a:r>
            <a:r>
              <a:rPr lang="el-GR" sz="1800" dirty="0" err="1">
                <a:effectLst/>
                <a:latin typeface="Calibri" panose="020F0502020204030204" pitchFamily="34" charset="0"/>
              </a:rPr>
              <a:t>πρώιμο</a:t>
            </a:r>
            <a:r>
              <a:rPr lang="el-GR" sz="1800" dirty="0">
                <a:effectLst/>
                <a:latin typeface="Calibri" panose="020F0502020204030204" pitchFamily="34" charset="0"/>
              </a:rPr>
              <a:t> </a:t>
            </a:r>
            <a:r>
              <a:rPr lang="el-GR" sz="1800" dirty="0" err="1">
                <a:effectLst/>
                <a:latin typeface="Calibri" panose="020F0502020204030204" pitchFamily="34" charset="0"/>
              </a:rPr>
              <a:t>αυτο</a:t>
            </a:r>
            <a:r>
              <a:rPr lang="el-GR" sz="1800" dirty="0">
                <a:effectLst/>
                <a:latin typeface="Calibri" panose="020F0502020204030204" pitchFamily="34" charset="0"/>
              </a:rPr>
              <a:t>́ </a:t>
            </a:r>
            <a:r>
              <a:rPr lang="el-GR" sz="1800" dirty="0" err="1">
                <a:effectLst/>
                <a:latin typeface="Calibri" panose="020F0502020204030204" pitchFamily="34" charset="0"/>
              </a:rPr>
              <a:t>στάδιο</a:t>
            </a:r>
            <a:r>
              <a:rPr lang="el-GR" sz="1800" dirty="0">
                <a:effectLst/>
                <a:latin typeface="Calibri" panose="020F0502020204030204" pitchFamily="34" charset="0"/>
              </a:rPr>
              <a:t> της </a:t>
            </a:r>
            <a:r>
              <a:rPr lang="el-GR" sz="1800" dirty="0" err="1">
                <a:effectLst/>
                <a:latin typeface="Calibri" panose="020F0502020204030204" pitchFamily="34" charset="0"/>
              </a:rPr>
              <a:t>ανάπτυξης</a:t>
            </a:r>
            <a:r>
              <a:rPr lang="el-GR" sz="1800" dirty="0">
                <a:effectLst/>
                <a:latin typeface="Calibri" panose="020F0502020204030204" pitchFamily="34" charset="0"/>
              </a:rPr>
              <a:t>, η </a:t>
            </a:r>
            <a:r>
              <a:rPr lang="el-GR" sz="1800" dirty="0" err="1">
                <a:effectLst/>
                <a:latin typeface="Calibri" panose="020F0502020204030204" pitchFamily="34" charset="0"/>
              </a:rPr>
              <a:t>διάπλαση</a:t>
            </a:r>
            <a:r>
              <a:rPr lang="el-GR" sz="1800" dirty="0">
                <a:effectLst/>
                <a:latin typeface="Calibri" panose="020F0502020204030204" pitchFamily="34" charset="0"/>
              </a:rPr>
              <a:t> του </a:t>
            </a:r>
            <a:r>
              <a:rPr lang="el-GR" sz="1800" dirty="0" err="1">
                <a:effectLst/>
                <a:latin typeface="Calibri" panose="020F0502020204030204" pitchFamily="34" charset="0"/>
              </a:rPr>
              <a:t>μαστου</a:t>
            </a:r>
            <a:r>
              <a:rPr lang="el-GR" sz="1800" dirty="0">
                <a:effectLst/>
                <a:latin typeface="Calibri" panose="020F0502020204030204" pitchFamily="34" charset="0"/>
              </a:rPr>
              <a:t>́ </a:t>
            </a:r>
            <a:r>
              <a:rPr lang="el-GR" sz="1800" dirty="0" err="1">
                <a:effectLst/>
                <a:latin typeface="Calibri" panose="020F0502020204030204" pitchFamily="34" charset="0"/>
              </a:rPr>
              <a:t>είναι</a:t>
            </a:r>
            <a:r>
              <a:rPr lang="el-GR" sz="1800" dirty="0">
                <a:effectLst/>
                <a:latin typeface="Calibri" panose="020F0502020204030204" pitchFamily="34" charset="0"/>
              </a:rPr>
              <a:t> </a:t>
            </a:r>
            <a:r>
              <a:rPr lang="el-GR" sz="1800" dirty="0" err="1">
                <a:effectLst/>
                <a:latin typeface="Calibri" panose="020F0502020204030204" pitchFamily="34" charset="0"/>
              </a:rPr>
              <a:t>κοινη</a:t>
            </a:r>
            <a:r>
              <a:rPr lang="el-GR" sz="1800" dirty="0">
                <a:effectLst/>
                <a:latin typeface="Calibri" panose="020F0502020204030204" pitchFamily="34" charset="0"/>
              </a:rPr>
              <a:t>́ στα </a:t>
            </a:r>
            <a:r>
              <a:rPr lang="el-GR" sz="1800" dirty="0" err="1">
                <a:effectLst/>
                <a:latin typeface="Calibri" panose="020F0502020204030204" pitchFamily="34" charset="0"/>
              </a:rPr>
              <a:t>δύο</a:t>
            </a:r>
            <a:r>
              <a:rPr lang="el-GR" sz="1800" dirty="0">
                <a:effectLst/>
                <a:latin typeface="Calibri" panose="020F0502020204030204" pitchFamily="34" charset="0"/>
              </a:rPr>
              <a:t> </a:t>
            </a:r>
            <a:r>
              <a:rPr lang="el-GR" sz="1800" dirty="0" err="1">
                <a:effectLst/>
                <a:latin typeface="Calibri" panose="020F0502020204030204" pitchFamily="34" charset="0"/>
              </a:rPr>
              <a:t>φύλα</a:t>
            </a:r>
            <a:r>
              <a:rPr lang="el-GR" sz="1800" dirty="0">
                <a:effectLst/>
                <a:latin typeface="Calibri" panose="020F0502020204030204" pitchFamily="34" charset="0"/>
              </a:rPr>
              <a:t> και </a:t>
            </a:r>
            <a:r>
              <a:rPr lang="el-GR" sz="1800" dirty="0" err="1">
                <a:effectLst/>
                <a:latin typeface="Calibri" panose="020F0502020204030204" pitchFamily="34" charset="0"/>
              </a:rPr>
              <a:t>επηρεάζεται</a:t>
            </a:r>
            <a:r>
              <a:rPr lang="el-GR" sz="1800" dirty="0">
                <a:effectLst/>
                <a:latin typeface="Calibri" panose="020F0502020204030204" pitchFamily="34" charset="0"/>
              </a:rPr>
              <a:t> </a:t>
            </a:r>
            <a:r>
              <a:rPr lang="el-GR" sz="1800" dirty="0" err="1">
                <a:effectLst/>
                <a:latin typeface="Calibri" panose="020F0502020204030204" pitchFamily="34" charset="0"/>
              </a:rPr>
              <a:t>απο</a:t>
            </a:r>
            <a:r>
              <a:rPr lang="el-GR" sz="1800" dirty="0">
                <a:effectLst/>
                <a:latin typeface="Calibri" panose="020F0502020204030204" pitchFamily="34" charset="0"/>
              </a:rPr>
              <a:t>́ </a:t>
            </a:r>
            <a:r>
              <a:rPr lang="el-GR" sz="1800" dirty="0" err="1">
                <a:effectLst/>
                <a:latin typeface="Calibri" panose="020F0502020204030204" pitchFamily="34" charset="0"/>
              </a:rPr>
              <a:t>διάφορες</a:t>
            </a:r>
            <a:r>
              <a:rPr lang="el-GR" sz="1800" dirty="0">
                <a:effectLst/>
                <a:latin typeface="Calibri" panose="020F0502020204030204" pitchFamily="34" charset="0"/>
              </a:rPr>
              <a:t> </a:t>
            </a:r>
            <a:r>
              <a:rPr lang="el-GR" sz="1800" dirty="0" err="1">
                <a:effectLst/>
                <a:latin typeface="Calibri" panose="020F0502020204030204" pitchFamily="34" charset="0"/>
              </a:rPr>
              <a:t>ορμόνες</a:t>
            </a:r>
            <a:r>
              <a:rPr lang="el-GR" sz="1800" dirty="0">
                <a:effectLst/>
                <a:latin typeface="Calibri" panose="020F0502020204030204" pitchFamily="34" charset="0"/>
              </a:rPr>
              <a:t>. </a:t>
            </a:r>
            <a:r>
              <a:rPr lang="el-GR" sz="1800" dirty="0" err="1">
                <a:effectLst/>
                <a:latin typeface="Calibri" panose="020F0502020204030204" pitchFamily="34" charset="0"/>
              </a:rPr>
              <a:t>Μερικές</a:t>
            </a:r>
            <a:r>
              <a:rPr lang="el-GR" sz="1800" dirty="0">
                <a:effectLst/>
                <a:latin typeface="Calibri" panose="020F0502020204030204" pitchFamily="34" charset="0"/>
              </a:rPr>
              <a:t> </a:t>
            </a:r>
            <a:r>
              <a:rPr lang="el-GR" sz="1800" dirty="0" err="1">
                <a:effectLst/>
                <a:latin typeface="Calibri" panose="020F0502020204030204" pitchFamily="34" charset="0"/>
              </a:rPr>
              <a:t>φορές</a:t>
            </a:r>
            <a:r>
              <a:rPr lang="el-GR" sz="1800" dirty="0">
                <a:effectLst/>
                <a:latin typeface="Calibri" panose="020F0502020204030204" pitchFamily="34" charset="0"/>
              </a:rPr>
              <a:t> η </a:t>
            </a:r>
            <a:r>
              <a:rPr lang="el-GR" sz="1800" dirty="0" err="1">
                <a:effectLst/>
                <a:latin typeface="Calibri" panose="020F0502020204030204" pitchFamily="34" charset="0"/>
              </a:rPr>
              <a:t>έντονη</a:t>
            </a:r>
            <a:r>
              <a:rPr lang="el-GR" sz="1800" dirty="0">
                <a:effectLst/>
                <a:latin typeface="Calibri" panose="020F0502020204030204" pitchFamily="34" charset="0"/>
              </a:rPr>
              <a:t> </a:t>
            </a:r>
            <a:r>
              <a:rPr lang="el-GR" sz="1800" dirty="0" err="1">
                <a:effectLst/>
                <a:latin typeface="Calibri" panose="020F0502020204030204" pitchFamily="34" charset="0"/>
              </a:rPr>
              <a:t>επίδραση</a:t>
            </a:r>
            <a:r>
              <a:rPr lang="el-GR" sz="1800" dirty="0">
                <a:effectLst/>
                <a:latin typeface="Calibri" panose="020F0502020204030204" pitchFamily="34" charset="0"/>
              </a:rPr>
              <a:t> της </a:t>
            </a:r>
            <a:r>
              <a:rPr lang="el-GR" sz="1800" dirty="0" err="1">
                <a:effectLst/>
                <a:latin typeface="Calibri" panose="020F0502020204030204" pitchFamily="34" charset="0"/>
              </a:rPr>
              <a:t>μητρικής</a:t>
            </a:r>
            <a:r>
              <a:rPr lang="el-GR" sz="1800" dirty="0">
                <a:effectLst/>
                <a:latin typeface="Calibri" panose="020F0502020204030204" pitchFamily="34" charset="0"/>
              </a:rPr>
              <a:t> </a:t>
            </a:r>
            <a:r>
              <a:rPr lang="el-GR" sz="1800" dirty="0" err="1">
                <a:effectLst/>
                <a:latin typeface="Calibri" panose="020F0502020204030204" pitchFamily="34" charset="0"/>
              </a:rPr>
              <a:t>προλακτίνης</a:t>
            </a:r>
            <a:r>
              <a:rPr lang="el-GR" sz="1800" dirty="0">
                <a:effectLst/>
                <a:latin typeface="Calibri" panose="020F0502020204030204" pitchFamily="34" charset="0"/>
              </a:rPr>
              <a:t> </a:t>
            </a:r>
            <a:r>
              <a:rPr lang="el-GR" sz="1800" dirty="0" err="1">
                <a:effectLst/>
                <a:latin typeface="Calibri" panose="020F0502020204030204" pitchFamily="34" charset="0"/>
              </a:rPr>
              <a:t>οδηγει</a:t>
            </a:r>
            <a:r>
              <a:rPr lang="el-GR" sz="1800" dirty="0">
                <a:effectLst/>
                <a:latin typeface="Calibri" panose="020F0502020204030204" pitchFamily="34" charset="0"/>
              </a:rPr>
              <a:t>́ σε </a:t>
            </a:r>
            <a:r>
              <a:rPr lang="el-GR" sz="1800" dirty="0" err="1">
                <a:effectLst/>
                <a:latin typeface="Calibri" panose="020F0502020204030204" pitchFamily="34" charset="0"/>
              </a:rPr>
              <a:t>παροδικη</a:t>
            </a:r>
            <a:r>
              <a:rPr lang="el-GR" sz="1800" dirty="0">
                <a:effectLst/>
                <a:latin typeface="Calibri" panose="020F0502020204030204" pitchFamily="34" charset="0"/>
              </a:rPr>
              <a:t>́ </a:t>
            </a:r>
            <a:r>
              <a:rPr lang="el-GR" sz="1800" dirty="0" err="1">
                <a:effectLst/>
                <a:latin typeface="Calibri" panose="020F0502020204030204" pitchFamily="34" charset="0"/>
              </a:rPr>
              <a:t>εκκριτικη</a:t>
            </a:r>
            <a:r>
              <a:rPr lang="el-GR" sz="1800" dirty="0">
                <a:effectLst/>
                <a:latin typeface="Calibri" panose="020F0502020204030204" pitchFamily="34" charset="0"/>
              </a:rPr>
              <a:t>́ </a:t>
            </a:r>
            <a:r>
              <a:rPr lang="el-GR" sz="1800" dirty="0" err="1">
                <a:effectLst/>
                <a:latin typeface="Calibri" panose="020F0502020204030204" pitchFamily="34" charset="0"/>
              </a:rPr>
              <a:t>δραστηριότητα</a:t>
            </a:r>
            <a:r>
              <a:rPr lang="el-GR" sz="1800" dirty="0">
                <a:effectLst/>
                <a:latin typeface="Calibri" panose="020F0502020204030204" pitchFamily="34" charset="0"/>
              </a:rPr>
              <a:t> του </a:t>
            </a:r>
            <a:r>
              <a:rPr lang="el-GR" sz="1800" dirty="0" err="1">
                <a:effectLst/>
                <a:latin typeface="Calibri" panose="020F0502020204030204" pitchFamily="34" charset="0"/>
              </a:rPr>
              <a:t>αδένα</a:t>
            </a:r>
            <a:r>
              <a:rPr lang="el-GR" sz="1800" dirty="0">
                <a:effectLst/>
                <a:latin typeface="Calibri" panose="020F0502020204030204" pitchFamily="34" charset="0"/>
              </a:rPr>
              <a:t> που </a:t>
            </a:r>
            <a:r>
              <a:rPr lang="el-GR" sz="1800" dirty="0" err="1">
                <a:effectLst/>
                <a:latin typeface="Calibri" panose="020F0502020204030204" pitchFamily="34" charset="0"/>
              </a:rPr>
              <a:t>αφορα</a:t>
            </a:r>
            <a:r>
              <a:rPr lang="el-GR" sz="1800" dirty="0">
                <a:effectLst/>
                <a:latin typeface="Calibri" panose="020F0502020204030204" pitchFamily="34" charset="0"/>
              </a:rPr>
              <a:t>́, το </a:t>
            </a:r>
            <a:r>
              <a:rPr lang="el-GR" sz="1800" dirty="0" err="1">
                <a:effectLst/>
                <a:latin typeface="Calibri" panose="020F0502020204030204" pitchFamily="34" charset="0"/>
              </a:rPr>
              <a:t>ίδιο</a:t>
            </a:r>
            <a:r>
              <a:rPr lang="el-GR" sz="1800" dirty="0">
                <a:effectLst/>
                <a:latin typeface="Calibri" panose="020F0502020204030204" pitchFamily="34" charset="0"/>
              </a:rPr>
              <a:t> </a:t>
            </a:r>
            <a:r>
              <a:rPr lang="el-GR" sz="1800" dirty="0" err="1">
                <a:effectLst/>
                <a:latin typeface="Calibri" panose="020F0502020204030204" pitchFamily="34" charset="0"/>
              </a:rPr>
              <a:t>συχνα</a:t>
            </a:r>
            <a:r>
              <a:rPr lang="el-GR" sz="1800" dirty="0">
                <a:effectLst/>
                <a:latin typeface="Calibri" panose="020F0502020204030204" pitchFamily="34" charset="0"/>
              </a:rPr>
              <a:t>́, </a:t>
            </a:r>
            <a:r>
              <a:rPr lang="el-GR" sz="1800" dirty="0" err="1">
                <a:effectLst/>
                <a:latin typeface="Calibri" panose="020F0502020204030204" pitchFamily="34" charset="0"/>
              </a:rPr>
              <a:t>κορίτσια</a:t>
            </a:r>
            <a:r>
              <a:rPr lang="el-GR" sz="1800" dirty="0">
                <a:effectLst/>
                <a:latin typeface="Calibri" panose="020F0502020204030204" pitchFamily="34" charset="0"/>
              </a:rPr>
              <a:t> και </a:t>
            </a:r>
            <a:r>
              <a:rPr lang="el-GR" sz="1800" dirty="0" err="1">
                <a:effectLst/>
                <a:latin typeface="Calibri" panose="020F0502020204030204" pitchFamily="34" charset="0"/>
              </a:rPr>
              <a:t>αγόρια</a:t>
            </a:r>
            <a:r>
              <a:rPr lang="el-GR" sz="1800" dirty="0">
                <a:effectLst/>
                <a:latin typeface="Calibri" panose="020F0502020204030204" pitchFamily="34" charset="0"/>
              </a:rPr>
              <a:t>. </a:t>
            </a:r>
            <a:endParaRPr lang="el-GR" dirty="0"/>
          </a:p>
          <a:p>
            <a:r>
              <a:rPr lang="el-GR" sz="1800" dirty="0">
                <a:effectLst/>
                <a:latin typeface="Calibri" panose="020F0502020204030204" pitchFamily="34" charset="0"/>
              </a:rPr>
              <a:t>Στη </a:t>
            </a:r>
            <a:r>
              <a:rPr lang="el-GR" sz="1800" dirty="0" err="1">
                <a:effectLst/>
                <a:latin typeface="Calibri" panose="020F0502020204030204" pitchFamily="34" charset="0"/>
              </a:rPr>
              <a:t>συνέχεια</a:t>
            </a:r>
            <a:r>
              <a:rPr lang="el-GR" sz="1800" dirty="0">
                <a:effectLst/>
                <a:latin typeface="Calibri" panose="020F0502020204030204" pitchFamily="34" charset="0"/>
              </a:rPr>
              <a:t> και σε </a:t>
            </a:r>
            <a:r>
              <a:rPr lang="el-GR" sz="1800" dirty="0" err="1">
                <a:effectLst/>
                <a:latin typeface="Calibri" panose="020F0502020204030204" pitchFamily="34" charset="0"/>
              </a:rPr>
              <a:t>όλη</a:t>
            </a:r>
            <a:r>
              <a:rPr lang="el-GR" sz="1800" dirty="0">
                <a:effectLst/>
                <a:latin typeface="Calibri" panose="020F0502020204030204" pitchFamily="34" charset="0"/>
              </a:rPr>
              <a:t> τη </a:t>
            </a:r>
            <a:r>
              <a:rPr lang="el-GR" sz="1800" dirty="0" err="1">
                <a:effectLst/>
                <a:latin typeface="Calibri" panose="020F0502020204030204" pitchFamily="34" charset="0"/>
              </a:rPr>
              <a:t>διάρκεια</a:t>
            </a:r>
            <a:r>
              <a:rPr lang="el-GR" sz="1800" dirty="0">
                <a:effectLst/>
                <a:latin typeface="Calibri" panose="020F0502020204030204" pitchFamily="34" charset="0"/>
              </a:rPr>
              <a:t> της </a:t>
            </a:r>
            <a:r>
              <a:rPr lang="el-GR" sz="1800" dirty="0" err="1">
                <a:effectLst/>
                <a:latin typeface="Calibri" panose="020F0502020204030204" pitchFamily="34" charset="0"/>
              </a:rPr>
              <a:t>ζωής</a:t>
            </a:r>
            <a:r>
              <a:rPr lang="el-GR" sz="1800" dirty="0">
                <a:effectLst/>
                <a:latin typeface="Calibri" panose="020F0502020204030204" pitchFamily="34" charset="0"/>
              </a:rPr>
              <a:t>, ο </a:t>
            </a:r>
            <a:r>
              <a:rPr lang="el-GR" sz="1800" dirty="0" err="1">
                <a:effectLst/>
                <a:latin typeface="Calibri" panose="020F0502020204030204" pitchFamily="34" charset="0"/>
              </a:rPr>
              <a:t>μαστός</a:t>
            </a:r>
            <a:r>
              <a:rPr lang="el-GR" sz="1800" dirty="0">
                <a:effectLst/>
                <a:latin typeface="Calibri" panose="020F0502020204030204" pitchFamily="34" charset="0"/>
              </a:rPr>
              <a:t> </a:t>
            </a:r>
            <a:r>
              <a:rPr lang="el-GR" sz="1800" dirty="0" err="1">
                <a:effectLst/>
                <a:latin typeface="Calibri" panose="020F0502020204030204" pitchFamily="34" charset="0"/>
              </a:rPr>
              <a:t>παραμένει</a:t>
            </a:r>
            <a:r>
              <a:rPr lang="el-GR" sz="1800" dirty="0">
                <a:effectLst/>
                <a:latin typeface="Calibri" panose="020F0502020204030204" pitchFamily="34" charset="0"/>
              </a:rPr>
              <a:t> </a:t>
            </a:r>
            <a:r>
              <a:rPr lang="el-GR" sz="1800" dirty="0" err="1">
                <a:effectLst/>
                <a:latin typeface="Calibri" panose="020F0502020204030204" pitchFamily="34" charset="0"/>
              </a:rPr>
              <a:t>υποανάπτυκτος</a:t>
            </a:r>
            <a:r>
              <a:rPr lang="el-GR" sz="1800" dirty="0">
                <a:effectLst/>
                <a:latin typeface="Calibri" panose="020F0502020204030204" pitchFamily="34" charset="0"/>
              </a:rPr>
              <a:t> στο </a:t>
            </a:r>
            <a:r>
              <a:rPr lang="el-GR" sz="1800" dirty="0" err="1">
                <a:effectLst/>
                <a:latin typeface="Calibri" panose="020F0502020204030204" pitchFamily="34" charset="0"/>
              </a:rPr>
              <a:t>άρρεν</a:t>
            </a:r>
            <a:r>
              <a:rPr lang="el-GR" sz="1800" dirty="0">
                <a:effectLst/>
                <a:latin typeface="Calibri" panose="020F0502020204030204" pitchFamily="34" charset="0"/>
              </a:rPr>
              <a:t>, </a:t>
            </a:r>
            <a:r>
              <a:rPr lang="el-GR" sz="1800" dirty="0" err="1">
                <a:effectLst/>
                <a:latin typeface="Calibri" panose="020F0502020204030204" pitchFamily="34" charset="0"/>
              </a:rPr>
              <a:t>ενω</a:t>
            </a:r>
            <a:r>
              <a:rPr lang="el-GR" sz="1800" dirty="0">
                <a:effectLst/>
                <a:latin typeface="Calibri" panose="020F0502020204030204" pitchFamily="34" charset="0"/>
              </a:rPr>
              <a:t>́ στο </a:t>
            </a:r>
            <a:r>
              <a:rPr lang="el-GR" sz="1800" dirty="0" err="1">
                <a:effectLst/>
                <a:latin typeface="Calibri" panose="020F0502020204030204" pitchFamily="34" charset="0"/>
              </a:rPr>
              <a:t>θήλυ</a:t>
            </a:r>
            <a:r>
              <a:rPr lang="el-GR" sz="1800" dirty="0">
                <a:effectLst/>
                <a:latin typeface="Calibri" panose="020F0502020204030204" pitchFamily="34" charset="0"/>
              </a:rPr>
              <a:t> </a:t>
            </a:r>
            <a:r>
              <a:rPr lang="el-GR" sz="1800" dirty="0" err="1">
                <a:effectLst/>
                <a:latin typeface="Calibri" panose="020F0502020204030204" pitchFamily="34" charset="0"/>
              </a:rPr>
              <a:t>εμφανίζει</a:t>
            </a:r>
            <a:r>
              <a:rPr lang="el-GR" sz="1800" dirty="0">
                <a:effectLst/>
                <a:latin typeface="Calibri" panose="020F0502020204030204" pitchFamily="34" charset="0"/>
              </a:rPr>
              <a:t> </a:t>
            </a:r>
            <a:r>
              <a:rPr lang="el-GR" sz="1800" dirty="0" err="1">
                <a:effectLst/>
                <a:latin typeface="Calibri" panose="020F0502020204030204" pitchFamily="34" charset="0"/>
              </a:rPr>
              <a:t>νέο</a:t>
            </a:r>
            <a:r>
              <a:rPr lang="el-GR" sz="1800" dirty="0">
                <a:effectLst/>
                <a:latin typeface="Calibri" panose="020F0502020204030204" pitchFamily="34" charset="0"/>
              </a:rPr>
              <a:t> </a:t>
            </a:r>
            <a:r>
              <a:rPr lang="el-GR" sz="1800" dirty="0" err="1">
                <a:effectLst/>
                <a:latin typeface="Calibri" panose="020F0502020204030204" pitchFamily="34" charset="0"/>
              </a:rPr>
              <a:t>κύμα</a:t>
            </a:r>
            <a:r>
              <a:rPr lang="el-GR" sz="1800" dirty="0">
                <a:effectLst/>
                <a:latin typeface="Calibri" panose="020F0502020204030204" pitchFamily="34" charset="0"/>
              </a:rPr>
              <a:t> </a:t>
            </a:r>
            <a:r>
              <a:rPr lang="el-GR" sz="1800" dirty="0" err="1">
                <a:effectLst/>
                <a:latin typeface="Calibri" panose="020F0502020204030204" pitchFamily="34" charset="0"/>
              </a:rPr>
              <a:t>ανάπτυξης</a:t>
            </a:r>
            <a:r>
              <a:rPr lang="el-GR" sz="1800" dirty="0">
                <a:effectLst/>
                <a:latin typeface="Calibri" panose="020F0502020204030204" pitchFamily="34" charset="0"/>
              </a:rPr>
              <a:t> </a:t>
            </a:r>
            <a:r>
              <a:rPr lang="el-GR" sz="1800" dirty="0" err="1">
                <a:effectLst/>
                <a:latin typeface="Calibri" panose="020F0502020204030204" pitchFamily="34" charset="0"/>
              </a:rPr>
              <a:t>κατα</a:t>
            </a:r>
            <a:r>
              <a:rPr lang="el-GR" sz="1800" dirty="0">
                <a:effectLst/>
                <a:latin typeface="Calibri" panose="020F0502020204030204" pitchFamily="34" charset="0"/>
              </a:rPr>
              <a:t>́ τη </a:t>
            </a:r>
            <a:r>
              <a:rPr lang="el-GR" sz="1800" dirty="0" err="1">
                <a:effectLst/>
                <a:latin typeface="Calibri" panose="020F0502020204030204" pitchFamily="34" charset="0"/>
              </a:rPr>
              <a:t>διάρκεια</a:t>
            </a:r>
            <a:r>
              <a:rPr lang="el-GR" sz="1800" dirty="0">
                <a:effectLst/>
                <a:latin typeface="Calibri" panose="020F0502020204030204" pitchFamily="34" charset="0"/>
              </a:rPr>
              <a:t> της </a:t>
            </a:r>
            <a:r>
              <a:rPr lang="el-GR" sz="1800" dirty="0" err="1">
                <a:effectLst/>
                <a:latin typeface="Calibri" panose="020F0502020204030204" pitchFamily="34" charset="0"/>
              </a:rPr>
              <a:t>εφηβείας</a:t>
            </a:r>
            <a:r>
              <a:rPr lang="el-GR" sz="1800" dirty="0">
                <a:effectLst/>
                <a:latin typeface="Calibri" panose="020F0502020204030204" pitchFamily="34" charset="0"/>
              </a:rPr>
              <a:t>. Η </a:t>
            </a:r>
            <a:r>
              <a:rPr lang="el-GR" sz="1800" dirty="0" err="1">
                <a:effectLst/>
                <a:latin typeface="Calibri" panose="020F0502020204030204" pitchFamily="34" charset="0"/>
              </a:rPr>
              <a:t>πλήρης</a:t>
            </a:r>
            <a:r>
              <a:rPr lang="el-GR" sz="1800" dirty="0">
                <a:effectLst/>
                <a:latin typeface="Calibri" panose="020F0502020204030204" pitchFamily="34" charset="0"/>
              </a:rPr>
              <a:t> </a:t>
            </a:r>
            <a:r>
              <a:rPr lang="el-GR" sz="1800" dirty="0" err="1">
                <a:effectLst/>
                <a:latin typeface="Calibri" panose="020F0502020204030204" pitchFamily="34" charset="0"/>
              </a:rPr>
              <a:t>πάντως</a:t>
            </a:r>
            <a:r>
              <a:rPr lang="el-GR" sz="1800" dirty="0">
                <a:effectLst/>
                <a:latin typeface="Calibri" panose="020F0502020204030204" pitchFamily="34" charset="0"/>
              </a:rPr>
              <a:t> </a:t>
            </a:r>
            <a:r>
              <a:rPr lang="el-GR" sz="1800" dirty="0" err="1">
                <a:effectLst/>
                <a:latin typeface="Calibri" panose="020F0502020204030204" pitchFamily="34" charset="0"/>
              </a:rPr>
              <a:t>μορφολογικη</a:t>
            </a:r>
            <a:r>
              <a:rPr lang="el-GR" sz="1800" dirty="0">
                <a:effectLst/>
                <a:latin typeface="Calibri" panose="020F0502020204030204" pitchFamily="34" charset="0"/>
              </a:rPr>
              <a:t>́ και </a:t>
            </a:r>
            <a:r>
              <a:rPr lang="el-GR" sz="1800" dirty="0" err="1">
                <a:effectLst/>
                <a:latin typeface="Calibri" panose="020F0502020204030204" pitchFamily="34" charset="0"/>
              </a:rPr>
              <a:t>λειτουργικη</a:t>
            </a:r>
            <a:r>
              <a:rPr lang="el-GR" sz="1800" dirty="0">
                <a:effectLst/>
                <a:latin typeface="Calibri" panose="020F0502020204030204" pitchFamily="34" charset="0"/>
              </a:rPr>
              <a:t>́ </a:t>
            </a:r>
            <a:r>
              <a:rPr lang="el-GR" sz="1800" dirty="0" err="1">
                <a:effectLst/>
                <a:latin typeface="Calibri" panose="020F0502020204030204" pitchFamily="34" charset="0"/>
              </a:rPr>
              <a:t>ωριμότητα</a:t>
            </a:r>
            <a:r>
              <a:rPr lang="el-GR" sz="1800" dirty="0">
                <a:effectLst/>
                <a:latin typeface="Calibri" panose="020F0502020204030204" pitchFamily="34" charset="0"/>
              </a:rPr>
              <a:t> του </a:t>
            </a:r>
            <a:r>
              <a:rPr lang="el-GR" sz="1800" dirty="0" err="1">
                <a:effectLst/>
                <a:latin typeface="Calibri" panose="020F0502020204030204" pitchFamily="34" charset="0"/>
              </a:rPr>
              <a:t>γυναικείου</a:t>
            </a:r>
            <a:r>
              <a:rPr lang="el-GR" sz="1800" dirty="0">
                <a:effectLst/>
                <a:latin typeface="Calibri" panose="020F0502020204030204" pitchFamily="34" charset="0"/>
              </a:rPr>
              <a:t> </a:t>
            </a:r>
            <a:r>
              <a:rPr lang="el-GR" sz="1800" dirty="0" err="1">
                <a:effectLst/>
                <a:latin typeface="Calibri" panose="020F0502020204030204" pitchFamily="34" charset="0"/>
              </a:rPr>
              <a:t>μαστου</a:t>
            </a:r>
            <a:r>
              <a:rPr lang="el-GR" sz="1800" dirty="0">
                <a:effectLst/>
                <a:latin typeface="Calibri" panose="020F0502020204030204" pitchFamily="34" charset="0"/>
              </a:rPr>
              <a:t>́ </a:t>
            </a:r>
            <a:r>
              <a:rPr lang="el-GR" sz="1800" dirty="0" err="1">
                <a:effectLst/>
                <a:latin typeface="Calibri" panose="020F0502020204030204" pitchFamily="34" charset="0"/>
              </a:rPr>
              <a:t>ολοκληρώνεται</a:t>
            </a:r>
            <a:r>
              <a:rPr lang="el-GR" sz="1800" dirty="0">
                <a:effectLst/>
                <a:latin typeface="Calibri" panose="020F0502020204030204" pitchFamily="34" charset="0"/>
              </a:rPr>
              <a:t> </a:t>
            </a:r>
            <a:r>
              <a:rPr lang="el-GR" sz="1800" dirty="0" err="1">
                <a:effectLst/>
                <a:latin typeface="Calibri" panose="020F0502020204030204" pitchFamily="34" charset="0"/>
              </a:rPr>
              <a:t>κατα</a:t>
            </a:r>
            <a:r>
              <a:rPr lang="el-GR" sz="1800" dirty="0">
                <a:effectLst/>
                <a:latin typeface="Calibri" panose="020F0502020204030204" pitchFamily="34" charset="0"/>
              </a:rPr>
              <a:t>́ τη </a:t>
            </a:r>
            <a:r>
              <a:rPr lang="el-GR" sz="1800" dirty="0" err="1">
                <a:effectLst/>
                <a:latin typeface="Calibri" panose="020F0502020204030204" pitchFamily="34" charset="0"/>
              </a:rPr>
              <a:t>διάρκεια</a:t>
            </a:r>
            <a:r>
              <a:rPr lang="el-GR" sz="1800" dirty="0">
                <a:effectLst/>
                <a:latin typeface="Calibri" panose="020F0502020204030204" pitchFamily="34" charset="0"/>
              </a:rPr>
              <a:t> της </a:t>
            </a:r>
            <a:r>
              <a:rPr lang="el-GR" sz="1800" dirty="0" err="1">
                <a:effectLst/>
                <a:latin typeface="Calibri" panose="020F0502020204030204" pitchFamily="34" charset="0"/>
              </a:rPr>
              <a:t>γαλουχίας</a:t>
            </a:r>
            <a:r>
              <a:rPr lang="el-GR" sz="1800" dirty="0">
                <a:effectLst/>
                <a:latin typeface="Calibri" panose="020F0502020204030204" pitchFamily="34" charset="0"/>
              </a:rPr>
              <a:t>. </a:t>
            </a:r>
            <a:endParaRPr lang="el-GR" dirty="0"/>
          </a:p>
          <a:p>
            <a:endParaRPr lang="en-GR" dirty="0"/>
          </a:p>
        </p:txBody>
      </p:sp>
    </p:spTree>
    <p:extLst>
      <p:ext uri="{BB962C8B-B14F-4D97-AF65-F5344CB8AC3E}">
        <p14:creationId xmlns:p14="http://schemas.microsoft.com/office/powerpoint/2010/main" val="369114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58FE-D903-C34A-4054-63F00DFE2778}"/>
              </a:ext>
            </a:extLst>
          </p:cNvPr>
          <p:cNvSpPr>
            <a:spLocks noGrp="1"/>
          </p:cNvSpPr>
          <p:nvPr>
            <p:ph type="title"/>
          </p:nvPr>
        </p:nvSpPr>
        <p:spPr/>
        <p:txBody>
          <a:bodyPr/>
          <a:lstStyle/>
          <a:p>
            <a:r>
              <a:rPr lang="el-GR" dirty="0" err="1"/>
              <a:t>Κύστεις</a:t>
            </a:r>
            <a:endParaRPr lang="en-GR" dirty="0"/>
          </a:p>
        </p:txBody>
      </p:sp>
      <p:sp>
        <p:nvSpPr>
          <p:cNvPr id="3" name="Content Placeholder 2">
            <a:extLst>
              <a:ext uri="{FF2B5EF4-FFF2-40B4-BE49-F238E27FC236}">
                <a16:creationId xmlns:a16="http://schemas.microsoft.com/office/drawing/2014/main" id="{09CBF159-DA8D-9D18-A6CE-8D9078074C21}"/>
              </a:ext>
            </a:extLst>
          </p:cNvPr>
          <p:cNvSpPr>
            <a:spLocks noGrp="1"/>
          </p:cNvSpPr>
          <p:nvPr>
            <p:ph idx="1"/>
          </p:nvPr>
        </p:nvSpPr>
        <p:spPr>
          <a:xfrm>
            <a:off x="1071796" y="1948721"/>
            <a:ext cx="9601200" cy="4467069"/>
          </a:xfrm>
        </p:spPr>
        <p:txBody>
          <a:bodyPr>
            <a:normAutofit fontScale="85000" lnSpcReduction="20000"/>
          </a:bodyPr>
          <a:lstStyle/>
          <a:p>
            <a:pPr marL="0" indent="0">
              <a:buNone/>
            </a:pPr>
            <a:endParaRPr lang="en-GB" sz="2000" dirty="0"/>
          </a:p>
          <a:p>
            <a:r>
              <a:rPr lang="en-GB" sz="2000" dirty="0">
                <a:solidFill>
                  <a:srgbClr val="211E1E"/>
                </a:solidFill>
                <a:effectLst/>
                <a:latin typeface="TimesLTStd"/>
              </a:rPr>
              <a:t>Cysts are fluid-filled, round or ovoid structures that are found in as many as one third of women between 35 and 50 years old. Although most are subclinical “microcysts,” in about 20%–25% of cases, palpable (gross) cystic change, which generally presents as a simple cyst, is encountered [10, 53]. Cysts cannot reliably be distinguished from solid masses by clinical breast examination or mammography; in these cases, ultrasonography and fine needle aspiration (FNA) cytology, which are highly accurate, are used. </a:t>
            </a:r>
            <a:endParaRPr lang="en-GB" sz="2000" dirty="0"/>
          </a:p>
          <a:p>
            <a:r>
              <a:rPr lang="en-GB" sz="2000" dirty="0">
                <a:solidFill>
                  <a:srgbClr val="211E1E"/>
                </a:solidFill>
                <a:effectLst/>
                <a:latin typeface="TimesLTStd"/>
              </a:rPr>
              <a:t>Cysts are derived from the terminal duct lobular unit. In most cysts, the epithelial lining is either flattened or totally absent. In only a small number of cysts, an apocrine epithelial lining is observed. Because gross cysts are not associated with an increased risk of carcinoma development, the current consensus on the management of gross cysts is routine follow-up of the patient, without further therapy [53]. </a:t>
            </a:r>
            <a:endParaRPr lang="en-GB" sz="2000" dirty="0"/>
          </a:p>
          <a:p>
            <a:r>
              <a:rPr lang="en-GB" sz="2000" dirty="0">
                <a:solidFill>
                  <a:srgbClr val="211E1E"/>
                </a:solidFill>
                <a:effectLst/>
                <a:latin typeface="TimesLTStd"/>
              </a:rPr>
              <a:t>Complex (or complicated or atypical) cyst is a sonographic diagnosis that is characterized by internal echoes or thin septations, thickened and/or irregular wall, and absent posterior enhancement [54]. They are reported in approximately 5%–5.5% of all breast ultrasound examinations. The malignancy rate of complex cysts, which is 0.3% as described by </a:t>
            </a:r>
            <a:r>
              <a:rPr lang="en-GB" sz="2000" dirty="0" err="1">
                <a:solidFill>
                  <a:srgbClr val="211E1E"/>
                </a:solidFill>
                <a:effectLst/>
                <a:latin typeface="TimesLTStd"/>
              </a:rPr>
              <a:t>Venta</a:t>
            </a:r>
            <a:r>
              <a:rPr lang="en-GB" sz="2000" dirty="0">
                <a:solidFill>
                  <a:srgbClr val="211E1E"/>
                </a:solidFill>
                <a:effectLst/>
                <a:latin typeface="TimesLTStd"/>
              </a:rPr>
              <a:t> et al., is lower than that for lesions classified as “probably benign.” </a:t>
            </a:r>
            <a:endParaRPr lang="el-GR" sz="2000" dirty="0">
              <a:solidFill>
                <a:srgbClr val="211E1E"/>
              </a:solidFill>
              <a:effectLst/>
              <a:latin typeface="TimesLTStd"/>
            </a:endParaRPr>
          </a:p>
          <a:p>
            <a:r>
              <a:rPr lang="en-GB" sz="1800" dirty="0">
                <a:solidFill>
                  <a:srgbClr val="211E1E"/>
                </a:solidFill>
                <a:effectLst/>
                <a:latin typeface="TimesLTStd"/>
              </a:rPr>
              <a:t>However, if the lesion also includes an </a:t>
            </a:r>
            <a:r>
              <a:rPr lang="en-GB" sz="1800" dirty="0" err="1">
                <a:solidFill>
                  <a:srgbClr val="211E1E"/>
                </a:solidFill>
                <a:effectLst/>
                <a:latin typeface="TimesLTStd"/>
              </a:rPr>
              <a:t>intracystic</a:t>
            </a:r>
            <a:r>
              <a:rPr lang="en-GB" sz="1800" dirty="0">
                <a:solidFill>
                  <a:srgbClr val="211E1E"/>
                </a:solidFill>
                <a:effectLst/>
                <a:latin typeface="TimesLTStd"/>
              </a:rPr>
              <a:t> mass (</a:t>
            </a:r>
            <a:r>
              <a:rPr lang="en-GB" sz="1800" dirty="0" err="1">
                <a:solidFill>
                  <a:srgbClr val="211E1E"/>
                </a:solidFill>
                <a:effectLst/>
                <a:latin typeface="TimesLTStd"/>
              </a:rPr>
              <a:t>intracystic</a:t>
            </a:r>
            <a:r>
              <a:rPr lang="en-GB" sz="1800" dirty="0">
                <a:solidFill>
                  <a:srgbClr val="211E1E"/>
                </a:solidFill>
                <a:effectLst/>
                <a:latin typeface="TimesLTStd"/>
              </a:rPr>
              <a:t> nodule), it should be regarded as “suspicious for neoplasm” and managed as solid lesions. Either a core needle biopsy </a:t>
            </a:r>
            <a:r>
              <a:rPr lang="en-GB" sz="1800">
                <a:solidFill>
                  <a:srgbClr val="211E1E"/>
                </a:solidFill>
                <a:effectLst/>
                <a:latin typeface="TimesLTStd"/>
              </a:rPr>
              <a:t>or surgical </a:t>
            </a:r>
            <a:r>
              <a:rPr lang="en-GB" sz="1800" dirty="0">
                <a:solidFill>
                  <a:srgbClr val="211E1E"/>
                </a:solidFill>
                <a:effectLst/>
                <a:latin typeface="TimesLTStd"/>
              </a:rPr>
              <a:t>biopsy is indicated for these lesions </a:t>
            </a:r>
            <a:endParaRPr lang="en-GB" dirty="0"/>
          </a:p>
          <a:p>
            <a:endParaRPr lang="en-GR" dirty="0"/>
          </a:p>
        </p:txBody>
      </p:sp>
    </p:spTree>
    <p:extLst>
      <p:ext uri="{BB962C8B-B14F-4D97-AF65-F5344CB8AC3E}">
        <p14:creationId xmlns:p14="http://schemas.microsoft.com/office/powerpoint/2010/main" val="162263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5EF5-7118-13D6-F29F-EA1525420C46}"/>
              </a:ext>
            </a:extLst>
          </p:cNvPr>
          <p:cNvSpPr>
            <a:spLocks noGrp="1"/>
          </p:cNvSpPr>
          <p:nvPr>
            <p:ph type="title"/>
          </p:nvPr>
        </p:nvSpPr>
        <p:spPr/>
        <p:txBody>
          <a:bodyPr/>
          <a:lstStyle/>
          <a:p>
            <a:r>
              <a:rPr lang="el-GR" dirty="0"/>
              <a:t>ΑΝΑΤΟΜΙΑ ΜΑΣΤΟΥ</a:t>
            </a:r>
            <a:endParaRPr lang="en-GR" dirty="0"/>
          </a:p>
        </p:txBody>
      </p:sp>
      <p:sp>
        <p:nvSpPr>
          <p:cNvPr id="4" name="Content Placeholder 2">
            <a:extLst>
              <a:ext uri="{FF2B5EF4-FFF2-40B4-BE49-F238E27FC236}">
                <a16:creationId xmlns:a16="http://schemas.microsoft.com/office/drawing/2014/main" id="{9A2A1026-D040-EDA3-9CFB-CCA2A5D31B13}"/>
              </a:ext>
            </a:extLst>
          </p:cNvPr>
          <p:cNvSpPr>
            <a:spLocks noGrp="1"/>
          </p:cNvSpPr>
          <p:nvPr>
            <p:ph idx="1"/>
          </p:nvPr>
        </p:nvSpPr>
        <p:spPr>
          <a:xfrm>
            <a:off x="5192881" y="2184399"/>
            <a:ext cx="6831496" cy="4123083"/>
          </a:xfrm>
        </p:spPr>
        <p:txBody>
          <a:bodyPr/>
          <a:lstStyle/>
          <a:p>
            <a:endParaRPr lang="en-GR" dirty="0"/>
          </a:p>
        </p:txBody>
      </p:sp>
      <p:pic>
        <p:nvPicPr>
          <p:cNvPr id="5" name="Picture 1" descr="page20image1284275744">
            <a:extLst>
              <a:ext uri="{FF2B5EF4-FFF2-40B4-BE49-F238E27FC236}">
                <a16:creationId xmlns:a16="http://schemas.microsoft.com/office/drawing/2014/main" id="{F72D02FA-F8D0-98BD-16FF-E5B478C2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790" y="2171700"/>
            <a:ext cx="424709" cy="1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20image1284276048">
            <a:extLst>
              <a:ext uri="{FF2B5EF4-FFF2-40B4-BE49-F238E27FC236}">
                <a16:creationId xmlns:a16="http://schemas.microsoft.com/office/drawing/2014/main" id="{B6AB11D8-4511-BB59-7696-FBEE1A4B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380" y="2171700"/>
            <a:ext cx="650619" cy="127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a:extLst>
              <a:ext uri="{FF2B5EF4-FFF2-40B4-BE49-F238E27FC236}">
                <a16:creationId xmlns:a16="http://schemas.microsoft.com/office/drawing/2014/main" id="{785450F1-0C06-ACCB-9F57-135F489B2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77" y="1334052"/>
            <a:ext cx="11169800" cy="540467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a:extLst>
              <a:ext uri="{FF2B5EF4-FFF2-40B4-BE49-F238E27FC236}">
                <a16:creationId xmlns:a16="http://schemas.microsoft.com/office/drawing/2014/main" id="{70D41C9E-C301-3D21-D622-02A8332F6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1450" y="-4533900"/>
            <a:ext cx="13004800" cy="97409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4347910B-CEA9-3723-1C44-5886E6A83E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3850" y="-4381500"/>
            <a:ext cx="13004800" cy="974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8D479-1369-6D8F-C954-1D3B38C76664}"/>
              </a:ext>
            </a:extLst>
          </p:cNvPr>
          <p:cNvSpPr>
            <a:spLocks noGrp="1"/>
          </p:cNvSpPr>
          <p:nvPr>
            <p:ph idx="1"/>
          </p:nvPr>
        </p:nvSpPr>
        <p:spPr>
          <a:xfrm>
            <a:off x="1690631" y="3701775"/>
            <a:ext cx="5797087" cy="2071374"/>
          </a:xfrm>
        </p:spPr>
        <p:txBody>
          <a:bodyPr/>
          <a:lstStyle/>
          <a:p>
            <a:pPr marL="0" indent="0">
              <a:buNone/>
            </a:pPr>
            <a:br>
              <a:rPr lang="en-GR" dirty="0"/>
            </a:br>
            <a:br>
              <a:rPr lang="en-GR" dirty="0"/>
            </a:br>
            <a:endParaRPr lang="en-GR" dirty="0"/>
          </a:p>
        </p:txBody>
      </p:sp>
      <p:pic>
        <p:nvPicPr>
          <p:cNvPr id="1026" name="Picture 2">
            <a:extLst>
              <a:ext uri="{FF2B5EF4-FFF2-40B4-BE49-F238E27FC236}">
                <a16:creationId xmlns:a16="http://schemas.microsoft.com/office/drawing/2014/main" id="{3DEDFD02-06E8-7EFB-7C99-68BFA1CC5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563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4ED8FB-9B64-E55C-3979-5D78DF27B470}"/>
              </a:ext>
            </a:extLst>
          </p:cNvPr>
          <p:cNvSpPr txBox="1"/>
          <p:nvPr/>
        </p:nvSpPr>
        <p:spPr>
          <a:xfrm>
            <a:off x="3048000" y="3109148"/>
            <a:ext cx="6096000" cy="369332"/>
          </a:xfrm>
          <a:prstGeom prst="rect">
            <a:avLst/>
          </a:prstGeom>
          <a:noFill/>
        </p:spPr>
        <p:txBody>
          <a:bodyPr wrap="square">
            <a:spAutoFit/>
          </a:bodyPr>
          <a:lstStyle/>
          <a:p>
            <a:endParaRPr lang="en-GR" dirty="0"/>
          </a:p>
        </p:txBody>
      </p:sp>
      <p:pic>
        <p:nvPicPr>
          <p:cNvPr id="1027" name="Picture 3">
            <a:extLst>
              <a:ext uri="{FF2B5EF4-FFF2-40B4-BE49-F238E27FC236}">
                <a16:creationId xmlns:a16="http://schemas.microsoft.com/office/drawing/2014/main" id="{738C6250-CD73-81F4-250D-3C6287BD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31" y="88732"/>
            <a:ext cx="623416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67EE3951-4676-7667-BE5A-A5671312D266}"/>
              </a:ext>
            </a:extLst>
          </p:cNvPr>
          <p:cNvSpPr>
            <a:spLocks noChangeArrowheads="1"/>
          </p:cNvSpPr>
          <p:nvPr/>
        </p:nvSpPr>
        <p:spPr bwMode="auto">
          <a:xfrm>
            <a:off x="319032" y="120891"/>
            <a:ext cx="7361380" cy="48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4742" rIns="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R" altLang="en-GR" sz="1800" b="0" i="0" u="none" strike="noStrike" cap="none" normalizeH="0" baseline="0">
                <a:ln>
                  <a:noFill/>
                </a:ln>
                <a:solidFill>
                  <a:srgbClr val="2A2A2A"/>
                </a:solidFill>
                <a:effectLst/>
                <a:latin typeface="proxima_nova_rgregular"/>
              </a:rPr>
              <a:t>The</a:t>
            </a:r>
            <a:endParaRPr kumimoji="0" lang="en-GR" altLang="en-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562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211" name="Group 8210">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212"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213"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215" name="Rectangle 8214">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48477-7398-9A9E-BF73-C375E3FC9EAB}"/>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dirty="0" err="1"/>
              <a:t>Αιμ</a:t>
            </a:r>
            <a:r>
              <a:rPr lang="el-GR" sz="4800" cap="all" dirty="0"/>
              <a:t>α</a:t>
            </a:r>
            <a:r>
              <a:rPr lang="en-US" sz="4800" cap="all" dirty="0" err="1"/>
              <a:t>τωση</a:t>
            </a:r>
            <a:r>
              <a:rPr lang="en-US" sz="4800" cap="all" dirty="0"/>
              <a:t> </a:t>
            </a:r>
            <a:r>
              <a:rPr lang="en-US" sz="4800" cap="all" dirty="0" err="1"/>
              <a:t>μ</a:t>
            </a:r>
            <a:r>
              <a:rPr lang="en-US" sz="4800" cap="all" dirty="0"/>
              <a:t>α</a:t>
            </a:r>
            <a:r>
              <a:rPr lang="en-US" sz="4800" cap="all" dirty="0" err="1"/>
              <a:t>σ</a:t>
            </a:r>
            <a:r>
              <a:rPr lang="el-GR" sz="4800" cap="all" dirty="0"/>
              <a:t>του</a:t>
            </a:r>
            <a:endParaRPr lang="en-US" sz="4800" cap="all" dirty="0"/>
          </a:p>
        </p:txBody>
      </p:sp>
      <p:pic>
        <p:nvPicPr>
          <p:cNvPr id="8195" name="Picture 3">
            <a:extLst>
              <a:ext uri="{FF2B5EF4-FFF2-40B4-BE49-F238E27FC236}">
                <a16:creationId xmlns:a16="http://schemas.microsoft.com/office/drawing/2014/main" id="{C3181826-0A52-84F3-5877-EE64142B5A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7728"/>
          <a:stretch/>
        </p:blipFill>
        <p:spPr bwMode="auto">
          <a:xfrm>
            <a:off x="20" y="10"/>
            <a:ext cx="6050260" cy="418711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a:extLst>
              <a:ext uri="{FF2B5EF4-FFF2-40B4-BE49-F238E27FC236}">
                <a16:creationId xmlns:a16="http://schemas.microsoft.com/office/drawing/2014/main" id="{5B7489B2-8920-17F0-0158-1198F0FDB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28"/>
          <a:stretch/>
        </p:blipFill>
        <p:spPr bwMode="auto">
          <a:xfrm>
            <a:off x="6141720" y="10"/>
            <a:ext cx="6050280" cy="4187119"/>
          </a:xfrm>
          <a:prstGeom prst="rect">
            <a:avLst/>
          </a:prstGeom>
          <a:noFill/>
          <a:extLst>
            <a:ext uri="{909E8E84-426E-40DD-AFC4-6F175D3DCCD1}">
              <a14:hiddenFill xmlns:a14="http://schemas.microsoft.com/office/drawing/2010/main">
                <a:solidFill>
                  <a:srgbClr val="FFFFFF"/>
                </a:solidFill>
              </a14:hiddenFill>
            </a:ext>
          </a:extLst>
        </p:spPr>
      </p:pic>
      <p:sp>
        <p:nvSpPr>
          <p:cNvPr id="8217" name="Freeform: Shape 8216">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8219" name="Freeform: Shape 8218">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58313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42823-382E-6A89-8A55-64FC673265E0}"/>
              </a:ext>
            </a:extLst>
          </p:cNvPr>
          <p:cNvSpPr>
            <a:spLocks noGrp="1"/>
          </p:cNvSpPr>
          <p:nvPr>
            <p:ph type="title"/>
          </p:nvPr>
        </p:nvSpPr>
        <p:spPr>
          <a:xfrm>
            <a:off x="5100824" y="685800"/>
            <a:ext cx="6176776" cy="1485900"/>
          </a:xfrm>
        </p:spPr>
        <p:txBody>
          <a:bodyPr>
            <a:normAutofit/>
          </a:bodyPr>
          <a:lstStyle/>
          <a:p>
            <a:endParaRPr lang="en-GR"/>
          </a:p>
        </p:txBody>
      </p:sp>
      <p:pic>
        <p:nvPicPr>
          <p:cNvPr id="9219" name="Picture 3">
            <a:extLst>
              <a:ext uri="{FF2B5EF4-FFF2-40B4-BE49-F238E27FC236}">
                <a16:creationId xmlns:a16="http://schemas.microsoft.com/office/drawing/2014/main" id="{3652A642-9AAB-A42F-5580-A15598B2A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8" r="2484" b="-2"/>
          <a:stretch/>
        </p:blipFill>
        <p:spPr bwMode="auto">
          <a:xfrm>
            <a:off x="20" y="-1"/>
            <a:ext cx="4373525" cy="343808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F07043CE-EE07-8538-71A8-7EECBF3B2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41"/>
          <a:stretch/>
        </p:blipFill>
        <p:spPr bwMode="auto">
          <a:xfrm>
            <a:off x="-44977" y="3438457"/>
            <a:ext cx="4373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9227" name="Rectangle 9226">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EF9355B-D872-85DD-62F5-CBEC9BB4C554}"/>
              </a:ext>
            </a:extLst>
          </p:cNvPr>
          <p:cNvSpPr>
            <a:spLocks noGrp="1"/>
          </p:cNvSpPr>
          <p:nvPr>
            <p:ph idx="1"/>
          </p:nvPr>
        </p:nvSpPr>
        <p:spPr>
          <a:xfrm>
            <a:off x="5100824" y="2286000"/>
            <a:ext cx="6176776" cy="3581400"/>
          </a:xfrm>
        </p:spPr>
        <p:txBody>
          <a:bodyPr>
            <a:normAutofit/>
          </a:bodyPr>
          <a:lstStyle/>
          <a:p>
            <a:endParaRPr lang="en-GR" dirty="0"/>
          </a:p>
        </p:txBody>
      </p:sp>
      <p:pic>
        <p:nvPicPr>
          <p:cNvPr id="9220" name="Picture 4">
            <a:extLst>
              <a:ext uri="{FF2B5EF4-FFF2-40B4-BE49-F238E27FC236}">
                <a16:creationId xmlns:a16="http://schemas.microsoft.com/office/drawing/2014/main" id="{64B42CD4-D5FB-7FCB-2147-56DF5C260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127" y="66743"/>
            <a:ext cx="6364373" cy="679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8C50-7C6A-4EAC-F437-BE39D807F578}"/>
              </a:ext>
            </a:extLst>
          </p:cNvPr>
          <p:cNvSpPr>
            <a:spLocks noGrp="1"/>
          </p:cNvSpPr>
          <p:nvPr>
            <p:ph type="title"/>
          </p:nvPr>
        </p:nvSpPr>
        <p:spPr/>
        <p:txBody>
          <a:bodyPr/>
          <a:lstStyle/>
          <a:p>
            <a:r>
              <a:rPr lang="en-GR" dirty="0"/>
              <a:t>Tanner Classification</a:t>
            </a:r>
          </a:p>
        </p:txBody>
      </p:sp>
      <p:pic>
        <p:nvPicPr>
          <p:cNvPr id="10243" name="Picture 3" descr="Image">
            <a:extLst>
              <a:ext uri="{FF2B5EF4-FFF2-40B4-BE49-F238E27FC236}">
                <a16:creationId xmlns:a16="http://schemas.microsoft.com/office/drawing/2014/main" id="{5C832489-A31A-E5CF-6842-595FFAF41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763270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FFCC61-E01F-DDE1-3130-27C4C6AA3B93}"/>
              </a:ext>
            </a:extLst>
          </p:cNvPr>
          <p:cNvSpPr>
            <a:spLocks noChangeArrowheads="1"/>
          </p:cNvSpPr>
          <p:nvPr/>
        </p:nvSpPr>
        <p:spPr bwMode="auto">
          <a:xfrm>
            <a:off x="1371600" y="228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R" altLang="en-GR" sz="1000" b="0" i="0" u="none" strike="noStrike" cap="none" normalizeH="0" baseline="0">
                <a:ln>
                  <a:noFill/>
                </a:ln>
                <a:solidFill>
                  <a:schemeClr val="tx1"/>
                </a:solidFill>
                <a:effectLst/>
                <a:latin typeface="Noto Sans" panose="020B0502040504020204" pitchFamily="34" charset="0"/>
              </a:rPr>
            </a:br>
            <a:endParaRPr kumimoji="0" lang="en-GR" altLang="en-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FD41E8E-3052-A702-FAFC-253A3F2389DB}"/>
              </a:ext>
            </a:extLst>
          </p:cNvPr>
          <p:cNvSpPr txBox="1"/>
          <p:nvPr/>
        </p:nvSpPr>
        <p:spPr>
          <a:xfrm>
            <a:off x="9004300" y="2309842"/>
            <a:ext cx="3213100" cy="4524315"/>
          </a:xfrm>
          <a:prstGeom prst="rect">
            <a:avLst/>
          </a:prstGeom>
          <a:noFill/>
        </p:spPr>
        <p:txBody>
          <a:bodyPr wrap="square" rtlCol="0">
            <a:spAutoFit/>
          </a:bodyPr>
          <a:lstStyle/>
          <a:p>
            <a:pPr algn="l"/>
            <a:r>
              <a:rPr lang="en-GB" b="0" i="0" u="none" strike="noStrike" dirty="0">
                <a:solidFill>
                  <a:srgbClr val="232323"/>
                </a:solidFill>
                <a:effectLst/>
                <a:latin typeface="Noto Sans" panose="020B0502040504020204" pitchFamily="34" charset="0"/>
              </a:rPr>
              <a:t>Stage 1: Prepubertal.</a:t>
            </a:r>
          </a:p>
          <a:p>
            <a:pPr algn="l"/>
            <a:r>
              <a:rPr lang="en-GB" b="0" i="0" u="none" strike="noStrike" dirty="0">
                <a:solidFill>
                  <a:srgbClr val="232323"/>
                </a:solidFill>
                <a:effectLst/>
                <a:latin typeface="Noto Sans" panose="020B0502040504020204" pitchFamily="34" charset="0"/>
              </a:rPr>
              <a:t>Stage 2: Breast bud stage with elevation of breast and papilla; enlargement of areola.</a:t>
            </a:r>
          </a:p>
          <a:p>
            <a:pPr algn="l"/>
            <a:r>
              <a:rPr lang="en-GB" b="0" i="0" u="none" strike="noStrike" dirty="0">
                <a:solidFill>
                  <a:srgbClr val="232323"/>
                </a:solidFill>
                <a:effectLst/>
                <a:latin typeface="Noto Sans" panose="020B0502040504020204" pitchFamily="34" charset="0"/>
              </a:rPr>
              <a:t>Stage 3: Further enlargement of breast and areola; no separation of their contour.</a:t>
            </a:r>
          </a:p>
          <a:p>
            <a:pPr algn="l"/>
            <a:r>
              <a:rPr lang="en-GB" b="0" i="0" u="none" strike="noStrike" dirty="0">
                <a:solidFill>
                  <a:srgbClr val="232323"/>
                </a:solidFill>
                <a:effectLst/>
                <a:latin typeface="Noto Sans" panose="020B0502040504020204" pitchFamily="34" charset="0"/>
              </a:rPr>
              <a:t>Stage 4: Areola and papilla form a secondary mound above level of breast.</a:t>
            </a:r>
          </a:p>
          <a:p>
            <a:r>
              <a:rPr lang="en-GB" b="0" i="0" u="none" strike="noStrike" dirty="0">
                <a:solidFill>
                  <a:srgbClr val="232323"/>
                </a:solidFill>
                <a:effectLst/>
                <a:latin typeface="Noto Sans" panose="020B0502040504020204" pitchFamily="34" charset="0"/>
              </a:rPr>
              <a:t>Stage 5: Mature stage with projection of papilla only, related to recession of areola.</a:t>
            </a:r>
            <a:endParaRPr lang="en-GR" dirty="0"/>
          </a:p>
        </p:txBody>
      </p:sp>
    </p:spTree>
    <p:extLst>
      <p:ext uri="{BB962C8B-B14F-4D97-AF65-F5344CB8AC3E}">
        <p14:creationId xmlns:p14="http://schemas.microsoft.com/office/powerpoint/2010/main" val="411489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403F1CE3-DDD5-D400-87F7-2C16F1DF5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7798" y="480515"/>
            <a:ext cx="7856402" cy="589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A40CB-D59C-4C50-5EF9-62856F73AC21}"/>
              </a:ext>
            </a:extLst>
          </p:cNvPr>
          <p:cNvSpPr>
            <a:spLocks noGrp="1"/>
          </p:cNvSpPr>
          <p:nvPr>
            <p:ph type="title"/>
          </p:nvPr>
        </p:nvSpPr>
        <p:spPr>
          <a:xfrm>
            <a:off x="8471424" y="1110882"/>
            <a:ext cx="3053039" cy="1060817"/>
          </a:xfrm>
        </p:spPr>
        <p:txBody>
          <a:bodyPr anchor="b">
            <a:normAutofit/>
          </a:bodyPr>
          <a:lstStyle/>
          <a:p>
            <a:r>
              <a:rPr lang="en-GB" sz="2800" dirty="0" err="1"/>
              <a:t>Π</a:t>
            </a:r>
            <a:r>
              <a:rPr lang="el-GR" sz="2800" dirty="0" err="1"/>
              <a:t>τώση</a:t>
            </a:r>
            <a:r>
              <a:rPr lang="el-GR" sz="2800" dirty="0"/>
              <a:t> μαστών </a:t>
            </a:r>
            <a:endParaRPr lang="en-GR" sz="2800" dirty="0"/>
          </a:p>
        </p:txBody>
      </p:sp>
      <p:sp>
        <p:nvSpPr>
          <p:cNvPr id="8" name="Content Placeholder 7">
            <a:extLst>
              <a:ext uri="{FF2B5EF4-FFF2-40B4-BE49-F238E27FC236}">
                <a16:creationId xmlns:a16="http://schemas.microsoft.com/office/drawing/2014/main" id="{73E6B2CC-268D-F049-D586-B6B85714230C}"/>
              </a:ext>
            </a:extLst>
          </p:cNvPr>
          <p:cNvSpPr>
            <a:spLocks noGrp="1"/>
          </p:cNvSpPr>
          <p:nvPr>
            <p:ph idx="1"/>
          </p:nvPr>
        </p:nvSpPr>
        <p:spPr>
          <a:xfrm>
            <a:off x="8471423" y="2286000"/>
            <a:ext cx="3053039" cy="3931920"/>
          </a:xfrm>
        </p:spPr>
        <p:txBody>
          <a:bodyPr>
            <a:normAutofit/>
          </a:bodyPr>
          <a:lstStyle/>
          <a:p>
            <a:r>
              <a:rPr lang="el-GR" sz="1600" dirty="0"/>
              <a:t>Επέρχεται με την ηλικία </a:t>
            </a:r>
          </a:p>
          <a:p>
            <a:r>
              <a:rPr lang="el-GR" sz="1600" dirty="0"/>
              <a:t>Επηρεάζεται από το θηλασμό και την κύηση</a:t>
            </a:r>
            <a:endParaRPr lang="en-US" sz="1600" dirty="0"/>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121" name="Picture 1">
            <a:extLst>
              <a:ext uri="{FF2B5EF4-FFF2-40B4-BE49-F238E27FC236}">
                <a16:creationId xmlns:a16="http://schemas.microsoft.com/office/drawing/2014/main" id="{B14936A6-10E7-3F06-29D0-3D7C4A92B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97"/>
          <a:stretch/>
        </p:blipFill>
        <p:spPr bwMode="auto">
          <a:xfrm>
            <a:off x="482896" y="640088"/>
            <a:ext cx="6680200" cy="5217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30C31C8-39F6-3DEF-6E6B-E3EA12E6E44D}"/>
              </a:ext>
            </a:extLst>
          </p:cNvPr>
          <p:cNvSpPr>
            <a:spLocks noChangeArrowheads="1"/>
          </p:cNvSpPr>
          <p:nvPr/>
        </p:nvSpPr>
        <p:spPr bwMode="auto">
          <a:xfrm>
            <a:off x="-252777" y="10003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R" altLang="en-GR" sz="1800" b="0" i="0" u="none" strike="noStrike" cap="none" normalizeH="0" baseline="0">
                <a:ln>
                  <a:noFill/>
                </a:ln>
                <a:solidFill>
                  <a:schemeClr val="tx1"/>
                </a:solidFill>
                <a:effectLst/>
                <a:latin typeface="Arial" panose="020B0604020202020204" pitchFamily="34" charset="0"/>
              </a:rPr>
            </a:br>
            <a:endParaRPr kumimoji="0" lang="en-GR" altLang="en-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643705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477</TotalTime>
  <Words>1930</Words>
  <Application>Microsoft Office PowerPoint</Application>
  <PresentationFormat>Widescreen</PresentationFormat>
  <Paragraphs>69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Crop</vt:lpstr>
      <vt:lpstr>Παθησεις μαστου </vt:lpstr>
      <vt:lpstr>ΜΑΣΤΟΣ- εμβρυολογία </vt:lpstr>
      <vt:lpstr>ΑΝΑΤΟΜΙΑ ΜΑΣΤΟΥ</vt:lpstr>
      <vt:lpstr>PowerPoint Presentation</vt:lpstr>
      <vt:lpstr>Αιματωση μαστου</vt:lpstr>
      <vt:lpstr>PowerPoint Presentation</vt:lpstr>
      <vt:lpstr>Tanner Classification</vt:lpstr>
      <vt:lpstr>PowerPoint Presentation</vt:lpstr>
      <vt:lpstr>Πτώση μαστών </vt:lpstr>
      <vt:lpstr>PowerPoint Presentation</vt:lpstr>
      <vt:lpstr>Αμαστία , Πολυμαστία , Πολυθηλία </vt:lpstr>
      <vt:lpstr>Σωληνώδεις μαστοί   </vt:lpstr>
      <vt:lpstr>PowerPoint Presentation</vt:lpstr>
      <vt:lpstr>Σύνδρομο Poland</vt:lpstr>
      <vt:lpstr>Μαστίτιδα</vt:lpstr>
      <vt:lpstr>Πορεκτασία-   Mammary Duct Ectasia  </vt:lpstr>
      <vt:lpstr>Νέκρωση λίπους</vt:lpstr>
      <vt:lpstr>Ινοκυστικές αλλοιώσεις</vt:lpstr>
      <vt:lpstr>Ινοκυστικές αλλοιώσεις</vt:lpstr>
      <vt:lpstr>Κύστεις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Παθησεις μαστου </dc:title>
  <dc:creator>KATERINA STILIANAKI</dc:creator>
  <cp:lastModifiedBy>Microsoft Office User</cp:lastModifiedBy>
  <cp:revision>2</cp:revision>
  <dcterms:created xsi:type="dcterms:W3CDTF">2023-04-26T20:33:13Z</dcterms:created>
  <dcterms:modified xsi:type="dcterms:W3CDTF">2024-06-16T17:29:38Z</dcterms:modified>
</cp:coreProperties>
</file>