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</p:sldIdLst>
  <p:sldSz cy="6858000" cx="12192000"/>
  <p:notesSz cx="6858000" cy="9144000"/>
  <p:embeddedFontLst>
    <p:embeddedFont>
      <p:font typeface="Roboto"/>
      <p:regular r:id="rId79"/>
      <p:bold r:id="rId80"/>
      <p:italic r:id="rId81"/>
      <p:boldItalic r:id="rId82"/>
    </p:embeddedFont>
    <p:embeddedFont>
      <p:font typeface="Arimo"/>
      <p:regular r:id="rId83"/>
      <p:bold r:id="rId84"/>
      <p:italic r:id="rId85"/>
      <p:boldItalic r:id="rId86"/>
    </p:embeddedFont>
    <p:embeddedFont>
      <p:font typeface="Open Sans"/>
      <p:regular r:id="rId87"/>
      <p:bold r:id="rId88"/>
      <p:italic r:id="rId89"/>
      <p:boldItalic r:id="rId9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91" roundtripDataSignature="AMtx7mg4ee00BZXkt1HuLss/SzIAebH5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FFD3017-9D39-496C-817F-81F3FF8307B9}">
  <a:tblStyle styleId="{AFFD3017-9D39-496C-817F-81F3FF8307B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  <a:tblStyle styleId="{944639DA-5B62-45EA-91EE-B7F500FA72AF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Arimo-bold.fntdata"/><Relationship Id="rId83" Type="http://schemas.openxmlformats.org/officeDocument/2006/relationships/font" Target="fonts/Arimo-regular.fntdata"/><Relationship Id="rId42" Type="http://schemas.openxmlformats.org/officeDocument/2006/relationships/slide" Target="slides/slide37.xml"/><Relationship Id="rId86" Type="http://schemas.openxmlformats.org/officeDocument/2006/relationships/font" Target="fonts/Arimo-boldItalic.fntdata"/><Relationship Id="rId41" Type="http://schemas.openxmlformats.org/officeDocument/2006/relationships/slide" Target="slides/slide36.xml"/><Relationship Id="rId85" Type="http://schemas.openxmlformats.org/officeDocument/2006/relationships/font" Target="fonts/Arimo-italic.fntdata"/><Relationship Id="rId44" Type="http://schemas.openxmlformats.org/officeDocument/2006/relationships/slide" Target="slides/slide39.xml"/><Relationship Id="rId88" Type="http://schemas.openxmlformats.org/officeDocument/2006/relationships/font" Target="fonts/OpenSans-bold.fntdata"/><Relationship Id="rId43" Type="http://schemas.openxmlformats.org/officeDocument/2006/relationships/slide" Target="slides/slide38.xml"/><Relationship Id="rId87" Type="http://schemas.openxmlformats.org/officeDocument/2006/relationships/font" Target="fonts/OpenSans-regular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OpenSans-italic.fntdata"/><Relationship Id="rId80" Type="http://schemas.openxmlformats.org/officeDocument/2006/relationships/font" Target="fonts/Roboto-bold.fntdata"/><Relationship Id="rId82" Type="http://schemas.openxmlformats.org/officeDocument/2006/relationships/font" Target="fonts/Roboto-boldItalic.fntdata"/><Relationship Id="rId81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font" Target="fonts/Roboto-regular.fntdata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customschemas.google.com/relationships/presentationmetadata" Target="metadata"/><Relationship Id="rId90" Type="http://schemas.openxmlformats.org/officeDocument/2006/relationships/font" Target="fonts/OpenSans-boldItalic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l-G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f79f00b2b0_0_2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gf79f00b2b0_0_2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" name="Google Shape;151;gf79f00b2b0_0_2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f79f00b2b0_0_3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gf79f00b2b0_0_3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gf79f00b2b0_0_3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9" name="Google Shape;17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f79f00b2b0_0_3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gf79f00b2b0_0_3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" name="Google Shape;187;gf79f00b2b0_0_3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f79f00b2b0_0_3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gf79f00b2b0_0_3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6" name="Google Shape;196;gf79f00b2b0_0_3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f79f00b2b0_0_2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gf79f00b2b0_0_2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" name="Google Shape;203;gf79f00b2b0_0_2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f79f00b2b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gf79f00b2b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" name="Google Shape;94;gf79f00b2b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f79f00b2b0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f79f00b2b0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3" name="Google Shape;223;gf79f00b2b0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9" name="Google Shape;22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2" name="Google Shape;24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f79f00b2b0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f79f00b2b0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9" name="Google Shape;249;gf79f00b2b0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6" name="Google Shape;26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4" name="Google Shape;27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6" name="Google Shape;28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f2128d1b1d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gf2128d1b1d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gf2128d1b1d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f79f00b2b0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gf79f00b2b0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" name="Google Shape;101;gf79f00b2b0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9" name="Google Shape;29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5" name="Google Shape;30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f2128d1b1d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gf2128d1b1d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2" name="Google Shape;312;gf2128d1b1d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8" name="Google Shape;31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4" name="Google Shape;32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0" name="Google Shape;33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7" name="Google Shape;337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4" name="Google Shape;34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1" name="Google Shape;35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4" name="Google Shape;364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0" name="Google Shape;370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7" name="Google Shape;377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4" name="Google Shape;384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2" name="Google Shape;392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f8a2b73896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gf8a2b73896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0" name="Google Shape;400;gf8a2b73896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6" name="Google Shape;406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3" name="Google Shape;41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0" name="Google Shape;420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6" name="Google Shape;426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f2128d1b1d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gf2128d1b1d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4" name="Google Shape;434;gf2128d1b1d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0" name="Google Shape;440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7" name="Google Shape;447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3" name="Google Shape;453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f8a2b73896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gf8a2b73896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0" name="Google Shape;460;gf8a2b73896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6" name="Google Shape;466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2" name="Google Shape;472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8" name="Google Shape;478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4" name="Google Shape;484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0" name="Google Shape;490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79f00b2b0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f79f00b2b0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gf79f00b2b0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7" name="Google Shape;497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5" name="Google Shape;505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2" name="Google Shape;512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9" name="Google Shape;519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7" name="Google Shape;527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f8a2b73896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6" name="Google Shape;536;gf8a2b73896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7" name="Google Shape;537;gf8a2b73896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3" name="Google Shape;543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9" name="Google Shape;549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5" name="Google Shape;555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1" name="Google Shape;561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8a82b6812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8a82b6812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g28a82b6812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8" name="Google Shape;578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4" name="Google Shape;584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4" name="Google Shape;594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" name="Google Shape;14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ιαφάνεια τίτλου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Κατακόρυφο κείμενο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ατακόρυφος τίτλος και Κείμενο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περιεχόμενο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φαλίδα ενότητας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ύο περιεχόμενα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Σύγκριση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Μόνο τίτλος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νό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Περιεχόμενο με λεζάντα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6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Εικόνα με λεζάντα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4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Relationship Id="rId4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6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8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4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1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3.gif"/><Relationship Id="rId4" Type="http://schemas.openxmlformats.org/officeDocument/2006/relationships/image" Target="../media/image3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2.jpg"/><Relationship Id="rId4" Type="http://schemas.openxmlformats.org/officeDocument/2006/relationships/image" Target="../media/image41.jpg"/><Relationship Id="rId5" Type="http://schemas.openxmlformats.org/officeDocument/2006/relationships/image" Target="../media/image3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0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9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0.jpg"/><Relationship Id="rId4" Type="http://schemas.openxmlformats.org/officeDocument/2006/relationships/image" Target="../media/image4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l-GR"/>
              <a:t>ΧΟΛΗΦΟΡΟ ΣΥΣΤΗΜΑ</a:t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l-GR"/>
              <a:t>Ν ΑΛΕΞΑΚΗΣ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703864" cy="12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f79f00b2b0_0_296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l-GR"/>
              <a:t>Απεικονιση χοληφορου δενδρου</a:t>
            </a:r>
            <a:endParaRPr/>
          </a:p>
        </p:txBody>
      </p:sp>
      <p:sp>
        <p:nvSpPr>
          <p:cNvPr id="154" name="Google Shape;154;gf79f00b2b0_0_296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Απεικόνιση χοληφόρου δένδρου</a:t>
            </a:r>
            <a:endParaRPr/>
          </a:p>
        </p:txBody>
      </p:sp>
      <p:graphicFrame>
        <p:nvGraphicFramePr>
          <p:cNvPr id="160" name="Google Shape;160;p16"/>
          <p:cNvGraphicFramePr/>
          <p:nvPr/>
        </p:nvGraphicFramePr>
        <p:xfrm>
          <a:off x="838200" y="18256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{AFFD3017-9D39-496C-817F-81F3FF8307B9}</a:tableStyleId>
              </a:tblPr>
              <a:tblGrid>
                <a:gridCol w="2103125"/>
                <a:gridCol w="2103125"/>
                <a:gridCol w="2103125"/>
                <a:gridCol w="2103125"/>
                <a:gridCol w="21031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US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CT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MRI/ MRCP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EUS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ERCP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Καλυτερη αρχικη εξεταση</a:t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φθηνη-γρηγορη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Σταδιοποιηση ογκων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Ακριβεστατη απεικονιση χοληφορου δενδρου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Όχι ακτινοβολια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l-GR" sz="1800" u="none" cap="none" strike="noStrike"/>
                        <a:t>Τοποθετηση stent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Διαγνωση χολολιθιασης- χολοκυστιτιδας-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Εκτιμηση εξαιρεσιμοτητας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Αριστη απεικονιση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Επιπλοκες σοβαρες 2-4%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Διαγνωση διατεταμενων χοληφορων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Δυνατοτητα FNA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Αμεση χοληδοχοσκοπηση</a:t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spyglass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Μικρη διαθεσιμοτητα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Brush cytology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79f00b2b0_0_308"/>
          <p:cNvSpPr txBox="1"/>
          <p:nvPr>
            <p:ph type="title"/>
          </p:nvPr>
        </p:nvSpPr>
        <p:spPr>
          <a:xfrm>
            <a:off x="838200" y="3343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l-GR"/>
              <a:t>ERCP</a:t>
            </a:r>
            <a:endParaRPr/>
          </a:p>
        </p:txBody>
      </p:sp>
      <p:sp>
        <p:nvSpPr>
          <p:cNvPr id="167" name="Google Shape;167;gf79f00b2b0_0_30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68" name="Google Shape;168;gf79f00b2b0_0_3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4850" y="2364500"/>
            <a:ext cx="3731326" cy="251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f79f00b2b0_0_3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751" y="1825625"/>
            <a:ext cx="6700900" cy="47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MRCP                               EUS</a:t>
            </a:r>
            <a:endParaRPr/>
          </a:p>
        </p:txBody>
      </p:sp>
      <p:pic>
        <p:nvPicPr>
          <p:cNvPr id="175" name="Google Shape;175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497096"/>
            <a:ext cx="5181600" cy="3008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2200" y="2543969"/>
            <a:ext cx="5181600" cy="29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spy-glass </a:t>
            </a:r>
            <a:endParaRPr/>
          </a:p>
        </p:txBody>
      </p:sp>
      <p:pic>
        <p:nvPicPr>
          <p:cNvPr id="182" name="Google Shape;182;p1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5992" y="2124286"/>
            <a:ext cx="4058816" cy="4058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2543280"/>
            <a:ext cx="5181600" cy="2916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f79f00b2b0_0_3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l-GR"/>
              <a:t>PTC                                    PET/CT</a:t>
            </a:r>
            <a:endParaRPr/>
          </a:p>
        </p:txBody>
      </p:sp>
      <p:sp>
        <p:nvSpPr>
          <p:cNvPr id="190" name="Google Shape;190;gf79f00b2b0_0_31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91" name="Google Shape;191;gf79f00b2b0_0_3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2" y="1825625"/>
            <a:ext cx="3184125" cy="31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f79f00b2b0_0_3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7225" y="2589072"/>
            <a:ext cx="6259999" cy="224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f79f00b2b0_0_30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l-GR"/>
              <a:t>Μικροβιολογια  </a:t>
            </a:r>
            <a:endParaRPr/>
          </a:p>
        </p:txBody>
      </p:sp>
      <p:sp>
        <p:nvSpPr>
          <p:cNvPr id="199" name="Google Shape;199;gf79f00b2b0_0_30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l-GR"/>
              <a:t>το χοληφορο δεντρο δεν ειναι απολυτως στειρο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l-GR"/>
              <a:t>σε λιθιαση ή αποφραξη αυξανεται ο κινδυνος βακτηριακης λοιμωξης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i="1" lang="el-GR"/>
              <a:t>κυριοτερα βακτηρια στις λοιμωξεις</a:t>
            </a:r>
            <a:r>
              <a:rPr lang="el-GR"/>
              <a:t>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l-GR"/>
              <a:t>E Coli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l-GR"/>
              <a:t>Klebsiella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l-GR"/>
              <a:t>enterobacter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l-GR"/>
              <a:t>enterococcus 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f79f00b2b0_0_290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l-GR"/>
              <a:t>κυστεις χοληδοχου πορου</a:t>
            </a:r>
            <a:endParaRPr/>
          </a:p>
        </p:txBody>
      </p:sp>
      <p:sp>
        <p:nvSpPr>
          <p:cNvPr id="206" name="Google Shape;206;gf79f00b2b0_0_290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Κυστεις ΧΠ</a:t>
            </a:r>
            <a:endParaRPr/>
          </a:p>
        </p:txBody>
      </p:sp>
      <p:sp>
        <p:nvSpPr>
          <p:cNvPr id="212" name="Google Shape;212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είναι συγγενείς καταστάσεις που περιλαμβάνουν </a:t>
            </a:r>
            <a:r>
              <a:rPr b="1" lang="el-GR"/>
              <a:t>κυστική διαταση  των χοληφόρων πόρων</a:t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Σπανιοι στη δυση, περισσοτερο στη ασια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Συμπτωματα στα πρωτα ετη της ζωης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Επιπλοκες: χολαγγειιτιδα, 2% κινδυνος χολαγγειοCA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Κυστεις ΧΠ </a:t>
            </a:r>
            <a:endParaRPr/>
          </a:p>
        </p:txBody>
      </p:sp>
      <p:pic>
        <p:nvPicPr>
          <p:cNvPr id="218" name="Google Shape;218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0749"/>
            <a:ext cx="6639900" cy="24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39900" y="1728628"/>
            <a:ext cx="5418500" cy="4069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79f00b2b0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97" name="Google Shape;97;gf79f00b2b0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/>
              <a:t>ανατομια - φυσιολογια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/>
              <a:t>παθοφυσιολογια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/>
              <a:t>καλοηθεις παθησεις χοληφορων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/>
              <a:t>    </a:t>
            </a:r>
            <a:r>
              <a:rPr lang="el-GR" sz="2400"/>
              <a:t>χολολιθιαση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 sz="2400"/>
              <a:t>     οξεια χολοκυστιτιδα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 sz="2400"/>
              <a:t>     χοληδοχολιθιαση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 sz="2400"/>
              <a:t>     λιθιασικη παγκρεατιτιδα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 sz="2400"/>
              <a:t>     ειλεος απο χολολιθο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/>
              <a:t>κακοηθεις παθησεις χοληφορων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79f00b2b0_0_6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l-GR"/>
              <a:t>Καλοηθεις παθησεις χολοφορων  </a:t>
            </a:r>
            <a:endParaRPr/>
          </a:p>
        </p:txBody>
      </p:sp>
      <p:sp>
        <p:nvSpPr>
          <p:cNvPr id="226" name="Google Shape;226;gf79f00b2b0_0_6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Παθοφυσιολογια σχηματισμου χολολιθων </a:t>
            </a:r>
            <a:endParaRPr/>
          </a:p>
        </p:txBody>
      </p:sp>
      <p:sp>
        <p:nvSpPr>
          <p:cNvPr id="232" name="Google Shape;232;p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0" i="0" lang="el-GR" sz="2200" u="none" strike="noStrike">
                <a:latin typeface="Arial"/>
                <a:ea typeface="Arial"/>
                <a:cs typeface="Arial"/>
                <a:sym typeface="Arial"/>
              </a:rPr>
              <a:t>Οι χολόλιθοι είναι η πιο κοινή αιτία νόσου των χοληφόρων.</a:t>
            </a:r>
            <a:endParaRPr sz="3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0" i="0" lang="el-GR" sz="2200" u="none" strike="noStrike">
                <a:latin typeface="Arial"/>
                <a:ea typeface="Arial"/>
                <a:cs typeface="Arial"/>
                <a:sym typeface="Arial"/>
              </a:rPr>
              <a:t>Οι χολόλιθοι αποτελούνται από </a:t>
            </a:r>
            <a:r>
              <a:rPr b="1" i="0" lang="el-GR" sz="2200" u="none" strike="noStrike">
                <a:latin typeface="Arial"/>
                <a:ea typeface="Arial"/>
                <a:cs typeface="Arial"/>
                <a:sym typeface="Arial"/>
              </a:rPr>
              <a:t>χοληστερόλη, χολερυθρίνη και ασβέστιο</a:t>
            </a:r>
            <a:r>
              <a:rPr b="0" i="0" lang="el-GR" sz="2200" u="none" strike="noStrike">
                <a:latin typeface="Arial"/>
                <a:ea typeface="Arial"/>
                <a:cs typeface="Arial"/>
                <a:sym typeface="Arial"/>
              </a:rPr>
              <a:t>.</a:t>
            </a:r>
            <a:endParaRPr sz="3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l-GR" sz="2200"/>
              <a:t>Οι χολόλιθοι στη Δύση είναι κυρίως λιθοι χοληστερόλης (70%).</a:t>
            </a:r>
            <a:endParaRPr sz="3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l-GR" sz="2200"/>
              <a:t>Οι χολερυθρινικοι λιθοι συχνά σχετίζονται με αιμολυτική νόσο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3250" y="2296319"/>
            <a:ext cx="3619500" cy="34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Επιπτωση χολολιθιασης</a:t>
            </a:r>
            <a:endParaRPr/>
          </a:p>
        </p:txBody>
      </p:sp>
      <p:sp>
        <p:nvSpPr>
          <p:cNvPr id="239" name="Google Shape;239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l-GR" u="sng"/>
              <a:t>το 10-15% των ενηλίκων αναπτύσσουν χολόλιθους </a:t>
            </a:r>
            <a:endParaRPr b="1" u="sng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Παράγοντες κινδύνου για χολόλιθους είναι γυναικείο φύλο, ηλικία, εγκυμοσύνη, παχυσαρκία και υπερβολική διατροφή</a:t>
            </a:r>
            <a:endParaRPr/>
          </a:p>
          <a:p>
            <a:pPr indent="-1968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l-GR" sz="2300"/>
              <a:t>Οι κοινές μεταλλάξεις στον μεταφορέα ηπατικής χοληστερόλης ABCG8 ειναι ο κυριοτερος </a:t>
            </a:r>
            <a:r>
              <a:rPr lang="el-GR" sz="2300" u="sng"/>
              <a:t>γενετικος κινδυνος </a:t>
            </a:r>
            <a:r>
              <a:rPr lang="el-GR" sz="2300"/>
              <a:t>ανάπτυξης χολόλιθων, ο οποίος αντιπροσωπεύει </a:t>
            </a:r>
            <a:r>
              <a:rPr b="1" lang="el-GR" sz="2300"/>
              <a:t>∼25% </a:t>
            </a:r>
            <a:r>
              <a:rPr lang="el-GR" sz="2300"/>
              <a:t>του συνολικού κινδύνου</a:t>
            </a:r>
            <a:endParaRPr sz="23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Παραγοντες που σχετιζονται με το σχηματισμο χολολιθων</a:t>
            </a:r>
            <a:endParaRPr/>
          </a:p>
        </p:txBody>
      </p:sp>
      <p:graphicFrame>
        <p:nvGraphicFramePr>
          <p:cNvPr id="245" name="Google Shape;245;p11"/>
          <p:cNvGraphicFramePr/>
          <p:nvPr/>
        </p:nvGraphicFramePr>
        <p:xfrm>
          <a:off x="838200" y="18256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{AFFD3017-9D39-496C-817F-81F3FF8307B9}</a:tableStyleId>
              </a:tblPr>
              <a:tblGrid>
                <a:gridCol w="5257800"/>
                <a:gridCol w="52578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Χοληστερηνικοι λιθοι 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Χολερυθρινικοι λιθοι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Αυξημενη έκκριση χοληστερινης στην χολη (</a:t>
                      </a:r>
                      <a:r>
                        <a:rPr b="1" lang="el-GR" sz="1800" u="none" cap="none" strike="noStrike"/>
                        <a:t>παχυσαρκια</a:t>
                      </a:r>
                      <a:r>
                        <a:rPr lang="el-GR" sz="1800" u="none" cap="none" strike="noStrike"/>
                        <a:t>)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Βακτηρια στην χολη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Ελαττωμενη συγκεντρωση χολικων αλατων κ λεκιθινης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Αυξημενη παραγωγη χολερυθρινης (</a:t>
                      </a:r>
                      <a:r>
                        <a:rPr b="1" lang="el-GR" sz="1800" u="none" cap="none" strike="noStrike"/>
                        <a:t>αιμολυτικη αναιμια</a:t>
                      </a:r>
                      <a:r>
                        <a:rPr lang="el-GR" sz="1800" u="none" cap="none" strike="noStrike"/>
                        <a:t>)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Γενετικοι παραγοντες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Σταση χολης (στενωση ΧΠ)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Σταση χολης (</a:t>
                      </a:r>
                      <a:r>
                        <a:rPr b="1" lang="el-GR" sz="1800" u="none" cap="none" strike="noStrike"/>
                        <a:t>TPN, νηστεια, βαγοτομη</a:t>
                      </a:r>
                      <a:r>
                        <a:rPr lang="el-GR" sz="1800" u="none" cap="none" strike="noStrike"/>
                        <a:t>)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Κιρρωση 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Βακτηριακη λοιμωξη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Ορμονικες μεταβολες (</a:t>
                      </a:r>
                      <a:r>
                        <a:rPr b="1" lang="el-GR" sz="1800" u="none" cap="none" strike="noStrike"/>
                        <a:t>οιστρογονα, κυηση</a:t>
                      </a:r>
                      <a:r>
                        <a:rPr lang="el-GR" sz="1800" u="none" cap="none" strike="noStrike"/>
                        <a:t>)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f79f00b2b0_0_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52" name="Google Shape;252;gf79f00b2b0_0_2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53" name="Google Shape;253;gf79f00b2b0_0_26"/>
          <p:cNvSpPr/>
          <p:nvPr/>
        </p:nvSpPr>
        <p:spPr>
          <a:xfrm>
            <a:off x="4879048" y="1807374"/>
            <a:ext cx="2433900" cy="700500"/>
          </a:xfrm>
          <a:prstGeom prst="rect">
            <a:avLst/>
          </a:prstGeom>
          <a:solidFill>
            <a:srgbClr val="08563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l-GR" sz="2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Bile</a:t>
            </a:r>
            <a:r>
              <a:rPr b="0" i="0" lang="el-GR" sz="13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f79f00b2b0_0_26"/>
          <p:cNvSpPr/>
          <p:nvPr/>
        </p:nvSpPr>
        <p:spPr>
          <a:xfrm>
            <a:off x="2203917" y="3129736"/>
            <a:ext cx="2433900" cy="700500"/>
          </a:xfrm>
          <a:prstGeom prst="rect">
            <a:avLst/>
          </a:prstGeom>
          <a:solidFill>
            <a:srgbClr val="0B774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l-GR" sz="2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Water 97.6%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5" name="Google Shape;255;gf79f00b2b0_0_26"/>
          <p:cNvSpPr/>
          <p:nvPr/>
        </p:nvSpPr>
        <p:spPr>
          <a:xfrm>
            <a:off x="7554029" y="3129736"/>
            <a:ext cx="2433900" cy="700500"/>
          </a:xfrm>
          <a:prstGeom prst="rect">
            <a:avLst/>
          </a:prstGeom>
          <a:solidFill>
            <a:srgbClr val="0B774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l-GR" sz="27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Solids 2.4%</a:t>
            </a:r>
            <a:endParaRPr b="0" i="0" sz="3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f79f00b2b0_0_26"/>
          <p:cNvSpPr/>
          <p:nvPr/>
        </p:nvSpPr>
        <p:spPr>
          <a:xfrm>
            <a:off x="8891600" y="4350223"/>
            <a:ext cx="2433900" cy="2415000"/>
          </a:xfrm>
          <a:prstGeom prst="rect">
            <a:avLst/>
          </a:prstGeom>
          <a:solidFill>
            <a:srgbClr val="0E945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l-GR" sz="2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Inorganic</a:t>
            </a:r>
            <a:endParaRPr b="0" i="0" sz="22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l-GR" sz="2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-Na</a:t>
            </a:r>
            <a:endParaRPr b="0" i="0" sz="22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l-GR" sz="2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-Ca</a:t>
            </a:r>
            <a:endParaRPr b="0" i="0" sz="22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l-GR" sz="2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-K</a:t>
            </a:r>
            <a:endParaRPr b="0" i="0" sz="22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l-GR" sz="2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-Cl</a:t>
            </a:r>
            <a:endParaRPr b="0" i="0" sz="22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l-GR" sz="2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-HCO3</a:t>
            </a:r>
            <a:endParaRPr b="0" i="0" sz="22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7" name="Google Shape;257;gf79f00b2b0_0_26"/>
          <p:cNvSpPr/>
          <p:nvPr/>
        </p:nvSpPr>
        <p:spPr>
          <a:xfrm>
            <a:off x="6216575" y="4350225"/>
            <a:ext cx="2433900" cy="2415000"/>
          </a:xfrm>
          <a:prstGeom prst="rect">
            <a:avLst/>
          </a:prstGeom>
          <a:solidFill>
            <a:srgbClr val="0E945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l-GR" sz="2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Organic</a:t>
            </a:r>
            <a:endParaRPr b="0" i="0" sz="21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l-GR" sz="2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-Bile salts</a:t>
            </a:r>
            <a:endParaRPr b="0" i="0" sz="21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l-GR" sz="2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-Bile pigments</a:t>
            </a:r>
            <a:endParaRPr b="0" i="0" sz="21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l-GR" sz="2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-cholesterol</a:t>
            </a:r>
            <a:endParaRPr b="0" i="0" sz="21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l-GR" sz="2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-Fatty acids</a:t>
            </a:r>
            <a:endParaRPr b="0" i="0" sz="21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l-GR" sz="2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-lecithin 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8" name="Google Shape;258;gf79f00b2b0_0_26"/>
          <p:cNvCxnSpPr>
            <a:stCxn id="253" idx="2"/>
            <a:endCxn id="255" idx="0"/>
          </p:cNvCxnSpPr>
          <p:nvPr/>
        </p:nvCxnSpPr>
        <p:spPr>
          <a:xfrm flipH="1" rot="-5400000">
            <a:off x="7122598" y="1481274"/>
            <a:ext cx="621900" cy="26751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9" name="Google Shape;259;gf79f00b2b0_0_26"/>
          <p:cNvCxnSpPr>
            <a:stCxn id="254" idx="0"/>
            <a:endCxn id="253" idx="2"/>
          </p:cNvCxnSpPr>
          <p:nvPr/>
        </p:nvCxnSpPr>
        <p:spPr>
          <a:xfrm rot="-5400000">
            <a:off x="4447467" y="1481236"/>
            <a:ext cx="621900" cy="26751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0" name="Google Shape;260;gf79f00b2b0_0_26"/>
          <p:cNvCxnSpPr>
            <a:stCxn id="254" idx="2"/>
          </p:cNvCxnSpPr>
          <p:nvPr/>
        </p:nvCxnSpPr>
        <p:spPr>
          <a:xfrm flipH="1" rot="-5400000">
            <a:off x="3829767" y="3421336"/>
            <a:ext cx="519900" cy="13377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1" name="Google Shape;261;gf79f00b2b0_0_26"/>
          <p:cNvCxnSpPr>
            <a:endCxn id="254" idx="2"/>
          </p:cNvCxnSpPr>
          <p:nvPr/>
        </p:nvCxnSpPr>
        <p:spPr>
          <a:xfrm flipH="1" rot="10800000">
            <a:off x="2083467" y="3830236"/>
            <a:ext cx="1337400" cy="519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2" name="Google Shape;262;gf79f00b2b0_0_26"/>
          <p:cNvCxnSpPr>
            <a:stCxn id="255" idx="2"/>
            <a:endCxn id="256" idx="0"/>
          </p:cNvCxnSpPr>
          <p:nvPr/>
        </p:nvCxnSpPr>
        <p:spPr>
          <a:xfrm flipH="1" rot="-5400000">
            <a:off x="9179879" y="3421336"/>
            <a:ext cx="519900" cy="1337700"/>
          </a:xfrm>
          <a:prstGeom prst="bentConnector3">
            <a:avLst>
              <a:gd fmla="val 50008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3" name="Google Shape;263;gf79f00b2b0_0_26"/>
          <p:cNvCxnSpPr>
            <a:stCxn id="257" idx="0"/>
            <a:endCxn id="255" idx="2"/>
          </p:cNvCxnSpPr>
          <p:nvPr/>
        </p:nvCxnSpPr>
        <p:spPr>
          <a:xfrm rot="-5400000">
            <a:off x="7842275" y="3421575"/>
            <a:ext cx="519900" cy="1337400"/>
          </a:xfrm>
          <a:prstGeom prst="bentConnector3">
            <a:avLst>
              <a:gd fmla="val 50009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Χοληστερινικοι λιθοι</a:t>
            </a:r>
            <a:endParaRPr/>
          </a:p>
        </p:txBody>
      </p:sp>
      <p:sp>
        <p:nvSpPr>
          <p:cNvPr id="269" name="Google Shape;269;p1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0" i="0" lang="el-GR" sz="2000" u="none" strike="noStrike">
                <a:latin typeface="Arial"/>
                <a:ea typeface="Arial"/>
                <a:cs typeface="Arial"/>
                <a:sym typeface="Arial"/>
              </a:rPr>
              <a:t>Η χοληστερόλη και άλλα λιπίδια στη χολή δεν είναι υδατοδιαλυτά</a:t>
            </a:r>
            <a:endParaRPr b="0" i="0" sz="20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0" i="0" lang="el-GR" sz="2000" u="none" strike="noStrike">
                <a:latin typeface="Arial"/>
                <a:ea typeface="Arial"/>
                <a:cs typeface="Arial"/>
                <a:sym typeface="Arial"/>
              </a:rPr>
              <a:t>Ο μηχανισμός διαλυτοποίησης εξαρτάται από τη μεταφορά χοληστερόλης στον λιπόφιλο πυρήνα των μ</a:t>
            </a:r>
            <a:r>
              <a:rPr lang="el-GR" sz="2000">
                <a:latin typeface="Arial"/>
                <a:ea typeface="Arial"/>
                <a:cs typeface="Arial"/>
                <a:sym typeface="Arial"/>
              </a:rPr>
              <a:t>υ</a:t>
            </a:r>
            <a:r>
              <a:rPr b="0" i="0" lang="el-GR" sz="2000" u="none" strike="noStrike">
                <a:latin typeface="Arial"/>
                <a:ea typeface="Arial"/>
                <a:cs typeface="Arial"/>
                <a:sym typeface="Arial"/>
              </a:rPr>
              <a:t>κ</a:t>
            </a:r>
            <a:r>
              <a:rPr lang="el-GR" sz="2000">
                <a:latin typeface="Arial"/>
                <a:ea typeface="Arial"/>
                <a:cs typeface="Arial"/>
                <a:sym typeface="Arial"/>
              </a:rPr>
              <a:t>η</a:t>
            </a:r>
            <a:r>
              <a:rPr b="0" i="0" lang="el-GR" sz="2000" u="none" strike="noStrike">
                <a:latin typeface="Arial"/>
                <a:ea typeface="Arial"/>
                <a:cs typeface="Arial"/>
                <a:sym typeface="Arial"/>
              </a:rPr>
              <a:t>λίων</a:t>
            </a:r>
            <a:endParaRPr b="0" i="0" sz="20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l-GR" sz="2000">
                <a:latin typeface="Arial"/>
                <a:ea typeface="Arial"/>
                <a:cs typeface="Arial"/>
                <a:sym typeface="Arial"/>
              </a:rPr>
              <a:t>Όταν υπερβαίνεται η κρίσιμη συγκέντρωση μυκηλίου, η χοληστερόλη δεν καθιζάνει </a:t>
            </a:r>
            <a:endParaRPr sz="3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i="0" lang="el-GR" sz="2000" u="none" strike="noStrike">
                <a:latin typeface="Arial"/>
                <a:ea typeface="Arial"/>
                <a:cs typeface="Arial"/>
                <a:sym typeface="Arial"/>
              </a:rPr>
              <a:t>Τα μόρια της χοληστερόλης συγκεντρώνονται μαζί και στη συνέχεια σχηματίζοντας κρυστάλλους</a:t>
            </a:r>
            <a:endParaRPr b="1" sz="3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l-GR" sz="2000">
                <a:latin typeface="Arial"/>
                <a:ea typeface="Arial"/>
                <a:cs typeface="Arial"/>
                <a:sym typeface="Arial"/>
              </a:rPr>
              <a:t>Και άλλες ουσίες (π.χ., apo-AI, βλέννα και άλλες χολικές πρωτεΐνες) παίζουν επίσης ρόλο στο σχηματισμό χολόλιθου</a:t>
            </a:r>
            <a:endParaRPr sz="30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70" name="Google Shape;270;p1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6635" y="2396124"/>
            <a:ext cx="4452730" cy="321033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0"/>
          <p:cNvSpPr txBox="1"/>
          <p:nvPr/>
        </p:nvSpPr>
        <p:spPr>
          <a:xfrm>
            <a:off x="7731500" y="1784200"/>
            <a:ext cx="978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l-GR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Μυκήλιο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Φυσικη ιστορια χολολιθων</a:t>
            </a:r>
            <a:endParaRPr/>
          </a:p>
        </p:txBody>
      </p:sp>
      <p:sp>
        <p:nvSpPr>
          <p:cNvPr id="277" name="Google Shape;277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l-GR" sz="2000">
                <a:latin typeface="Arial"/>
                <a:ea typeface="Arial"/>
                <a:cs typeface="Arial"/>
                <a:sym typeface="Arial"/>
              </a:rPr>
              <a:t>75% ασυμπτωματικοι</a:t>
            </a:r>
            <a:r>
              <a:rPr lang="el-GR" sz="2000">
                <a:latin typeface="Arial"/>
                <a:ea typeface="Arial"/>
                <a:cs typeface="Arial"/>
                <a:sym typeface="Arial"/>
              </a:rPr>
              <a:t>----80% παραμενουν ασυμπτωματικοι στα 20 ετη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l-GR" sz="2000">
                <a:latin typeface="Arial"/>
                <a:ea typeface="Arial"/>
                <a:cs typeface="Arial"/>
                <a:sym typeface="Arial"/>
              </a:rPr>
              <a:t>10% ηπια συμπτωματα---επιπλοκες 1-3% / ετος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l-GR" sz="2000">
                <a:latin typeface="Arial"/>
                <a:ea typeface="Arial"/>
                <a:cs typeface="Arial"/>
                <a:sym typeface="Arial"/>
              </a:rPr>
              <a:t>15% σοβαρα συμπτωματα</a:t>
            </a:r>
            <a:r>
              <a:rPr lang="el-GR" sz="2000">
                <a:latin typeface="Arial"/>
                <a:ea typeface="Arial"/>
                <a:cs typeface="Arial"/>
                <a:sym typeface="Arial"/>
              </a:rPr>
              <a:t>—επιπλοκές 7%/ ετος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l-GR" sz="2000">
                <a:latin typeface="Arial"/>
                <a:ea typeface="Arial"/>
                <a:cs typeface="Arial"/>
                <a:sym typeface="Arial"/>
              </a:rPr>
              <a:t>&lt;</a:t>
            </a:r>
            <a:r>
              <a:rPr b="0" i="0" lang="el-GR" sz="2000" u="none" strike="noStrike">
                <a:latin typeface="Arial"/>
                <a:ea typeface="Arial"/>
                <a:cs typeface="Arial"/>
                <a:sym typeface="Arial"/>
              </a:rPr>
              <a:t>3% </a:t>
            </a:r>
            <a:r>
              <a:rPr lang="el-GR" sz="2000">
                <a:latin typeface="Arial"/>
                <a:ea typeface="Arial"/>
                <a:cs typeface="Arial"/>
                <a:sym typeface="Arial"/>
              </a:rPr>
              <a:t>οξεια χολοκυστιτιδα </a:t>
            </a:r>
            <a:endParaRPr b="0" i="0" sz="20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l-GR" sz="2000">
                <a:latin typeface="Arial"/>
                <a:ea typeface="Arial"/>
                <a:cs typeface="Arial"/>
                <a:sym typeface="Arial"/>
              </a:rPr>
              <a:t>&lt;1% λιθιασικη παγκρεατιτιδα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l-GR"/>
              <a:t>ΚΛΙΝΙΚΗ ΑΝΤΙΜΕΤΩΠΙΣΗ</a:t>
            </a:r>
            <a:endParaRPr/>
          </a:p>
        </p:txBody>
      </p:sp>
      <p:sp>
        <p:nvSpPr>
          <p:cNvPr id="283" name="Google Shape;283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Χολολιθοι- αντιμετωπιση </a:t>
            </a:r>
            <a:endParaRPr/>
          </a:p>
        </p:txBody>
      </p:sp>
      <p:sp>
        <p:nvSpPr>
          <p:cNvPr id="289" name="Google Shape;289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b="0" i="0" lang="el-GR" sz="2700" u="none" strike="noStrike">
                <a:latin typeface="Arial"/>
                <a:ea typeface="Arial"/>
                <a:cs typeface="Arial"/>
                <a:sym typeface="Arial"/>
              </a:rPr>
              <a:t>Είναι πλέον γενικά αποδεκτό ότι οι ασυμπτωματικοί χολόλιθοι πρέπει να αντιμετωπίζονται συντηρητικά</a:t>
            </a:r>
            <a:endParaRPr b="0" i="0" sz="27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0" i="0" sz="27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0" i="0" lang="el-GR" sz="2700" u="none" strike="noStrike">
                <a:latin typeface="Arial"/>
                <a:ea typeface="Arial"/>
                <a:cs typeface="Arial"/>
                <a:sym typeface="Arial"/>
              </a:rPr>
              <a:t>χολοκυστεκτομή </a:t>
            </a:r>
            <a:r>
              <a:rPr lang="el-GR" sz="2700">
                <a:latin typeface="Arial"/>
                <a:ea typeface="Arial"/>
                <a:cs typeface="Arial"/>
                <a:sym typeface="Arial"/>
              </a:rPr>
              <a:t>σε </a:t>
            </a:r>
            <a:r>
              <a:rPr b="0" i="0" lang="el-GR" sz="2700" u="none" strike="noStrike">
                <a:latin typeface="Arial"/>
                <a:ea typeface="Arial"/>
                <a:cs typeface="Arial"/>
                <a:sym typeface="Arial"/>
              </a:rPr>
              <a:t>ασθενείς με ασυμπτωματικους χολόλιθους σε</a:t>
            </a:r>
            <a:endParaRPr b="0" i="0" sz="27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el-GR" sz="2700">
                <a:latin typeface="Arial"/>
                <a:ea typeface="Arial"/>
                <a:cs typeface="Arial"/>
                <a:sym typeface="Arial"/>
              </a:rPr>
              <a:t>διαβητικους ασθ 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b="0" i="0" lang="el-GR" sz="2700" u="none" strike="noStrike">
                <a:latin typeface="Arial"/>
                <a:ea typeface="Arial"/>
                <a:cs typeface="Arial"/>
                <a:sym typeface="Arial"/>
              </a:rPr>
              <a:t>μεγαλο</a:t>
            </a:r>
            <a:r>
              <a:rPr lang="el-GR" sz="2700">
                <a:latin typeface="Arial"/>
                <a:ea typeface="Arial"/>
                <a:cs typeface="Arial"/>
                <a:sym typeface="Arial"/>
              </a:rPr>
              <a:t>υς</a:t>
            </a:r>
            <a:r>
              <a:rPr b="0" i="0" lang="el-GR" sz="2700" u="none" strike="noStrike">
                <a:latin typeface="Arial"/>
                <a:ea typeface="Arial"/>
                <a:cs typeface="Arial"/>
                <a:sym typeface="Arial"/>
              </a:rPr>
              <a:t> λιθο</a:t>
            </a:r>
            <a:r>
              <a:rPr lang="el-GR" sz="2700">
                <a:latin typeface="Arial"/>
                <a:ea typeface="Arial"/>
                <a:cs typeface="Arial"/>
                <a:sym typeface="Arial"/>
              </a:rPr>
              <a:t>υς</a:t>
            </a:r>
            <a:r>
              <a:rPr b="0" i="0" lang="el-GR" sz="2700" u="none" strike="noStrike">
                <a:latin typeface="Arial"/>
                <a:ea typeface="Arial"/>
                <a:cs typeface="Arial"/>
                <a:sym typeface="Arial"/>
              </a:rPr>
              <a:t> &gt;2.5 εκ, </a:t>
            </a:r>
            <a:endParaRPr b="0" i="0" sz="27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el-GR" sz="2700">
                <a:latin typeface="Arial"/>
                <a:ea typeface="Arial"/>
                <a:cs typeface="Arial"/>
                <a:sym typeface="Arial"/>
              </a:rPr>
              <a:t>με </a:t>
            </a:r>
            <a:r>
              <a:rPr b="0" i="0" lang="el-GR" sz="2700" u="none" strike="noStrike">
                <a:latin typeface="Arial"/>
                <a:ea typeface="Arial"/>
                <a:cs typeface="Arial"/>
                <a:sym typeface="Arial"/>
              </a:rPr>
              <a:t>πορσελανοειδη ΧΚ</a:t>
            </a:r>
            <a:endParaRPr sz="37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f2128d1b1d_0_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l-GR">
                <a:solidFill>
                  <a:srgbClr val="FF0000"/>
                </a:solidFill>
              </a:rPr>
              <a:t>Χρονια χολοκυστιτιδα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96" name="Google Shape;296;gf2128d1b1d_0_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>
                <a:latin typeface="Arial"/>
                <a:ea typeface="Arial"/>
                <a:cs typeface="Arial"/>
                <a:sym typeface="Arial"/>
              </a:rPr>
              <a:t>Επαναλαμβανόμενες κρίσεις </a:t>
            </a:r>
            <a:r>
              <a:rPr b="1" lang="el-GR">
                <a:latin typeface="Arial"/>
                <a:ea typeface="Arial"/>
                <a:cs typeface="Arial"/>
                <a:sym typeface="Arial"/>
              </a:rPr>
              <a:t>κολικού χοληφορων</a:t>
            </a:r>
            <a:r>
              <a:rPr lang="el-GR">
                <a:latin typeface="Arial"/>
                <a:ea typeface="Arial"/>
                <a:cs typeface="Arial"/>
                <a:sym typeface="Arial"/>
              </a:rPr>
              <a:t>, με μόνο προσωρινή απόφραξη του κυστικού πόρου, μπορεί να προκαλέσουν φλεγμονή και σχηματισμο ινωσης στον αυχενα της χοληδόχου κύστης και τον κυστικό πόρο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>
                <a:latin typeface="Arial"/>
                <a:ea typeface="Arial"/>
                <a:cs typeface="Arial"/>
                <a:sym typeface="Arial"/>
              </a:rPr>
              <a:t>αυτη η διαδικασια ονομαζεται χρονια χολοκυστιτιδα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f79f00b2b0_0_20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l-GR"/>
              <a:t>Ανατομια</a:t>
            </a:r>
            <a:endParaRPr/>
          </a:p>
        </p:txBody>
      </p:sp>
      <p:sp>
        <p:nvSpPr>
          <p:cNvPr id="104" name="Google Shape;104;gf79f00b2b0_0_20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Κoλικος χοληφορων-παθοφυσιολογια </a:t>
            </a:r>
            <a:endParaRPr/>
          </a:p>
        </p:txBody>
      </p:sp>
      <p:sp>
        <p:nvSpPr>
          <p:cNvPr id="302" name="Google Shape;302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b="0" i="0" lang="el-GR" sz="2500" u="sng" strike="noStrike">
                <a:latin typeface="Arial"/>
                <a:ea typeface="Arial"/>
                <a:cs typeface="Arial"/>
                <a:sym typeface="Arial"/>
              </a:rPr>
              <a:t>η πιο κοινή εκδήλωση των χολόλιθων</a:t>
            </a:r>
            <a:endParaRPr b="0" i="0" sz="2500" u="sng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b="0" i="0" lang="el-GR" sz="2500" u="none" strike="noStrike">
                <a:latin typeface="Arial"/>
                <a:ea typeface="Arial"/>
                <a:cs typeface="Arial"/>
                <a:sym typeface="Arial"/>
              </a:rPr>
              <a:t>Οι προσβολές του </a:t>
            </a:r>
            <a:r>
              <a:rPr b="1" i="0" lang="el-GR" sz="2500" u="none" strike="noStrike">
                <a:latin typeface="Arial"/>
                <a:ea typeface="Arial"/>
                <a:cs typeface="Arial"/>
                <a:sym typeface="Arial"/>
              </a:rPr>
              <a:t>πόνου στο δεξί-άνω τεταρτημόριο</a:t>
            </a:r>
            <a:r>
              <a:rPr b="0" i="0" lang="el-GR" sz="2500" u="none" strike="noStrike">
                <a:latin typeface="Arial"/>
                <a:ea typeface="Arial"/>
                <a:cs typeface="Arial"/>
                <a:sym typeface="Arial"/>
              </a:rPr>
              <a:t> (RUQ), προκαλούνται από διαλείπουσα απόφραξη του κυστικού πόρου από </a:t>
            </a:r>
            <a:r>
              <a:rPr lang="el-GR" sz="2500">
                <a:latin typeface="Arial"/>
                <a:ea typeface="Arial"/>
                <a:cs typeface="Arial"/>
                <a:sym typeface="Arial"/>
              </a:rPr>
              <a:t>εναν</a:t>
            </a:r>
            <a:r>
              <a:rPr b="0" i="0" lang="el-GR" sz="2500" u="none" strike="noStrike">
                <a:latin typeface="Arial"/>
                <a:ea typeface="Arial"/>
                <a:cs typeface="Arial"/>
                <a:sym typeface="Arial"/>
              </a:rPr>
              <a:t> χολόλιθο</a:t>
            </a:r>
            <a:endParaRPr b="0" i="0" sz="25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b="0" i="0" lang="el-GR" sz="2500" u="none" strike="noStrike">
                <a:latin typeface="Arial"/>
                <a:ea typeface="Arial"/>
                <a:cs typeface="Arial"/>
                <a:sym typeface="Arial"/>
              </a:rPr>
              <a:t>Η προσβολη συχνά ακολουθεί την κατάποση τροφής, η οποία συστέλλει τη χοληδόχο κύστη και </a:t>
            </a:r>
            <a:r>
              <a:rPr b="1" i="0" lang="el-GR" sz="2500" u="none" strike="noStrike">
                <a:latin typeface="Arial"/>
                <a:ea typeface="Arial"/>
                <a:cs typeface="Arial"/>
                <a:sym typeface="Arial"/>
              </a:rPr>
              <a:t>μετακινείται  μια πέτρα στον κυστικό πόρο</a:t>
            </a:r>
            <a:endParaRPr b="1" sz="35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b="0" i="0" lang="el-GR" sz="2500" u="none" strike="noStrike">
                <a:latin typeface="Arial"/>
                <a:ea typeface="Arial"/>
                <a:cs typeface="Arial"/>
                <a:sym typeface="Arial"/>
              </a:rPr>
              <a:t>Η απόφραξη του κυστικού είναι προσωρινή, διαρκεί από λίγα λεπτά έως </a:t>
            </a:r>
            <a:r>
              <a:rPr b="1" i="0" lang="el-GR" sz="2500" u="none" strike="noStrike">
                <a:latin typeface="Arial"/>
                <a:ea typeface="Arial"/>
                <a:cs typeface="Arial"/>
                <a:sym typeface="Arial"/>
              </a:rPr>
              <a:t>αρκετές ώρες</a:t>
            </a:r>
            <a:endParaRPr sz="3500"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i="0" sz="2500" u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Κολικος χοληφορων </a:t>
            </a:r>
            <a:endParaRPr/>
          </a:p>
        </p:txBody>
      </p:sp>
      <p:sp>
        <p:nvSpPr>
          <p:cNvPr id="308" name="Google Shape;308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b="0" i="0" lang="el-GR" sz="2900" u="none" strike="noStrike">
                <a:latin typeface="Arial"/>
                <a:ea typeface="Arial"/>
                <a:cs typeface="Arial"/>
                <a:sym typeface="Arial"/>
              </a:rPr>
              <a:t>Συνήθως, ο πόνος στους χολικούς κολικούς γίνεται αισθητός στο δεξί άνω τεταρτημόριο (RUQ) της κοιλιάς και συχνά </a:t>
            </a:r>
            <a:r>
              <a:rPr lang="el-GR" sz="2900">
                <a:latin typeface="Arial"/>
                <a:ea typeface="Arial"/>
                <a:cs typeface="Arial"/>
                <a:sym typeface="Arial"/>
              </a:rPr>
              <a:t>αντανακλά</a:t>
            </a:r>
            <a:r>
              <a:rPr b="0" i="0" lang="el-GR" sz="2900" u="none" strike="noStrike">
                <a:latin typeface="Arial"/>
                <a:ea typeface="Arial"/>
                <a:cs typeface="Arial"/>
                <a:sym typeface="Arial"/>
              </a:rPr>
              <a:t> στην πλάτη</a:t>
            </a:r>
            <a:endParaRPr sz="39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b="0" i="0" lang="el-GR" sz="2900" u="none" strike="noStrike">
                <a:latin typeface="Arial"/>
                <a:ea typeface="Arial"/>
                <a:cs typeface="Arial"/>
                <a:sym typeface="Arial"/>
              </a:rPr>
              <a:t>Ο πόνος μπορεί να διαρκέσει </a:t>
            </a:r>
            <a:r>
              <a:rPr b="1" i="0" lang="el-GR" sz="2900" u="none" strike="noStrike">
                <a:latin typeface="Arial"/>
                <a:ea typeface="Arial"/>
                <a:cs typeface="Arial"/>
                <a:sym typeface="Arial"/>
              </a:rPr>
              <a:t>από λεπτά έως ώρες</a:t>
            </a:r>
            <a:endParaRPr sz="39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b="0" i="0" lang="el-GR" sz="2900" u="none" strike="noStrike">
                <a:latin typeface="Arial"/>
                <a:ea typeface="Arial"/>
                <a:cs typeface="Arial"/>
                <a:sym typeface="Arial"/>
              </a:rPr>
              <a:t>πυρετός και κοιλιακή ευαισθησία δεν υπαρχουν</a:t>
            </a:r>
            <a:endParaRPr b="0" i="0" sz="29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b="0" i="0" lang="el-GR" sz="2900" u="none" strike="noStrike">
                <a:latin typeface="Arial"/>
                <a:ea typeface="Arial"/>
                <a:cs typeface="Arial"/>
                <a:sym typeface="Arial"/>
              </a:rPr>
              <a:t>Ο πυρετός ή η λευκοκυττάρωση λείπουν στις περισσότερες περιπτώσεις. Οι δοκιμασίες ηπατικής λειτουργίας και η αμυλάση του ορού είναι συνήθως φυσιολογικές</a:t>
            </a:r>
            <a:r>
              <a:rPr lang="el-GR" sz="2900"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900" u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f2128d1b1d_0_1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l-GR"/>
              <a:t>διαγνωση</a:t>
            </a:r>
            <a:endParaRPr/>
          </a:p>
        </p:txBody>
      </p:sp>
      <p:sp>
        <p:nvSpPr>
          <p:cNvPr id="315" name="Google Shape;315;gf2128d1b1d_0_1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/>
              <a:t>ιστορικο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/>
              <a:t>υπερηχογραφημα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Κολικος χοληφορων -αντιμετωπιση</a:t>
            </a:r>
            <a:endParaRPr/>
          </a:p>
        </p:txBody>
      </p:sp>
      <p:sp>
        <p:nvSpPr>
          <p:cNvPr id="321" name="Google Shape;321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ενδοφλεβια υγρα, παυσιπονα, τιποτα από το στομα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Πρωιμη λαπ. χολκυστεκτομη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Ευρος κλινικης παθολογιας στην Χολοκυστιτιδα</a:t>
            </a:r>
            <a:endParaRPr/>
          </a:p>
        </p:txBody>
      </p:sp>
      <p:graphicFrame>
        <p:nvGraphicFramePr>
          <p:cNvPr id="327" name="Google Shape;327;p23"/>
          <p:cNvGraphicFramePr/>
          <p:nvPr/>
        </p:nvGraphicFramePr>
        <p:xfrm>
          <a:off x="838200" y="18256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{AFFD3017-9D39-496C-817F-81F3FF8307B9}</a:tableStyleId>
              </a:tblPr>
              <a:tblGrid>
                <a:gridCol w="5257800"/>
                <a:gridCol w="52578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Οξεια χολοκυστιτιδα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Χρονια χολοκυστιτιδα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Αλιθιασικη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Χωρις επιπλοκες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Λιθιασικη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Βλενοκηλη (υδρωπας) 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      -όχι διατρηση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      - διατρηση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             --τοπικη-περιχολοκυστικο αποστημα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             --ελευθερη-χολικη περιτονιτιδα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Χολοκυστεντερικο συριγγιο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Εμπυημα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Εμφυσηματικη 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Οξεια λιθιασικη χολοκυστιτιδα</a:t>
            </a:r>
            <a:endParaRPr/>
          </a:p>
        </p:txBody>
      </p:sp>
      <p:sp>
        <p:nvSpPr>
          <p:cNvPr id="333" name="Google Shape;333;p2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i="0" lang="el-GR" sz="2100" u="none" strike="noStrike">
                <a:latin typeface="Arial"/>
                <a:ea typeface="Arial"/>
                <a:cs typeface="Arial"/>
                <a:sym typeface="Arial"/>
              </a:rPr>
              <a:t>προκύπτει από </a:t>
            </a:r>
            <a:r>
              <a:rPr lang="el-GR" sz="2100">
                <a:latin typeface="Arial"/>
                <a:ea typeface="Arial"/>
                <a:cs typeface="Arial"/>
                <a:sym typeface="Arial"/>
              </a:rPr>
              <a:t>εναν</a:t>
            </a:r>
            <a:r>
              <a:rPr i="0" lang="el-GR" sz="2100" u="none" strike="noStrike">
                <a:latin typeface="Arial"/>
                <a:ea typeface="Arial"/>
                <a:cs typeface="Arial"/>
                <a:sym typeface="Arial"/>
              </a:rPr>
              <a:t> χολόλιθο που ενσφηνώνεται στο Hartmann, αποφράσσοντας τον αυχενα της ΧΚ</a:t>
            </a:r>
            <a:endParaRPr sz="3100"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i="0" lang="el-GR" sz="2100" u="none" strike="noStrike">
                <a:latin typeface="Arial"/>
                <a:ea typeface="Arial"/>
                <a:cs typeface="Arial"/>
                <a:sym typeface="Arial"/>
              </a:rPr>
              <a:t>Το αποτέλεσμα είναι η διάταση της χοληδόχου κύστης, με συνεπεια τη συμπύκνωση της χολής, η οποία προκαλεί φλεγμονή με οίδημα και πάχυνση του τοιχώματος </a:t>
            </a:r>
            <a:endParaRPr sz="3100"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i="0" lang="el-GR" sz="2100" u="none" strike="noStrike">
                <a:latin typeface="Arial"/>
                <a:ea typeface="Arial"/>
                <a:cs typeface="Arial"/>
                <a:sym typeface="Arial"/>
              </a:rPr>
              <a:t>μπορεί επίσης να προκαλέσει ισχαιμική νέκρωση του αυχενα της ΧΚ και μπορεί να οδηγήσει σε θρόμβωση της κυστικής αρτηρίας, οδηγώντας σε γαγγραινωδη χολοκυστίτιδα</a:t>
            </a:r>
            <a:endParaRPr sz="3100"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i="0" lang="el-GR" sz="2100" u="none" strike="noStrike">
                <a:latin typeface="Arial"/>
                <a:ea typeface="Arial"/>
                <a:cs typeface="Arial"/>
                <a:sym typeface="Arial"/>
              </a:rPr>
              <a:t>Η διαδικασία σχεδόν πάντα </a:t>
            </a:r>
            <a:r>
              <a:rPr lang="el-GR" sz="2100">
                <a:latin typeface="Arial"/>
                <a:ea typeface="Arial"/>
                <a:cs typeface="Arial"/>
                <a:sym typeface="Arial"/>
              </a:rPr>
              <a:t>περιπλεκεται</a:t>
            </a:r>
            <a:r>
              <a:rPr i="0" lang="el-GR" sz="2100" u="none" strike="noStrike">
                <a:latin typeface="Arial"/>
                <a:ea typeface="Arial"/>
                <a:cs typeface="Arial"/>
                <a:sym typeface="Arial"/>
              </a:rPr>
              <a:t> από δευτερογενή βακτηριακή μόλυνση</a:t>
            </a:r>
            <a:endParaRPr sz="3100"/>
          </a:p>
          <a:p>
            <a:pPr indent="-1143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0" i="0" sz="1800" u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2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2200" y="2242384"/>
            <a:ext cx="5181600" cy="3517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Οξεια λιθιασικη χολοκυστιτιδα-1 </a:t>
            </a:r>
            <a:endParaRPr/>
          </a:p>
        </p:txBody>
      </p:sp>
      <p:pic>
        <p:nvPicPr>
          <p:cNvPr id="340" name="Google Shape;340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0013" y="1825625"/>
            <a:ext cx="3757973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b="0" i="0" lang="el-GR" sz="2300" u="none" strike="noStrike">
                <a:latin typeface="Arial"/>
                <a:ea typeface="Arial"/>
                <a:cs typeface="Arial"/>
                <a:sym typeface="Arial"/>
              </a:rPr>
              <a:t>πόνος δεξιου υποχονδριου  (73-95%), ναυτία, έμετος</a:t>
            </a:r>
            <a:endParaRPr sz="33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b="0" i="0" lang="el-GR" sz="2300" u="none" strike="noStrike">
                <a:latin typeface="Arial"/>
                <a:ea typeface="Arial"/>
                <a:cs typeface="Arial"/>
                <a:sym typeface="Arial"/>
              </a:rPr>
              <a:t>ήπιος πυρετός (&gt;38 στο 30%) και λευκοκυττάρωση</a:t>
            </a:r>
            <a:endParaRPr b="0" i="0" sz="23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b="0" i="0" lang="el-GR" sz="2300" u="none" strike="noStrike">
                <a:latin typeface="Arial"/>
                <a:ea typeface="Arial"/>
                <a:cs typeface="Arial"/>
                <a:sym typeface="Arial"/>
              </a:rPr>
              <a:t>Η </a:t>
            </a:r>
            <a:r>
              <a:rPr lang="el-GR" sz="2300">
                <a:latin typeface="Arial"/>
                <a:ea typeface="Arial"/>
                <a:cs typeface="Arial"/>
                <a:sym typeface="Arial"/>
              </a:rPr>
              <a:t>κλινικη </a:t>
            </a:r>
            <a:r>
              <a:rPr b="0" i="0" lang="el-GR" sz="2300" u="none" strike="noStrike">
                <a:latin typeface="Arial"/>
                <a:ea typeface="Arial"/>
                <a:cs typeface="Arial"/>
                <a:sym typeface="Arial"/>
              </a:rPr>
              <a:t>εξέταση προκαλεί ευαισθησία </a:t>
            </a:r>
            <a:r>
              <a:rPr lang="el-GR" sz="2300">
                <a:latin typeface="Arial"/>
                <a:ea typeface="Arial"/>
                <a:cs typeface="Arial"/>
                <a:sym typeface="Arial"/>
              </a:rPr>
              <a:t>στο δ υποχονδριο</a:t>
            </a:r>
            <a:r>
              <a:rPr b="0" i="0" lang="el-GR" sz="2300" u="none" strike="noStrike">
                <a:latin typeface="Arial"/>
                <a:ea typeface="Arial"/>
                <a:cs typeface="Arial"/>
                <a:sym typeface="Arial"/>
              </a:rPr>
              <a:t> (50%)</a:t>
            </a:r>
            <a:endParaRPr sz="33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l-GR" sz="2300">
                <a:latin typeface="Arial"/>
                <a:ea typeface="Arial"/>
                <a:cs typeface="Arial"/>
                <a:sym typeface="Arial"/>
              </a:rPr>
              <a:t>θετικό σημειο Murphy: Η ψηλάφηση στην υποηπατική περιοχή τη στιγμή της βαθιάς εισπνοης προκαλεί σταματημα της εισπνοης</a:t>
            </a:r>
            <a:endParaRPr sz="23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Εμπυημα χοληδοχου κυστης </a:t>
            </a:r>
            <a:endParaRPr/>
          </a:p>
        </p:txBody>
      </p:sp>
      <p:sp>
        <p:nvSpPr>
          <p:cNvPr id="347" name="Google Shape;347;p2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b="0" i="0" lang="el-GR" sz="2600" u="none" strike="noStrike">
                <a:latin typeface="Arial"/>
                <a:ea typeface="Arial"/>
                <a:cs typeface="Arial"/>
                <a:sym typeface="Arial"/>
              </a:rPr>
              <a:t>ο αυλός της ΧΚ γεμίζει με πύον</a:t>
            </a:r>
            <a:endParaRPr sz="36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b="0" i="0" lang="el-GR" sz="2600" u="none" strike="noStrike">
                <a:latin typeface="Arial"/>
                <a:ea typeface="Arial"/>
                <a:cs typeface="Arial"/>
                <a:sym typeface="Arial"/>
              </a:rPr>
              <a:t>Ο ασθενής γίνεται τοξικος, με έντονο πυρετό, ρίγη και έντονη λευκοκυττάρωση</a:t>
            </a:r>
            <a:endParaRPr b="0" i="0" sz="2600" u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2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84027" y="1825625"/>
            <a:ext cx="4157945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Οξεια εμφυσηματικη χολοκυστιτιδα</a:t>
            </a:r>
            <a:endParaRPr/>
          </a:p>
        </p:txBody>
      </p:sp>
      <p:sp>
        <p:nvSpPr>
          <p:cNvPr id="354" name="Google Shape;354;p2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0" i="0" lang="el-GR" sz="2200" u="none" strike="noStrike">
                <a:latin typeface="Arial"/>
                <a:ea typeface="Arial"/>
                <a:cs typeface="Arial"/>
                <a:sym typeface="Arial"/>
              </a:rPr>
              <a:t>σπάνια μορφή οξείας χολοκυστίτιδας</a:t>
            </a:r>
            <a:endParaRPr b="0" i="0" sz="22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0" i="0" lang="el-GR" sz="2200" u="none" strike="noStrike">
                <a:latin typeface="Arial"/>
                <a:ea typeface="Arial"/>
                <a:cs typeface="Arial"/>
                <a:sym typeface="Arial"/>
              </a:rPr>
              <a:t>αναπτύσσεται </a:t>
            </a:r>
            <a:r>
              <a:rPr b="1" i="0" lang="el-GR" sz="2200" u="none" strike="noStrike">
                <a:latin typeface="Arial"/>
                <a:ea typeface="Arial"/>
                <a:cs typeface="Arial"/>
                <a:sym typeface="Arial"/>
              </a:rPr>
              <a:t>αναερόβια λοίμωξη</a:t>
            </a:r>
            <a:r>
              <a:rPr b="0" i="0" lang="el-GR" sz="2200" u="none" strike="noStrike">
                <a:latin typeface="Arial"/>
                <a:ea typeface="Arial"/>
                <a:cs typeface="Arial"/>
                <a:sym typeface="Arial"/>
              </a:rPr>
              <a:t>, προκαλώντας σχηματισμό αερίου εντός του αυλού και του τοιχώματος της χοληδόχου κύστης</a:t>
            </a:r>
            <a:endParaRPr sz="3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0" i="0" lang="el-GR" sz="2200" u="none" strike="noStrike">
                <a:latin typeface="Arial"/>
                <a:ea typeface="Arial"/>
                <a:cs typeface="Arial"/>
                <a:sym typeface="Arial"/>
              </a:rPr>
              <a:t>Αυτή η επιπλοκή είναι πιο πιθανό να εμφανιστεί σε ασθενείς με διαβήτη</a:t>
            </a:r>
            <a:endParaRPr b="0" i="0" sz="22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l-GR" sz="2200">
                <a:latin typeface="Arial"/>
                <a:ea typeface="Arial"/>
                <a:cs typeface="Arial"/>
                <a:sym typeface="Arial"/>
              </a:rPr>
              <a:t>Τα αναερόβια βακτήρια που εμπλέκονται μπορεί να είναι κλοστρίδια, αναερόβιοι στρεπτόκοκκοι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27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7331" y="1825625"/>
            <a:ext cx="4351338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Οξεια χολοκυστιτιδα</a:t>
            </a:r>
            <a:endParaRPr/>
          </a:p>
        </p:txBody>
      </p:sp>
      <p:sp>
        <p:nvSpPr>
          <p:cNvPr id="361" name="Google Shape;361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0" i="0" lang="el-GR" sz="2400" u="none" strike="noStrike">
                <a:latin typeface="Arial"/>
                <a:ea typeface="Arial"/>
                <a:cs typeface="Arial"/>
                <a:sym typeface="Arial"/>
              </a:rPr>
              <a:t>Η διατοιχωματικη νέκρωση μπορεί να οδηγήσει σε διάτρηση και περιχ</a:t>
            </a:r>
            <a:r>
              <a:rPr lang="el-GR" sz="2400">
                <a:latin typeface="Arial"/>
                <a:ea typeface="Arial"/>
                <a:cs typeface="Arial"/>
                <a:sym typeface="Arial"/>
              </a:rPr>
              <a:t>ο</a:t>
            </a:r>
            <a:r>
              <a:rPr b="0" i="0" lang="el-GR" sz="2400" u="none" strike="noStrike">
                <a:latin typeface="Arial"/>
                <a:ea typeface="Arial"/>
                <a:cs typeface="Arial"/>
                <a:sym typeface="Arial"/>
              </a:rPr>
              <a:t>λοκυστικό απόστημα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0" i="0" lang="el-GR" sz="2400" u="none" strike="noStrike">
                <a:latin typeface="Arial"/>
                <a:ea typeface="Arial"/>
                <a:cs typeface="Arial"/>
                <a:sym typeface="Arial"/>
              </a:rPr>
              <a:t>Η ελεύθερη διάτρηση και η χολικη περιτονίτιδα είναι σπάνιες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0" i="0" lang="el-GR" sz="2400" u="none" strike="noStrike">
                <a:latin typeface="Arial"/>
                <a:ea typeface="Arial"/>
                <a:cs typeface="Arial"/>
                <a:sym typeface="Arial"/>
              </a:rPr>
              <a:t>Σπάνια, η χολόλιθος μπορεί να διαβρωθεί σε γειτονικό έντερο, συνήθως στο δωδεκαδάκτυλο, προκαλώντας χολοκυστο-εντερικό συρίγγιο και απόφραξη που προκαλείται από χολόλιθο (ειλεός χολόλιθου)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l-GR" sz="2400">
                <a:latin typeface="Arial"/>
                <a:ea typeface="Arial"/>
                <a:cs typeface="Arial"/>
                <a:sym typeface="Arial"/>
              </a:rPr>
              <a:t>Συστηματικές εκδηλώσεις περιλαμβανουν </a:t>
            </a:r>
            <a:r>
              <a:rPr b="1" lang="el-GR" sz="2400">
                <a:latin typeface="Arial"/>
                <a:ea typeface="Arial"/>
                <a:cs typeface="Arial"/>
                <a:sym typeface="Arial"/>
              </a:rPr>
              <a:t>ταχυκαρδία, πυρετό και λευκοκυττάρωση</a:t>
            </a:r>
            <a:r>
              <a:rPr lang="el-GR" sz="2400">
                <a:latin typeface="Arial"/>
                <a:ea typeface="Arial"/>
                <a:cs typeface="Arial"/>
                <a:sym typeface="Arial"/>
              </a:rPr>
              <a:t>. Ο ίκτερος και η ήπια δυσλειτουργία του ήπατος εμφανίζονται σπάνια. Η χολερυθρινη είναι &lt;3mg%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"/>
          <p:cNvSpPr txBox="1"/>
          <p:nvPr>
            <p:ph type="title"/>
          </p:nvPr>
        </p:nvSpPr>
        <p:spPr>
          <a:xfrm>
            <a:off x="762000" y="4572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primitive midgut </a:t>
            </a:r>
            <a:endParaRPr/>
          </a:p>
        </p:txBody>
      </p:sp>
      <p:pic>
        <p:nvPicPr>
          <p:cNvPr id="110" name="Google Shape;110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75" y="2357925"/>
            <a:ext cx="5902200" cy="307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0" i="0" lang="el-GR" sz="1800" u="none" strike="noStrike">
                <a:latin typeface="Arial"/>
                <a:ea typeface="Arial"/>
                <a:cs typeface="Arial"/>
                <a:sym typeface="Arial"/>
              </a:rPr>
              <a:t>Το κρανιακό τμήμα διαφοροποιείται στο ήπαρ με την ανάπτυξη ηπατοκυττάρων και ενδοηπατικών </a:t>
            </a:r>
            <a:r>
              <a:rPr lang="el-GR" sz="1800">
                <a:latin typeface="Arial"/>
                <a:ea typeface="Arial"/>
                <a:cs typeface="Arial"/>
                <a:sym typeface="Arial"/>
              </a:rPr>
              <a:t>χοληφορων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0" i="0" lang="el-GR" sz="1800" u="none" cap="none" strike="noStrik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το ουραίο τμημα δημιουργεί τη χοληδόχο κύστη, τα εξωηπατικα χοληφόρα και το κοιλιακό πάγκρεας</a:t>
            </a:r>
            <a:r>
              <a:rPr b="0" i="0" lang="el-GR" sz="1400" u="none" cap="none" strike="noStrike">
                <a:solidFill>
                  <a:schemeClr val="dk1"/>
                </a:solidFill>
              </a:rPr>
              <a:t> </a:t>
            </a:r>
            <a:endParaRPr b="0" i="0" sz="4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0" i="0" sz="1800" u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Καταταξη βαρυτητας οξειας χολοκυστιτιδας</a:t>
            </a:r>
            <a:endParaRPr/>
          </a:p>
        </p:txBody>
      </p:sp>
      <p:pic>
        <p:nvPicPr>
          <p:cNvPr id="367" name="Google Shape;367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5868" y="1548882"/>
            <a:ext cx="9154335" cy="4966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Οξεια λιθιασικη χολοκυστιτιδα</a:t>
            </a:r>
            <a:endParaRPr/>
          </a:p>
        </p:txBody>
      </p:sp>
      <p:sp>
        <p:nvSpPr>
          <p:cNvPr id="373" name="Google Shape;373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Το υπερηχογραφημα είναι ο καλύτερος τρόπος επιβεβαίωσης της διάγνωσης (λιθοι, παχυνση τοιχωματος,  περικυστικη συλλογη)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l-GR"/>
              <a:t>ευαισθησια 85%, ειδικοτητα 95%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l-GR"/>
              <a:t>CT ...</a:t>
            </a:r>
            <a:endParaRPr/>
          </a:p>
        </p:txBody>
      </p:sp>
      <p:pic>
        <p:nvPicPr>
          <p:cNvPr id="374" name="Google Shape;374;p3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2200" y="2271215"/>
            <a:ext cx="5181600" cy="3460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Οξεια λιθιασικη χολοκυστιτιδα-ατιμετωπιση</a:t>
            </a:r>
            <a:endParaRPr/>
          </a:p>
        </p:txBody>
      </p:sp>
      <p:sp>
        <p:nvSpPr>
          <p:cNvPr id="380" name="Google Shape;380;p3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b="0" i="0" lang="el-GR" sz="2500" u="none" strike="noStrike">
                <a:latin typeface="Arial"/>
                <a:ea typeface="Arial"/>
                <a:cs typeface="Arial"/>
                <a:sym typeface="Arial"/>
              </a:rPr>
              <a:t>Ο ασθενής πρέπει να ενυδατωθεί γρήγορα και να χορηγηθουν IV αντιβιοτικά ευρέος φάσματος</a:t>
            </a:r>
            <a:endParaRPr b="0" i="0" sz="25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b="1" lang="el-GR" sz="2500">
                <a:latin typeface="Arial"/>
                <a:ea typeface="Arial"/>
                <a:cs typeface="Arial"/>
                <a:sym typeface="Arial"/>
              </a:rPr>
              <a:t>η χολοκυστεκτομη ειναι η θεραπεια εκλογης</a:t>
            </a:r>
            <a:r>
              <a:rPr b="1" i="0" lang="el-GR" sz="2500" u="none" strike="noStrike"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5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b="0" i="0" lang="el-GR" sz="2500" u="none" strike="noStrike">
                <a:latin typeface="Arial"/>
                <a:ea typeface="Arial"/>
                <a:cs typeface="Arial"/>
                <a:sym typeface="Arial"/>
              </a:rPr>
              <a:t>Συνιστάται να πραγματοποιείται εντός 24</a:t>
            </a:r>
            <a:r>
              <a:rPr lang="el-GR" sz="25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el-GR" sz="2500" u="none" strike="noStrike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l-GR" sz="2500">
                <a:latin typeface="Arial"/>
                <a:ea typeface="Arial"/>
                <a:cs typeface="Arial"/>
                <a:sym typeface="Arial"/>
              </a:rPr>
              <a:t>72</a:t>
            </a:r>
            <a:r>
              <a:rPr b="0" i="0" lang="el-GR" sz="2500" u="none" strike="noStrike">
                <a:latin typeface="Arial"/>
                <a:ea typeface="Arial"/>
                <a:cs typeface="Arial"/>
                <a:sym typeface="Arial"/>
              </a:rPr>
              <a:t> ωρών από την έναρξη της διάγνωσης.</a:t>
            </a:r>
            <a:endParaRPr sz="3500"/>
          </a:p>
        </p:txBody>
      </p:sp>
      <p:pic>
        <p:nvPicPr>
          <p:cNvPr id="381" name="Google Shape;381;p3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586538" y="2369741"/>
            <a:ext cx="4352925" cy="3264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Υδρωπας XK</a:t>
            </a:r>
            <a:endParaRPr/>
          </a:p>
        </p:txBody>
      </p:sp>
      <p:pic>
        <p:nvPicPr>
          <p:cNvPr id="387" name="Google Shape;387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0013" y="1825625"/>
            <a:ext cx="3757973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H βλεννοκηλη (ύδρωπας) της χοληδόχου κύστης είναι ένας όρος που δηλώνει μια πολυ διατεταμενη χοληδόχο κύστη γεμάτη με βλεννη ή διαυγές και υδατώδες περιεχόμενο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Οξεία Αλιθιασικη χολοκυστίτιδα (5%)</a:t>
            </a:r>
            <a:endParaRPr/>
          </a:p>
        </p:txBody>
      </p:sp>
      <p:pic>
        <p:nvPicPr>
          <p:cNvPr id="395" name="Google Shape;395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357755"/>
            <a:ext cx="5181600" cy="3287077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Κοιλιακο αλγος-πυρετος –λευκοκυτταρωση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Υπεροχογραφικα ευρηματα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Λαπ χολοκυστεκτομη/ χολοκυστοστομια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f8a2b73896_0_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l-GR"/>
              <a:t>λαπαροσκοπικη χολοκυστεκτομη</a:t>
            </a:r>
            <a:endParaRPr/>
          </a:p>
        </p:txBody>
      </p:sp>
      <p:sp>
        <p:nvSpPr>
          <p:cNvPr id="403" name="Google Shape;403;gf8a2b73896_0_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/>
              <a:t>1985/ 1987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/>
              <a:t>θνητοτητα 0.1-0.5%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/>
              <a:t>νοσηροτητα 2-3%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/>
              <a:t>αντενδειξεις: κιρρωση, βαρια ΧΑΠ, βαρια καρδ ανεπαρκεια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09" name="Google Shape;409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1491" y="1825625"/>
            <a:ext cx="4555017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1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7000" y="1928985"/>
            <a:ext cx="4572000" cy="4144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16" name="Google Shape;416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468365"/>
            <a:ext cx="5181600" cy="306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2200" y="2739338"/>
            <a:ext cx="5181600" cy="2523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Διαδερμικη χολοκυστοστομια</a:t>
            </a:r>
            <a:endParaRPr/>
          </a:p>
        </p:txBody>
      </p:sp>
      <p:pic>
        <p:nvPicPr>
          <p:cNvPr id="423" name="Google Shape;423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6129" y="1825625"/>
            <a:ext cx="4999742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ΕΙΛΕΟΣ ΑΠΟ ΧΟΛΟΛΙΘΟ</a:t>
            </a:r>
            <a:endParaRPr/>
          </a:p>
        </p:txBody>
      </p:sp>
      <p:sp>
        <p:nvSpPr>
          <p:cNvPr id="429" name="Google Shape;429;p3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0" i="0" lang="el-GR" sz="2100" u="none" strike="noStrike">
                <a:latin typeface="Open Sans"/>
                <a:ea typeface="Open Sans"/>
                <a:cs typeface="Open Sans"/>
                <a:sym typeface="Open Sans"/>
              </a:rPr>
              <a:t>Απόφραξη του εντέρου λόγω της διέλευσης ενος μεγαλου λιθου στο λεπτό έντερο μέσω </a:t>
            </a:r>
            <a:r>
              <a:rPr lang="el-GR" sz="2100">
                <a:latin typeface="Open Sans"/>
                <a:ea typeface="Open Sans"/>
                <a:cs typeface="Open Sans"/>
                <a:sym typeface="Open Sans"/>
              </a:rPr>
              <a:t>ενος</a:t>
            </a:r>
            <a:r>
              <a:rPr b="0" i="0" lang="el-GR" sz="2100" u="none" strike="noStrike">
                <a:latin typeface="Open Sans"/>
                <a:ea typeface="Open Sans"/>
                <a:cs typeface="Open Sans"/>
                <a:sym typeface="Open Sans"/>
              </a:rPr>
              <a:t> χολοκυστο-εντ</a:t>
            </a:r>
            <a:r>
              <a:rPr lang="el-GR" sz="2100">
                <a:latin typeface="Open Sans"/>
                <a:ea typeface="Open Sans"/>
                <a:cs typeface="Open Sans"/>
                <a:sym typeface="Open Sans"/>
              </a:rPr>
              <a:t>ε</a:t>
            </a:r>
            <a:r>
              <a:rPr b="0" i="0" lang="el-GR" sz="2100" u="none" strike="noStrike">
                <a:latin typeface="Open Sans"/>
                <a:ea typeface="Open Sans"/>
                <a:cs typeface="Open Sans"/>
                <a:sym typeface="Open Sans"/>
              </a:rPr>
              <a:t>ρικου συριγγίου</a:t>
            </a:r>
            <a:endParaRPr sz="31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l-GR" sz="2100">
                <a:latin typeface="Open Sans"/>
                <a:ea typeface="Open Sans"/>
                <a:cs typeface="Open Sans"/>
                <a:sym typeface="Open Sans"/>
              </a:rPr>
              <a:t>Διαλείπουσες προσβολές απόφραξης του λεπτού εντέρου πριν από την πλήρη απόφραξη του περιφερικού λεπτού εντέρου</a:t>
            </a:r>
            <a:endParaRPr sz="2100">
              <a:latin typeface="Open Sans"/>
              <a:ea typeface="Open Sans"/>
              <a:cs typeface="Open Sans"/>
              <a:sym typeface="Open Sans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0" i="0" lang="el-GR" sz="2100" u="none" strike="noStrike">
                <a:latin typeface="Open Sans"/>
                <a:ea typeface="Open Sans"/>
                <a:cs typeface="Open Sans"/>
                <a:sym typeface="Open Sans"/>
              </a:rPr>
              <a:t>Χειρ επεμβαση (όχι χολοκυστεκτομη, όχι εκτομη συριγγιου)</a:t>
            </a:r>
            <a:endParaRPr b="0" i="0" sz="2100" u="none" strike="noStrike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0" name="Google Shape;430;p3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1721" y="2230015"/>
            <a:ext cx="3331029" cy="3331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17" name="Google Shape;117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4825" y="1690700"/>
            <a:ext cx="9379200" cy="46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f2128d1b1d_0_22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l-GR"/>
              <a:t>Αποφρακτικος ικτερος</a:t>
            </a:r>
            <a:endParaRPr/>
          </a:p>
        </p:txBody>
      </p:sp>
      <p:sp>
        <p:nvSpPr>
          <p:cNvPr id="437" name="Google Shape;437;gf2128d1b1d_0_22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ΕΞΩΗΠΑΤΙΚΟΣ ΑΠΟΦΡΑΚΤΙΚΟΣ ΙΚΤΕΡΟΣ-αιτια</a:t>
            </a:r>
            <a:endParaRPr/>
          </a:p>
        </p:txBody>
      </p:sp>
      <p:graphicFrame>
        <p:nvGraphicFramePr>
          <p:cNvPr id="443" name="Google Shape;443;p37"/>
          <p:cNvGraphicFramePr/>
          <p:nvPr/>
        </p:nvGraphicFramePr>
        <p:xfrm>
          <a:off x="838200" y="18256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{AFFD3017-9D39-496C-817F-81F3FF8307B9}</a:tableStyleId>
              </a:tblPr>
              <a:tblGrid>
                <a:gridCol w="3505200"/>
                <a:gridCol w="3505200"/>
                <a:gridCol w="35052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ΧΟΛΟΛΙΘΟΙ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ΚΑΛΟΗΘΕΙΣ ΣΤΕΝΩΣΕΙΣ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ΝΕΟΠΛΑΣΜΑΤΑ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Χοληδοχολιθιαση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Εγχειρητικο τραυμα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Χολαγγειο-ca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Σκληρηντικη χολαγγειιτιδα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Καρκινος κεφαλης παγκρεατος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Καρκινος φυματος Vater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Καρκινος χοληδ κυστης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Μεταστατικο καρκινωμα 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444" name="Google Shape;444;p37"/>
          <p:cNvSpPr txBox="1"/>
          <p:nvPr/>
        </p:nvSpPr>
        <p:spPr>
          <a:xfrm>
            <a:off x="986325" y="5270650"/>
            <a:ext cx="88770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l-GR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Η πιο επείγουσα και σοβαρη επιπλοκή του αποφρακτικού ίκτερου είναι </a:t>
            </a:r>
            <a:r>
              <a:rPr b="1" i="0" lang="el-GR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η χολαγγειίτιδα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Χοληδοχολιθιαση </a:t>
            </a:r>
            <a:endParaRPr/>
          </a:p>
        </p:txBody>
      </p:sp>
      <p:sp>
        <p:nvSpPr>
          <p:cNvPr id="450" name="Google Shape;450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143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0" i="0" sz="18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Char char="•"/>
            </a:pPr>
            <a:r>
              <a:rPr b="1" lang="el-GR" sz="2300">
                <a:latin typeface="Arial"/>
                <a:ea typeface="Arial"/>
                <a:cs typeface="Arial"/>
                <a:sym typeface="Arial"/>
              </a:rPr>
              <a:t>Περίπου 3-7 % των ασθενών με χολολιθίαση έχουν κ λιθους στον ΧΠ (χοληδοχολιθίαση)</a:t>
            </a:r>
            <a:endParaRPr b="1" sz="33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b="0" i="0" lang="el-GR" sz="2300" u="none" strike="noStrike">
                <a:latin typeface="Arial"/>
                <a:ea typeface="Arial"/>
                <a:cs typeface="Arial"/>
                <a:sym typeface="Arial"/>
              </a:rPr>
              <a:t>Συνήθως, οι </a:t>
            </a:r>
            <a:r>
              <a:rPr lang="el-GR" sz="2300">
                <a:latin typeface="Arial"/>
                <a:ea typeface="Arial"/>
                <a:cs typeface="Arial"/>
                <a:sym typeface="Arial"/>
              </a:rPr>
              <a:t>λιθοι</a:t>
            </a:r>
            <a:r>
              <a:rPr b="0" i="0" lang="el-GR" sz="2300" u="none" strike="noStrike">
                <a:latin typeface="Arial"/>
                <a:ea typeface="Arial"/>
                <a:cs typeface="Arial"/>
                <a:sym typeface="Arial"/>
              </a:rPr>
              <a:t> που βρίσκονται στον ΧΠ παράγονται στη ΧΚ και εισέρχονται στον ΧΠ μέσω του κυστικού </a:t>
            </a:r>
            <a:endParaRPr sz="33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l-GR" sz="2300">
                <a:latin typeface="Arial"/>
                <a:ea typeface="Arial"/>
                <a:cs typeface="Arial"/>
                <a:sym typeface="Arial"/>
              </a:rPr>
              <a:t>Σπάνια σχηματίζονται λιθοι πρωτογενώς στον ΧΠ</a:t>
            </a:r>
            <a:endParaRPr sz="33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l-GR" sz="2300">
                <a:latin typeface="Arial"/>
                <a:ea typeface="Arial"/>
                <a:cs typeface="Arial"/>
                <a:sym typeface="Arial"/>
              </a:rPr>
              <a:t>Η απόφραξη του ΧΠ οδηγεί σε διαταση (διάμετρο 1,0- 2,5 cm)</a:t>
            </a:r>
            <a:endParaRPr sz="33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l-GR" sz="2300">
                <a:latin typeface="Arial"/>
                <a:ea typeface="Arial"/>
                <a:cs typeface="Arial"/>
                <a:sym typeface="Arial"/>
              </a:rPr>
              <a:t>Η πιο επείγουσα και σοβαρη επιπλοκή του αποφρακτικού ίκτερου είναι </a:t>
            </a:r>
            <a:r>
              <a:rPr b="1" lang="el-GR" sz="2300">
                <a:latin typeface="Arial"/>
                <a:ea typeface="Arial"/>
                <a:cs typeface="Arial"/>
                <a:sym typeface="Arial"/>
              </a:rPr>
              <a:t>η χολαγγειίτιδα</a:t>
            </a:r>
            <a:endParaRPr b="1" sz="23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Χοληδοχολιθιαση  </a:t>
            </a:r>
            <a:endParaRPr/>
          </a:p>
        </p:txBody>
      </p:sp>
      <p:sp>
        <p:nvSpPr>
          <p:cNvPr id="456" name="Google Shape;456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l-GR" sz="3200">
                <a:latin typeface="Arial"/>
                <a:ea typeface="Arial"/>
                <a:cs typeface="Arial"/>
                <a:sym typeface="Arial"/>
              </a:rPr>
              <a:t>Οι λιθοι στον ΧΠ μπορει να ειναι συμπτωματικοι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0" i="0" lang="el-GR" sz="3200" u="none" strike="noStrike">
                <a:latin typeface="Arial"/>
                <a:ea typeface="Arial"/>
                <a:cs typeface="Arial"/>
                <a:sym typeface="Arial"/>
              </a:rPr>
              <a:t>Το κύριο σύμπτωμα των λίθων στον ΧΠ είναι </a:t>
            </a:r>
            <a:r>
              <a:rPr b="1" i="0" lang="el-GR" sz="3200" u="none" strike="noStrike">
                <a:latin typeface="Arial"/>
                <a:ea typeface="Arial"/>
                <a:cs typeface="Arial"/>
                <a:sym typeface="Arial"/>
              </a:rPr>
              <a:t>ο  </a:t>
            </a:r>
            <a:r>
              <a:rPr b="1" lang="el-GR" sz="3200">
                <a:latin typeface="Arial"/>
                <a:ea typeface="Arial"/>
                <a:cs typeface="Arial"/>
                <a:sym typeface="Arial"/>
              </a:rPr>
              <a:t>κολικος χοληφορων κ ο </a:t>
            </a:r>
            <a:r>
              <a:rPr b="1" i="0" lang="el-GR" sz="3200" u="none" strike="noStrike">
                <a:latin typeface="Arial"/>
                <a:ea typeface="Arial"/>
                <a:cs typeface="Arial"/>
                <a:sym typeface="Arial"/>
              </a:rPr>
              <a:t>αποφρακτικός ίκτερος</a:t>
            </a:r>
            <a:endParaRPr b="1" sz="4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0" i="0" lang="el-GR" sz="3200" u="none" strike="noStrike">
                <a:latin typeface="Arial"/>
                <a:ea typeface="Arial"/>
                <a:cs typeface="Arial"/>
                <a:sym typeface="Arial"/>
              </a:rPr>
              <a:t>Αυτό συνδέεται συχνά με τον πόνο</a:t>
            </a:r>
            <a:endParaRPr sz="4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0" i="0" lang="el-GR" sz="3200" u="none" strike="noStrike">
                <a:latin typeface="Arial"/>
                <a:ea typeface="Arial"/>
                <a:cs typeface="Arial"/>
                <a:sym typeface="Arial"/>
              </a:rPr>
              <a:t>Οι σοβαρές επιπλοκές είναι η </a:t>
            </a:r>
            <a:r>
              <a:rPr b="1" i="0" lang="el-GR" sz="3200" u="none" strike="noStrike">
                <a:latin typeface="Arial"/>
                <a:ea typeface="Arial"/>
                <a:cs typeface="Arial"/>
                <a:sym typeface="Arial"/>
              </a:rPr>
              <a:t>χολαγγειίτιδα</a:t>
            </a:r>
            <a:r>
              <a:rPr b="0" i="0" lang="el-GR" sz="3200" u="none" strike="noStrike">
                <a:latin typeface="Arial"/>
                <a:ea typeface="Arial"/>
                <a:cs typeface="Arial"/>
                <a:sym typeface="Arial"/>
              </a:rPr>
              <a:t> και η </a:t>
            </a:r>
            <a:r>
              <a:rPr b="1" i="0" lang="el-GR" sz="3200" u="none" strike="noStrike">
                <a:latin typeface="Arial"/>
                <a:ea typeface="Arial"/>
                <a:cs typeface="Arial"/>
                <a:sym typeface="Arial"/>
              </a:rPr>
              <a:t>παγκρεατίτιδα</a:t>
            </a:r>
            <a:endParaRPr sz="42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f8a2b73896_0_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l-GR"/>
              <a:t>χοληδοχολιθιαση-διαγνωση</a:t>
            </a:r>
            <a:endParaRPr/>
          </a:p>
        </p:txBody>
      </p:sp>
      <p:sp>
        <p:nvSpPr>
          <p:cNvPr id="463" name="Google Shape;463;gf8a2b73896_0_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/>
              <a:t>ισχυρη υποψια σε διατεταμενο ΧΠ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/>
              <a:t>MRCP: ευαισθησια &gt;90%, ειδικοτητα  99% 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χολαγγειιτιδα</a:t>
            </a:r>
            <a:endParaRPr/>
          </a:p>
        </p:txBody>
      </p:sp>
      <p:sp>
        <p:nvSpPr>
          <p:cNvPr id="469" name="Google Shape;469;p4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b="0" i="0" lang="el-GR" sz="2900" u="none" strike="noStrike">
                <a:latin typeface="Arial"/>
                <a:ea typeface="Arial"/>
                <a:cs typeface="Arial"/>
                <a:sym typeface="Arial"/>
              </a:rPr>
              <a:t>Η χολαγγ</a:t>
            </a:r>
            <a:r>
              <a:rPr lang="el-GR" sz="2900">
                <a:latin typeface="Arial"/>
                <a:ea typeface="Arial"/>
                <a:cs typeface="Arial"/>
                <a:sym typeface="Arial"/>
              </a:rPr>
              <a:t>ει</a:t>
            </a:r>
            <a:r>
              <a:rPr b="0" i="0" lang="el-GR" sz="2900" u="none" strike="noStrike">
                <a:latin typeface="Arial"/>
                <a:ea typeface="Arial"/>
                <a:cs typeface="Arial"/>
                <a:sym typeface="Arial"/>
              </a:rPr>
              <a:t>ίτιδα προκύπτει από δευτερογενή λοίμωξη μέσα σε αποφραγμένο ΧΠ</a:t>
            </a:r>
            <a:endParaRPr sz="39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b="0" i="0" lang="el-GR" sz="2900" u="none" strike="noStrike">
                <a:latin typeface="Arial"/>
                <a:ea typeface="Arial"/>
                <a:cs typeface="Arial"/>
                <a:sym typeface="Arial"/>
              </a:rPr>
              <a:t>Περίπου το 85-90% των περιπτώσεων οφείλονται σε χοληδοχολιθίαση</a:t>
            </a:r>
            <a:endParaRPr b="0" i="0" sz="29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b="0" i="0" lang="el-GR" sz="2900" u="none" strike="noStrike">
                <a:latin typeface="Arial"/>
                <a:ea typeface="Arial"/>
                <a:cs typeface="Arial"/>
                <a:sym typeface="Arial"/>
              </a:rPr>
              <a:t>Η χολαγγίτιδα εμφανίζεται μόνο στο 10-15% της αποφραξης που προκαλειται από νεόπλασμα</a:t>
            </a:r>
            <a:endParaRPr sz="39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ΧΟΛΑΓΓΕΙΙΤΙΔΑ</a:t>
            </a:r>
            <a:endParaRPr/>
          </a:p>
        </p:txBody>
      </p:sp>
      <p:graphicFrame>
        <p:nvGraphicFramePr>
          <p:cNvPr id="475" name="Google Shape;475;p42"/>
          <p:cNvGraphicFramePr/>
          <p:nvPr/>
        </p:nvGraphicFramePr>
        <p:xfrm>
          <a:off x="838200" y="18256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{AFFD3017-9D39-496C-817F-81F3FF8307B9}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ΑΙΤΙΑ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ΜΙΚΡΟΟΡΓΑΝΙΣΜΟΙ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ΚΛΙΝΙΚΑ ΣΗΜΕΙΑ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ΘΕΡΑΠΕΙΑ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Λοιμωξη σε αποφραγμενα χοληφορα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Αεροβια 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     --Gram+: S faecalis, S aureus, β strep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     --Gram-: E coli, Pseudomonas, proteus klebsiella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Αλγος ανω κοιλιας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Ενδοφλεβια αντιβιοτικα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Αποφραξη κυριως από λιθους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Αναεροβια</a:t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      --clostridium, bacteroides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Πυρετος/ ριγη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l-GR" sz="1800" u="none" cap="none" strike="noStrike"/>
                        <a:t>Επειγουσα αρση της αποφραξης (ενδοσκοπικα, χειρουργικα)</a:t>
                      </a:r>
                      <a:endParaRPr b="1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Ικτερος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Προγραματισμενη αντιμετωπιση του αιτιου 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Πτωση επιπεδου συνειδησης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Σηπτικο σοκ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Χολαγγειιτιδα </a:t>
            </a:r>
            <a:endParaRPr/>
          </a:p>
        </p:txBody>
      </p:sp>
      <p:sp>
        <p:nvSpPr>
          <p:cNvPr id="481" name="Google Shape;481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b="0" i="0" lang="el-GR" sz="2700" u="none" strike="noStrike">
                <a:latin typeface="Arial"/>
                <a:ea typeface="Arial"/>
                <a:cs typeface="Arial"/>
                <a:sym typeface="Arial"/>
              </a:rPr>
              <a:t>Σε ήπια ή μέτριας βαρυτητας, τα κυρίαρχα συμπτώματα είναι κοιλιακός πόνος, πυρετός και ρίγη και ίκτερος</a:t>
            </a:r>
            <a:endParaRPr sz="37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b="0" i="0" lang="el-GR" sz="2700" u="none" strike="noStrike">
                <a:latin typeface="Arial"/>
                <a:ea typeface="Arial"/>
                <a:cs typeface="Arial"/>
                <a:sym typeface="Arial"/>
              </a:rPr>
              <a:t>Η τριάδα του Charcot στο 60-75% των ασθενών</a:t>
            </a:r>
            <a:endParaRPr sz="37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b="0" i="0" lang="el-GR" sz="2700" u="none" strike="noStrike">
                <a:latin typeface="Arial"/>
                <a:ea typeface="Arial"/>
                <a:cs typeface="Arial"/>
                <a:sym typeface="Arial"/>
              </a:rPr>
              <a:t>σοβαρή χολαγγειίτιδα</a:t>
            </a:r>
            <a:r>
              <a:rPr lang="el-GR" sz="27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l-GR" sz="2700" u="none" strike="noStrike">
                <a:latin typeface="Arial"/>
                <a:ea typeface="Arial"/>
                <a:cs typeface="Arial"/>
                <a:sym typeface="Arial"/>
              </a:rPr>
              <a:t> (που αποτελεί περίπου το 5% ) : τριάδα του Charcot συν σηπτικό σοκ και διαταραχες συνείδησης  (πενταδα Reynolds) </a:t>
            </a:r>
            <a:endParaRPr sz="37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Χολαγγειιτιδα- αντιμετωπιση</a:t>
            </a:r>
            <a:endParaRPr/>
          </a:p>
        </p:txBody>
      </p:sp>
      <p:sp>
        <p:nvSpPr>
          <p:cNvPr id="487" name="Google Shape;487;p4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Υποστήριξη (IV υγρα, αντιβιωτικα, παυσιπονα, βιτ Κ)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Αρση του κωλυματος κ ελευθερη παροχετευση της χολης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l-GR"/>
              <a:t> 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Χοληδοχολιθιαση: αντιμετώπιση</a:t>
            </a:r>
            <a:endParaRPr/>
          </a:p>
        </p:txBody>
      </p:sp>
      <p:sp>
        <p:nvSpPr>
          <p:cNvPr id="493" name="Google Shape;493;p4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Ένα σταδιο: LC+LCBDE or intraop ERCP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Δυο σταδια: ERCP+LC or LC+ERCP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Καμμια διαφορα στις δυο προσεγγισεις </a:t>
            </a:r>
            <a:endParaRPr/>
          </a:p>
        </p:txBody>
      </p:sp>
      <p:pic>
        <p:nvPicPr>
          <p:cNvPr id="494" name="Google Shape;494;p45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2202" y="2323178"/>
            <a:ext cx="5181600" cy="3356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f79f00b2b0_0_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l-GR"/>
              <a:t>ανατομικες παραλλαγες εως στο 30% των ασθενων</a:t>
            </a:r>
            <a:endParaRPr/>
          </a:p>
        </p:txBody>
      </p:sp>
      <p:sp>
        <p:nvSpPr>
          <p:cNvPr id="124" name="Google Shape;124;gf79f00b2b0_0_1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25" name="Google Shape;125;gf79f00b2b0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600" y="2003449"/>
            <a:ext cx="5475225" cy="348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f79f00b2b0_0_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91944" y="1825621"/>
            <a:ext cx="4764807" cy="375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ERCP</a:t>
            </a:r>
            <a:endParaRPr/>
          </a:p>
        </p:txBody>
      </p:sp>
      <p:sp>
        <p:nvSpPr>
          <p:cNvPr id="500" name="Google Shape;500;p4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Επιπλοκες : 5-10%</a:t>
            </a:r>
            <a:endParaRPr/>
          </a:p>
        </p:txBody>
      </p:sp>
      <p:sp>
        <p:nvSpPr>
          <p:cNvPr id="501" name="Google Shape;501;p4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Παγκρεατίτιδα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Αιμορραγία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Διάτρηση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Χολαγγειιτιδα </a:t>
            </a:r>
            <a:endParaRPr/>
          </a:p>
        </p:txBody>
      </p:sp>
      <p:pic>
        <p:nvPicPr>
          <p:cNvPr id="502" name="Google Shape;50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862263"/>
            <a:ext cx="4143375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ΣΚΛΗΡΥΝΤΙΚΗ</a:t>
            </a:r>
            <a:r>
              <a:rPr lang="el-GR"/>
              <a:t> ΧΟΛΑΓΓΕΙΙΤΙΔΑ</a:t>
            </a:r>
            <a:endParaRPr/>
          </a:p>
        </p:txBody>
      </p:sp>
      <p:graphicFrame>
        <p:nvGraphicFramePr>
          <p:cNvPr id="508" name="Google Shape;508;p47"/>
          <p:cNvGraphicFramePr/>
          <p:nvPr/>
        </p:nvGraphicFramePr>
        <p:xfrm>
          <a:off x="838200" y="18256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{AFFD3017-9D39-496C-817F-81F3FF8307B9}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ΑΙΤΙΑ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ΠΑΘΟΛΟΓΙΑ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ΕΠΙΠΛΟΚΕΣ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ΑΝΤΙΜΕΤΩΠΙΣΗ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2/3 σχετίζονται με IBD </a:t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(το 2-4% των ασθ με IBD εχουν σκλη. Χολαγγ)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Τμηματικη ινωση κ στενωση χοληφορων με διαταση των αλλων τμηματων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Αποφρακτικος ικτερος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Ανοσοκατασταλτικα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Αυτοανοση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Προσβαλει ενδο κ εξω ηπατικα χοληφορα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Χολολιθοι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Ενδοσκοπικες παρεμβασεις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Γενετικα αιτια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Χολαγγειιτιδα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Χειρ επεμβαση (εκτομη ΧΠ, κολεκτομη)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Χολικη κιρρωση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l-GR" sz="1800" u="none" cap="none" strike="noStrike"/>
                        <a:t>Χολαγγειο-καρκινωμα (4-10%)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id="509" name="Google Shape;50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9409" y="4438278"/>
            <a:ext cx="2736591" cy="2419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0" i="0" lang="el-GR" sz="4400" u="none" strike="noStrike">
                <a:latin typeface="Arial"/>
                <a:ea typeface="Arial"/>
                <a:cs typeface="Arial"/>
                <a:sym typeface="Arial"/>
              </a:rPr>
              <a:t>Mirizzi’s syndrome</a:t>
            </a:r>
            <a:endParaRPr/>
          </a:p>
        </p:txBody>
      </p:sp>
      <p:sp>
        <p:nvSpPr>
          <p:cNvPr id="515" name="Google Shape;515;p3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0" i="0" lang="el-GR" sz="2800" u="none" strike="noStrike">
                <a:latin typeface="Arial"/>
                <a:ea typeface="Arial"/>
                <a:cs typeface="Arial"/>
                <a:sym typeface="Arial"/>
              </a:rPr>
              <a:t>Λιθοι που ενσφηνώνονται στον αυχένα της ΧΚ η στον κυστικο, μπορει να αποφράξουν τον ΧΠ από εξωτερικη πιεση προκαλωντας αποφρακτικό ίκτερο</a:t>
            </a:r>
            <a:endParaRPr/>
          </a:p>
        </p:txBody>
      </p:sp>
      <p:pic>
        <p:nvPicPr>
          <p:cNvPr id="516" name="Google Shape;516;p3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6576" y="1825625"/>
            <a:ext cx="6022500" cy="449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Καρκινος ΧΚ</a:t>
            </a:r>
            <a:endParaRPr/>
          </a:p>
        </p:txBody>
      </p:sp>
      <p:pic>
        <p:nvPicPr>
          <p:cNvPr id="522" name="Google Shape;522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600" y="2486819"/>
            <a:ext cx="41148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2950" y="1772302"/>
            <a:ext cx="3718800" cy="36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8"/>
          <p:cNvSpPr txBox="1"/>
          <p:nvPr/>
        </p:nvSpPr>
        <p:spPr>
          <a:xfrm>
            <a:off x="6457300" y="5948725"/>
            <a:ext cx="887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l-G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T1a …..χολοκυστεκτομη επαρκης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Καρκινος ΧΚ</a:t>
            </a:r>
            <a:endParaRPr/>
          </a:p>
        </p:txBody>
      </p:sp>
      <p:sp>
        <p:nvSpPr>
          <p:cNvPr id="530" name="Google Shape;530;p4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22862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0" i="0" lang="el-GR" sz="2952" u="none" strike="noStrike">
                <a:latin typeface="Arial"/>
                <a:ea typeface="Arial"/>
                <a:cs typeface="Arial"/>
                <a:sym typeface="Arial"/>
              </a:rPr>
              <a:t>Οι περισσότεροι καρκίνοι της χοληδόχου κύστης βρίσκονται τυχαία κατά τη χολοκυστεκτομή για χολόλιθους</a:t>
            </a:r>
            <a:endParaRPr b="0" i="0" sz="2952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2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l-GR" sz="2952">
                <a:latin typeface="Arial"/>
                <a:ea typeface="Arial"/>
                <a:cs typeface="Arial"/>
                <a:sym typeface="Arial"/>
              </a:rPr>
              <a:t>επιθετικος, κακη προγνωση</a:t>
            </a:r>
            <a:endParaRPr sz="2952">
              <a:latin typeface="Arial"/>
              <a:ea typeface="Arial"/>
              <a:cs typeface="Arial"/>
              <a:sym typeface="Arial"/>
            </a:endParaRPr>
          </a:p>
          <a:p>
            <a:pPr indent="-22862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0" i="0" lang="el-GR" sz="2952" u="none" strike="noStrike">
                <a:latin typeface="Arial"/>
                <a:ea typeface="Arial"/>
                <a:cs typeface="Arial"/>
                <a:sym typeface="Arial"/>
              </a:rPr>
              <a:t>Απώλεια βάρους, ανορεξία και ίκτερος</a:t>
            </a:r>
            <a:endParaRPr b="0" i="0" sz="2952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2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0" i="0" lang="el-GR" sz="2952" u="none" strike="noStrike">
                <a:latin typeface="Arial"/>
                <a:ea typeface="Arial"/>
                <a:cs typeface="Arial"/>
                <a:sym typeface="Arial"/>
              </a:rPr>
              <a:t>Ιστολογικά αδενοκαρκίνωμα</a:t>
            </a:r>
            <a:endParaRPr b="0" i="0" sz="2952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2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0" i="0" lang="el-GR" sz="2952" u="none" strike="noStrike">
                <a:latin typeface="Arial"/>
                <a:ea typeface="Arial"/>
                <a:cs typeface="Arial"/>
                <a:sym typeface="Arial"/>
              </a:rPr>
              <a:t>Η εξάπλωση είναι </a:t>
            </a:r>
            <a:r>
              <a:rPr lang="el-GR" sz="2952">
                <a:latin typeface="Arial"/>
                <a:ea typeface="Arial"/>
                <a:cs typeface="Arial"/>
                <a:sym typeface="Arial"/>
              </a:rPr>
              <a:t>λεμφογενης κ αιματογενης</a:t>
            </a:r>
            <a:r>
              <a:rPr b="0" i="0" lang="el-GR" sz="2952" u="none" strike="noStrike">
                <a:latin typeface="Arial"/>
                <a:ea typeface="Arial"/>
                <a:cs typeface="Arial"/>
                <a:sym typeface="Arial"/>
              </a:rPr>
              <a:t>. Η άμεση </a:t>
            </a:r>
            <a:r>
              <a:rPr lang="el-GR" sz="2952">
                <a:latin typeface="Arial"/>
                <a:ea typeface="Arial"/>
                <a:cs typeface="Arial"/>
                <a:sym typeface="Arial"/>
              </a:rPr>
              <a:t>δ</a:t>
            </a:r>
            <a:r>
              <a:rPr b="0" i="0" lang="el-GR" sz="2952" u="none" strike="noStrike">
                <a:latin typeface="Arial"/>
                <a:ea typeface="Arial"/>
                <a:cs typeface="Arial"/>
                <a:sym typeface="Arial"/>
              </a:rPr>
              <a:t>ιηθηση στο ήπαρ, στο δωδεκαδάκτυλο ή στο στομάχι εμφανίζεται συχνά.</a:t>
            </a:r>
            <a:endParaRPr b="0" i="0" sz="2952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2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0" i="0" lang="el-GR" sz="2952" u="none" strike="noStrike">
                <a:latin typeface="Arial"/>
                <a:ea typeface="Arial"/>
                <a:cs typeface="Arial"/>
                <a:sym typeface="Arial"/>
              </a:rPr>
              <a:t>Χολοκυστεκτομη κ λεμφαδενεκτομη κ εκτομη της κοιτης στο ηπαρ </a:t>
            </a:r>
            <a:endParaRPr b="0" i="0" sz="2952" u="none" strike="noStrike">
              <a:latin typeface="Arial"/>
              <a:ea typeface="Arial"/>
              <a:cs typeface="Arial"/>
              <a:sym typeface="Arial"/>
            </a:endParaRPr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0" i="0" sz="18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0" i="0" sz="18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531" name="Google Shape;531;p4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3702" y="4323963"/>
            <a:ext cx="1732200" cy="17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9800" y="365125"/>
            <a:ext cx="5904528" cy="3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33947" y="4251466"/>
            <a:ext cx="3158044" cy="2074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f8a2b73896_0_1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l-GR"/>
              <a:t>καρκινος ΧΚ</a:t>
            </a:r>
            <a:endParaRPr/>
          </a:p>
        </p:txBody>
      </p:sp>
      <p:sp>
        <p:nvSpPr>
          <p:cNvPr id="540" name="Google Shape;540;gf8a2b73896_0_1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l-GR"/>
              <a:t>συνολικη 5ετης επιβιωση 15%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Χολαγγειοκαρκινωμα </a:t>
            </a:r>
            <a:endParaRPr/>
          </a:p>
        </p:txBody>
      </p:sp>
      <p:pic>
        <p:nvPicPr>
          <p:cNvPr id="546" name="Google Shape;546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9650" y="1541125"/>
            <a:ext cx="7611600" cy="517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Χολαγγειο-ca</a:t>
            </a:r>
            <a:endParaRPr/>
          </a:p>
        </p:txBody>
      </p:sp>
      <p:sp>
        <p:nvSpPr>
          <p:cNvPr id="552" name="Google Shape;552;p5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b="0" i="0" lang="el-GR" sz="2500" u="none" strike="noStrike">
                <a:latin typeface="Arial"/>
                <a:ea typeface="Arial"/>
                <a:cs typeface="Arial"/>
                <a:sym typeface="Arial"/>
              </a:rPr>
              <a:t>Η κλασική παρουσίαση είναι προοδευτικός, </a:t>
            </a:r>
            <a:r>
              <a:rPr b="1" i="0" lang="el-GR" sz="2500" u="none" strike="noStrike">
                <a:latin typeface="Arial"/>
                <a:ea typeface="Arial"/>
                <a:cs typeface="Arial"/>
                <a:sym typeface="Arial"/>
              </a:rPr>
              <a:t>ανώδυνος ίκτερος</a:t>
            </a:r>
            <a:r>
              <a:rPr b="0" i="0" lang="el-GR" sz="2500" u="none" strike="noStrike">
                <a:latin typeface="Arial"/>
                <a:ea typeface="Arial"/>
                <a:cs typeface="Arial"/>
                <a:sym typeface="Arial"/>
              </a:rPr>
              <a:t>, κνησμός, ανορεξία και απώλεια βάρους. Συχνά υπάρχει </a:t>
            </a:r>
            <a:r>
              <a:rPr b="1" lang="el-GR" sz="2500">
                <a:latin typeface="Arial"/>
                <a:ea typeface="Arial"/>
                <a:cs typeface="Arial"/>
                <a:sym typeface="Arial"/>
              </a:rPr>
              <a:t>αλγος δ υποχονδριου</a:t>
            </a:r>
            <a:r>
              <a:rPr b="1" i="0" lang="el-GR" sz="2500" u="none" strike="noStrike">
                <a:latin typeface="Arial"/>
                <a:ea typeface="Arial"/>
                <a:cs typeface="Arial"/>
                <a:sym typeface="Arial"/>
              </a:rPr>
              <a:t> ή  επιγαστρική δυσφορία</a:t>
            </a:r>
            <a:endParaRPr b="1" i="0" sz="25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b="0" i="0" lang="el-GR" sz="2500" u="none" strike="noStrike">
                <a:latin typeface="Arial"/>
                <a:ea typeface="Arial"/>
                <a:cs typeface="Arial"/>
                <a:sym typeface="Arial"/>
              </a:rPr>
              <a:t>Όταν ο όγκος αφορα τον κατωτερο  χοληδόρο πόρο με βατο κυστικό πόρο, μια διευρυμένη χοληδόχος κύστη μπορεί να είναι ψηλαφητή (</a:t>
            </a:r>
            <a:r>
              <a:rPr b="1" i="0" lang="el-GR" sz="2500" u="none" strike="noStrike">
                <a:latin typeface="Arial"/>
                <a:ea typeface="Arial"/>
                <a:cs typeface="Arial"/>
                <a:sym typeface="Arial"/>
              </a:rPr>
              <a:t>σημάδι του Courvoisier</a:t>
            </a:r>
            <a:r>
              <a:rPr b="0" i="0" lang="el-GR" sz="2500" u="none" strike="noStrike">
                <a:latin typeface="Arial"/>
                <a:ea typeface="Arial"/>
                <a:cs typeface="Arial"/>
                <a:sym typeface="Arial"/>
              </a:rPr>
              <a:t>).</a:t>
            </a:r>
            <a:endParaRPr sz="35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Χολαγγειοca- διαγνωση </a:t>
            </a:r>
            <a:endParaRPr/>
          </a:p>
        </p:txBody>
      </p:sp>
      <p:sp>
        <p:nvSpPr>
          <p:cNvPr id="558" name="Google Shape;558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CT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MRI/MRCP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ERCP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EUS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Τυποι χολαγγειοκαρκινωματος πυλης κ ηπατεκτομες </a:t>
            </a:r>
            <a:endParaRPr/>
          </a:p>
        </p:txBody>
      </p:sp>
      <p:pic>
        <p:nvPicPr>
          <p:cNvPr id="564" name="Google Shape;564;p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177" y="1690702"/>
            <a:ext cx="3094800" cy="501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0476" y="1551600"/>
            <a:ext cx="3226291" cy="53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53"/>
          <p:cNvSpPr txBox="1"/>
          <p:nvPr/>
        </p:nvSpPr>
        <p:spPr>
          <a:xfrm>
            <a:off x="9801550" y="4947000"/>
            <a:ext cx="2172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l-G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5ετης επιβιωση εως 45%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l-G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περιεγχειρητικη θνητοτητα εως 11%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2" name="Google Shape;132;p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0" i="0" lang="el-GR" sz="2400" u="none" strike="noStrike">
                <a:latin typeface="Arial"/>
                <a:ea typeface="Arial"/>
                <a:cs typeface="Arial"/>
                <a:sym typeface="Arial"/>
              </a:rPr>
              <a:t>Η χοληδοχος κυστη (ΧΚ) εχει απιοειδές σχημα (50 ml)</a:t>
            </a:r>
            <a:endParaRPr b="0" i="0" sz="24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l-GR" sz="2400">
                <a:latin typeface="Arial"/>
                <a:ea typeface="Arial"/>
                <a:cs typeface="Arial"/>
                <a:sym typeface="Arial"/>
              </a:rPr>
              <a:t>μπορει να αποθηκευσει 300 ml χολης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0" i="0" lang="el-GR" sz="2400" u="none" strike="noStrike">
                <a:latin typeface="Arial"/>
                <a:ea typeface="Arial"/>
                <a:cs typeface="Arial"/>
                <a:sym typeface="Arial"/>
              </a:rPr>
              <a:t>Ο κυστικος πορος ενωνει την ΧΚ με τον χοληδοχο πορο (CBD) και εχει την σπειροειδη βαλβιδα του Heuser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0" i="0" lang="el-GR" sz="2400" u="none" strike="noStrike">
                <a:latin typeface="Arial"/>
                <a:ea typeface="Arial"/>
                <a:cs typeface="Arial"/>
                <a:sym typeface="Arial"/>
              </a:rPr>
              <a:t>Ο χοληδ πορος είναι περιπου 7 εκ σε μηκος και &lt;1 εκ σε διαμετρο</a:t>
            </a:r>
            <a:endParaRPr sz="3400"/>
          </a:p>
        </p:txBody>
      </p:sp>
      <p:pic>
        <p:nvPicPr>
          <p:cNvPr id="133" name="Google Shape;133;p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9181" y="1825625"/>
            <a:ext cx="3747638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8a82b6812d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/>
              <a:t>PVE before major liver resection for PHC</a:t>
            </a:r>
            <a:endParaRPr/>
          </a:p>
        </p:txBody>
      </p:sp>
      <p:sp>
        <p:nvSpPr>
          <p:cNvPr id="573" name="Google Shape;573;g28a82b6812d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4" name="Google Shape;574;g28a82b6812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825624"/>
            <a:ext cx="4072050" cy="32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g28a82b6812d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5382" y="1825625"/>
            <a:ext cx="4678418" cy="336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Επικουρικη Χημειοθεραπεια για χολαγγειοca</a:t>
            </a:r>
            <a:endParaRPr/>
          </a:p>
        </p:txBody>
      </p:sp>
      <p:pic>
        <p:nvPicPr>
          <p:cNvPr id="581" name="Google Shape;581;p5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5125" y="1994037"/>
            <a:ext cx="10515600" cy="43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Ενδοηπατικο χολαγγειοca  εξωηπατικο</a:t>
            </a:r>
            <a:endParaRPr/>
          </a:p>
        </p:txBody>
      </p:sp>
      <p:graphicFrame>
        <p:nvGraphicFramePr>
          <p:cNvPr id="587" name="Google Shape;587;p55"/>
          <p:cNvGraphicFramePr/>
          <p:nvPr/>
        </p:nvGraphicFramePr>
        <p:xfrm>
          <a:off x="838200" y="33916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{944639DA-5B62-45EA-91EE-B7F500FA72AF}</a:tableStyleId>
              </a:tblPr>
              <a:tblGrid>
                <a:gridCol w="2590800"/>
                <a:gridCol w="2590800"/>
              </a:tblGrid>
              <a:tr h="239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l-GR" sz="1600" u="none" cap="none" strike="noStrike"/>
                        <a:t>SEER stage</a:t>
                      </a:r>
                      <a:endParaRPr sz="16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l-GR" sz="1600" u="none" cap="none" strike="noStrike"/>
                        <a:t>5-year relative survival rate</a:t>
                      </a:r>
                      <a:endParaRPr sz="16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9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cap="none" strike="noStrike"/>
                        <a:t>Localized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cap="none" strike="noStrike"/>
                        <a:t>24%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9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cap="none" strike="noStrike"/>
                        <a:t>Regional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cap="none" strike="noStrike"/>
                        <a:t>7%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9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cap="none" strike="noStrike"/>
                        <a:t>Distant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cap="none" strike="noStrike"/>
                        <a:t>2%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9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cap="none" strike="noStrike"/>
                        <a:t>All SEER stages combined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cap="none" strike="noStrike"/>
                        <a:t>8%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88" name="Google Shape;588;p55"/>
          <p:cNvGraphicFramePr/>
          <p:nvPr/>
        </p:nvGraphicFramePr>
        <p:xfrm>
          <a:off x="6172200" y="33916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{944639DA-5B62-45EA-91EE-B7F500FA72AF}</a:tableStyleId>
              </a:tblPr>
              <a:tblGrid>
                <a:gridCol w="2590800"/>
                <a:gridCol w="2590800"/>
              </a:tblGrid>
              <a:tr h="239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l-GR" sz="1600" u="none" cap="none" strike="noStrike"/>
                        <a:t>SEER stage</a:t>
                      </a:r>
                      <a:endParaRPr sz="16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l-GR" sz="1600" u="none" cap="none" strike="noStrike"/>
                        <a:t>5-year relative survival rate</a:t>
                      </a:r>
                      <a:endParaRPr sz="16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9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cap="none" strike="noStrike"/>
                        <a:t>Localized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cap="none" strike="noStrike"/>
                        <a:t>15%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9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cap="none" strike="noStrike"/>
                        <a:t>Regional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cap="none" strike="noStrike"/>
                        <a:t>16%*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9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cap="none" strike="noStrike"/>
                        <a:t>Distant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cap="none" strike="noStrike"/>
                        <a:t>2%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9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cap="none" strike="noStrike"/>
                        <a:t>All SEER stages combined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cap="none" strike="noStrike"/>
                        <a:t>10%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89" name="Google Shape;589;p55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i="0" lang="el-GR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Intrahepatic bile duct cancers (those starting within the liver)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55"/>
          <p:cNvSpPr/>
          <p:nvPr/>
        </p:nvSpPr>
        <p:spPr>
          <a:xfrm>
            <a:off x="2771192" y="1586204"/>
            <a:ext cx="270588" cy="85841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55"/>
          <p:cNvSpPr/>
          <p:nvPr/>
        </p:nvSpPr>
        <p:spPr>
          <a:xfrm>
            <a:off x="7952792" y="1586204"/>
            <a:ext cx="270588" cy="774441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PTC</a:t>
            </a:r>
            <a:endParaRPr/>
          </a:p>
        </p:txBody>
      </p:sp>
      <p:pic>
        <p:nvPicPr>
          <p:cNvPr id="597" name="Google Shape;597;p5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5875" y="2267744"/>
            <a:ext cx="428625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5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4600" y="2839244"/>
            <a:ext cx="4876800" cy="23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Τριγωνο callot/ ηπατοκυστικο τριγωνο </a:t>
            </a:r>
            <a:endParaRPr/>
          </a:p>
        </p:txBody>
      </p:sp>
      <p:pic>
        <p:nvPicPr>
          <p:cNvPr id="139" name="Google Shape;139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071" y="1825625"/>
            <a:ext cx="5320195" cy="398734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Η ΧΚ αιματωνεται από την κυστική αρτηρία, έναν κλάδο της δεξιάς ηπατικής αρτηρίας στο 95% των ατόμων και βρίσκεται στο τρίγωνο του Callot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Αιματωση Χοληδοχου Πορου</a:t>
            </a:r>
            <a:endParaRPr/>
          </a:p>
        </p:txBody>
      </p:sp>
      <p:pic>
        <p:nvPicPr>
          <p:cNvPr id="146" name="Google Shape;146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9621" y="1825625"/>
            <a:ext cx="2718758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/>
              <a:t>Οι αρτηρίες του χοληφόρου πόρου προκύπτουν από την οπισθο12λικη αρτηρία, τη γαστροδωδεκαδακτυλική αρτηρία, τον δεξιό κλάδο της ηπατικής αρτηρίας και την κυστική αρτηρία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Θέμα του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Θέμα του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2020-10-12T07:12:37Z</dcterms:created>
  <dc:creator>Nick Alexak</dc:creator>
</cp:coreProperties>
</file>