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1"/>
  </p:sldMasterIdLst>
  <p:sldIdLst>
    <p:sldId id="256" r:id="rId2"/>
    <p:sldId id="259" r:id="rId3"/>
    <p:sldId id="260" r:id="rId4"/>
    <p:sldId id="261" r:id="rId5"/>
    <p:sldId id="262" r:id="rId6"/>
    <p:sldId id="306" r:id="rId7"/>
    <p:sldId id="263" r:id="rId8"/>
    <p:sldId id="264" r:id="rId9"/>
    <p:sldId id="265" r:id="rId10"/>
    <p:sldId id="266" r:id="rId11"/>
    <p:sldId id="267" r:id="rId12"/>
    <p:sldId id="301" r:id="rId13"/>
    <p:sldId id="303" r:id="rId14"/>
    <p:sldId id="304" r:id="rId15"/>
    <p:sldId id="305" r:id="rId16"/>
    <p:sldId id="268" r:id="rId17"/>
    <p:sldId id="269" r:id="rId18"/>
    <p:sldId id="270" r:id="rId19"/>
    <p:sldId id="258" r:id="rId20"/>
    <p:sldId id="293" r:id="rId21"/>
    <p:sldId id="309" r:id="rId22"/>
    <p:sldId id="308" r:id="rId23"/>
    <p:sldId id="271" r:id="rId24"/>
    <p:sldId id="257" r:id="rId25"/>
    <p:sldId id="310" r:id="rId26"/>
    <p:sldId id="311" r:id="rId27"/>
    <p:sldId id="312" r:id="rId28"/>
    <p:sldId id="313" r:id="rId29"/>
    <p:sldId id="314" r:id="rId30"/>
    <p:sldId id="315" r:id="rId31"/>
    <p:sldId id="316" r:id="rId32"/>
    <p:sldId id="317" r:id="rId33"/>
    <p:sldId id="318" r:id="rId34"/>
    <p:sldId id="319" r:id="rId35"/>
    <p:sldId id="320" r:id="rId36"/>
    <p:sldId id="272" r:id="rId37"/>
    <p:sldId id="274" r:id="rId38"/>
    <p:sldId id="276" r:id="rId39"/>
    <p:sldId id="275"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6" r:id="rId57"/>
    <p:sldId id="297" r:id="rId58"/>
    <p:sldId id="298" r:id="rId59"/>
    <p:sldId id="299" r:id="rId60"/>
    <p:sldId id="300" r:id="rId61"/>
    <p:sldId id="307"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607"/>
  </p:normalViewPr>
  <p:slideViewPr>
    <p:cSldViewPr snapToGrid="0" snapToObjects="1">
      <p:cViewPr varScale="1">
        <p:scale>
          <a:sx n="70" d="100"/>
          <a:sy n="70" d="100"/>
        </p:scale>
        <p:origin x="2261" y="2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CAB20CE5-78DA-8F43-BCA0-37F621C81F35}" type="datetimeFigureOut">
              <a:rPr lang="en-US" smtClean="0"/>
              <a:t>3/26/2025</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AC7F0-91EF-524D-8783-5E1CB888F51F}"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CAB20CE5-78DA-8F43-BCA0-37F621C81F35}"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9AC7F0-91EF-524D-8783-5E1CB888F51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CAB20CE5-78DA-8F43-BCA0-37F621C81F35}"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9AC7F0-91EF-524D-8783-5E1CB888F51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BF9AC7F0-91EF-524D-8783-5E1CB888F51F}"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AC7F0-91EF-524D-8783-5E1CB888F51F}"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BF9AC7F0-91EF-524D-8783-5E1CB888F51F}"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BF9AC7F0-91EF-524D-8783-5E1CB888F51F}"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BF9AC7F0-91EF-524D-8783-5E1CB888F51F}"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AB20CE5-78DA-8F43-BCA0-37F621C81F35}"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AC7F0-91EF-524D-8783-5E1CB888F51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AB20CE5-78DA-8F43-BCA0-37F621C81F35}"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AC7F0-91EF-524D-8783-5E1CB888F51F}"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AB20CE5-78DA-8F43-BCA0-37F621C81F35}"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AC7F0-91EF-524D-8783-5E1CB888F51F}"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x-none"/>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324690-FDE4-C149-A1BB-686DDB714079}" type="slidenum">
              <a:rPr lang="x-none"/>
              <a:pPr>
                <a:defRPr/>
              </a:pPr>
              <a:t>‹#›</a:t>
            </a:fld>
            <a:endParaRPr lang="x-none"/>
          </a:p>
        </p:txBody>
      </p:sp>
    </p:spTree>
    <p:extLst>
      <p:ext uri="{BB962C8B-B14F-4D97-AF65-F5344CB8AC3E}">
        <p14:creationId xmlns:p14="http://schemas.microsoft.com/office/powerpoint/2010/main" val="955067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7836FD47-26FC-D141-837C-9D9BF90D74F0}" type="slidenum">
              <a:rPr lang="en-US"/>
              <a:pPr/>
              <a:t>‹#›</a:t>
            </a:fld>
            <a:endParaRPr lang="en-US"/>
          </a:p>
        </p:txBody>
      </p:sp>
    </p:spTree>
    <p:extLst>
      <p:ext uri="{BB962C8B-B14F-4D97-AF65-F5344CB8AC3E}">
        <p14:creationId xmlns:p14="http://schemas.microsoft.com/office/powerpoint/2010/main" val="75023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AB20CE5-78DA-8F43-BCA0-37F621C81F35}"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9AC7F0-91EF-524D-8783-5E1CB888F51F}"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CAB20CE5-78DA-8F43-BCA0-37F621C81F35}" type="datetimeFigureOut">
              <a:rPr lang="en-US" smtClean="0"/>
              <a:t>3/26/2025</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CAB20CE5-78DA-8F43-BCA0-37F621C81F35}" type="datetimeFigureOut">
              <a:rPr lang="en-US" smtClean="0"/>
              <a:t>3/26/2025</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BF9AC7F0-91EF-524D-8783-5E1CB888F51F}"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AC7F0-91EF-524D-8783-5E1CB888F51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CAB20CE5-78DA-8F43-BCA0-37F621C81F35}"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9AC7F0-91EF-524D-8783-5E1CB888F51F}"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BF9AC7F0-91EF-524D-8783-5E1CB888F51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CAB20CE5-78DA-8F43-BCA0-37F621C81F35}"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9AC7F0-91EF-524D-8783-5E1CB888F51F}"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CAB20CE5-78DA-8F43-BCA0-37F621C81F35}" type="datetimeFigureOut">
              <a:rPr lang="en-US" smtClean="0"/>
              <a:t>3/26/2025</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BF9AC7F0-91EF-524D-8783-5E1CB888F51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wmf"/><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hyperlink" Target="mailto:froumax@hotmail.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530" y="1098533"/>
            <a:ext cx="4038600" cy="2741947"/>
          </a:xfrm>
        </p:spPr>
        <p:txBody>
          <a:bodyPr>
            <a:normAutofit fontScale="90000"/>
          </a:bodyPr>
          <a:lstStyle/>
          <a:p>
            <a:r>
              <a:rPr lang="en-US" sz="4900" dirty="0">
                <a:solidFill>
                  <a:schemeClr val="bg1"/>
                </a:solidFill>
                <a:latin typeface="Tamil Sangam MN"/>
                <a:cs typeface="Tamil Sangam MN"/>
              </a:rPr>
              <a:t>Critically ill surgical patient</a:t>
            </a:r>
            <a:br>
              <a:rPr lang="en-US" sz="4400" dirty="0">
                <a:solidFill>
                  <a:schemeClr val="bg1"/>
                </a:solidFill>
                <a:latin typeface="Tamil Sangam MN"/>
                <a:cs typeface="Tamil Sangam MN"/>
              </a:rPr>
            </a:br>
            <a:br>
              <a:rPr lang="en-US" sz="4400">
                <a:solidFill>
                  <a:schemeClr val="bg1"/>
                </a:solidFill>
                <a:latin typeface="Tamil Sangam MN"/>
                <a:cs typeface="Tamil Sangam MN"/>
              </a:rPr>
            </a:br>
            <a:r>
              <a:rPr lang="en-US" sz="4400">
                <a:solidFill>
                  <a:schemeClr val="bg1"/>
                </a:solidFill>
                <a:latin typeface="Tamil Sangam MN"/>
                <a:cs typeface="Tamil Sangam MN"/>
              </a:rPr>
              <a:t>ICU </a:t>
            </a:r>
            <a:r>
              <a:rPr lang="en-US" sz="4000">
                <a:solidFill>
                  <a:schemeClr val="bg1"/>
                </a:solidFill>
                <a:latin typeface="Tamil Sangam MN"/>
                <a:cs typeface="Tamil Sangam MN"/>
              </a:rPr>
              <a:t>Monitoring</a:t>
            </a:r>
            <a:endParaRPr lang="en-US" sz="4000" dirty="0">
              <a:solidFill>
                <a:schemeClr val="bg1"/>
              </a:solidFill>
              <a:latin typeface="Tamil Sangam MN"/>
              <a:cs typeface="Tamil Sangam MN"/>
            </a:endParaRPr>
          </a:p>
        </p:txBody>
      </p:sp>
      <p:sp>
        <p:nvSpPr>
          <p:cNvPr id="6" name="Ορθογώνιο 5"/>
          <p:cNvSpPr/>
          <p:nvPr/>
        </p:nvSpPr>
        <p:spPr>
          <a:xfrm>
            <a:off x="4800600" y="630210"/>
            <a:ext cx="1961536" cy="1200329"/>
          </a:xfrm>
          <a:prstGeom prst="rect">
            <a:avLst/>
          </a:prstGeom>
        </p:spPr>
        <p:txBody>
          <a:bodyPr wrap="square">
            <a:spAutoFit/>
          </a:bodyPr>
          <a:lstStyle/>
          <a:p>
            <a:pPr>
              <a:lnSpc>
                <a:spcPct val="150000"/>
              </a:lnSpc>
            </a:pPr>
            <a:r>
              <a:rPr lang="en-US" sz="1200" dirty="0">
                <a:solidFill>
                  <a:schemeClr val="bg1"/>
                </a:solidFill>
              </a:rPr>
              <a:t>NATIONAL AND KAPODISTRIAN UNIVERSITY OF ATHENS</a:t>
            </a:r>
            <a:endParaRPr lang="el-GR" sz="1200" dirty="0">
              <a:solidFill>
                <a:schemeClr val="bg1"/>
              </a:solidFill>
            </a:endParaRPr>
          </a:p>
          <a:p>
            <a:pPr>
              <a:lnSpc>
                <a:spcPct val="150000"/>
              </a:lnSpc>
            </a:pPr>
            <a:r>
              <a:rPr lang="en-US" sz="1200" dirty="0">
                <a:solidFill>
                  <a:schemeClr val="bg1"/>
                </a:solidFill>
              </a:rPr>
              <a:t>FACULTY OF MEDICINE</a:t>
            </a:r>
            <a:endParaRPr lang="el-GR" sz="1200" dirty="0">
              <a:solidFill>
                <a:schemeClr val="bg1"/>
              </a:solidFill>
            </a:endParaRPr>
          </a:p>
        </p:txBody>
      </p:sp>
      <p:sp>
        <p:nvSpPr>
          <p:cNvPr id="7" name="TextBox 6"/>
          <p:cNvSpPr txBox="1"/>
          <p:nvPr/>
        </p:nvSpPr>
        <p:spPr>
          <a:xfrm>
            <a:off x="6673459" y="2628788"/>
            <a:ext cx="2311259" cy="1592744"/>
          </a:xfrm>
          <a:prstGeom prst="rect">
            <a:avLst/>
          </a:prstGeom>
          <a:noFill/>
        </p:spPr>
        <p:txBody>
          <a:bodyPr wrap="square" rtlCol="0">
            <a:spAutoFit/>
          </a:bodyPr>
          <a:lstStyle/>
          <a:p>
            <a:pPr algn="ctr">
              <a:lnSpc>
                <a:spcPct val="150000"/>
              </a:lnSpc>
            </a:pPr>
            <a:r>
              <a:rPr lang="en-US" sz="1300" b="1" dirty="0">
                <a:solidFill>
                  <a:schemeClr val="bg1"/>
                </a:solidFill>
              </a:rPr>
              <a:t>Elective Course</a:t>
            </a:r>
            <a:endParaRPr lang="el-GR" sz="1300" b="1" dirty="0">
              <a:solidFill>
                <a:schemeClr val="bg1"/>
              </a:solidFill>
            </a:endParaRPr>
          </a:p>
          <a:p>
            <a:pPr algn="ctr">
              <a:lnSpc>
                <a:spcPct val="150000"/>
              </a:lnSpc>
            </a:pPr>
            <a:r>
              <a:rPr lang="en-US" sz="1300" b="1" dirty="0">
                <a:solidFill>
                  <a:schemeClr val="bg1"/>
                </a:solidFill>
              </a:rPr>
              <a:t>Acute Care Surgery and Management of Trauma Patients</a:t>
            </a:r>
            <a:endParaRPr lang="el-GR" sz="1300" b="1" dirty="0">
              <a:solidFill>
                <a:schemeClr val="bg1"/>
              </a:solidFill>
            </a:endParaRPr>
          </a:p>
          <a:p>
            <a:pPr algn="ctr">
              <a:lnSpc>
                <a:spcPct val="150000"/>
              </a:lnSpc>
            </a:pPr>
            <a:r>
              <a:rPr lang="en-US" sz="1300" b="1" dirty="0">
                <a:solidFill>
                  <a:schemeClr val="bg1"/>
                </a:solidFill>
              </a:rPr>
              <a:t>June</a:t>
            </a:r>
            <a:r>
              <a:rPr lang="el-GR" sz="1300" b="1" dirty="0">
                <a:solidFill>
                  <a:schemeClr val="bg1"/>
                </a:solidFill>
              </a:rPr>
              <a:t> 2022</a:t>
            </a:r>
          </a:p>
        </p:txBody>
      </p:sp>
      <p:pic>
        <p:nvPicPr>
          <p:cNvPr id="8" name="Εικόνα 7"/>
          <p:cNvPicPr>
            <a:picLocks noChangeAspect="1"/>
          </p:cNvPicPr>
          <p:nvPr/>
        </p:nvPicPr>
        <p:blipFill rotWithShape="1">
          <a:blip r:embed="rId2"/>
          <a:srcRect t="15306" b="21325"/>
          <a:stretch/>
        </p:blipFill>
        <p:spPr>
          <a:xfrm>
            <a:off x="6105910" y="4660490"/>
            <a:ext cx="2878808" cy="1824266"/>
          </a:xfrm>
          <a:prstGeom prst="rect">
            <a:avLst/>
          </a:prstGeom>
        </p:spPr>
      </p:pic>
      <p:sp>
        <p:nvSpPr>
          <p:cNvPr id="9" name="TextBox 8"/>
          <p:cNvSpPr txBox="1"/>
          <p:nvPr/>
        </p:nvSpPr>
        <p:spPr>
          <a:xfrm>
            <a:off x="158814" y="4833959"/>
            <a:ext cx="5835061" cy="1477328"/>
          </a:xfrm>
          <a:prstGeom prst="rect">
            <a:avLst/>
          </a:prstGeom>
          <a:noFill/>
        </p:spPr>
        <p:txBody>
          <a:bodyPr wrap="square" rtlCol="0">
            <a:spAutoFit/>
          </a:bodyPr>
          <a:lstStyle/>
          <a:p>
            <a:pPr algn="ctr">
              <a:lnSpc>
                <a:spcPct val="150000"/>
              </a:lnSpc>
            </a:pPr>
            <a:r>
              <a:rPr lang="en-US" dirty="0"/>
              <a:t>MANOURAS IOANNIS</a:t>
            </a:r>
            <a:endParaRPr lang="el-GR" dirty="0"/>
          </a:p>
          <a:p>
            <a:pPr algn="ctr">
              <a:lnSpc>
                <a:spcPct val="150000"/>
              </a:lnSpc>
            </a:pPr>
            <a:r>
              <a:rPr lang="en-US" sz="1400"/>
              <a:t>SURGEON - INTENSIVIST</a:t>
            </a:r>
            <a:endParaRPr lang="el-GR" sz="1400" dirty="0"/>
          </a:p>
          <a:p>
            <a:pPr algn="ctr">
              <a:lnSpc>
                <a:spcPct val="150000"/>
              </a:lnSpc>
            </a:pPr>
            <a:r>
              <a:rPr lang="en-US" sz="1400" dirty="0"/>
              <a:t>First Propaedeutic Department of Surgery</a:t>
            </a:r>
          </a:p>
          <a:p>
            <a:pPr algn="ctr">
              <a:lnSpc>
                <a:spcPct val="150000"/>
              </a:lnSpc>
            </a:pPr>
            <a:r>
              <a:rPr lang="en-US" sz="1400" dirty="0"/>
              <a:t>“</a:t>
            </a:r>
            <a:r>
              <a:rPr lang="en-US" sz="1400" dirty="0" err="1"/>
              <a:t>Hippocration</a:t>
            </a:r>
            <a:r>
              <a:rPr lang="en-US" sz="1400" dirty="0"/>
              <a:t>” General Hospital</a:t>
            </a:r>
            <a:endParaRPr lang="el-GR" sz="1400" dirty="0"/>
          </a:p>
        </p:txBody>
      </p:sp>
    </p:spTree>
    <p:extLst>
      <p:ext uri="{BB962C8B-B14F-4D97-AF65-F5344CB8AC3E}">
        <p14:creationId xmlns:p14="http://schemas.microsoft.com/office/powerpoint/2010/main" val="2296961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13315" name="Rectangle 3"/>
          <p:cNvSpPr>
            <a:spLocks noGrp="1" noChangeArrowheads="1"/>
          </p:cNvSpPr>
          <p:nvPr>
            <p:ph idx="1"/>
          </p:nvPr>
        </p:nvSpPr>
        <p:spPr>
          <a:xfrm>
            <a:off x="498474" y="1750919"/>
            <a:ext cx="7556313" cy="4771496"/>
          </a:xfrm>
        </p:spPr>
        <p:txBody>
          <a:bodyPr>
            <a:noAutofit/>
          </a:bodyPr>
          <a:lstStyle/>
          <a:p>
            <a:pPr eaLnBrk="1" hangingPunct="1">
              <a:lnSpc>
                <a:spcPct val="80000"/>
              </a:lnSpc>
              <a:buFont typeface="Wingdings" charset="0"/>
              <a:buNone/>
            </a:pPr>
            <a:r>
              <a:rPr lang="en-GB" sz="2800" dirty="0">
                <a:solidFill>
                  <a:schemeClr val="accent1"/>
                </a:solidFill>
                <a:latin typeface="Arial" charset="0"/>
                <a:cs typeface="Arial" charset="0"/>
              </a:rPr>
              <a:t>Central venous catheterisation</a:t>
            </a:r>
          </a:p>
          <a:p>
            <a:pPr eaLnBrk="1" hangingPunct="1">
              <a:lnSpc>
                <a:spcPct val="80000"/>
              </a:lnSpc>
              <a:buFont typeface="Wingdings" charset="0"/>
              <a:buNone/>
            </a:pPr>
            <a:endParaRPr lang="en-GB" sz="2800" dirty="0">
              <a:solidFill>
                <a:schemeClr val="accent1"/>
              </a:solidFill>
              <a:latin typeface="Arial" charset="0"/>
              <a:cs typeface="Arial" charset="0"/>
            </a:endParaRPr>
          </a:p>
          <a:p>
            <a:pPr eaLnBrk="1" hangingPunct="1">
              <a:lnSpc>
                <a:spcPct val="80000"/>
              </a:lnSpc>
              <a:buFont typeface="Wingdings" charset="0"/>
              <a:buNone/>
            </a:pPr>
            <a:r>
              <a:rPr lang="en-GB" sz="2400" dirty="0">
                <a:solidFill>
                  <a:schemeClr val="tx1"/>
                </a:solidFill>
                <a:latin typeface="Arial" charset="0"/>
                <a:cs typeface="Arial" charset="0"/>
              </a:rPr>
              <a:t>Indications</a:t>
            </a:r>
          </a:p>
          <a:p>
            <a:pPr rtl="0" eaLnBrk="1" hangingPunct="1">
              <a:lnSpc>
                <a:spcPct val="80000"/>
              </a:lnSpc>
            </a:pPr>
            <a:r>
              <a:rPr lang="en-GB" dirty="0">
                <a:solidFill>
                  <a:schemeClr val="tx1"/>
                </a:solidFill>
                <a:latin typeface="Arial" charset="0"/>
                <a:cs typeface="Arial" charset="0"/>
              </a:rPr>
              <a:t>Invasive monitoring for estimation of fluid status and right heart function</a:t>
            </a:r>
          </a:p>
          <a:p>
            <a:pPr rtl="0" eaLnBrk="1" hangingPunct="1">
              <a:lnSpc>
                <a:spcPct val="80000"/>
              </a:lnSpc>
            </a:pPr>
            <a:r>
              <a:rPr lang="en-GB" dirty="0">
                <a:solidFill>
                  <a:schemeClr val="tx1"/>
                </a:solidFill>
                <a:latin typeface="Arial" charset="0"/>
                <a:cs typeface="Arial" charset="0"/>
              </a:rPr>
              <a:t>Long term infusions: TPN, chemotherapy</a:t>
            </a:r>
          </a:p>
          <a:p>
            <a:pPr rtl="0" eaLnBrk="1" hangingPunct="1">
              <a:lnSpc>
                <a:spcPct val="80000"/>
              </a:lnSpc>
            </a:pPr>
            <a:r>
              <a:rPr lang="en-GB" dirty="0">
                <a:solidFill>
                  <a:schemeClr val="tx1"/>
                </a:solidFill>
                <a:latin typeface="Arial" charset="0"/>
                <a:cs typeface="Arial" charset="0"/>
              </a:rPr>
              <a:t>Haemodialysis</a:t>
            </a:r>
          </a:p>
          <a:p>
            <a:pPr rtl="0" eaLnBrk="1" hangingPunct="1">
              <a:lnSpc>
                <a:spcPct val="80000"/>
              </a:lnSpc>
            </a:pPr>
            <a:r>
              <a:rPr lang="en-GB" dirty="0">
                <a:solidFill>
                  <a:schemeClr val="tx1"/>
                </a:solidFill>
                <a:latin typeface="Arial" charset="0"/>
                <a:cs typeface="Arial" charset="0"/>
              </a:rPr>
              <a:t>Lack of peripheral venous access</a:t>
            </a:r>
          </a:p>
          <a:p>
            <a:pPr rtl="0" eaLnBrk="1" hangingPunct="1">
              <a:lnSpc>
                <a:spcPct val="80000"/>
              </a:lnSpc>
            </a:pPr>
            <a:r>
              <a:rPr lang="en-GB" dirty="0">
                <a:solidFill>
                  <a:schemeClr val="tx1"/>
                </a:solidFill>
                <a:latin typeface="Arial" charset="0"/>
                <a:cs typeface="Arial" charset="0"/>
              </a:rPr>
              <a:t>Access for pulmonary artery catheterisation</a:t>
            </a:r>
          </a:p>
          <a:p>
            <a:pPr eaLnBrk="1" hangingPunct="1">
              <a:lnSpc>
                <a:spcPct val="80000"/>
              </a:lnSpc>
              <a:buFont typeface="Wingdings" charset="0"/>
              <a:buNone/>
            </a:pPr>
            <a:endParaRPr lang="en-GB" dirty="0">
              <a:solidFill>
                <a:schemeClr val="tx1"/>
              </a:solidFill>
              <a:latin typeface="Arial" charset="0"/>
              <a:cs typeface="Arial" charset="0"/>
            </a:endParaRPr>
          </a:p>
        </p:txBody>
      </p:sp>
      <p:pic>
        <p:nvPicPr>
          <p:cNvPr id="13316"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78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14339" name="Rectangle 3"/>
          <p:cNvSpPr>
            <a:spLocks noGrp="1" noChangeArrowheads="1"/>
          </p:cNvSpPr>
          <p:nvPr>
            <p:ph idx="1"/>
          </p:nvPr>
        </p:nvSpPr>
        <p:spPr>
          <a:xfrm>
            <a:off x="498474" y="1453445"/>
            <a:ext cx="7556313" cy="5100738"/>
          </a:xfrm>
        </p:spPr>
        <p:txBody>
          <a:bodyPr>
            <a:noAutofit/>
          </a:bodyPr>
          <a:lstStyle/>
          <a:p>
            <a:pPr eaLnBrk="1" hangingPunct="1">
              <a:lnSpc>
                <a:spcPct val="80000"/>
              </a:lnSpc>
              <a:buFont typeface="Wingdings" charset="0"/>
              <a:buNone/>
            </a:pPr>
            <a:r>
              <a:rPr lang="en-GB" sz="2800" dirty="0">
                <a:solidFill>
                  <a:schemeClr val="accent1"/>
                </a:solidFill>
                <a:latin typeface="Arial" charset="0"/>
                <a:cs typeface="Arial" charset="0"/>
              </a:rPr>
              <a:t>Central venous catheterisation</a:t>
            </a:r>
          </a:p>
          <a:p>
            <a:pPr eaLnBrk="1" hangingPunct="1">
              <a:lnSpc>
                <a:spcPct val="80000"/>
              </a:lnSpc>
              <a:buFont typeface="Wingdings" charset="0"/>
              <a:buNone/>
            </a:pPr>
            <a:endParaRPr lang="en-GB" sz="2800" dirty="0">
              <a:solidFill>
                <a:schemeClr val="accent1"/>
              </a:solidFill>
              <a:latin typeface="Arial" charset="0"/>
              <a:cs typeface="Arial" charset="0"/>
            </a:endParaRPr>
          </a:p>
          <a:p>
            <a:pPr eaLnBrk="1" hangingPunct="1">
              <a:lnSpc>
                <a:spcPct val="80000"/>
              </a:lnSpc>
              <a:buFont typeface="Wingdings" charset="0"/>
              <a:buNone/>
            </a:pPr>
            <a:r>
              <a:rPr lang="en-GB" sz="2400" dirty="0">
                <a:solidFill>
                  <a:schemeClr val="tx1"/>
                </a:solidFill>
                <a:latin typeface="Arial" charset="0"/>
                <a:cs typeface="Arial" charset="0"/>
              </a:rPr>
              <a:t>Complications</a:t>
            </a:r>
            <a:endParaRPr lang="en-GB" dirty="0">
              <a:solidFill>
                <a:schemeClr val="tx1"/>
              </a:solidFill>
              <a:latin typeface="Arial" charset="0"/>
              <a:cs typeface="Arial" charset="0"/>
            </a:endParaRPr>
          </a:p>
          <a:p>
            <a:pPr rtl="0" eaLnBrk="1" hangingPunct="1">
              <a:lnSpc>
                <a:spcPct val="80000"/>
              </a:lnSpc>
            </a:pPr>
            <a:r>
              <a:rPr lang="en-GB" dirty="0">
                <a:solidFill>
                  <a:schemeClr val="tx1"/>
                </a:solidFill>
                <a:latin typeface="Arial" charset="0"/>
                <a:cs typeface="Arial" charset="0"/>
              </a:rPr>
              <a:t>Inadvertent -  arterial puncture</a:t>
            </a:r>
          </a:p>
          <a:p>
            <a:pPr rtl="0" eaLnBrk="1" hangingPunct="1">
              <a:lnSpc>
                <a:spcPct val="80000"/>
              </a:lnSpc>
              <a:buFont typeface="Wingdings" charset="0"/>
              <a:buNone/>
            </a:pPr>
            <a:r>
              <a:rPr lang="en-GB" dirty="0">
                <a:solidFill>
                  <a:schemeClr val="tx1"/>
                </a:solidFill>
                <a:latin typeface="Arial" charset="0"/>
                <a:cs typeface="Arial" charset="0"/>
              </a:rPr>
              <a:t>                       -  thoracic duct puncture</a:t>
            </a:r>
          </a:p>
          <a:p>
            <a:pPr rtl="0" eaLnBrk="1" hangingPunct="1">
              <a:lnSpc>
                <a:spcPct val="80000"/>
              </a:lnSpc>
              <a:buFont typeface="Wingdings" charset="0"/>
              <a:buNone/>
            </a:pPr>
            <a:r>
              <a:rPr lang="en-GB" dirty="0">
                <a:solidFill>
                  <a:schemeClr val="tx1"/>
                </a:solidFill>
                <a:latin typeface="Arial" charset="0"/>
                <a:cs typeface="Arial" charset="0"/>
              </a:rPr>
              <a:t>                       -  lung puncture</a:t>
            </a:r>
          </a:p>
          <a:p>
            <a:pPr rtl="0" eaLnBrk="1" hangingPunct="1">
              <a:lnSpc>
                <a:spcPct val="80000"/>
              </a:lnSpc>
            </a:pPr>
            <a:r>
              <a:rPr lang="en-GB" dirty="0">
                <a:solidFill>
                  <a:schemeClr val="tx1"/>
                </a:solidFill>
                <a:latin typeface="Arial" charset="0"/>
                <a:cs typeface="Arial" charset="0"/>
              </a:rPr>
              <a:t>Air embolus</a:t>
            </a:r>
          </a:p>
          <a:p>
            <a:pPr rtl="0" eaLnBrk="1" hangingPunct="1">
              <a:lnSpc>
                <a:spcPct val="80000"/>
              </a:lnSpc>
            </a:pPr>
            <a:r>
              <a:rPr lang="en-GB" dirty="0">
                <a:solidFill>
                  <a:schemeClr val="tx1"/>
                </a:solidFill>
                <a:latin typeface="Arial" charset="0"/>
                <a:cs typeface="Arial" charset="0"/>
              </a:rPr>
              <a:t>Catheter-related sepsis</a:t>
            </a:r>
          </a:p>
          <a:p>
            <a:pPr rtl="0" eaLnBrk="1" hangingPunct="1">
              <a:lnSpc>
                <a:spcPct val="80000"/>
              </a:lnSpc>
            </a:pPr>
            <a:r>
              <a:rPr lang="en-GB" dirty="0">
                <a:solidFill>
                  <a:schemeClr val="tx1"/>
                </a:solidFill>
                <a:latin typeface="Arial" charset="0"/>
                <a:cs typeface="Arial" charset="0"/>
              </a:rPr>
              <a:t>Clot formation</a:t>
            </a:r>
          </a:p>
          <a:p>
            <a:pPr rtl="0" eaLnBrk="1" hangingPunct="1">
              <a:lnSpc>
                <a:spcPct val="80000"/>
              </a:lnSpc>
            </a:pPr>
            <a:r>
              <a:rPr lang="en-GB" dirty="0">
                <a:solidFill>
                  <a:schemeClr val="tx1"/>
                </a:solidFill>
                <a:latin typeface="Arial" charset="0"/>
                <a:cs typeface="Arial" charset="0"/>
              </a:rPr>
              <a:t>Malposition and rupture of vein</a:t>
            </a:r>
          </a:p>
          <a:p>
            <a:pPr eaLnBrk="1" hangingPunct="1">
              <a:lnSpc>
                <a:spcPct val="80000"/>
              </a:lnSpc>
              <a:buFont typeface="Wingdings" charset="0"/>
              <a:buNone/>
            </a:pPr>
            <a:endParaRPr lang="en-GB" dirty="0">
              <a:solidFill>
                <a:schemeClr val="tx1"/>
              </a:solidFill>
              <a:latin typeface="Arial" charset="0"/>
              <a:cs typeface="Arial" charset="0"/>
            </a:endParaRPr>
          </a:p>
          <a:p>
            <a:pPr eaLnBrk="1" hangingPunct="1">
              <a:lnSpc>
                <a:spcPct val="80000"/>
              </a:lnSpc>
              <a:buFont typeface="Wingdings" charset="0"/>
              <a:buNone/>
            </a:pPr>
            <a:endParaRPr lang="en-US" dirty="0">
              <a:solidFill>
                <a:schemeClr val="tx1"/>
              </a:solidFill>
              <a:latin typeface="Arial" charset="0"/>
              <a:cs typeface="Arial" charset="0"/>
            </a:endParaRPr>
          </a:p>
        </p:txBody>
      </p:sp>
      <p:pic>
        <p:nvPicPr>
          <p:cNvPr id="14340"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369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98474" y="484094"/>
            <a:ext cx="7556313" cy="743573"/>
          </a:xfrm>
        </p:spPr>
        <p:txBody>
          <a:bodyPr/>
          <a:lstStyle/>
          <a:p>
            <a:r>
              <a:rPr lang="en-US" sz="3200" dirty="0">
                <a:latin typeface="Arial"/>
                <a:cs typeface="Arial"/>
              </a:rPr>
              <a:t>Central Venous Line</a:t>
            </a:r>
            <a:endParaRPr lang="el-GR" sz="3200" dirty="0">
              <a:latin typeface="Arial"/>
              <a:cs typeface="Arial"/>
            </a:endParaRPr>
          </a:p>
        </p:txBody>
      </p:sp>
      <p:pic>
        <p:nvPicPr>
          <p:cNvPr id="33806" name="Picture 14" descr="Picture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2781300"/>
            <a:ext cx="4038600" cy="330041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3797" name="Rectangle 5"/>
          <p:cNvSpPr>
            <a:spLocks noChangeArrowheads="1"/>
          </p:cNvSpPr>
          <p:nvPr/>
        </p:nvSpPr>
        <p:spPr bwMode="auto">
          <a:xfrm>
            <a:off x="827088" y="1062038"/>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2400" dirty="0">
                <a:solidFill>
                  <a:schemeClr val="tx2"/>
                </a:solidFill>
                <a:latin typeface="Arial"/>
                <a:cs typeface="Arial"/>
              </a:rPr>
              <a:t>Techniques</a:t>
            </a:r>
          </a:p>
        </p:txBody>
      </p:sp>
      <p:sp>
        <p:nvSpPr>
          <p:cNvPr id="33805" name="Rectangle 13"/>
          <p:cNvSpPr>
            <a:spLocks noChangeArrowheads="1"/>
          </p:cNvSpPr>
          <p:nvPr/>
        </p:nvSpPr>
        <p:spPr bwMode="auto">
          <a:xfrm>
            <a:off x="827088" y="1808162"/>
            <a:ext cx="3457575" cy="504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2000" dirty="0">
                <a:solidFill>
                  <a:schemeClr val="tx2"/>
                </a:solidFill>
                <a:latin typeface="Arial"/>
                <a:cs typeface="Arial"/>
              </a:rPr>
              <a:t>Internal Jugular Vein</a:t>
            </a:r>
          </a:p>
        </p:txBody>
      </p:sp>
      <p:pic>
        <p:nvPicPr>
          <p:cNvPr id="33808" name="Picture 16" descr="Picture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67300" y="2052638"/>
            <a:ext cx="3200400" cy="404018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049492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03" name="Picture 11" descr="cv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918" y="380581"/>
            <a:ext cx="7697258" cy="610435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6216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642" y="153383"/>
            <a:ext cx="6679786" cy="54874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1623" name="Picture 7" descr="jugular pos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94" y="3940769"/>
            <a:ext cx="3153489" cy="282520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85383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3200" dirty="0">
                <a:latin typeface="Arial"/>
                <a:cs typeface="Arial"/>
              </a:rPr>
              <a:t>Central Venous Line</a:t>
            </a:r>
            <a:endParaRPr lang="el-GR" sz="3200" dirty="0">
              <a:latin typeface="Arial"/>
              <a:cs typeface="Arial"/>
            </a:endParaRPr>
          </a:p>
        </p:txBody>
      </p:sp>
      <p:sp>
        <p:nvSpPr>
          <p:cNvPr id="112643" name="Rectangle 3"/>
          <p:cNvSpPr>
            <a:spLocks noChangeArrowheads="1"/>
          </p:cNvSpPr>
          <p:nvPr/>
        </p:nvSpPr>
        <p:spPr bwMode="auto">
          <a:xfrm>
            <a:off x="827088" y="1062038"/>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2400" dirty="0">
                <a:solidFill>
                  <a:schemeClr val="tx2"/>
                </a:solidFill>
                <a:latin typeface="Arial"/>
                <a:cs typeface="Arial"/>
              </a:rPr>
              <a:t>Techniques</a:t>
            </a:r>
          </a:p>
          <a:p>
            <a:endParaRPr lang="en-US" sz="2400" dirty="0">
              <a:solidFill>
                <a:schemeClr val="tx2"/>
              </a:solidFill>
              <a:latin typeface="Arial"/>
              <a:cs typeface="Arial"/>
            </a:endParaRPr>
          </a:p>
        </p:txBody>
      </p:sp>
      <p:sp>
        <p:nvSpPr>
          <p:cNvPr id="112644" name="Rectangle 4"/>
          <p:cNvSpPr>
            <a:spLocks noChangeArrowheads="1"/>
          </p:cNvSpPr>
          <p:nvPr/>
        </p:nvSpPr>
        <p:spPr bwMode="auto">
          <a:xfrm>
            <a:off x="898525" y="1952625"/>
            <a:ext cx="3313113" cy="504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chor="ctr"/>
          <a:lstStyle/>
          <a:p>
            <a:r>
              <a:rPr lang="en-US" sz="2000" dirty="0">
                <a:solidFill>
                  <a:schemeClr val="tx2"/>
                </a:solidFill>
                <a:latin typeface="Arial"/>
                <a:cs typeface="Arial"/>
              </a:rPr>
              <a:t>Subclavian Vein</a:t>
            </a:r>
          </a:p>
        </p:txBody>
      </p:sp>
      <p:pic>
        <p:nvPicPr>
          <p:cNvPr id="11264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1456" y="1250664"/>
            <a:ext cx="4887920" cy="51116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12647" name="Picture 7" descr="subclav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21" y="3173853"/>
            <a:ext cx="3755689" cy="349551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12012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15363" name="Rectangle 3"/>
          <p:cNvSpPr>
            <a:spLocks noGrp="1" noChangeArrowheads="1"/>
          </p:cNvSpPr>
          <p:nvPr>
            <p:ph idx="1"/>
          </p:nvPr>
        </p:nvSpPr>
        <p:spPr>
          <a:xfrm>
            <a:off x="498474" y="1847973"/>
            <a:ext cx="6971594" cy="4144963"/>
          </a:xfrm>
        </p:spPr>
        <p:txBody>
          <a:bodyPr>
            <a:normAutofit/>
          </a:bodyPr>
          <a:lstStyle/>
          <a:p>
            <a:pPr eaLnBrk="1" hangingPunct="1">
              <a:lnSpc>
                <a:spcPct val="90000"/>
              </a:lnSpc>
              <a:buFont typeface="Wingdings" charset="0"/>
              <a:buNone/>
            </a:pPr>
            <a:r>
              <a:rPr lang="en-GB" sz="2800" dirty="0">
                <a:solidFill>
                  <a:srgbClr val="663366"/>
                </a:solidFill>
                <a:latin typeface="Arial" charset="0"/>
                <a:cs typeface="Arial" charset="0"/>
              </a:rPr>
              <a:t>Pulmonary artery wedge pressure (PWAP)</a:t>
            </a:r>
          </a:p>
          <a:p>
            <a:pPr eaLnBrk="1" hangingPunct="1">
              <a:lnSpc>
                <a:spcPct val="90000"/>
              </a:lnSpc>
              <a:buFont typeface="Wingdings" charset="0"/>
              <a:buNone/>
            </a:pPr>
            <a:endParaRPr lang="en-GB" dirty="0">
              <a:solidFill>
                <a:srgbClr val="663366"/>
              </a:solidFill>
              <a:latin typeface="Arial" charset="0"/>
              <a:cs typeface="Arial" charset="0"/>
            </a:endParaRPr>
          </a:p>
          <a:p>
            <a:pPr rtl="0" eaLnBrk="1" hangingPunct="1">
              <a:lnSpc>
                <a:spcPct val="110000"/>
              </a:lnSpc>
              <a:buFont typeface="Wingdings" charset="0"/>
              <a:buNone/>
            </a:pPr>
            <a:r>
              <a:rPr lang="en-GB" dirty="0">
                <a:solidFill>
                  <a:srgbClr val="663366"/>
                </a:solidFill>
                <a:latin typeface="Arial" charset="0"/>
                <a:cs typeface="Arial" charset="0"/>
              </a:rPr>
              <a:t>   </a:t>
            </a:r>
            <a:r>
              <a:rPr lang="en-GB" dirty="0">
                <a:solidFill>
                  <a:schemeClr val="tx1"/>
                </a:solidFill>
                <a:latin typeface="Arial" charset="0"/>
                <a:cs typeface="Arial" charset="0"/>
              </a:rPr>
              <a:t>It is an accurate representation of the left atrial pressure which closely parallels the left ventricular end-diastolic pressure thus helping to guide fluid therapy.</a:t>
            </a:r>
          </a:p>
          <a:p>
            <a:pPr eaLnBrk="1" hangingPunct="1">
              <a:lnSpc>
                <a:spcPct val="90000"/>
              </a:lnSpc>
              <a:buFont typeface="Wingdings" charset="0"/>
              <a:buNone/>
            </a:pPr>
            <a:endParaRPr lang="en-GB" dirty="0">
              <a:solidFill>
                <a:srgbClr val="663366"/>
              </a:solidFill>
              <a:latin typeface="Arial" charset="0"/>
              <a:cs typeface="Arial" charset="0"/>
            </a:endParaRPr>
          </a:p>
        </p:txBody>
      </p:sp>
      <p:pic>
        <p:nvPicPr>
          <p:cNvPr id="1536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31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16387" name="Rectangle 3"/>
          <p:cNvSpPr>
            <a:spLocks noGrp="1" noChangeArrowheads="1"/>
          </p:cNvSpPr>
          <p:nvPr>
            <p:ph idx="1"/>
          </p:nvPr>
        </p:nvSpPr>
        <p:spPr>
          <a:xfrm>
            <a:off x="427682" y="1497053"/>
            <a:ext cx="8214873" cy="5080000"/>
          </a:xfrm>
        </p:spPr>
        <p:txBody>
          <a:bodyPr>
            <a:normAutofit/>
          </a:bodyPr>
          <a:lstStyle/>
          <a:p>
            <a:pPr>
              <a:lnSpc>
                <a:spcPct val="80000"/>
              </a:lnSpc>
              <a:buNone/>
            </a:pPr>
            <a:r>
              <a:rPr lang="en-GB" sz="3000" dirty="0">
                <a:solidFill>
                  <a:schemeClr val="accent1"/>
                </a:solidFill>
                <a:latin typeface="Arial" charset="0"/>
                <a:cs typeface="Arial" charset="0"/>
              </a:rPr>
              <a:t>Pulmonary artery wedge pressure </a:t>
            </a:r>
            <a:r>
              <a:rPr lang="en-GB" sz="3200" dirty="0">
                <a:solidFill>
                  <a:srgbClr val="663366"/>
                </a:solidFill>
                <a:latin typeface="Arial" charset="0"/>
                <a:cs typeface="Arial" charset="0"/>
              </a:rPr>
              <a:t>(PWAP)</a:t>
            </a:r>
          </a:p>
          <a:p>
            <a:pPr eaLnBrk="1" hangingPunct="1">
              <a:lnSpc>
                <a:spcPct val="80000"/>
              </a:lnSpc>
              <a:buFont typeface="Wingdings" charset="0"/>
              <a:buNone/>
            </a:pPr>
            <a:r>
              <a:rPr lang="en-GB" sz="3000" dirty="0">
                <a:solidFill>
                  <a:schemeClr val="accent1"/>
                </a:solidFill>
                <a:latin typeface="Arial" charset="0"/>
                <a:cs typeface="Arial" charset="0"/>
              </a:rPr>
              <a:t> </a:t>
            </a:r>
            <a:endParaRPr lang="en-GB" sz="2200" dirty="0">
              <a:solidFill>
                <a:srgbClr val="00FF00"/>
              </a:solidFill>
              <a:latin typeface="Arial" charset="0"/>
              <a:cs typeface="Arial" charset="0"/>
            </a:endParaRPr>
          </a:p>
          <a:p>
            <a:pPr rtl="0" eaLnBrk="1" hangingPunct="1">
              <a:lnSpc>
                <a:spcPct val="80000"/>
              </a:lnSpc>
              <a:buFont typeface="Wingdings" charset="0"/>
              <a:buNone/>
            </a:pPr>
            <a:r>
              <a:rPr lang="en-GB" sz="2200" dirty="0">
                <a:solidFill>
                  <a:srgbClr val="000000"/>
                </a:solidFill>
                <a:latin typeface="Arial" charset="0"/>
                <a:cs typeface="Arial" charset="0"/>
              </a:rPr>
              <a:t>Introduced in 1970s by two cardiologists, Drs Swan and Ganz </a:t>
            </a:r>
          </a:p>
          <a:p>
            <a:pPr rtl="0" eaLnBrk="1" hangingPunct="1">
              <a:lnSpc>
                <a:spcPct val="80000"/>
              </a:lnSpc>
              <a:buFont typeface="Wingdings" charset="0"/>
              <a:buNone/>
            </a:pPr>
            <a:endParaRPr lang="en-GB" sz="2200" dirty="0">
              <a:solidFill>
                <a:srgbClr val="000000"/>
              </a:solidFill>
              <a:latin typeface="Arial" charset="0"/>
              <a:cs typeface="Arial" charset="0"/>
            </a:endParaRPr>
          </a:p>
          <a:p>
            <a:pPr rtl="0" eaLnBrk="1" hangingPunct="1">
              <a:lnSpc>
                <a:spcPct val="80000"/>
              </a:lnSpc>
              <a:buFont typeface="Wingdings" charset="0"/>
              <a:buNone/>
            </a:pPr>
            <a:r>
              <a:rPr lang="en-GB" sz="2200" u="sng" dirty="0">
                <a:solidFill>
                  <a:srgbClr val="000000"/>
                </a:solidFill>
                <a:latin typeface="Arial" charset="0"/>
                <a:cs typeface="Arial" charset="0"/>
              </a:rPr>
              <a:t>Used to measure</a:t>
            </a:r>
            <a:r>
              <a:rPr lang="en-GB" sz="2200" dirty="0">
                <a:solidFill>
                  <a:srgbClr val="000000"/>
                </a:solidFill>
                <a:latin typeface="Arial" charset="0"/>
                <a:cs typeface="Arial" charset="0"/>
              </a:rPr>
              <a:t>:</a:t>
            </a:r>
          </a:p>
          <a:p>
            <a:pPr rtl="0" eaLnBrk="1" hangingPunct="1">
              <a:lnSpc>
                <a:spcPct val="80000"/>
              </a:lnSpc>
            </a:pPr>
            <a:r>
              <a:rPr lang="en-GB" sz="2200" dirty="0">
                <a:solidFill>
                  <a:srgbClr val="000000"/>
                </a:solidFill>
                <a:latin typeface="Arial" charset="0"/>
                <a:cs typeface="Arial" charset="0"/>
              </a:rPr>
              <a:t>Pressure within the pulmonary artery</a:t>
            </a:r>
          </a:p>
          <a:p>
            <a:pPr rtl="0" eaLnBrk="1" hangingPunct="1">
              <a:lnSpc>
                <a:spcPct val="80000"/>
              </a:lnSpc>
            </a:pPr>
            <a:r>
              <a:rPr lang="en-GB" sz="2200" dirty="0">
                <a:solidFill>
                  <a:srgbClr val="000000"/>
                </a:solidFill>
                <a:latin typeface="Arial" charset="0"/>
                <a:cs typeface="Arial" charset="0"/>
              </a:rPr>
              <a:t>Pulmonary artery wedge pressure</a:t>
            </a:r>
          </a:p>
          <a:p>
            <a:pPr rtl="0" eaLnBrk="1" hangingPunct="1">
              <a:lnSpc>
                <a:spcPct val="80000"/>
              </a:lnSpc>
            </a:pPr>
            <a:r>
              <a:rPr lang="en-GB" sz="2200" dirty="0">
                <a:solidFill>
                  <a:srgbClr val="000000"/>
                </a:solidFill>
                <a:latin typeface="Arial" charset="0"/>
                <a:cs typeface="Arial" charset="0"/>
              </a:rPr>
              <a:t>Cardiac output by thermodilution or dye dilution method</a:t>
            </a:r>
          </a:p>
          <a:p>
            <a:pPr rtl="0" eaLnBrk="1" hangingPunct="1">
              <a:lnSpc>
                <a:spcPct val="80000"/>
              </a:lnSpc>
            </a:pPr>
            <a:r>
              <a:rPr lang="en-GB" sz="2200" dirty="0">
                <a:solidFill>
                  <a:srgbClr val="000000"/>
                </a:solidFill>
                <a:latin typeface="Arial" charset="0"/>
                <a:cs typeface="Arial" charset="0"/>
              </a:rPr>
              <a:t>Sampling of mixed venous blood </a:t>
            </a:r>
          </a:p>
          <a:p>
            <a:pPr eaLnBrk="1" hangingPunct="1">
              <a:lnSpc>
                <a:spcPct val="80000"/>
              </a:lnSpc>
              <a:buFont typeface="Wingdings" charset="0"/>
              <a:buNone/>
            </a:pPr>
            <a:endParaRPr lang="en-GB" sz="2200" dirty="0">
              <a:solidFill>
                <a:srgbClr val="FFFF00"/>
              </a:solidFill>
              <a:latin typeface="Arial" charset="0"/>
              <a:cs typeface="Arial" charset="0"/>
            </a:endParaRPr>
          </a:p>
        </p:txBody>
      </p:sp>
      <p:pic>
        <p:nvPicPr>
          <p:cNvPr id="16388"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538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18435" name="Rectangle 3"/>
          <p:cNvSpPr>
            <a:spLocks noGrp="1" noChangeArrowheads="1"/>
          </p:cNvSpPr>
          <p:nvPr>
            <p:ph idx="1"/>
          </p:nvPr>
        </p:nvSpPr>
        <p:spPr>
          <a:xfrm>
            <a:off x="498474" y="1397000"/>
            <a:ext cx="7556313" cy="4729163"/>
          </a:xfrm>
        </p:spPr>
        <p:txBody>
          <a:bodyPr>
            <a:normAutofit lnSpcReduction="10000"/>
          </a:bodyPr>
          <a:lstStyle/>
          <a:p>
            <a:pPr>
              <a:lnSpc>
                <a:spcPct val="80000"/>
              </a:lnSpc>
              <a:buNone/>
            </a:pPr>
            <a:r>
              <a:rPr lang="en-GB" sz="3000" dirty="0">
                <a:solidFill>
                  <a:schemeClr val="accent1"/>
                </a:solidFill>
                <a:latin typeface="Arial" charset="0"/>
                <a:cs typeface="Arial" charset="0"/>
              </a:rPr>
              <a:t>Pulmonary artery wedge pressure </a:t>
            </a:r>
            <a:r>
              <a:rPr lang="en-GB" sz="3200" dirty="0">
                <a:solidFill>
                  <a:srgbClr val="663366"/>
                </a:solidFill>
                <a:latin typeface="Arial" charset="0"/>
                <a:cs typeface="Arial" charset="0"/>
              </a:rPr>
              <a:t>(PWAP)</a:t>
            </a:r>
          </a:p>
          <a:p>
            <a:pPr eaLnBrk="1" hangingPunct="1">
              <a:lnSpc>
                <a:spcPct val="80000"/>
              </a:lnSpc>
              <a:buFont typeface="Wingdings" charset="0"/>
              <a:buNone/>
            </a:pPr>
            <a:endParaRPr lang="en-GB" sz="3000" dirty="0">
              <a:solidFill>
                <a:schemeClr val="accent1"/>
              </a:solidFill>
              <a:latin typeface="Arial" charset="0"/>
              <a:cs typeface="Arial" charset="0"/>
            </a:endParaRPr>
          </a:p>
          <a:p>
            <a:pPr eaLnBrk="1" hangingPunct="1">
              <a:lnSpc>
                <a:spcPct val="80000"/>
              </a:lnSpc>
              <a:buFont typeface="Wingdings" charset="0"/>
              <a:buNone/>
            </a:pPr>
            <a:r>
              <a:rPr lang="en-GB" sz="2600" b="1" dirty="0">
                <a:solidFill>
                  <a:schemeClr val="tx1"/>
                </a:solidFill>
                <a:latin typeface="Arial" charset="0"/>
                <a:cs typeface="Arial" charset="0"/>
              </a:rPr>
              <a:t>Complications</a:t>
            </a:r>
          </a:p>
          <a:p>
            <a:pPr eaLnBrk="1" hangingPunct="1">
              <a:lnSpc>
                <a:spcPct val="80000"/>
              </a:lnSpc>
            </a:pPr>
            <a:endParaRPr lang="en-GB" sz="2700" dirty="0">
              <a:solidFill>
                <a:schemeClr val="tx1"/>
              </a:solidFill>
              <a:latin typeface="Arial" charset="0"/>
              <a:cs typeface="Arial" charset="0"/>
            </a:endParaRPr>
          </a:p>
          <a:p>
            <a:pPr rtl="0" eaLnBrk="1" hangingPunct="1">
              <a:lnSpc>
                <a:spcPct val="80000"/>
              </a:lnSpc>
            </a:pPr>
            <a:r>
              <a:rPr lang="en-GB" sz="2200" dirty="0" err="1">
                <a:solidFill>
                  <a:schemeClr val="tx1"/>
                </a:solidFill>
                <a:latin typeface="Arial" charset="0"/>
                <a:cs typeface="Arial" charset="0"/>
              </a:rPr>
              <a:t>Valvular</a:t>
            </a:r>
            <a:r>
              <a:rPr lang="en-GB" sz="2200" dirty="0">
                <a:solidFill>
                  <a:schemeClr val="tx1"/>
                </a:solidFill>
                <a:latin typeface="Arial" charset="0"/>
                <a:cs typeface="Arial" charset="0"/>
              </a:rPr>
              <a:t> damage</a:t>
            </a:r>
          </a:p>
          <a:p>
            <a:pPr rtl="0" eaLnBrk="1" hangingPunct="1">
              <a:lnSpc>
                <a:spcPct val="80000"/>
              </a:lnSpc>
            </a:pPr>
            <a:r>
              <a:rPr lang="en-GB" sz="2200" dirty="0">
                <a:solidFill>
                  <a:schemeClr val="tx1"/>
                </a:solidFill>
                <a:latin typeface="Arial" charset="0"/>
                <a:cs typeface="Arial" charset="0"/>
              </a:rPr>
              <a:t>Ventricular rupture</a:t>
            </a:r>
          </a:p>
          <a:p>
            <a:pPr rtl="0" eaLnBrk="1" hangingPunct="1">
              <a:lnSpc>
                <a:spcPct val="80000"/>
              </a:lnSpc>
            </a:pPr>
            <a:r>
              <a:rPr lang="en-GB" sz="2200" dirty="0">
                <a:solidFill>
                  <a:schemeClr val="tx1"/>
                </a:solidFill>
                <a:latin typeface="Arial" charset="0"/>
                <a:cs typeface="Arial" charset="0"/>
              </a:rPr>
              <a:t>Pulmonary artery rupture</a:t>
            </a:r>
          </a:p>
          <a:p>
            <a:pPr rtl="0" eaLnBrk="1" hangingPunct="1">
              <a:lnSpc>
                <a:spcPct val="80000"/>
              </a:lnSpc>
            </a:pPr>
            <a:r>
              <a:rPr lang="en-GB" sz="2200" dirty="0">
                <a:solidFill>
                  <a:schemeClr val="tx1"/>
                </a:solidFill>
                <a:latin typeface="Arial" charset="0"/>
                <a:cs typeface="Arial" charset="0"/>
              </a:rPr>
              <a:t>Aneurysm or infarction</a:t>
            </a:r>
          </a:p>
          <a:p>
            <a:pPr rtl="0" eaLnBrk="1" hangingPunct="1">
              <a:lnSpc>
                <a:spcPct val="80000"/>
              </a:lnSpc>
            </a:pPr>
            <a:r>
              <a:rPr lang="en-GB" sz="2200" dirty="0">
                <a:solidFill>
                  <a:schemeClr val="tx1"/>
                </a:solidFill>
                <a:latin typeface="Arial" charset="0"/>
                <a:cs typeface="Arial" charset="0"/>
              </a:rPr>
              <a:t>Those of central venous catheterisation</a:t>
            </a:r>
          </a:p>
          <a:p>
            <a:pPr eaLnBrk="1" hangingPunct="1">
              <a:lnSpc>
                <a:spcPct val="80000"/>
              </a:lnSpc>
              <a:buFont typeface="Wingdings" charset="0"/>
              <a:buNone/>
            </a:pPr>
            <a:endParaRPr lang="en-GB" sz="2700" dirty="0">
              <a:solidFill>
                <a:schemeClr val="tx1"/>
              </a:solidFill>
              <a:latin typeface="Arial" charset="0"/>
              <a:cs typeface="Arial" charset="0"/>
            </a:endParaRPr>
          </a:p>
          <a:p>
            <a:pPr eaLnBrk="1" hangingPunct="1">
              <a:lnSpc>
                <a:spcPct val="80000"/>
              </a:lnSpc>
            </a:pPr>
            <a:endParaRPr lang="en-US" sz="2700" dirty="0">
              <a:solidFill>
                <a:schemeClr val="tx1"/>
              </a:solidFill>
              <a:latin typeface="Arial" charset="0"/>
              <a:cs typeface="Arial" charset="0"/>
            </a:endParaRPr>
          </a:p>
        </p:txBody>
      </p:sp>
      <p:pic>
        <p:nvPicPr>
          <p:cNvPr id="18436"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727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720068"/>
            <a:ext cx="7556313" cy="1116106"/>
          </a:xfrm>
        </p:spPr>
        <p:txBody>
          <a:bodyPr/>
          <a:lstStyle/>
          <a:p>
            <a:r>
              <a:rPr lang="en-GB" sz="2800">
                <a:solidFill>
                  <a:srgbClr val="000000"/>
                </a:solidFill>
                <a:latin typeface="Arial" charset="0"/>
                <a:cs typeface="Arial" charset="0"/>
              </a:rPr>
              <a:t>Pulmonary artery flotation catheter (PAFC) / Swan-Ganz catheter</a:t>
            </a:r>
            <a:endParaRPr lang="en-GB" sz="2800" dirty="0">
              <a:solidFill>
                <a:srgbClr val="000000"/>
              </a:solidFill>
              <a:latin typeface="Arial" charset="0"/>
              <a:cs typeface="Arial" charset="0"/>
            </a:endParaRPr>
          </a:p>
        </p:txBody>
      </p:sp>
      <p:pic>
        <p:nvPicPr>
          <p:cNvPr id="4" name="Picture 6" descr="pacat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890" r="-19890"/>
          <a:stretch>
            <a:fillRect/>
          </a:stretch>
        </p:blipFill>
        <p:spPr bwMode="auto">
          <a:xfrm>
            <a:off x="752146" y="2300749"/>
            <a:ext cx="7715841" cy="423247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00573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en-GB" sz="6000" dirty="0">
                <a:solidFill>
                  <a:schemeClr val="bg1"/>
                </a:solidFill>
                <a:latin typeface="Times New Roman" charset="0"/>
                <a:cs typeface="Arial" charset="0"/>
              </a:rPr>
              <a:t>Critical Care</a:t>
            </a:r>
            <a:br>
              <a:rPr lang="en-GB" sz="2800" dirty="0">
                <a:solidFill>
                  <a:schemeClr val="bg1"/>
                </a:solidFill>
                <a:latin typeface="Times New Roman" charset="0"/>
                <a:cs typeface="Arial" charset="0"/>
              </a:rPr>
            </a:br>
            <a:r>
              <a:rPr lang="en-GB" sz="2800" dirty="0">
                <a:solidFill>
                  <a:schemeClr val="bg1"/>
                </a:solidFill>
                <a:latin typeface="Times New Roman" charset="0"/>
                <a:cs typeface="Arial" charset="0"/>
              </a:rPr>
              <a:t>Patients needing ITU care</a:t>
            </a:r>
            <a:endParaRPr lang="en-US" sz="6000" dirty="0">
              <a:solidFill>
                <a:schemeClr val="bg1"/>
              </a:solidFill>
              <a:latin typeface="Times New Roman" charset="0"/>
              <a:cs typeface="Arial" charset="0"/>
            </a:endParaRPr>
          </a:p>
        </p:txBody>
      </p:sp>
      <p:sp>
        <p:nvSpPr>
          <p:cNvPr id="5123" name="Rectangle 3"/>
          <p:cNvSpPr>
            <a:spLocks noGrp="1" noChangeArrowheads="1"/>
          </p:cNvSpPr>
          <p:nvPr>
            <p:ph sz="half" idx="1"/>
          </p:nvPr>
        </p:nvSpPr>
        <p:spPr>
          <a:xfrm>
            <a:off x="498474" y="1600200"/>
            <a:ext cx="3657600" cy="4686830"/>
          </a:xfrm>
        </p:spPr>
        <p:txBody>
          <a:bodyPr>
            <a:normAutofit fontScale="25000" lnSpcReduction="20000"/>
          </a:bodyPr>
          <a:lstStyle/>
          <a:p>
            <a:pPr algn="l" rtl="0" eaLnBrk="1" hangingPunct="1">
              <a:buFont typeface="Wingdings" charset="0"/>
              <a:buNone/>
            </a:pPr>
            <a:r>
              <a:rPr lang="en-GB" sz="9600" dirty="0">
                <a:solidFill>
                  <a:schemeClr val="tx1"/>
                </a:solidFill>
                <a:latin typeface="Arial" charset="0"/>
                <a:cs typeface="Arial" charset="0"/>
              </a:rPr>
              <a:t>Emergency</a:t>
            </a:r>
          </a:p>
          <a:p>
            <a:pPr algn="l" rtl="0" eaLnBrk="1" hangingPunct="1"/>
            <a:r>
              <a:rPr lang="en-GB" sz="7200" dirty="0">
                <a:solidFill>
                  <a:schemeClr val="tx1"/>
                </a:solidFill>
                <a:latin typeface="Arial" charset="0"/>
                <a:cs typeface="Arial" charset="0"/>
              </a:rPr>
              <a:t>Multiple trauma (including burns)</a:t>
            </a:r>
          </a:p>
          <a:p>
            <a:pPr algn="l" rtl="0" eaLnBrk="1" hangingPunct="1"/>
            <a:r>
              <a:rPr lang="en-GB" sz="7200" dirty="0">
                <a:solidFill>
                  <a:schemeClr val="tx1"/>
                </a:solidFill>
                <a:latin typeface="Arial" charset="0"/>
                <a:cs typeface="Arial" charset="0"/>
              </a:rPr>
              <a:t>Leaking AAA</a:t>
            </a:r>
          </a:p>
          <a:p>
            <a:pPr algn="l" rtl="0" eaLnBrk="1" hangingPunct="1"/>
            <a:r>
              <a:rPr lang="en-GB" sz="7200" dirty="0">
                <a:solidFill>
                  <a:schemeClr val="tx1"/>
                </a:solidFill>
                <a:latin typeface="Arial" charset="0"/>
                <a:cs typeface="Arial" charset="0"/>
              </a:rPr>
              <a:t>Severe acute pancreatitis</a:t>
            </a:r>
          </a:p>
          <a:p>
            <a:pPr algn="l" rtl="0" eaLnBrk="1" hangingPunct="1"/>
            <a:r>
              <a:rPr lang="en-GB" sz="7200" dirty="0">
                <a:solidFill>
                  <a:schemeClr val="tx1"/>
                </a:solidFill>
                <a:latin typeface="Arial" charset="0"/>
                <a:cs typeface="Arial" charset="0"/>
              </a:rPr>
              <a:t>Post-operative complications:</a:t>
            </a:r>
          </a:p>
          <a:p>
            <a:pPr algn="l" rtl="0" eaLnBrk="1" hangingPunct="1">
              <a:buFont typeface="Wingdings" charset="0"/>
              <a:buNone/>
            </a:pPr>
            <a:r>
              <a:rPr lang="en-GB" sz="7200" dirty="0">
                <a:solidFill>
                  <a:schemeClr val="tx1"/>
                </a:solidFill>
                <a:latin typeface="Arial" charset="0"/>
                <a:cs typeface="Arial" charset="0"/>
              </a:rPr>
              <a:t>        - Surgical</a:t>
            </a:r>
          </a:p>
          <a:p>
            <a:pPr algn="l" rtl="0" eaLnBrk="1" hangingPunct="1">
              <a:buFont typeface="Wingdings" charset="0"/>
              <a:buNone/>
            </a:pPr>
            <a:r>
              <a:rPr lang="en-GB" sz="7200" dirty="0">
                <a:solidFill>
                  <a:schemeClr val="tx1"/>
                </a:solidFill>
                <a:latin typeface="Arial" charset="0"/>
                <a:cs typeface="Arial" charset="0"/>
              </a:rPr>
              <a:t>        - Cardiac</a:t>
            </a:r>
          </a:p>
          <a:p>
            <a:pPr algn="l" rtl="0" eaLnBrk="1" hangingPunct="1">
              <a:buFont typeface="Wingdings" charset="0"/>
              <a:buNone/>
            </a:pPr>
            <a:r>
              <a:rPr lang="en-GB" sz="7200" dirty="0">
                <a:solidFill>
                  <a:schemeClr val="tx1"/>
                </a:solidFill>
                <a:latin typeface="Arial" charset="0"/>
                <a:cs typeface="Arial" charset="0"/>
              </a:rPr>
              <a:t>        - Respiratory</a:t>
            </a:r>
          </a:p>
          <a:p>
            <a:pPr algn="l" rtl="0" eaLnBrk="1" hangingPunct="1">
              <a:buFont typeface="Wingdings" charset="0"/>
              <a:buNone/>
            </a:pPr>
            <a:r>
              <a:rPr lang="en-GB" sz="7200" dirty="0">
                <a:solidFill>
                  <a:schemeClr val="tx1"/>
                </a:solidFill>
                <a:latin typeface="Arial" charset="0"/>
                <a:cs typeface="Arial" charset="0"/>
              </a:rPr>
              <a:t>        - Renal</a:t>
            </a:r>
          </a:p>
          <a:p>
            <a:pPr algn="l" rtl="0" eaLnBrk="1" hangingPunct="1"/>
            <a:r>
              <a:rPr lang="en-GB" sz="7200" dirty="0">
                <a:solidFill>
                  <a:schemeClr val="tx1"/>
                </a:solidFill>
                <a:latin typeface="Arial" charset="0"/>
                <a:cs typeface="Arial" charset="0"/>
              </a:rPr>
              <a:t>Severe sepsis</a:t>
            </a:r>
          </a:p>
          <a:p>
            <a:pPr eaLnBrk="1" hangingPunct="1"/>
            <a:endParaRPr lang="en-US" sz="1800" dirty="0">
              <a:solidFill>
                <a:schemeClr val="tx1"/>
              </a:solidFill>
              <a:latin typeface="Arial" charset="0"/>
              <a:cs typeface="Arial" charset="0"/>
            </a:endParaRPr>
          </a:p>
        </p:txBody>
      </p:sp>
      <p:sp>
        <p:nvSpPr>
          <p:cNvPr id="5124" name="Rectangle 4"/>
          <p:cNvSpPr>
            <a:spLocks noGrp="1" noChangeArrowheads="1"/>
          </p:cNvSpPr>
          <p:nvPr>
            <p:ph sz="half" idx="2"/>
          </p:nvPr>
        </p:nvSpPr>
        <p:spPr>
          <a:xfrm>
            <a:off x="5090870" y="1600200"/>
            <a:ext cx="3657600" cy="3893793"/>
          </a:xfrm>
        </p:spPr>
        <p:txBody>
          <a:bodyPr>
            <a:normAutofit/>
          </a:bodyPr>
          <a:lstStyle/>
          <a:p>
            <a:pPr algn="l" rtl="0" eaLnBrk="1" hangingPunct="1">
              <a:buFont typeface="Wingdings" charset="0"/>
              <a:buNone/>
            </a:pPr>
            <a:r>
              <a:rPr lang="en-GB" sz="2400" dirty="0">
                <a:solidFill>
                  <a:srgbClr val="000000"/>
                </a:solidFill>
                <a:latin typeface="Arial" charset="0"/>
                <a:cs typeface="Arial" charset="0"/>
              </a:rPr>
              <a:t>Elective</a:t>
            </a:r>
          </a:p>
          <a:p>
            <a:pPr algn="l" rtl="0" eaLnBrk="1" hangingPunct="1"/>
            <a:r>
              <a:rPr lang="en-GB" sz="1800" dirty="0">
                <a:solidFill>
                  <a:srgbClr val="000000"/>
                </a:solidFill>
                <a:latin typeface="Arial" charset="0"/>
                <a:cs typeface="Arial" charset="0"/>
              </a:rPr>
              <a:t>Major vascular </a:t>
            </a:r>
            <a:r>
              <a:rPr lang="en-GB" dirty="0">
                <a:solidFill>
                  <a:srgbClr val="000000"/>
                </a:solidFill>
                <a:latin typeface="Arial" charset="0"/>
                <a:cs typeface="Arial" charset="0"/>
              </a:rPr>
              <a:t>(e.g. </a:t>
            </a:r>
            <a:r>
              <a:rPr lang="en-GB" sz="1800" dirty="0">
                <a:solidFill>
                  <a:srgbClr val="000000"/>
                </a:solidFill>
                <a:latin typeface="Arial" charset="0"/>
                <a:cs typeface="Arial" charset="0"/>
              </a:rPr>
              <a:t>AAA)</a:t>
            </a:r>
          </a:p>
          <a:p>
            <a:pPr algn="l" rtl="0" eaLnBrk="1" hangingPunct="1"/>
            <a:r>
              <a:rPr lang="en-GB" dirty="0" err="1">
                <a:solidFill>
                  <a:srgbClr val="000000"/>
                </a:solidFill>
                <a:latin typeface="Arial" charset="0"/>
                <a:cs typeface="Arial" charset="0"/>
              </a:rPr>
              <a:t>E</a:t>
            </a:r>
            <a:r>
              <a:rPr lang="en-GB" sz="1800" dirty="0" err="1">
                <a:solidFill>
                  <a:srgbClr val="000000"/>
                </a:solidFill>
                <a:latin typeface="Arial" charset="0"/>
                <a:cs typeface="Arial" charset="0"/>
              </a:rPr>
              <a:t>sophagectomy</a:t>
            </a:r>
            <a:endParaRPr lang="en-GB" sz="1800" dirty="0">
              <a:solidFill>
                <a:srgbClr val="000000"/>
              </a:solidFill>
              <a:latin typeface="Arial" charset="0"/>
              <a:cs typeface="Arial" charset="0"/>
            </a:endParaRPr>
          </a:p>
          <a:p>
            <a:pPr algn="l" rtl="0" eaLnBrk="1" hangingPunct="1"/>
            <a:r>
              <a:rPr lang="en-GB" sz="1800" dirty="0">
                <a:solidFill>
                  <a:srgbClr val="000000"/>
                </a:solidFill>
                <a:latin typeface="Arial" charset="0"/>
                <a:cs typeface="Arial" charset="0"/>
              </a:rPr>
              <a:t>Cardiac operations</a:t>
            </a:r>
          </a:p>
          <a:p>
            <a:pPr algn="l" rtl="0" eaLnBrk="1" hangingPunct="1"/>
            <a:r>
              <a:rPr lang="en-GB" sz="1800" dirty="0">
                <a:solidFill>
                  <a:srgbClr val="000000"/>
                </a:solidFill>
                <a:latin typeface="Arial" charset="0"/>
                <a:cs typeface="Arial" charset="0"/>
              </a:rPr>
              <a:t>Major procedures</a:t>
            </a:r>
          </a:p>
          <a:p>
            <a:pPr algn="l" rtl="0" eaLnBrk="1" hangingPunct="1">
              <a:buFont typeface="Wingdings" charset="0"/>
              <a:buNone/>
            </a:pPr>
            <a:r>
              <a:rPr lang="en-GB" sz="1800" dirty="0">
                <a:solidFill>
                  <a:srgbClr val="000000"/>
                </a:solidFill>
                <a:latin typeface="Arial" charset="0"/>
                <a:cs typeface="Arial" charset="0"/>
              </a:rPr>
              <a:t>        - Whipple’s</a:t>
            </a:r>
          </a:p>
          <a:p>
            <a:pPr algn="l" rtl="0" eaLnBrk="1" hangingPunct="1">
              <a:buFont typeface="Wingdings" charset="0"/>
              <a:buNone/>
            </a:pPr>
            <a:r>
              <a:rPr lang="en-GB" sz="1800" dirty="0">
                <a:solidFill>
                  <a:srgbClr val="000000"/>
                </a:solidFill>
                <a:latin typeface="Arial" charset="0"/>
                <a:cs typeface="Arial" charset="0"/>
              </a:rPr>
              <a:t>        - Patients </a:t>
            </a:r>
            <a:r>
              <a:rPr lang="en-GB" dirty="0">
                <a:solidFill>
                  <a:srgbClr val="000000"/>
                </a:solidFill>
                <a:latin typeface="Arial" charset="0"/>
                <a:cs typeface="Arial" charset="0"/>
              </a:rPr>
              <a:t>≥</a:t>
            </a:r>
            <a:r>
              <a:rPr lang="en-GB" sz="1800" dirty="0">
                <a:solidFill>
                  <a:srgbClr val="000000"/>
                </a:solidFill>
                <a:latin typeface="Arial" charset="0"/>
                <a:cs typeface="Arial" charset="0"/>
              </a:rPr>
              <a:t> ASA 2</a:t>
            </a:r>
            <a:endParaRPr lang="en-GB" sz="2700" dirty="0">
              <a:solidFill>
                <a:srgbClr val="000000"/>
              </a:solidFill>
              <a:latin typeface="Arial" charset="0"/>
              <a:cs typeface="Arial" charset="0"/>
            </a:endParaRPr>
          </a:p>
          <a:p>
            <a:pPr eaLnBrk="1" hangingPunct="1"/>
            <a:endParaRPr lang="en-US" sz="2700" dirty="0">
              <a:solidFill>
                <a:srgbClr val="000000"/>
              </a:solidFill>
              <a:latin typeface="Arial" charset="0"/>
              <a:cs typeface="Arial" charset="0"/>
            </a:endParaRPr>
          </a:p>
        </p:txBody>
      </p:sp>
      <p:pic>
        <p:nvPicPr>
          <p:cNvPr id="5125" name="Picture 5"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5409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29787" y="275809"/>
            <a:ext cx="8736944" cy="6212264"/>
          </a:xfrm>
        </p:spPr>
      </p:pic>
    </p:spTree>
    <p:extLst>
      <p:ext uri="{BB962C8B-B14F-4D97-AF65-F5344CB8AC3E}">
        <p14:creationId xmlns:p14="http://schemas.microsoft.com/office/powerpoint/2010/main" val="4108958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720068"/>
            <a:ext cx="7556313" cy="1116106"/>
          </a:xfrm>
        </p:spPr>
        <p:txBody>
          <a:bodyPr/>
          <a:lstStyle/>
          <a:p>
            <a:r>
              <a:rPr lang="en-GB" sz="2800" dirty="0">
                <a:solidFill>
                  <a:srgbClr val="000000"/>
                </a:solidFill>
                <a:latin typeface="Arial" charset="0"/>
                <a:cs typeface="Arial" charset="0"/>
              </a:rPr>
              <a:t>Cardiac </a:t>
            </a:r>
            <a:r>
              <a:rPr lang="en-GB" sz="2800" dirty="0" err="1">
                <a:solidFill>
                  <a:srgbClr val="000000"/>
                </a:solidFill>
                <a:latin typeface="Arial" charset="0"/>
                <a:cs typeface="Arial" charset="0"/>
              </a:rPr>
              <a:t>Outpout</a:t>
            </a:r>
            <a:r>
              <a:rPr lang="en-GB" sz="2800" dirty="0">
                <a:solidFill>
                  <a:srgbClr val="000000"/>
                </a:solidFill>
                <a:latin typeface="Arial" charset="0"/>
                <a:cs typeface="Arial" charset="0"/>
              </a:rPr>
              <a:t> (</a:t>
            </a:r>
            <a:r>
              <a:rPr lang="en-GB" sz="2800" dirty="0" err="1">
                <a:solidFill>
                  <a:srgbClr val="000000"/>
                </a:solidFill>
                <a:latin typeface="Arial" charset="0"/>
                <a:cs typeface="Arial" charset="0"/>
              </a:rPr>
              <a:t>Flotrac</a:t>
            </a:r>
            <a:r>
              <a:rPr lang="en-GB" sz="2800" dirty="0">
                <a:solidFill>
                  <a:srgbClr val="000000"/>
                </a:solidFill>
                <a:latin typeface="Arial" charset="0"/>
                <a:cs typeface="Arial" charset="0"/>
              </a:rPr>
              <a:t> / </a:t>
            </a:r>
            <a:r>
              <a:rPr lang="en-GB" sz="2800" dirty="0" err="1">
                <a:solidFill>
                  <a:srgbClr val="000000"/>
                </a:solidFill>
                <a:latin typeface="Arial" charset="0"/>
                <a:cs typeface="Arial" charset="0"/>
              </a:rPr>
              <a:t>Vigileo</a:t>
            </a:r>
            <a:r>
              <a:rPr lang="en-GB" sz="2800" dirty="0">
                <a:solidFill>
                  <a:srgbClr val="000000"/>
                </a:solidFill>
                <a:latin typeface="Arial" charset="0"/>
                <a:cs typeface="Arial" charset="0"/>
              </a:rPr>
              <a:t> system)</a:t>
            </a:r>
          </a:p>
        </p:txBody>
      </p:sp>
      <p:pic>
        <p:nvPicPr>
          <p:cNvPr id="5" name="Εικόνα 4"/>
          <p:cNvPicPr>
            <a:picLocks noChangeAspect="1"/>
          </p:cNvPicPr>
          <p:nvPr/>
        </p:nvPicPr>
        <p:blipFill>
          <a:blip r:embed="rId2"/>
          <a:stretch>
            <a:fillRect/>
          </a:stretch>
        </p:blipFill>
        <p:spPr>
          <a:xfrm>
            <a:off x="3875876" y="2343896"/>
            <a:ext cx="5268124" cy="4065752"/>
          </a:xfrm>
          <a:prstGeom prst="rect">
            <a:avLst/>
          </a:prstGeom>
        </p:spPr>
      </p:pic>
      <p:pic>
        <p:nvPicPr>
          <p:cNvPr id="8" name="Εικόνα 7"/>
          <p:cNvPicPr>
            <a:picLocks noChangeAspect="1"/>
          </p:cNvPicPr>
          <p:nvPr/>
        </p:nvPicPr>
        <p:blipFill rotWithShape="1">
          <a:blip r:embed="rId3"/>
          <a:srcRect l="56968" t="7114" r="15225" b="10156"/>
          <a:stretch/>
        </p:blipFill>
        <p:spPr>
          <a:xfrm>
            <a:off x="159283" y="3216659"/>
            <a:ext cx="3521915" cy="2320225"/>
          </a:xfrm>
          <a:prstGeom prst="rect">
            <a:avLst/>
          </a:prstGeom>
        </p:spPr>
      </p:pic>
    </p:spTree>
    <p:extLst>
      <p:ext uri="{BB962C8B-B14F-4D97-AF65-F5344CB8AC3E}">
        <p14:creationId xmlns:p14="http://schemas.microsoft.com/office/powerpoint/2010/main" val="1634388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049517" y="483554"/>
            <a:ext cx="5247985" cy="1116106"/>
          </a:xfrm>
        </p:spPr>
        <p:txBody>
          <a:bodyPr>
            <a:noAutofit/>
          </a:bodyPr>
          <a:lstStyle/>
          <a:p>
            <a:r>
              <a:rPr lang="en-GB" dirty="0" err="1">
                <a:latin typeface="Arial" charset="0"/>
                <a:cs typeface="Arial" charset="0"/>
              </a:rPr>
              <a:t>Flotrac</a:t>
            </a:r>
            <a:r>
              <a:rPr lang="en-GB" dirty="0">
                <a:latin typeface="Arial" charset="0"/>
                <a:cs typeface="Arial" charset="0"/>
              </a:rPr>
              <a:t> / </a:t>
            </a:r>
            <a:r>
              <a:rPr lang="en-GB" dirty="0" err="1">
                <a:latin typeface="Arial" charset="0"/>
                <a:cs typeface="Arial" charset="0"/>
              </a:rPr>
              <a:t>Vigileo</a:t>
            </a:r>
            <a:r>
              <a:rPr lang="en-GB" dirty="0">
                <a:latin typeface="Arial" charset="0"/>
                <a:cs typeface="Arial" charset="0"/>
              </a:rPr>
              <a:t> system</a:t>
            </a:r>
            <a:endParaRPr lang="en-US" sz="3200" dirty="0">
              <a:solidFill>
                <a:schemeClr val="bg1"/>
              </a:solidFill>
              <a:latin typeface="Times New Roman" charset="0"/>
              <a:cs typeface="Arial" charset="0"/>
            </a:endParaRPr>
          </a:p>
        </p:txBody>
      </p:sp>
      <p:sp>
        <p:nvSpPr>
          <p:cNvPr id="18435" name="Rectangle 3"/>
          <p:cNvSpPr>
            <a:spLocks noGrp="1" noChangeArrowheads="1"/>
          </p:cNvSpPr>
          <p:nvPr>
            <p:ph idx="1"/>
          </p:nvPr>
        </p:nvSpPr>
        <p:spPr>
          <a:xfrm>
            <a:off x="250701" y="3091456"/>
            <a:ext cx="8893299" cy="5028915"/>
          </a:xfrm>
        </p:spPr>
        <p:txBody>
          <a:bodyPr numCol="2">
            <a:normAutofit fontScale="92500" lnSpcReduction="20000"/>
          </a:bodyPr>
          <a:lstStyle/>
          <a:p>
            <a:pPr>
              <a:lnSpc>
                <a:spcPct val="80000"/>
              </a:lnSpc>
            </a:pPr>
            <a:r>
              <a:rPr lang="en-GB" sz="2400" dirty="0">
                <a:solidFill>
                  <a:schemeClr val="tx1"/>
                </a:solidFill>
                <a:latin typeface="Arial" charset="0"/>
                <a:cs typeface="Arial" charset="0"/>
              </a:rPr>
              <a:t>SV -</a:t>
            </a:r>
            <a:r>
              <a:rPr lang="en-GB" sz="2400">
                <a:solidFill>
                  <a:schemeClr val="tx1"/>
                </a:solidFill>
                <a:latin typeface="Arial" charset="0"/>
                <a:cs typeface="Arial" charset="0"/>
              </a:rPr>
              <a:t>stroke </a:t>
            </a:r>
            <a:r>
              <a:rPr lang="en-GB" sz="2400" dirty="0">
                <a:solidFill>
                  <a:schemeClr val="tx1"/>
                </a:solidFill>
                <a:latin typeface="Arial" charset="0"/>
                <a:cs typeface="Arial" charset="0"/>
              </a:rPr>
              <a:t>v</a:t>
            </a:r>
            <a:r>
              <a:rPr lang="en-GB" sz="2400">
                <a:solidFill>
                  <a:schemeClr val="tx1"/>
                </a:solidFill>
                <a:latin typeface="Arial" charset="0"/>
                <a:cs typeface="Arial" charset="0"/>
              </a:rPr>
              <a:t>olume </a:t>
            </a:r>
            <a:endParaRPr lang="en-GB" sz="2400" dirty="0">
              <a:solidFill>
                <a:schemeClr val="tx1"/>
              </a:solidFill>
              <a:latin typeface="Arial" charset="0"/>
              <a:cs typeface="Arial" charset="0"/>
            </a:endParaRPr>
          </a:p>
          <a:p>
            <a:pPr>
              <a:lnSpc>
                <a:spcPct val="80000"/>
              </a:lnSpc>
            </a:pPr>
            <a:r>
              <a:rPr lang="en-GB" sz="2400" dirty="0">
                <a:solidFill>
                  <a:schemeClr val="tx1"/>
                </a:solidFill>
                <a:latin typeface="Arial" charset="0"/>
                <a:cs typeface="Arial" charset="0"/>
              </a:rPr>
              <a:t>SVI -stroke volume index </a:t>
            </a:r>
          </a:p>
          <a:p>
            <a:pPr>
              <a:lnSpc>
                <a:spcPct val="80000"/>
              </a:lnSpc>
            </a:pPr>
            <a:r>
              <a:rPr lang="en-GB" sz="2400" dirty="0">
                <a:solidFill>
                  <a:schemeClr val="tx1"/>
                </a:solidFill>
                <a:latin typeface="Arial" charset="0"/>
                <a:cs typeface="Arial" charset="0"/>
              </a:rPr>
              <a:t>SVV -stroke volume variation</a:t>
            </a:r>
          </a:p>
          <a:p>
            <a:pPr>
              <a:lnSpc>
                <a:spcPct val="80000"/>
              </a:lnSpc>
            </a:pPr>
            <a:r>
              <a:rPr lang="en-GB" sz="2400" dirty="0">
                <a:solidFill>
                  <a:schemeClr val="tx1"/>
                </a:solidFill>
                <a:latin typeface="Arial" charset="0"/>
                <a:cs typeface="Arial" charset="0"/>
              </a:rPr>
              <a:t>CO -cardiac output</a:t>
            </a:r>
          </a:p>
          <a:p>
            <a:pPr>
              <a:lnSpc>
                <a:spcPct val="80000"/>
              </a:lnSpc>
            </a:pPr>
            <a:r>
              <a:rPr lang="en-GB" sz="2400" dirty="0">
                <a:solidFill>
                  <a:schemeClr val="tx1"/>
                </a:solidFill>
                <a:latin typeface="Arial" charset="0"/>
                <a:cs typeface="Arial" charset="0"/>
              </a:rPr>
              <a:t>CVP -central venous pressure</a:t>
            </a:r>
          </a:p>
          <a:p>
            <a:pPr>
              <a:lnSpc>
                <a:spcPct val="80000"/>
              </a:lnSpc>
            </a:pPr>
            <a:r>
              <a:rPr lang="en-GB" sz="2400" dirty="0">
                <a:solidFill>
                  <a:schemeClr val="tx1"/>
                </a:solidFill>
                <a:latin typeface="Arial" charset="0"/>
                <a:cs typeface="Arial" charset="0"/>
              </a:rPr>
              <a:t>CI -cardiac index</a:t>
            </a:r>
          </a:p>
          <a:p>
            <a:pPr>
              <a:lnSpc>
                <a:spcPct val="80000"/>
              </a:lnSpc>
            </a:pPr>
            <a:r>
              <a:rPr lang="en-GB" sz="2400" dirty="0">
                <a:solidFill>
                  <a:schemeClr val="tx1"/>
                </a:solidFill>
                <a:latin typeface="Arial" charset="0"/>
                <a:cs typeface="Arial" charset="0"/>
              </a:rPr>
              <a:t>PR -pulse rate</a:t>
            </a:r>
          </a:p>
          <a:p>
            <a:pPr>
              <a:lnSpc>
                <a:spcPct val="80000"/>
              </a:lnSpc>
            </a:pPr>
            <a:endParaRPr lang="en-GB" sz="2400" dirty="0">
              <a:solidFill>
                <a:schemeClr val="tx1"/>
              </a:solidFill>
              <a:latin typeface="Arial" charset="0"/>
              <a:cs typeface="Arial" charset="0"/>
            </a:endParaRPr>
          </a:p>
          <a:p>
            <a:pPr>
              <a:lnSpc>
                <a:spcPct val="80000"/>
              </a:lnSpc>
            </a:pPr>
            <a:endParaRPr lang="en-GB" sz="2400" dirty="0">
              <a:solidFill>
                <a:schemeClr val="tx1"/>
              </a:solidFill>
              <a:latin typeface="Arial" charset="0"/>
              <a:cs typeface="Arial" charset="0"/>
            </a:endParaRPr>
          </a:p>
          <a:p>
            <a:pPr>
              <a:lnSpc>
                <a:spcPct val="80000"/>
              </a:lnSpc>
            </a:pPr>
            <a:endParaRPr lang="en-GB" sz="2400" dirty="0">
              <a:solidFill>
                <a:schemeClr val="tx1"/>
              </a:solidFill>
              <a:latin typeface="Arial" charset="0"/>
              <a:cs typeface="Arial" charset="0"/>
            </a:endParaRPr>
          </a:p>
          <a:p>
            <a:pPr>
              <a:lnSpc>
                <a:spcPct val="80000"/>
              </a:lnSpc>
            </a:pPr>
            <a:endParaRPr lang="en-GB" sz="2400" dirty="0">
              <a:solidFill>
                <a:schemeClr val="tx1"/>
              </a:solidFill>
              <a:latin typeface="Arial" charset="0"/>
              <a:cs typeface="Arial" charset="0"/>
            </a:endParaRPr>
          </a:p>
          <a:p>
            <a:pPr>
              <a:lnSpc>
                <a:spcPct val="80000"/>
              </a:lnSpc>
            </a:pPr>
            <a:r>
              <a:rPr lang="en-GB" sz="2400" dirty="0">
                <a:solidFill>
                  <a:schemeClr val="tx1"/>
                </a:solidFill>
                <a:latin typeface="Arial" charset="0"/>
                <a:cs typeface="Arial" charset="0"/>
              </a:rPr>
              <a:t>MAP -mean arterial pressure </a:t>
            </a:r>
          </a:p>
          <a:p>
            <a:pPr>
              <a:lnSpc>
                <a:spcPct val="80000"/>
              </a:lnSpc>
            </a:pPr>
            <a:r>
              <a:rPr lang="en-GB" sz="2400" dirty="0">
                <a:solidFill>
                  <a:schemeClr val="tx1"/>
                </a:solidFill>
                <a:latin typeface="Arial" charset="0"/>
                <a:cs typeface="Arial" charset="0"/>
              </a:rPr>
              <a:t>SVR -systemic vascular resistance</a:t>
            </a:r>
          </a:p>
          <a:p>
            <a:pPr>
              <a:lnSpc>
                <a:spcPct val="80000"/>
              </a:lnSpc>
            </a:pPr>
            <a:r>
              <a:rPr lang="en-GB" sz="2400" dirty="0">
                <a:solidFill>
                  <a:schemeClr val="tx1"/>
                </a:solidFill>
                <a:latin typeface="Arial" charset="0"/>
                <a:cs typeface="Arial" charset="0"/>
              </a:rPr>
              <a:t>GEDV -global end diastolic volume</a:t>
            </a:r>
          </a:p>
          <a:p>
            <a:pPr>
              <a:lnSpc>
                <a:spcPct val="80000"/>
              </a:lnSpc>
            </a:pPr>
            <a:r>
              <a:rPr lang="en-GB" sz="2400" dirty="0" err="1">
                <a:solidFill>
                  <a:schemeClr val="tx1"/>
                </a:solidFill>
                <a:latin typeface="Arial" charset="0"/>
                <a:cs typeface="Arial" charset="0"/>
              </a:rPr>
              <a:t>PVPIpulmonary</a:t>
            </a:r>
            <a:r>
              <a:rPr lang="en-GB" sz="2400" dirty="0">
                <a:solidFill>
                  <a:schemeClr val="tx1"/>
                </a:solidFill>
                <a:latin typeface="Arial" charset="0"/>
                <a:cs typeface="Arial" charset="0"/>
              </a:rPr>
              <a:t> vascular permeability index</a:t>
            </a:r>
          </a:p>
          <a:p>
            <a:pPr>
              <a:lnSpc>
                <a:spcPct val="80000"/>
              </a:lnSpc>
            </a:pPr>
            <a:r>
              <a:rPr lang="en-GB" sz="2400" dirty="0">
                <a:solidFill>
                  <a:schemeClr val="tx1"/>
                </a:solidFill>
                <a:latin typeface="Arial" charset="0"/>
                <a:cs typeface="Arial" charset="0"/>
              </a:rPr>
              <a:t>EVLW -extravascular lung water</a:t>
            </a:r>
          </a:p>
          <a:p>
            <a:pPr>
              <a:lnSpc>
                <a:spcPct val="80000"/>
              </a:lnSpc>
            </a:pPr>
            <a:r>
              <a:rPr lang="en-GB" sz="2400" dirty="0">
                <a:solidFill>
                  <a:schemeClr val="tx1"/>
                </a:solidFill>
                <a:latin typeface="Arial" charset="0"/>
                <a:cs typeface="Arial" charset="0"/>
              </a:rPr>
              <a:t>GEF -global ejection fraction</a:t>
            </a:r>
          </a:p>
          <a:p>
            <a:pPr>
              <a:lnSpc>
                <a:spcPct val="80000"/>
              </a:lnSpc>
            </a:pPr>
            <a:endParaRPr lang="en-GB" sz="2400" dirty="0">
              <a:solidFill>
                <a:schemeClr val="tx1"/>
              </a:solidFill>
              <a:latin typeface="Arial" charset="0"/>
              <a:cs typeface="Arial" charset="0"/>
            </a:endParaRPr>
          </a:p>
          <a:p>
            <a:pPr>
              <a:lnSpc>
                <a:spcPct val="80000"/>
              </a:lnSpc>
            </a:pPr>
            <a:endParaRPr lang="en-GB" sz="2400" dirty="0">
              <a:solidFill>
                <a:schemeClr val="tx1"/>
              </a:solidFill>
              <a:latin typeface="Arial" charset="0"/>
              <a:cs typeface="Arial" charset="0"/>
            </a:endParaRPr>
          </a:p>
          <a:p>
            <a:pPr>
              <a:lnSpc>
                <a:spcPct val="80000"/>
              </a:lnSpc>
            </a:pPr>
            <a:endParaRPr lang="en-GB" sz="2700" dirty="0">
              <a:solidFill>
                <a:schemeClr val="tx1"/>
              </a:solidFill>
              <a:latin typeface="Arial" charset="0"/>
              <a:cs typeface="Arial" charset="0"/>
            </a:endParaRPr>
          </a:p>
          <a:p>
            <a:pPr eaLnBrk="1" hangingPunct="1">
              <a:lnSpc>
                <a:spcPct val="80000"/>
              </a:lnSpc>
            </a:pPr>
            <a:endParaRPr lang="en-US" sz="2700" dirty="0">
              <a:solidFill>
                <a:schemeClr val="tx1"/>
              </a:solidFill>
              <a:latin typeface="Arial" charset="0"/>
              <a:cs typeface="Arial" charset="0"/>
            </a:endParaRPr>
          </a:p>
        </p:txBody>
      </p:sp>
      <p:pic>
        <p:nvPicPr>
          <p:cNvPr id="18436"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34179" y="1433562"/>
            <a:ext cx="5412059" cy="707886"/>
          </a:xfrm>
          <a:prstGeom prst="rect">
            <a:avLst/>
          </a:prstGeom>
          <a:noFill/>
        </p:spPr>
        <p:txBody>
          <a:bodyPr wrap="none" rtlCol="0">
            <a:spAutoFit/>
          </a:bodyPr>
          <a:lstStyle/>
          <a:p>
            <a:r>
              <a:rPr lang="en-GB" sz="2000" i="1" dirty="0">
                <a:latin typeface="Arial" charset="0"/>
                <a:cs typeface="Arial" charset="0"/>
              </a:rPr>
              <a:t>Data from arterial line and central venous line </a:t>
            </a:r>
          </a:p>
          <a:p>
            <a:r>
              <a:rPr lang="en-GB" sz="2000" i="1" dirty="0">
                <a:latin typeface="Arial" charset="0"/>
                <a:cs typeface="Arial" charset="0"/>
              </a:rPr>
              <a:t>to calculate various hemodynamic parameters</a:t>
            </a:r>
            <a:endParaRPr lang="en-GB" sz="900" i="1" dirty="0">
              <a:latin typeface="Arial" charset="0"/>
              <a:cs typeface="Arial" charset="0"/>
            </a:endParaRPr>
          </a:p>
        </p:txBody>
      </p:sp>
    </p:spTree>
    <p:extLst>
      <p:ext uri="{BB962C8B-B14F-4D97-AF65-F5344CB8AC3E}">
        <p14:creationId xmlns:p14="http://schemas.microsoft.com/office/powerpoint/2010/main" val="1581545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GB" sz="6600" dirty="0">
                <a:solidFill>
                  <a:schemeClr val="bg1"/>
                </a:solidFill>
                <a:latin typeface="Times New Roman" charset="0"/>
                <a:cs typeface="Arial" charset="0"/>
              </a:rPr>
              <a:t>Critical Care</a:t>
            </a:r>
            <a:endParaRPr lang="en-US" sz="6600" dirty="0">
              <a:solidFill>
                <a:schemeClr val="bg1"/>
              </a:solidFill>
              <a:latin typeface="Times New Roman" charset="0"/>
              <a:cs typeface="Arial" charset="0"/>
            </a:endParaRPr>
          </a:p>
        </p:txBody>
      </p:sp>
      <p:sp>
        <p:nvSpPr>
          <p:cNvPr id="19459" name="Rectangle 3"/>
          <p:cNvSpPr>
            <a:spLocks noGrp="1" noChangeArrowheads="1"/>
          </p:cNvSpPr>
          <p:nvPr>
            <p:ph idx="1"/>
          </p:nvPr>
        </p:nvSpPr>
        <p:spPr>
          <a:xfrm>
            <a:off x="451279" y="1600200"/>
            <a:ext cx="8250269" cy="4700941"/>
          </a:xfrm>
        </p:spPr>
        <p:txBody>
          <a:bodyPr>
            <a:normAutofit fontScale="92500" lnSpcReduction="20000"/>
          </a:bodyPr>
          <a:lstStyle/>
          <a:p>
            <a:pPr eaLnBrk="1" hangingPunct="1">
              <a:lnSpc>
                <a:spcPct val="90000"/>
              </a:lnSpc>
              <a:buFont typeface="Wingdings" charset="0"/>
              <a:buNone/>
            </a:pPr>
            <a:r>
              <a:rPr lang="en-GB" sz="2800" b="1" dirty="0">
                <a:solidFill>
                  <a:schemeClr val="tx1"/>
                </a:solidFill>
                <a:latin typeface="Arial" charset="0"/>
                <a:cs typeface="Arial" charset="0"/>
              </a:rPr>
              <a:t>Standard values</a:t>
            </a:r>
          </a:p>
          <a:p>
            <a:pPr eaLnBrk="1" hangingPunct="1">
              <a:lnSpc>
                <a:spcPct val="90000"/>
              </a:lnSpc>
              <a:buFont typeface="Wingdings" charset="0"/>
              <a:buNone/>
            </a:pPr>
            <a:endParaRPr lang="en-GB" sz="2700" dirty="0">
              <a:solidFill>
                <a:schemeClr val="tx1"/>
              </a:solidFill>
              <a:latin typeface="Arial" charset="0"/>
              <a:cs typeface="Arial" charset="0"/>
            </a:endParaRPr>
          </a:p>
          <a:p>
            <a:pPr rtl="0" eaLnBrk="1" hangingPunct="1">
              <a:lnSpc>
                <a:spcPct val="90000"/>
              </a:lnSpc>
            </a:pPr>
            <a:r>
              <a:rPr lang="en-GB" sz="2000" dirty="0">
                <a:solidFill>
                  <a:schemeClr val="tx1"/>
                </a:solidFill>
                <a:latin typeface="Arial" charset="0"/>
                <a:cs typeface="Arial" charset="0"/>
              </a:rPr>
              <a:t>Central venous pressure (CVP):             0-6 mm Hg</a:t>
            </a:r>
          </a:p>
          <a:p>
            <a:pPr rtl="0" eaLnBrk="1" hangingPunct="1">
              <a:lnSpc>
                <a:spcPct val="90000"/>
              </a:lnSpc>
            </a:pPr>
            <a:r>
              <a:rPr lang="en-GB" sz="2000" dirty="0">
                <a:solidFill>
                  <a:schemeClr val="tx1"/>
                </a:solidFill>
                <a:latin typeface="Arial" charset="0"/>
                <a:cs typeface="Arial" charset="0"/>
              </a:rPr>
              <a:t>Right ventricular pressure:                      25 / 0-6mm Hg</a:t>
            </a:r>
          </a:p>
          <a:p>
            <a:pPr rtl="0" eaLnBrk="1" hangingPunct="1">
              <a:lnSpc>
                <a:spcPct val="90000"/>
              </a:lnSpc>
            </a:pPr>
            <a:r>
              <a:rPr lang="en-GB" sz="2000" dirty="0">
                <a:solidFill>
                  <a:schemeClr val="tx1"/>
                </a:solidFill>
                <a:latin typeface="Arial" charset="0"/>
                <a:cs typeface="Arial" charset="0"/>
              </a:rPr>
              <a:t>Pulmonary artery pressure (PAP):          25 / 6-12 mm Hg</a:t>
            </a:r>
          </a:p>
          <a:p>
            <a:pPr rtl="0" eaLnBrk="1" hangingPunct="1">
              <a:lnSpc>
                <a:spcPct val="90000"/>
              </a:lnSpc>
            </a:pPr>
            <a:r>
              <a:rPr lang="en-GB" sz="2000" dirty="0">
                <a:solidFill>
                  <a:schemeClr val="tx1"/>
                </a:solidFill>
                <a:latin typeface="Arial" charset="0"/>
                <a:cs typeface="Arial" charset="0"/>
              </a:rPr>
              <a:t>Wedge pressure (PAWP):                       6-12 mm Hg</a:t>
            </a:r>
          </a:p>
          <a:p>
            <a:pPr rtl="0" eaLnBrk="1" hangingPunct="1">
              <a:lnSpc>
                <a:spcPct val="90000"/>
              </a:lnSpc>
            </a:pPr>
            <a:r>
              <a:rPr lang="en-GB" sz="2000" dirty="0">
                <a:solidFill>
                  <a:schemeClr val="tx1"/>
                </a:solidFill>
                <a:latin typeface="Arial" charset="0"/>
                <a:cs typeface="Arial" charset="0"/>
              </a:rPr>
              <a:t>Cardiac index (CI):                                  &gt;2.8-3.6 L / min / m</a:t>
            </a:r>
            <a:r>
              <a:rPr lang="en-GB" sz="2000" baseline="30000" dirty="0">
                <a:solidFill>
                  <a:schemeClr val="tx1"/>
                </a:solidFill>
                <a:latin typeface="Arial" charset="0"/>
                <a:cs typeface="Arial" charset="0"/>
              </a:rPr>
              <a:t>2</a:t>
            </a:r>
            <a:endParaRPr lang="en-GB" sz="2000" baseline="-25000" dirty="0">
              <a:solidFill>
                <a:schemeClr val="tx1"/>
              </a:solidFill>
              <a:latin typeface="Arial" charset="0"/>
              <a:cs typeface="Arial" charset="0"/>
            </a:endParaRPr>
          </a:p>
          <a:p>
            <a:pPr rtl="0" eaLnBrk="1" hangingPunct="1">
              <a:lnSpc>
                <a:spcPct val="90000"/>
              </a:lnSpc>
            </a:pPr>
            <a:r>
              <a:rPr lang="en-GB" sz="2000" dirty="0">
                <a:solidFill>
                  <a:schemeClr val="tx1"/>
                </a:solidFill>
                <a:latin typeface="Arial" charset="0"/>
                <a:cs typeface="Arial" charset="0"/>
              </a:rPr>
              <a:t>Systemic vascular resistance(SVR):       770-1500 dynes / sec / cm</a:t>
            </a:r>
            <a:r>
              <a:rPr lang="en-GB" sz="2000" baseline="30000" dirty="0">
                <a:solidFill>
                  <a:schemeClr val="tx1"/>
                </a:solidFill>
                <a:latin typeface="Arial" charset="0"/>
                <a:cs typeface="Arial" charset="0"/>
              </a:rPr>
              <a:t>5</a:t>
            </a:r>
          </a:p>
          <a:p>
            <a:pPr rtl="0" eaLnBrk="1" hangingPunct="1">
              <a:lnSpc>
                <a:spcPct val="90000"/>
              </a:lnSpc>
            </a:pPr>
            <a:r>
              <a:rPr lang="en-GB" sz="2000" dirty="0">
                <a:solidFill>
                  <a:schemeClr val="tx1"/>
                </a:solidFill>
                <a:latin typeface="Arial" charset="0"/>
                <a:cs typeface="Arial" charset="0"/>
              </a:rPr>
              <a:t>Oxygen delivery:                                      600ml / min / m</a:t>
            </a:r>
            <a:r>
              <a:rPr lang="en-GB" sz="2000" baseline="30000" dirty="0">
                <a:solidFill>
                  <a:schemeClr val="tx1"/>
                </a:solidFill>
                <a:latin typeface="Arial" charset="0"/>
                <a:cs typeface="Arial" charset="0"/>
              </a:rPr>
              <a:t>2</a:t>
            </a:r>
          </a:p>
          <a:p>
            <a:pPr rtl="0" eaLnBrk="1" hangingPunct="1">
              <a:lnSpc>
                <a:spcPct val="90000"/>
              </a:lnSpc>
            </a:pPr>
            <a:r>
              <a:rPr lang="en-GB" sz="2000" dirty="0">
                <a:solidFill>
                  <a:schemeClr val="tx1"/>
                </a:solidFill>
                <a:latin typeface="Arial" charset="0"/>
                <a:cs typeface="Arial" charset="0"/>
              </a:rPr>
              <a:t>Oxygen consumption:                             150 </a:t>
            </a:r>
            <a:r>
              <a:rPr lang="en-GB" sz="2000" dirty="0" err="1">
                <a:solidFill>
                  <a:schemeClr val="tx1"/>
                </a:solidFill>
                <a:latin typeface="Arial" charset="0"/>
                <a:cs typeface="Arial" charset="0"/>
              </a:rPr>
              <a:t>mls</a:t>
            </a:r>
            <a:r>
              <a:rPr lang="en-GB" sz="2000" dirty="0">
                <a:solidFill>
                  <a:schemeClr val="tx1"/>
                </a:solidFill>
                <a:latin typeface="Arial" charset="0"/>
                <a:cs typeface="Arial" charset="0"/>
              </a:rPr>
              <a:t> / min  / m</a:t>
            </a:r>
            <a:r>
              <a:rPr lang="en-GB" sz="2000" baseline="30000" dirty="0">
                <a:solidFill>
                  <a:schemeClr val="tx1"/>
                </a:solidFill>
                <a:latin typeface="Arial" charset="0"/>
                <a:cs typeface="Arial" charset="0"/>
              </a:rPr>
              <a:t>2</a:t>
            </a:r>
          </a:p>
          <a:p>
            <a:pPr eaLnBrk="1" hangingPunct="1">
              <a:lnSpc>
                <a:spcPct val="90000"/>
              </a:lnSpc>
              <a:buFont typeface="Wingdings" charset="0"/>
              <a:buNone/>
            </a:pPr>
            <a:endParaRPr lang="en-GB" sz="2000" baseline="30000" dirty="0">
              <a:solidFill>
                <a:schemeClr val="tx1"/>
              </a:solidFill>
              <a:latin typeface="Arial" charset="0"/>
              <a:cs typeface="Arial" charset="0"/>
            </a:endParaRPr>
          </a:p>
          <a:p>
            <a:pPr eaLnBrk="1" hangingPunct="1">
              <a:lnSpc>
                <a:spcPct val="90000"/>
              </a:lnSpc>
              <a:buFont typeface="Wingdings" charset="0"/>
              <a:buNone/>
            </a:pPr>
            <a:endParaRPr lang="en-GB" sz="2000" baseline="30000" dirty="0">
              <a:solidFill>
                <a:schemeClr val="tx1"/>
              </a:solidFill>
              <a:latin typeface="Arial" charset="0"/>
              <a:cs typeface="Arial" charset="0"/>
            </a:endParaRPr>
          </a:p>
          <a:p>
            <a:pPr eaLnBrk="1" hangingPunct="1">
              <a:lnSpc>
                <a:spcPct val="90000"/>
              </a:lnSpc>
            </a:pPr>
            <a:endParaRPr lang="en-US" sz="2000" baseline="30000" dirty="0">
              <a:solidFill>
                <a:schemeClr val="tx1"/>
              </a:solidFill>
              <a:latin typeface="Arial" charset="0"/>
              <a:cs typeface="Arial" charset="0"/>
            </a:endParaRPr>
          </a:p>
        </p:txBody>
      </p:sp>
      <p:pic>
        <p:nvPicPr>
          <p:cNvPr id="19460"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148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549" y="695549"/>
            <a:ext cx="7556313" cy="1116106"/>
          </a:xfrm>
        </p:spPr>
        <p:txBody>
          <a:bodyPr/>
          <a:lstStyle/>
          <a:p>
            <a:r>
              <a:rPr lang="en-US"/>
              <a:t>ECG monitor</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41" y="1935541"/>
            <a:ext cx="7730937" cy="459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77134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4805" y="557666"/>
            <a:ext cx="7556313" cy="1116106"/>
          </a:xfrm>
        </p:spPr>
        <p:txBody>
          <a:bodyPr/>
          <a:lstStyle/>
          <a:p>
            <a:r>
              <a:rPr lang="en-US"/>
              <a:t>Ventilator</a:t>
            </a:r>
            <a:endParaRPr lang="el-GR" dirty="0"/>
          </a:p>
        </p:txBody>
      </p:sp>
      <p:pic>
        <p:nvPicPr>
          <p:cNvPr id="5" name="Εικόνα 4"/>
          <p:cNvPicPr>
            <a:picLocks noChangeAspect="1"/>
          </p:cNvPicPr>
          <p:nvPr/>
        </p:nvPicPr>
        <p:blipFill>
          <a:blip r:embed="rId2"/>
          <a:stretch>
            <a:fillRect/>
          </a:stretch>
        </p:blipFill>
        <p:spPr>
          <a:xfrm>
            <a:off x="498474" y="2047145"/>
            <a:ext cx="8071945" cy="4537586"/>
          </a:xfrm>
          <a:prstGeom prst="rect">
            <a:avLst/>
          </a:prstGeom>
        </p:spPr>
      </p:pic>
    </p:spTree>
    <p:extLst>
      <p:ext uri="{BB962C8B-B14F-4D97-AF65-F5344CB8AC3E}">
        <p14:creationId xmlns:p14="http://schemas.microsoft.com/office/powerpoint/2010/main" val="1439663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4805" y="557666"/>
            <a:ext cx="7556313" cy="1116106"/>
          </a:xfrm>
        </p:spPr>
        <p:txBody>
          <a:bodyPr/>
          <a:lstStyle/>
          <a:p>
            <a:r>
              <a:rPr lang="en-US" dirty="0"/>
              <a:t>Ventilator modes</a:t>
            </a:r>
            <a:endParaRPr lang="el-GR" dirty="0"/>
          </a:p>
        </p:txBody>
      </p:sp>
      <p:sp>
        <p:nvSpPr>
          <p:cNvPr id="6" name="Rectangle 3"/>
          <p:cNvSpPr>
            <a:spLocks noGrp="1" noChangeArrowheads="1"/>
          </p:cNvSpPr>
          <p:nvPr>
            <p:ph idx="1"/>
          </p:nvPr>
        </p:nvSpPr>
        <p:spPr>
          <a:xfrm>
            <a:off x="834805" y="1519816"/>
            <a:ext cx="7972864" cy="5185783"/>
          </a:xfrm>
        </p:spPr>
        <p:txBody>
          <a:bodyPr>
            <a:normAutofit/>
          </a:bodyPr>
          <a:lstStyle/>
          <a:p>
            <a:pPr eaLnBrk="1" hangingPunct="1">
              <a:lnSpc>
                <a:spcPct val="90000"/>
              </a:lnSpc>
              <a:buFont typeface="Wingdings" charset="0"/>
              <a:buNone/>
            </a:pPr>
            <a:r>
              <a:rPr lang="en-GB" sz="2200" i="1" dirty="0">
                <a:solidFill>
                  <a:srgbClr val="000000"/>
                </a:solidFill>
                <a:latin typeface="Arial" charset="0"/>
                <a:cs typeface="Arial" charset="0"/>
              </a:rPr>
              <a:t>Method to inflate the lungs</a:t>
            </a:r>
          </a:p>
          <a:p>
            <a:pPr eaLnBrk="1" hangingPunct="1">
              <a:lnSpc>
                <a:spcPct val="90000"/>
              </a:lnSpc>
              <a:buFont typeface="Wingdings" charset="0"/>
              <a:buNone/>
            </a:pPr>
            <a:endParaRPr lang="en-GB" dirty="0">
              <a:solidFill>
                <a:srgbClr val="000000"/>
              </a:solidFill>
              <a:latin typeface="Arial" charset="0"/>
              <a:cs typeface="Arial" charset="0"/>
            </a:endParaRPr>
          </a:p>
          <a:p>
            <a:pPr>
              <a:lnSpc>
                <a:spcPct val="90000"/>
              </a:lnSpc>
            </a:pPr>
            <a:r>
              <a:rPr lang="en-GB" u="sng" dirty="0">
                <a:solidFill>
                  <a:srgbClr val="000000"/>
                </a:solidFill>
                <a:latin typeface="Arial" charset="0"/>
                <a:cs typeface="Arial" charset="0"/>
              </a:rPr>
              <a:t>Volume Control Ventilation (VCV)</a:t>
            </a:r>
            <a:r>
              <a:rPr lang="en-GB" dirty="0">
                <a:solidFill>
                  <a:srgbClr val="000000"/>
                </a:solidFill>
                <a:latin typeface="Arial" charset="0"/>
                <a:cs typeface="Arial" charset="0"/>
              </a:rPr>
              <a:t>: the inflation (tidal) volume is preselected, and the lungs are inflated at a constant flow rate until the desired volume is delivered. The inspiratory flow rate is adjusted so that the time for lung inflation is no more than one-third of the respiratory cycle (i.e., I:E ratio of 1:2). </a:t>
            </a:r>
          </a:p>
          <a:p>
            <a:pPr rtl="0" eaLnBrk="1" hangingPunct="1">
              <a:lnSpc>
                <a:spcPct val="90000"/>
              </a:lnSpc>
            </a:pPr>
            <a:endParaRPr lang="en-GB" dirty="0">
              <a:solidFill>
                <a:srgbClr val="000000"/>
              </a:solidFill>
              <a:latin typeface="Arial" charset="0"/>
              <a:cs typeface="Arial" charset="0"/>
            </a:endParaRPr>
          </a:p>
          <a:p>
            <a:pPr>
              <a:lnSpc>
                <a:spcPct val="90000"/>
              </a:lnSpc>
            </a:pPr>
            <a:r>
              <a:rPr lang="en-GB" u="sng" dirty="0">
                <a:solidFill>
                  <a:srgbClr val="000000"/>
                </a:solidFill>
                <a:latin typeface="Arial" charset="0"/>
                <a:cs typeface="Arial" charset="0"/>
              </a:rPr>
              <a:t>Pressure Control Ventilation (PCV)</a:t>
            </a:r>
            <a:r>
              <a:rPr lang="en-GB" dirty="0">
                <a:solidFill>
                  <a:srgbClr val="000000"/>
                </a:solidFill>
                <a:latin typeface="Arial" charset="0"/>
                <a:cs typeface="Arial" charset="0"/>
              </a:rPr>
              <a:t>: the inflation pressure is preselected, and high flow rates are used at the onset of lung inflation to achieve the desired inflation pressure quickly. The flow rate decelerates during lung inflation, and the inspiratory time is adjusted to allow the flow rate to fall to zero at the end of inspiration.</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922037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28" y="903890"/>
            <a:ext cx="7310669" cy="5680842"/>
          </a:xfrm>
          <a:prstGeom prst="rect">
            <a:avLst/>
          </a:prstGeom>
        </p:spPr>
      </p:pic>
    </p:spTree>
    <p:extLst>
      <p:ext uri="{BB962C8B-B14F-4D97-AF65-F5344CB8AC3E}">
        <p14:creationId xmlns:p14="http://schemas.microsoft.com/office/powerpoint/2010/main" val="725930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4805" y="557666"/>
            <a:ext cx="7556313" cy="1116106"/>
          </a:xfrm>
        </p:spPr>
        <p:txBody>
          <a:bodyPr/>
          <a:lstStyle/>
          <a:p>
            <a:r>
              <a:rPr lang="en-US" dirty="0"/>
              <a:t>Ventilator modes</a:t>
            </a:r>
            <a:endParaRPr lang="el-GR" dirty="0"/>
          </a:p>
        </p:txBody>
      </p:sp>
      <p:sp>
        <p:nvSpPr>
          <p:cNvPr id="6" name="Rectangle 3"/>
          <p:cNvSpPr>
            <a:spLocks noGrp="1" noChangeArrowheads="1"/>
          </p:cNvSpPr>
          <p:nvPr>
            <p:ph idx="1"/>
          </p:nvPr>
        </p:nvSpPr>
        <p:spPr>
          <a:xfrm>
            <a:off x="316474" y="1593389"/>
            <a:ext cx="8592974" cy="5185783"/>
          </a:xfrm>
        </p:spPr>
        <p:txBody>
          <a:bodyPr>
            <a:normAutofit/>
          </a:bodyPr>
          <a:lstStyle/>
          <a:p>
            <a:pPr eaLnBrk="1" hangingPunct="1">
              <a:lnSpc>
                <a:spcPct val="90000"/>
              </a:lnSpc>
              <a:buFont typeface="Wingdings" charset="0"/>
              <a:buNone/>
            </a:pPr>
            <a:r>
              <a:rPr lang="en-GB" sz="2200" i="1" dirty="0">
                <a:solidFill>
                  <a:srgbClr val="000000"/>
                </a:solidFill>
                <a:latin typeface="Arial" charset="0"/>
                <a:cs typeface="Arial" charset="0"/>
              </a:rPr>
              <a:t>Which method is preferred? </a:t>
            </a:r>
          </a:p>
          <a:p>
            <a:pPr eaLnBrk="1" hangingPunct="1">
              <a:lnSpc>
                <a:spcPct val="90000"/>
              </a:lnSpc>
              <a:buFont typeface="Wingdings" charset="0"/>
              <a:buNone/>
            </a:pPr>
            <a:endParaRPr lang="en-GB" dirty="0">
              <a:solidFill>
                <a:srgbClr val="000000"/>
              </a:solidFill>
              <a:latin typeface="Arial" charset="0"/>
              <a:cs typeface="Arial" charset="0"/>
            </a:endParaRPr>
          </a:p>
          <a:p>
            <a:pPr>
              <a:lnSpc>
                <a:spcPct val="90000"/>
              </a:lnSpc>
            </a:pPr>
            <a:r>
              <a:rPr lang="en-GB" dirty="0">
                <a:solidFill>
                  <a:srgbClr val="000000"/>
                </a:solidFill>
                <a:latin typeface="Arial" charset="0"/>
                <a:cs typeface="Arial" charset="0"/>
              </a:rPr>
              <a:t>VCV → constant level of alveolar ventilation, despite changes in the mechanical properties of the lungs. PCV → alveolar ventilation will decrease if there is an increase in airways resistance (secretions) or decrease in lung compliance (atelectasis).</a:t>
            </a:r>
          </a:p>
          <a:p>
            <a:pPr>
              <a:lnSpc>
                <a:spcPct val="90000"/>
              </a:lnSpc>
            </a:pPr>
            <a:endParaRPr lang="en-GB" dirty="0">
              <a:solidFill>
                <a:srgbClr val="000000"/>
              </a:solidFill>
              <a:latin typeface="Arial" charset="0"/>
              <a:cs typeface="Arial" charset="0"/>
            </a:endParaRPr>
          </a:p>
          <a:p>
            <a:pPr>
              <a:lnSpc>
                <a:spcPct val="90000"/>
              </a:lnSpc>
            </a:pPr>
            <a:r>
              <a:rPr lang="en-GB" dirty="0">
                <a:solidFill>
                  <a:srgbClr val="000000"/>
                </a:solidFill>
                <a:latin typeface="Arial" charset="0"/>
                <a:cs typeface="Arial" charset="0"/>
              </a:rPr>
              <a:t>PCV → patient comfort (promotes synchronous breathing with the ventilator and reduces the work of breathing). </a:t>
            </a:r>
          </a:p>
          <a:p>
            <a:pPr>
              <a:lnSpc>
                <a:spcPct val="90000"/>
              </a:lnSpc>
            </a:pPr>
            <a:endParaRPr lang="en-GB" dirty="0">
              <a:solidFill>
                <a:srgbClr val="000000"/>
              </a:solidFill>
              <a:latin typeface="Arial" charset="0"/>
              <a:cs typeface="Arial" charset="0"/>
            </a:endParaRPr>
          </a:p>
          <a:p>
            <a:pPr>
              <a:lnSpc>
                <a:spcPct val="90000"/>
              </a:lnSpc>
            </a:pPr>
            <a:r>
              <a:rPr lang="en-GB" dirty="0">
                <a:solidFill>
                  <a:srgbClr val="000000"/>
                </a:solidFill>
                <a:latin typeface="Arial" charset="0"/>
                <a:cs typeface="Arial" charset="0"/>
              </a:rPr>
              <a:t>PCV → lower peak airway pressures..</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222872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4804" y="168783"/>
            <a:ext cx="7556313" cy="1116106"/>
          </a:xfrm>
        </p:spPr>
        <p:txBody>
          <a:bodyPr/>
          <a:lstStyle/>
          <a:p>
            <a:r>
              <a:rPr lang="en-US" dirty="0"/>
              <a:t>Ventilator modes</a:t>
            </a:r>
            <a:endParaRPr lang="el-GR" dirty="0"/>
          </a:p>
        </p:txBody>
      </p:sp>
      <p:sp>
        <p:nvSpPr>
          <p:cNvPr id="6" name="Rectangle 3"/>
          <p:cNvSpPr>
            <a:spLocks noGrp="1" noChangeArrowheads="1"/>
          </p:cNvSpPr>
          <p:nvPr>
            <p:ph idx="1"/>
          </p:nvPr>
        </p:nvSpPr>
        <p:spPr>
          <a:xfrm>
            <a:off x="316474" y="1093077"/>
            <a:ext cx="8592974" cy="5580992"/>
          </a:xfrm>
        </p:spPr>
        <p:txBody>
          <a:bodyPr>
            <a:normAutofit fontScale="92500" lnSpcReduction="10000"/>
          </a:bodyPr>
          <a:lstStyle/>
          <a:p>
            <a:pPr eaLnBrk="1" hangingPunct="1">
              <a:lnSpc>
                <a:spcPct val="90000"/>
              </a:lnSpc>
              <a:buFont typeface="Wingdings" charset="0"/>
              <a:buNone/>
            </a:pPr>
            <a:r>
              <a:rPr lang="en-GB" sz="2400" b="1" i="1" dirty="0">
                <a:solidFill>
                  <a:srgbClr val="000000"/>
                </a:solidFill>
                <a:latin typeface="Arial" charset="0"/>
                <a:cs typeface="Arial" charset="0"/>
              </a:rPr>
              <a:t>Assist Control Ventilation (A/C)</a:t>
            </a:r>
          </a:p>
          <a:p>
            <a:pPr eaLnBrk="1" hangingPunct="1">
              <a:lnSpc>
                <a:spcPct val="90000"/>
              </a:lnSpc>
              <a:buFont typeface="Wingdings" charset="0"/>
              <a:buNone/>
            </a:pPr>
            <a:endParaRPr lang="en-GB" dirty="0">
              <a:solidFill>
                <a:srgbClr val="000000"/>
              </a:solidFill>
              <a:latin typeface="Arial" charset="0"/>
              <a:cs typeface="Arial" charset="0"/>
            </a:endParaRPr>
          </a:p>
          <a:p>
            <a:pPr>
              <a:lnSpc>
                <a:spcPct val="90000"/>
              </a:lnSpc>
            </a:pPr>
            <a:r>
              <a:rPr lang="en-GB" dirty="0">
                <a:solidFill>
                  <a:srgbClr val="000000"/>
                </a:solidFill>
                <a:latin typeface="Arial" charset="0"/>
                <a:cs typeface="Arial" charset="0"/>
              </a:rPr>
              <a:t>Mode of choice in most circumstances. </a:t>
            </a:r>
          </a:p>
          <a:p>
            <a:pPr>
              <a:lnSpc>
                <a:spcPct val="90000"/>
              </a:lnSpc>
            </a:pPr>
            <a:r>
              <a:rPr lang="en-GB" dirty="0">
                <a:solidFill>
                  <a:srgbClr val="000000"/>
                </a:solidFill>
                <a:latin typeface="Arial" charset="0"/>
                <a:cs typeface="Arial" charset="0"/>
              </a:rPr>
              <a:t>Allows the ventilator to essentially take over the work of breathing </a:t>
            </a:r>
          </a:p>
          <a:p>
            <a:pPr>
              <a:lnSpc>
                <a:spcPct val="90000"/>
              </a:lnSpc>
            </a:pPr>
            <a:r>
              <a:rPr lang="en-GB" dirty="0">
                <a:solidFill>
                  <a:srgbClr val="000000"/>
                </a:solidFill>
                <a:latin typeface="Arial" charset="0"/>
                <a:cs typeface="Arial" charset="0"/>
              </a:rPr>
              <a:t>It is preferred when a patient has acute cardiac or respiratory failure. </a:t>
            </a:r>
          </a:p>
          <a:p>
            <a:pPr>
              <a:lnSpc>
                <a:spcPct val="90000"/>
              </a:lnSpc>
            </a:pPr>
            <a:r>
              <a:rPr lang="en-GB" dirty="0">
                <a:solidFill>
                  <a:srgbClr val="000000"/>
                </a:solidFill>
                <a:latin typeface="Arial" charset="0"/>
                <a:cs typeface="Arial" charset="0"/>
              </a:rPr>
              <a:t>It provides full respiratory support. </a:t>
            </a:r>
          </a:p>
          <a:p>
            <a:pPr>
              <a:lnSpc>
                <a:spcPct val="90000"/>
              </a:lnSpc>
            </a:pPr>
            <a:r>
              <a:rPr lang="en-GB" dirty="0">
                <a:solidFill>
                  <a:srgbClr val="000000"/>
                </a:solidFill>
                <a:latin typeface="Arial" charset="0"/>
                <a:cs typeface="Arial" charset="0"/>
              </a:rPr>
              <a:t>If the patient wants to breathe over the set rate, he can; when he triggers the ventilator, he gets the full breath.</a:t>
            </a:r>
          </a:p>
          <a:p>
            <a:pPr>
              <a:lnSpc>
                <a:spcPct val="90000"/>
              </a:lnSpc>
            </a:pPr>
            <a:r>
              <a:rPr lang="en-GB" dirty="0">
                <a:solidFill>
                  <a:srgbClr val="000000"/>
                </a:solidFill>
                <a:latin typeface="Arial" charset="0"/>
                <a:cs typeface="Arial" charset="0"/>
              </a:rPr>
              <a:t>↑ : Takes over the work of breathing; clinician can choose to set a tidal volume (volume control) or an inspiratory pressure (pressure control). with minimal effort. </a:t>
            </a:r>
          </a:p>
          <a:p>
            <a:pPr>
              <a:lnSpc>
                <a:spcPct val="90000"/>
              </a:lnSpc>
            </a:pPr>
            <a:r>
              <a:rPr lang="en-GB" dirty="0">
                <a:solidFill>
                  <a:srgbClr val="000000"/>
                </a:solidFill>
                <a:latin typeface="Arial" charset="0"/>
                <a:cs typeface="Arial" charset="0"/>
              </a:rPr>
              <a:t>↓ : A </a:t>
            </a:r>
            <a:r>
              <a:rPr lang="en-GB" dirty="0" err="1">
                <a:solidFill>
                  <a:srgbClr val="000000"/>
                </a:solidFill>
                <a:latin typeface="Arial" charset="0"/>
                <a:cs typeface="Arial" charset="0"/>
              </a:rPr>
              <a:t>tachypneic</a:t>
            </a:r>
            <a:r>
              <a:rPr lang="en-GB" dirty="0">
                <a:solidFill>
                  <a:srgbClr val="000000"/>
                </a:solidFill>
                <a:latin typeface="Arial" charset="0"/>
                <a:cs typeface="Arial" charset="0"/>
              </a:rPr>
              <a:t> patient will get the full tidal volume on every breath, so without adequate sedation this could lead to significant respiratory alkalosis or air trapping. This can be a problem in patients with COPD or asthma.</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995394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en-GB" sz="6600" dirty="0">
                <a:solidFill>
                  <a:schemeClr val="bg1"/>
                </a:solidFill>
                <a:latin typeface="Times New Roman" charset="0"/>
                <a:cs typeface="Arial" charset="0"/>
              </a:rPr>
              <a:t>Critical Care</a:t>
            </a:r>
            <a:endParaRPr lang="en-US" sz="6600" dirty="0">
              <a:solidFill>
                <a:schemeClr val="bg1"/>
              </a:solidFill>
              <a:latin typeface="Times New Roman" charset="0"/>
              <a:cs typeface="Arial" charset="0"/>
            </a:endParaRPr>
          </a:p>
        </p:txBody>
      </p:sp>
      <p:sp>
        <p:nvSpPr>
          <p:cNvPr id="6147" name="Rectangle 3"/>
          <p:cNvSpPr>
            <a:spLocks noGrp="1" noChangeArrowheads="1"/>
          </p:cNvSpPr>
          <p:nvPr>
            <p:ph idx="1"/>
          </p:nvPr>
        </p:nvSpPr>
        <p:spPr>
          <a:xfrm>
            <a:off x="498474" y="2022076"/>
            <a:ext cx="7381689" cy="4113253"/>
          </a:xfrm>
        </p:spPr>
        <p:txBody>
          <a:bodyPr>
            <a:noAutofit/>
          </a:bodyPr>
          <a:lstStyle/>
          <a:p>
            <a:pPr algn="l" rtl="0" eaLnBrk="1" hangingPunct="1">
              <a:lnSpc>
                <a:spcPct val="80000"/>
              </a:lnSpc>
              <a:buFont typeface="Wingdings" charset="0"/>
              <a:buNone/>
            </a:pPr>
            <a:r>
              <a:rPr lang="en-GB" sz="2400" b="1" dirty="0">
                <a:solidFill>
                  <a:srgbClr val="000000"/>
                </a:solidFill>
                <a:latin typeface="Arial" charset="0"/>
                <a:cs typeface="Arial" charset="0"/>
              </a:rPr>
              <a:t>Indications for ICU transfer</a:t>
            </a:r>
          </a:p>
          <a:p>
            <a:pPr algn="l" rtl="0" eaLnBrk="1" hangingPunct="1">
              <a:lnSpc>
                <a:spcPct val="80000"/>
              </a:lnSpc>
              <a:buFont typeface="Wingdings" charset="0"/>
              <a:buNone/>
            </a:pPr>
            <a:endParaRPr lang="en-GB" sz="1600" dirty="0">
              <a:solidFill>
                <a:srgbClr val="000000"/>
              </a:solidFill>
              <a:latin typeface="Arial" charset="0"/>
              <a:cs typeface="Arial" charset="0"/>
            </a:endParaRPr>
          </a:p>
          <a:p>
            <a:pPr algn="l" rtl="0" eaLnBrk="1" hangingPunct="1">
              <a:lnSpc>
                <a:spcPct val="80000"/>
              </a:lnSpc>
            </a:pPr>
            <a:r>
              <a:rPr lang="en-GB" sz="1800" dirty="0">
                <a:solidFill>
                  <a:srgbClr val="000000"/>
                </a:solidFill>
                <a:latin typeface="Arial" charset="0"/>
                <a:cs typeface="Arial" charset="0"/>
              </a:rPr>
              <a:t>Potential incipient or actual organ failure in a remediable condition</a:t>
            </a:r>
          </a:p>
          <a:p>
            <a:pPr algn="l" rtl="0" eaLnBrk="1" hangingPunct="1">
              <a:lnSpc>
                <a:spcPct val="80000"/>
              </a:lnSpc>
            </a:pPr>
            <a:r>
              <a:rPr lang="en-GB" sz="1800" dirty="0">
                <a:solidFill>
                  <a:srgbClr val="000000"/>
                </a:solidFill>
                <a:latin typeface="Arial" charset="0"/>
                <a:cs typeface="Arial" charset="0"/>
              </a:rPr>
              <a:t>Advanced monitoring of organ function</a:t>
            </a:r>
          </a:p>
          <a:p>
            <a:pPr algn="l" rtl="0" eaLnBrk="1" hangingPunct="1">
              <a:lnSpc>
                <a:spcPct val="80000"/>
              </a:lnSpc>
            </a:pPr>
            <a:r>
              <a:rPr lang="en-GB" sz="1800" dirty="0">
                <a:solidFill>
                  <a:srgbClr val="000000"/>
                </a:solidFill>
                <a:latin typeface="Arial" charset="0"/>
                <a:cs typeface="Arial" charset="0"/>
              </a:rPr>
              <a:t>Treatment of organ failure:</a:t>
            </a:r>
          </a:p>
          <a:p>
            <a:pPr algn="l" rtl="0" eaLnBrk="1" hangingPunct="1">
              <a:lnSpc>
                <a:spcPct val="80000"/>
              </a:lnSpc>
              <a:buFont typeface="Wingdings" charset="0"/>
              <a:buNone/>
            </a:pPr>
            <a:r>
              <a:rPr lang="en-GB" sz="1800" dirty="0">
                <a:solidFill>
                  <a:srgbClr val="000000"/>
                </a:solidFill>
                <a:latin typeface="Arial" charset="0"/>
                <a:cs typeface="Arial" charset="0"/>
              </a:rPr>
              <a:t>            Heart – use of inotropes</a:t>
            </a:r>
          </a:p>
          <a:p>
            <a:pPr algn="l" rtl="0" eaLnBrk="1" hangingPunct="1">
              <a:lnSpc>
                <a:spcPct val="80000"/>
              </a:lnSpc>
              <a:buFont typeface="Wingdings" charset="0"/>
              <a:buNone/>
            </a:pPr>
            <a:r>
              <a:rPr lang="en-GB" sz="1800" dirty="0">
                <a:solidFill>
                  <a:srgbClr val="000000"/>
                </a:solidFill>
                <a:latin typeface="Arial" charset="0"/>
                <a:cs typeface="Arial" charset="0"/>
              </a:rPr>
              <a:t>            Lungs – ventilation</a:t>
            </a:r>
          </a:p>
          <a:p>
            <a:pPr algn="l" rtl="0" eaLnBrk="1" hangingPunct="1">
              <a:lnSpc>
                <a:spcPct val="80000"/>
              </a:lnSpc>
              <a:buFont typeface="Wingdings" charset="0"/>
              <a:buNone/>
            </a:pPr>
            <a:r>
              <a:rPr lang="en-GB" sz="1800" dirty="0">
                <a:solidFill>
                  <a:srgbClr val="000000"/>
                </a:solidFill>
                <a:latin typeface="Arial" charset="0"/>
                <a:cs typeface="Arial" charset="0"/>
              </a:rPr>
              <a:t>            Kidneys – renal replacement therapy</a:t>
            </a:r>
          </a:p>
          <a:p>
            <a:pPr algn="l" rtl="0" eaLnBrk="1" hangingPunct="1">
              <a:lnSpc>
                <a:spcPct val="80000"/>
              </a:lnSpc>
            </a:pPr>
            <a:r>
              <a:rPr lang="en-GB" sz="1800" dirty="0">
                <a:solidFill>
                  <a:srgbClr val="000000"/>
                </a:solidFill>
                <a:latin typeface="Arial" charset="0"/>
                <a:cs typeface="Arial" charset="0"/>
              </a:rPr>
              <a:t>A need for 1:1 nursing</a:t>
            </a:r>
          </a:p>
          <a:p>
            <a:pPr eaLnBrk="1" hangingPunct="1">
              <a:lnSpc>
                <a:spcPct val="80000"/>
              </a:lnSpc>
              <a:buFont typeface="Wingdings" charset="0"/>
              <a:buNone/>
            </a:pPr>
            <a:endParaRPr lang="en-GB" sz="1800" dirty="0">
              <a:solidFill>
                <a:srgbClr val="000000"/>
              </a:solidFill>
              <a:latin typeface="Arial" charset="0"/>
              <a:cs typeface="Arial" charset="0"/>
            </a:endParaRPr>
          </a:p>
          <a:p>
            <a:pPr eaLnBrk="1" hangingPunct="1">
              <a:lnSpc>
                <a:spcPct val="80000"/>
              </a:lnSpc>
              <a:buFont typeface="Wingdings" charset="0"/>
              <a:buNone/>
            </a:pPr>
            <a:r>
              <a:rPr lang="en-GB" sz="1600" dirty="0">
                <a:solidFill>
                  <a:srgbClr val="000000"/>
                </a:solidFill>
                <a:latin typeface="Arial" charset="0"/>
                <a:cs typeface="Arial" charset="0"/>
              </a:rPr>
              <a:t>                                                                                            </a:t>
            </a:r>
          </a:p>
          <a:p>
            <a:pPr eaLnBrk="1" hangingPunct="1">
              <a:lnSpc>
                <a:spcPct val="80000"/>
              </a:lnSpc>
              <a:buFont typeface="Wingdings" charset="0"/>
              <a:buNone/>
            </a:pPr>
            <a:r>
              <a:rPr lang="en-GB" sz="1600" dirty="0">
                <a:solidFill>
                  <a:srgbClr val="000000"/>
                </a:solidFill>
                <a:latin typeface="Arial" charset="0"/>
                <a:cs typeface="Arial" charset="0"/>
              </a:rPr>
              <a:t>                        </a:t>
            </a:r>
            <a:endParaRPr lang="en-US" sz="1600" dirty="0">
              <a:solidFill>
                <a:srgbClr val="000000"/>
              </a:solidFill>
              <a:latin typeface="Arial" charset="0"/>
              <a:cs typeface="Arial" charset="0"/>
            </a:endParaRPr>
          </a:p>
        </p:txBody>
      </p:sp>
      <p:pic>
        <p:nvPicPr>
          <p:cNvPr id="6148"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737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4804" y="168783"/>
            <a:ext cx="7556313" cy="1116106"/>
          </a:xfrm>
        </p:spPr>
        <p:txBody>
          <a:bodyPr/>
          <a:lstStyle/>
          <a:p>
            <a:r>
              <a:rPr lang="en-US" dirty="0"/>
              <a:t>Ventilator modes</a:t>
            </a:r>
            <a:endParaRPr lang="el-GR" dirty="0"/>
          </a:p>
        </p:txBody>
      </p:sp>
      <p:sp>
        <p:nvSpPr>
          <p:cNvPr id="6" name="Rectangle 3"/>
          <p:cNvSpPr>
            <a:spLocks noGrp="1" noChangeArrowheads="1"/>
          </p:cNvSpPr>
          <p:nvPr>
            <p:ph idx="1"/>
          </p:nvPr>
        </p:nvSpPr>
        <p:spPr>
          <a:xfrm>
            <a:off x="316474" y="1093077"/>
            <a:ext cx="8592974" cy="5580992"/>
          </a:xfrm>
        </p:spPr>
        <p:txBody>
          <a:bodyPr>
            <a:normAutofit/>
          </a:bodyPr>
          <a:lstStyle/>
          <a:p>
            <a:pPr eaLnBrk="1" hangingPunct="1">
              <a:lnSpc>
                <a:spcPct val="90000"/>
              </a:lnSpc>
              <a:buFont typeface="Wingdings" charset="0"/>
              <a:buNone/>
            </a:pPr>
            <a:r>
              <a:rPr lang="en-GB" sz="2200" b="1" i="1" dirty="0">
                <a:solidFill>
                  <a:srgbClr val="000000"/>
                </a:solidFill>
                <a:latin typeface="Arial" charset="0"/>
                <a:cs typeface="Arial" charset="0"/>
              </a:rPr>
              <a:t>Synchronised Intermittent Mandatory Ventilation (SIMV)</a:t>
            </a:r>
          </a:p>
          <a:p>
            <a:pPr eaLnBrk="1" hangingPunct="1">
              <a:lnSpc>
                <a:spcPct val="90000"/>
              </a:lnSpc>
              <a:buFont typeface="Wingdings" charset="0"/>
              <a:buNone/>
            </a:pPr>
            <a:endParaRPr lang="en-GB" dirty="0">
              <a:solidFill>
                <a:srgbClr val="000000"/>
              </a:solidFill>
              <a:latin typeface="Arial" charset="0"/>
              <a:cs typeface="Arial" charset="0"/>
            </a:endParaRPr>
          </a:p>
          <a:p>
            <a:pPr>
              <a:lnSpc>
                <a:spcPct val="90000"/>
              </a:lnSpc>
            </a:pPr>
            <a:r>
              <a:rPr lang="en-GB" dirty="0">
                <a:solidFill>
                  <a:srgbClr val="000000"/>
                </a:solidFill>
                <a:latin typeface="Arial" charset="0"/>
                <a:cs typeface="Arial" charset="0"/>
              </a:rPr>
              <a:t>Provides full ventilator support and is a very popular mode. </a:t>
            </a:r>
          </a:p>
          <a:p>
            <a:pPr>
              <a:lnSpc>
                <a:spcPct val="90000"/>
              </a:lnSpc>
            </a:pPr>
            <a:r>
              <a:rPr lang="en-GB" dirty="0">
                <a:solidFill>
                  <a:srgbClr val="000000"/>
                </a:solidFill>
                <a:latin typeface="Arial" charset="0"/>
                <a:cs typeface="Arial" charset="0"/>
              </a:rPr>
              <a:t>The clinician can choose a tidal volume or an inspiratory pressure. </a:t>
            </a:r>
          </a:p>
          <a:p>
            <a:pPr>
              <a:lnSpc>
                <a:spcPct val="90000"/>
              </a:lnSpc>
            </a:pPr>
            <a:r>
              <a:rPr lang="en-GB" dirty="0">
                <a:solidFill>
                  <a:srgbClr val="000000"/>
                </a:solidFill>
                <a:latin typeface="Arial" charset="0"/>
                <a:cs typeface="Arial" charset="0"/>
              </a:rPr>
              <a:t>Major difference between SIMV </a:t>
            </a:r>
            <a:r>
              <a:rPr lang="mr-IN" dirty="0">
                <a:solidFill>
                  <a:srgbClr val="000000"/>
                </a:solidFill>
                <a:latin typeface="Arial" charset="0"/>
                <a:cs typeface="Arial" charset="0"/>
              </a:rPr>
              <a:t>–</a:t>
            </a:r>
            <a:r>
              <a:rPr lang="en-GB" dirty="0">
                <a:solidFill>
                  <a:srgbClr val="000000"/>
                </a:solidFill>
                <a:latin typeface="Arial" charset="0"/>
                <a:cs typeface="Arial" charset="0"/>
              </a:rPr>
              <a:t> A/C is what happens when the patient initiates a breath— in A/C, he gets the full tidal volume; in SIMV, he gets whatever he can pull (usually with the help of pressure support).</a:t>
            </a:r>
          </a:p>
          <a:p>
            <a:pPr>
              <a:lnSpc>
                <a:spcPct val="90000"/>
              </a:lnSpc>
            </a:pPr>
            <a:r>
              <a:rPr lang="en-GB" dirty="0">
                <a:solidFill>
                  <a:srgbClr val="000000"/>
                </a:solidFill>
                <a:latin typeface="Arial" charset="0"/>
                <a:cs typeface="Arial" charset="0"/>
              </a:rPr>
              <a:t>↑ : Can take over the work of breathing but allows the patient more spontaneous breathing than in A/C. Can be useful for weaning support gradually.</a:t>
            </a:r>
          </a:p>
          <a:p>
            <a:pPr>
              <a:lnSpc>
                <a:spcPct val="90000"/>
              </a:lnSpc>
            </a:pPr>
            <a:r>
              <a:rPr lang="en-GB" dirty="0">
                <a:solidFill>
                  <a:srgbClr val="000000"/>
                </a:solidFill>
                <a:latin typeface="Arial" charset="0"/>
                <a:cs typeface="Arial" charset="0"/>
              </a:rPr>
              <a:t>↓ : If the machine rate is not set high enough, an unstable patient can get fatigued due to excessive work of breathing. If the pressure support is not set high enough, spontaneous breaths may be fast and shallow, which also leads to fatigue.</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493992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34804" y="168783"/>
            <a:ext cx="7556313" cy="1116106"/>
          </a:xfrm>
        </p:spPr>
        <p:txBody>
          <a:bodyPr/>
          <a:lstStyle/>
          <a:p>
            <a:r>
              <a:rPr lang="en-US" dirty="0"/>
              <a:t>Ventilator modes</a:t>
            </a:r>
            <a:endParaRPr lang="el-GR" dirty="0"/>
          </a:p>
        </p:txBody>
      </p:sp>
      <p:sp>
        <p:nvSpPr>
          <p:cNvPr id="6" name="Rectangle 3"/>
          <p:cNvSpPr>
            <a:spLocks noGrp="1" noChangeArrowheads="1"/>
          </p:cNvSpPr>
          <p:nvPr>
            <p:ph idx="1"/>
          </p:nvPr>
        </p:nvSpPr>
        <p:spPr>
          <a:xfrm>
            <a:off x="316474" y="1093077"/>
            <a:ext cx="8592974" cy="5580992"/>
          </a:xfrm>
        </p:spPr>
        <p:txBody>
          <a:bodyPr>
            <a:normAutofit lnSpcReduction="10000"/>
          </a:bodyPr>
          <a:lstStyle/>
          <a:p>
            <a:pPr eaLnBrk="1" hangingPunct="1">
              <a:lnSpc>
                <a:spcPct val="90000"/>
              </a:lnSpc>
              <a:buFont typeface="Wingdings" charset="0"/>
              <a:buNone/>
            </a:pPr>
            <a:r>
              <a:rPr lang="en-GB" sz="2200" b="1" i="1" dirty="0">
                <a:solidFill>
                  <a:srgbClr val="000000"/>
                </a:solidFill>
                <a:latin typeface="Arial" charset="0"/>
                <a:cs typeface="Arial" charset="0"/>
              </a:rPr>
              <a:t>Pressure Support Ventilation (PSV)</a:t>
            </a:r>
          </a:p>
          <a:p>
            <a:pPr eaLnBrk="1" hangingPunct="1">
              <a:lnSpc>
                <a:spcPct val="90000"/>
              </a:lnSpc>
              <a:buFont typeface="Wingdings" charset="0"/>
              <a:buNone/>
            </a:pPr>
            <a:endParaRPr lang="en-GB" dirty="0">
              <a:solidFill>
                <a:srgbClr val="000000"/>
              </a:solidFill>
              <a:latin typeface="Arial" charset="0"/>
              <a:cs typeface="Arial" charset="0"/>
            </a:endParaRPr>
          </a:p>
          <a:p>
            <a:pPr>
              <a:lnSpc>
                <a:spcPct val="90000"/>
              </a:lnSpc>
            </a:pPr>
            <a:r>
              <a:rPr lang="en-GB" dirty="0">
                <a:solidFill>
                  <a:srgbClr val="000000"/>
                </a:solidFill>
                <a:latin typeface="Arial" charset="0"/>
                <a:cs typeface="Arial" charset="0"/>
              </a:rPr>
              <a:t>It allows the patient to breathe on his own and “boosts” each breath with a pressure that the clinician selects.</a:t>
            </a:r>
          </a:p>
          <a:p>
            <a:pPr>
              <a:lnSpc>
                <a:spcPct val="90000"/>
              </a:lnSpc>
            </a:pPr>
            <a:r>
              <a:rPr lang="en-GB" dirty="0">
                <a:solidFill>
                  <a:srgbClr val="000000"/>
                </a:solidFill>
                <a:latin typeface="Arial" charset="0"/>
                <a:cs typeface="Arial" charset="0"/>
              </a:rPr>
              <a:t>In conjunction with CPAP to improve alveolar recruitment. </a:t>
            </a:r>
          </a:p>
          <a:p>
            <a:pPr>
              <a:lnSpc>
                <a:spcPct val="90000"/>
              </a:lnSpc>
            </a:pPr>
            <a:r>
              <a:rPr lang="en-GB" dirty="0">
                <a:solidFill>
                  <a:srgbClr val="000000"/>
                </a:solidFill>
                <a:latin typeface="Arial" charset="0"/>
                <a:cs typeface="Arial" charset="0"/>
              </a:rPr>
              <a:t>Patients who are either intubated for reasons other than cardiac or respiratory failure (altered mental status, jeopardized airway) or for weaning.</a:t>
            </a:r>
          </a:p>
          <a:p>
            <a:pPr>
              <a:lnSpc>
                <a:spcPct val="90000"/>
              </a:lnSpc>
            </a:pPr>
            <a:r>
              <a:rPr lang="en-GB" dirty="0">
                <a:solidFill>
                  <a:srgbClr val="000000"/>
                </a:solidFill>
                <a:latin typeface="Arial" charset="0"/>
                <a:cs typeface="Arial" charset="0"/>
              </a:rPr>
              <a:t>↑ : Allows the patient to set his own rate and pattern of breathing, which is more comfortable; spontaneous breathing has salutary effects on </a:t>
            </a:r>
            <a:r>
              <a:rPr lang="en-GB" dirty="0" err="1">
                <a:solidFill>
                  <a:srgbClr val="000000"/>
                </a:solidFill>
                <a:latin typeface="Arial" charset="0"/>
                <a:cs typeface="Arial" charset="0"/>
              </a:rPr>
              <a:t>hemodynamics</a:t>
            </a:r>
            <a:r>
              <a:rPr lang="en-GB" dirty="0">
                <a:solidFill>
                  <a:srgbClr val="000000"/>
                </a:solidFill>
                <a:latin typeface="Arial" charset="0"/>
                <a:cs typeface="Arial" charset="0"/>
              </a:rPr>
              <a:t> and VQ matching. </a:t>
            </a:r>
          </a:p>
          <a:p>
            <a:pPr>
              <a:lnSpc>
                <a:spcPct val="90000"/>
              </a:lnSpc>
            </a:pPr>
            <a:r>
              <a:rPr lang="en-GB" dirty="0">
                <a:solidFill>
                  <a:srgbClr val="000000"/>
                </a:solidFill>
                <a:latin typeface="Arial" charset="0"/>
                <a:cs typeface="Arial" charset="0"/>
              </a:rPr>
              <a:t>↓ : There’s no backup rate, so if the patient goes </a:t>
            </a:r>
            <a:r>
              <a:rPr lang="en-GB" dirty="0" err="1">
                <a:solidFill>
                  <a:srgbClr val="000000"/>
                </a:solidFill>
                <a:latin typeface="Arial" charset="0"/>
                <a:cs typeface="Arial" charset="0"/>
              </a:rPr>
              <a:t>apneic</a:t>
            </a:r>
            <a:r>
              <a:rPr lang="en-GB" dirty="0">
                <a:solidFill>
                  <a:srgbClr val="000000"/>
                </a:solidFill>
                <a:latin typeface="Arial" charset="0"/>
                <a:cs typeface="Arial" charset="0"/>
              </a:rPr>
              <a:t> nothing will happen until the alarms sound. Unstable patients will fatigue rapidly if the work of breathing is imposed on them, even with high levels of pressure support.</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120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824294" y="326438"/>
            <a:ext cx="7556313" cy="1116106"/>
          </a:xfrm>
        </p:spPr>
        <p:txBody>
          <a:bodyPr/>
          <a:lstStyle/>
          <a:p>
            <a:r>
              <a:rPr lang="en-US" dirty="0"/>
              <a:t>Ventilator Settings</a:t>
            </a:r>
            <a:endParaRPr lang="el-GR" dirty="0"/>
          </a:p>
        </p:txBody>
      </p:sp>
      <p:sp>
        <p:nvSpPr>
          <p:cNvPr id="5" name="Rectangle 3"/>
          <p:cNvSpPr>
            <a:spLocks noGrp="1" noChangeArrowheads="1"/>
          </p:cNvSpPr>
          <p:nvPr>
            <p:ph idx="1"/>
          </p:nvPr>
        </p:nvSpPr>
        <p:spPr>
          <a:xfrm>
            <a:off x="366315" y="1313793"/>
            <a:ext cx="9744637" cy="5294301"/>
          </a:xfrm>
        </p:spPr>
        <p:txBody>
          <a:bodyPr numCol="1">
            <a:normAutofit fontScale="92500" lnSpcReduction="10000"/>
          </a:bodyPr>
          <a:lstStyle/>
          <a:p>
            <a:pPr>
              <a:lnSpc>
                <a:spcPct val="80000"/>
              </a:lnSpc>
            </a:pPr>
            <a:r>
              <a:rPr lang="en-GB" sz="2400" dirty="0">
                <a:solidFill>
                  <a:schemeClr val="tx1"/>
                </a:solidFill>
                <a:latin typeface="Arial" charset="0"/>
                <a:cs typeface="Arial" charset="0"/>
              </a:rPr>
              <a:t>Position</a:t>
            </a:r>
          </a:p>
          <a:p>
            <a:pPr>
              <a:lnSpc>
                <a:spcPct val="80000"/>
              </a:lnSpc>
            </a:pPr>
            <a:r>
              <a:rPr lang="en-GB" sz="2400" dirty="0">
                <a:solidFill>
                  <a:schemeClr val="tx1"/>
                </a:solidFill>
                <a:latin typeface="Arial" charset="0"/>
                <a:cs typeface="Arial" charset="0"/>
              </a:rPr>
              <a:t>Mode</a:t>
            </a:r>
          </a:p>
          <a:p>
            <a:pPr>
              <a:lnSpc>
                <a:spcPct val="80000"/>
              </a:lnSpc>
            </a:pPr>
            <a:r>
              <a:rPr lang="en-GB" sz="2400" dirty="0">
                <a:solidFill>
                  <a:schemeClr val="tx1"/>
                </a:solidFill>
                <a:latin typeface="Arial" charset="0"/>
                <a:cs typeface="Arial" charset="0"/>
              </a:rPr>
              <a:t>Tidal Volume (</a:t>
            </a:r>
            <a:r>
              <a:rPr lang="en-GB" sz="2400" dirty="0" err="1">
                <a:solidFill>
                  <a:schemeClr val="tx1"/>
                </a:solidFill>
                <a:latin typeface="Arial" charset="0"/>
                <a:cs typeface="Arial" charset="0"/>
              </a:rPr>
              <a:t>Vt</a:t>
            </a:r>
            <a:r>
              <a:rPr lang="en-GB" sz="2400" dirty="0">
                <a:solidFill>
                  <a:schemeClr val="tx1"/>
                </a:solidFill>
                <a:latin typeface="Arial" charset="0"/>
                <a:cs typeface="Arial" charset="0"/>
              </a:rPr>
              <a:t>)</a:t>
            </a:r>
          </a:p>
          <a:p>
            <a:pPr>
              <a:lnSpc>
                <a:spcPct val="80000"/>
              </a:lnSpc>
            </a:pPr>
            <a:r>
              <a:rPr lang="en-GB" sz="2400" dirty="0">
                <a:solidFill>
                  <a:schemeClr val="tx1"/>
                </a:solidFill>
                <a:latin typeface="Arial" charset="0"/>
                <a:cs typeface="Arial" charset="0"/>
              </a:rPr>
              <a:t>Fraction of inspired Oxygen (FiO</a:t>
            </a:r>
            <a:r>
              <a:rPr lang="en-GB" sz="2400" baseline="-25000" dirty="0">
                <a:solidFill>
                  <a:schemeClr val="tx1"/>
                </a:solidFill>
                <a:latin typeface="Arial" charset="0"/>
                <a:cs typeface="Arial" charset="0"/>
              </a:rPr>
              <a:t>2</a:t>
            </a:r>
            <a:r>
              <a:rPr lang="en-GB" sz="2400" dirty="0">
                <a:solidFill>
                  <a:schemeClr val="tx1"/>
                </a:solidFill>
                <a:latin typeface="Arial" charset="0"/>
                <a:cs typeface="Arial" charset="0"/>
              </a:rPr>
              <a:t>)</a:t>
            </a:r>
          </a:p>
          <a:p>
            <a:pPr>
              <a:lnSpc>
                <a:spcPct val="80000"/>
              </a:lnSpc>
            </a:pPr>
            <a:r>
              <a:rPr lang="en-GB" sz="2400" dirty="0">
                <a:solidFill>
                  <a:schemeClr val="tx1"/>
                </a:solidFill>
                <a:latin typeface="Arial" charset="0"/>
                <a:cs typeface="Arial" charset="0"/>
              </a:rPr>
              <a:t>Peak Inspiratory Pressure limit (PIP)</a:t>
            </a:r>
          </a:p>
          <a:p>
            <a:pPr>
              <a:lnSpc>
                <a:spcPct val="80000"/>
              </a:lnSpc>
            </a:pPr>
            <a:r>
              <a:rPr lang="en-GB" sz="2400" dirty="0">
                <a:solidFill>
                  <a:schemeClr val="tx1"/>
                </a:solidFill>
                <a:latin typeface="Arial" charset="0"/>
                <a:cs typeface="Arial" charset="0"/>
              </a:rPr>
              <a:t>Plateau Pressure (</a:t>
            </a:r>
            <a:r>
              <a:rPr lang="en-GB" sz="2400" dirty="0" err="1">
                <a:solidFill>
                  <a:schemeClr val="tx1"/>
                </a:solidFill>
                <a:latin typeface="Arial" charset="0"/>
                <a:cs typeface="Arial" charset="0"/>
              </a:rPr>
              <a:t>Pplat</a:t>
            </a:r>
            <a:r>
              <a:rPr lang="en-GB" sz="2400" dirty="0">
                <a:solidFill>
                  <a:schemeClr val="tx1"/>
                </a:solidFill>
                <a:latin typeface="Arial" charset="0"/>
                <a:cs typeface="Arial" charset="0"/>
              </a:rPr>
              <a:t>)</a:t>
            </a:r>
          </a:p>
          <a:p>
            <a:pPr>
              <a:lnSpc>
                <a:spcPct val="80000"/>
              </a:lnSpc>
            </a:pPr>
            <a:r>
              <a:rPr lang="en-GB" sz="2400" dirty="0">
                <a:solidFill>
                  <a:schemeClr val="tx1"/>
                </a:solidFill>
                <a:latin typeface="Arial" charset="0"/>
                <a:cs typeface="Arial" charset="0"/>
              </a:rPr>
              <a:t>Peak Inspiratory Flow (</a:t>
            </a:r>
            <a:r>
              <a:rPr lang="en-GB" sz="2400" dirty="0" err="1">
                <a:solidFill>
                  <a:schemeClr val="tx1"/>
                </a:solidFill>
                <a:latin typeface="Arial" charset="0"/>
                <a:cs typeface="Arial" charset="0"/>
              </a:rPr>
              <a:t>Pinsp</a:t>
            </a:r>
            <a:r>
              <a:rPr lang="en-GB" sz="2400" dirty="0">
                <a:solidFill>
                  <a:schemeClr val="tx1"/>
                </a:solidFill>
                <a:latin typeface="Arial" charset="0"/>
                <a:cs typeface="Arial" charset="0"/>
              </a:rPr>
              <a:t>)</a:t>
            </a:r>
          </a:p>
          <a:p>
            <a:pPr>
              <a:lnSpc>
                <a:spcPct val="80000"/>
              </a:lnSpc>
            </a:pPr>
            <a:r>
              <a:rPr lang="en-GB" sz="2400" dirty="0">
                <a:solidFill>
                  <a:schemeClr val="tx1"/>
                </a:solidFill>
                <a:latin typeface="Arial" charset="0"/>
                <a:cs typeface="Arial" charset="0"/>
              </a:rPr>
              <a:t>Respiratory Rate (RR)</a:t>
            </a:r>
          </a:p>
          <a:p>
            <a:pPr>
              <a:lnSpc>
                <a:spcPct val="80000"/>
              </a:lnSpc>
            </a:pPr>
            <a:r>
              <a:rPr lang="en-GB" sz="2400" dirty="0">
                <a:solidFill>
                  <a:schemeClr val="tx1"/>
                </a:solidFill>
                <a:latin typeface="Arial" charset="0"/>
                <a:cs typeface="Arial" charset="0"/>
              </a:rPr>
              <a:t>Inspiration : Expiration (I:E) ratio </a:t>
            </a:r>
          </a:p>
          <a:p>
            <a:pPr>
              <a:lnSpc>
                <a:spcPct val="80000"/>
              </a:lnSpc>
            </a:pPr>
            <a:r>
              <a:rPr lang="en-GB" sz="2400" dirty="0">
                <a:solidFill>
                  <a:schemeClr val="tx1"/>
                </a:solidFill>
                <a:latin typeface="Arial" charset="0"/>
                <a:cs typeface="Arial" charset="0"/>
              </a:rPr>
              <a:t>Expiratory time </a:t>
            </a:r>
          </a:p>
          <a:p>
            <a:pPr>
              <a:lnSpc>
                <a:spcPct val="80000"/>
              </a:lnSpc>
            </a:pPr>
            <a:r>
              <a:rPr lang="en-GB" sz="2400" dirty="0">
                <a:solidFill>
                  <a:schemeClr val="tx1"/>
                </a:solidFill>
                <a:latin typeface="Arial" charset="0"/>
                <a:cs typeface="Arial" charset="0"/>
              </a:rPr>
              <a:t>Positive End-Expiratory Pressure (PEEP)</a:t>
            </a:r>
          </a:p>
          <a:p>
            <a:pPr>
              <a:lnSpc>
                <a:spcPct val="80000"/>
              </a:lnSpc>
            </a:pPr>
            <a:endParaRPr lang="en-GB" sz="2400" dirty="0">
              <a:solidFill>
                <a:schemeClr val="tx1"/>
              </a:solidFill>
              <a:latin typeface="Arial" charset="0"/>
              <a:cs typeface="Arial" charset="0"/>
            </a:endParaRPr>
          </a:p>
          <a:p>
            <a:pPr>
              <a:lnSpc>
                <a:spcPct val="80000"/>
              </a:lnSpc>
            </a:pPr>
            <a:endParaRPr lang="en-GB" sz="2400" dirty="0">
              <a:solidFill>
                <a:schemeClr val="tx1"/>
              </a:solidFill>
              <a:latin typeface="Arial" charset="0"/>
              <a:cs typeface="Arial" charset="0"/>
            </a:endParaRPr>
          </a:p>
          <a:p>
            <a:pPr>
              <a:lnSpc>
                <a:spcPct val="80000"/>
              </a:lnSpc>
            </a:pPr>
            <a:endParaRPr lang="en-GB" sz="2700" dirty="0">
              <a:solidFill>
                <a:schemeClr val="tx1"/>
              </a:solidFill>
              <a:latin typeface="Arial" charset="0"/>
              <a:cs typeface="Arial" charset="0"/>
            </a:endParaRPr>
          </a:p>
          <a:p>
            <a:pPr eaLnBrk="1" hangingPunct="1">
              <a:lnSpc>
                <a:spcPct val="80000"/>
              </a:lnSpc>
            </a:pPr>
            <a:endParaRPr lang="en-US" sz="2700" dirty="0">
              <a:solidFill>
                <a:schemeClr val="tx1"/>
              </a:solidFill>
              <a:latin typeface="Arial" charset="0"/>
              <a:cs typeface="Arial" charset="0"/>
            </a:endParaRPr>
          </a:p>
        </p:txBody>
      </p:sp>
    </p:spTree>
    <p:extLst>
      <p:ext uri="{BB962C8B-B14F-4D97-AF65-F5344CB8AC3E}">
        <p14:creationId xmlns:p14="http://schemas.microsoft.com/office/powerpoint/2010/main" val="1560169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284943" y="1114097"/>
            <a:ext cx="8592974" cy="5580992"/>
          </a:xfrm>
        </p:spPr>
        <p:txBody>
          <a:bodyPr>
            <a:normAutofit/>
          </a:bodyPr>
          <a:lstStyle/>
          <a:p>
            <a:pPr eaLnBrk="1" hangingPunct="1">
              <a:lnSpc>
                <a:spcPct val="90000"/>
              </a:lnSpc>
              <a:buFont typeface="Wingdings" charset="0"/>
              <a:buNone/>
            </a:pPr>
            <a:r>
              <a:rPr lang="en-GB" sz="2800" b="1" i="1" dirty="0">
                <a:solidFill>
                  <a:srgbClr val="000000"/>
                </a:solidFill>
                <a:latin typeface="Arial" charset="0"/>
                <a:cs typeface="Arial" charset="0"/>
              </a:rPr>
              <a:t>Positive End-Expiratory Pressure (PEEP)</a:t>
            </a:r>
          </a:p>
          <a:p>
            <a:pPr eaLnBrk="1" hangingPunct="1">
              <a:lnSpc>
                <a:spcPct val="90000"/>
              </a:lnSpc>
              <a:buFont typeface="Wingdings" charset="0"/>
              <a:buNone/>
            </a:pPr>
            <a:endParaRPr lang="en-GB" dirty="0">
              <a:solidFill>
                <a:srgbClr val="000000"/>
              </a:solidFill>
              <a:latin typeface="Arial" charset="0"/>
              <a:cs typeface="Arial" charset="0"/>
            </a:endParaRPr>
          </a:p>
          <a:p>
            <a:pPr>
              <a:lnSpc>
                <a:spcPct val="90000"/>
              </a:lnSpc>
            </a:pPr>
            <a:r>
              <a:rPr lang="en-GB" dirty="0">
                <a:solidFill>
                  <a:srgbClr val="000000"/>
                </a:solidFill>
                <a:latin typeface="Arial" charset="0"/>
                <a:cs typeface="Arial" charset="0"/>
              </a:rPr>
              <a:t>Distal airspaces → collapse at the end of expiration in dependent lung regions (especially in patients with COPD or ARDS) → alveoli that remain collapsed will impair gas exchange.</a:t>
            </a:r>
          </a:p>
          <a:p>
            <a:pPr>
              <a:lnSpc>
                <a:spcPct val="90000"/>
              </a:lnSpc>
            </a:pPr>
            <a:r>
              <a:rPr lang="en-GB" dirty="0">
                <a:solidFill>
                  <a:srgbClr val="000000"/>
                </a:solidFill>
                <a:latin typeface="Arial" charset="0"/>
                <a:cs typeface="Arial" charset="0"/>
              </a:rPr>
              <a:t>PEEP (usually 5 cm H</a:t>
            </a:r>
            <a:r>
              <a:rPr lang="en-GB" baseline="-25000" dirty="0">
                <a:solidFill>
                  <a:srgbClr val="000000"/>
                </a:solidFill>
                <a:latin typeface="Arial" charset="0"/>
                <a:cs typeface="Arial" charset="0"/>
              </a:rPr>
              <a:t>2</a:t>
            </a:r>
            <a:r>
              <a:rPr lang="en-GB" dirty="0">
                <a:solidFill>
                  <a:srgbClr val="000000"/>
                </a:solidFill>
                <a:latin typeface="Arial" charset="0"/>
                <a:cs typeface="Arial" charset="0"/>
              </a:rPr>
              <a:t>O) is routinely applied to the airways during mechanical ventilation.</a:t>
            </a:r>
          </a:p>
          <a:p>
            <a:pPr>
              <a:lnSpc>
                <a:spcPct val="90000"/>
              </a:lnSpc>
            </a:pPr>
            <a:r>
              <a:rPr lang="en-GB" dirty="0">
                <a:solidFill>
                  <a:srgbClr val="000000"/>
                </a:solidFill>
                <a:latin typeface="Arial" charset="0"/>
                <a:cs typeface="Arial" charset="0"/>
              </a:rPr>
              <a:t>It is created by a pressure-relief valve in the expiratory limb of the ventilator circuit, which allows exhalation to proceed until a preselected pressure is reached, and PEEP is then maintained until the next inspiration.</a:t>
            </a:r>
          </a:p>
          <a:p>
            <a:pPr>
              <a:lnSpc>
                <a:spcPct val="90000"/>
              </a:lnSpc>
            </a:pPr>
            <a:r>
              <a:rPr lang="en-GB" dirty="0">
                <a:solidFill>
                  <a:srgbClr val="000000"/>
                </a:solidFill>
                <a:latin typeface="Arial" charset="0"/>
                <a:cs typeface="Arial" charset="0"/>
              </a:rPr>
              <a:t>PEEP increases both the end-inspiratory alveolar pressure and the mean airway pressure.</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905411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284943" y="1114097"/>
            <a:ext cx="8592974" cy="546537"/>
          </a:xfrm>
        </p:spPr>
        <p:txBody>
          <a:bodyPr>
            <a:normAutofit/>
          </a:bodyPr>
          <a:lstStyle/>
          <a:p>
            <a:pPr eaLnBrk="1" hangingPunct="1">
              <a:lnSpc>
                <a:spcPct val="90000"/>
              </a:lnSpc>
              <a:buFont typeface="Wingdings" charset="0"/>
              <a:buNone/>
            </a:pPr>
            <a:r>
              <a:rPr lang="en-GB" sz="2800" b="1" i="1" dirty="0">
                <a:solidFill>
                  <a:srgbClr val="000000"/>
                </a:solidFill>
                <a:latin typeface="Arial" charset="0"/>
                <a:cs typeface="Arial" charset="0"/>
              </a:rPr>
              <a:t>Positive End-Expiratory Pressure (</a:t>
            </a:r>
            <a:r>
              <a:rPr lang="en-GB" sz="2800" b="1" i="1">
                <a:solidFill>
                  <a:srgbClr val="000000"/>
                </a:solidFill>
                <a:latin typeface="Arial" charset="0"/>
                <a:cs typeface="Arial" charset="0"/>
              </a:rPr>
              <a:t>PEEP)</a:t>
            </a:r>
            <a:endParaRPr lang="en-GB" sz="2800" b="1" i="1" dirty="0">
              <a:solidFill>
                <a:srgbClr val="000000"/>
              </a:solidFill>
              <a:latin typeface="Arial" charset="0"/>
              <a:cs typeface="Arial" charset="0"/>
            </a:endParaRPr>
          </a:p>
        </p:txBody>
      </p:sp>
      <p:pic>
        <p:nvPicPr>
          <p:cNvPr id="3" name="Εικόνα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891" y="2765764"/>
            <a:ext cx="8459077" cy="3222505"/>
          </a:xfrm>
          <a:prstGeom prst="rect">
            <a:avLst/>
          </a:prstGeom>
        </p:spPr>
      </p:pic>
    </p:spTree>
    <p:extLst>
      <p:ext uri="{BB962C8B-B14F-4D97-AF65-F5344CB8AC3E}">
        <p14:creationId xmlns:p14="http://schemas.microsoft.com/office/powerpoint/2010/main" val="1263672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516170" y="851338"/>
            <a:ext cx="7765981" cy="525517"/>
          </a:xfrm>
        </p:spPr>
        <p:txBody>
          <a:bodyPr>
            <a:normAutofit/>
          </a:bodyPr>
          <a:lstStyle/>
          <a:p>
            <a:pPr eaLnBrk="1" hangingPunct="1">
              <a:lnSpc>
                <a:spcPct val="90000"/>
              </a:lnSpc>
              <a:buFont typeface="Wingdings" charset="0"/>
              <a:buNone/>
            </a:pPr>
            <a:r>
              <a:rPr lang="en-GB" sz="2800" b="1" i="1" dirty="0">
                <a:solidFill>
                  <a:srgbClr val="000000"/>
                </a:solidFill>
                <a:latin typeface="Arial" charset="0"/>
                <a:cs typeface="Arial" charset="0"/>
              </a:rPr>
              <a:t>Positive End-Expiratory Pressure (PEEP)</a:t>
            </a:r>
          </a:p>
          <a:p>
            <a:pPr eaLnBrk="1" hangingPunct="1">
              <a:lnSpc>
                <a:spcPct val="90000"/>
              </a:lnSpc>
              <a:buFont typeface="Wingdings" charset="0"/>
              <a:buNone/>
            </a:pPr>
            <a:endParaRPr lang="en-GB" dirty="0">
              <a:solidFill>
                <a:srgbClr val="000000"/>
              </a:solidFill>
              <a:latin typeface="Arial" charset="0"/>
              <a:cs typeface="Arial" charset="0"/>
            </a:endParaRPr>
          </a:p>
        </p:txBody>
      </p:sp>
      <p:pic>
        <p:nvPicPr>
          <p:cNvPr id="2" name="Εικόνα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1586" y="2074470"/>
            <a:ext cx="4901762" cy="4275092"/>
          </a:xfrm>
          <a:prstGeom prst="rect">
            <a:avLst/>
          </a:prstGeom>
        </p:spPr>
      </p:pic>
      <p:sp>
        <p:nvSpPr>
          <p:cNvPr id="4" name="Rectangle 3"/>
          <p:cNvSpPr txBox="1">
            <a:spLocks noChangeArrowheads="1"/>
          </p:cNvSpPr>
          <p:nvPr/>
        </p:nvSpPr>
        <p:spPr>
          <a:xfrm>
            <a:off x="0" y="2074470"/>
            <a:ext cx="4151586" cy="3216166"/>
          </a:xfrm>
          <a:prstGeom prst="rect">
            <a:avLst/>
          </a:prstGeom>
        </p:spPr>
        <p:txBody>
          <a:bodyPr vert="horz" lIns="91440" tIns="45720" rIns="91440" bIns="45720" rtlCol="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a:lnSpc>
                <a:spcPct val="90000"/>
              </a:lnSpc>
              <a:buFont typeface="Wingdings" charset="0"/>
              <a:buNone/>
            </a:pPr>
            <a:endParaRPr lang="en-GB" dirty="0">
              <a:solidFill>
                <a:srgbClr val="000000"/>
              </a:solidFill>
              <a:latin typeface="Arial" charset="0"/>
              <a:cs typeface="Arial" charset="0"/>
            </a:endParaRPr>
          </a:p>
          <a:p>
            <a:pPr>
              <a:lnSpc>
                <a:spcPct val="90000"/>
              </a:lnSpc>
            </a:pPr>
            <a:r>
              <a:rPr lang="en-GB" dirty="0">
                <a:solidFill>
                  <a:srgbClr val="000000"/>
                </a:solidFill>
                <a:latin typeface="Arial" charset="0"/>
                <a:cs typeface="Arial" charset="0"/>
              </a:rPr>
              <a:t>Decrease in cardiac output by several mechanisms, including impaired venous return, increased right ventricular afterload, and external constraint of the ventricles. These effects are exaggerated by hypovolemia.</a:t>
            </a:r>
          </a:p>
          <a:p>
            <a:pPr>
              <a:lnSpc>
                <a:spcPct val="90000"/>
              </a:lnSpc>
            </a:pPr>
            <a:r>
              <a:rPr lang="en-GB" dirty="0">
                <a:solidFill>
                  <a:srgbClr val="000000"/>
                </a:solidFill>
                <a:latin typeface="Arial" charset="0"/>
                <a:cs typeface="Arial" charset="0"/>
              </a:rPr>
              <a:t>Decrease in cardiac output can cancel the benefits of PEEP in improving arterial oxygenation</a:t>
            </a:r>
          </a:p>
        </p:txBody>
      </p:sp>
    </p:spTree>
    <p:extLst>
      <p:ext uri="{BB962C8B-B14F-4D97-AF65-F5344CB8AC3E}">
        <p14:creationId xmlns:p14="http://schemas.microsoft.com/office/powerpoint/2010/main" val="23866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eaLnBrk="1" hangingPunct="1"/>
            <a:r>
              <a:rPr lang="en-GB" sz="6600" dirty="0">
                <a:solidFill>
                  <a:schemeClr val="bg1"/>
                </a:solidFill>
                <a:latin typeface="Times New Roman" charset="0"/>
                <a:cs typeface="Arial" charset="0"/>
              </a:rPr>
              <a:t>Critical Care</a:t>
            </a:r>
            <a:endParaRPr lang="en-US" sz="6600" dirty="0">
              <a:solidFill>
                <a:schemeClr val="bg1"/>
              </a:solidFill>
              <a:latin typeface="Times New Roman" charset="0"/>
              <a:cs typeface="Arial" charset="0"/>
            </a:endParaRPr>
          </a:p>
        </p:txBody>
      </p:sp>
      <p:sp>
        <p:nvSpPr>
          <p:cNvPr id="20483" name="Rectangle 3"/>
          <p:cNvSpPr>
            <a:spLocks noGrp="1" noChangeArrowheads="1"/>
          </p:cNvSpPr>
          <p:nvPr>
            <p:ph idx="1"/>
          </p:nvPr>
        </p:nvSpPr>
        <p:spPr>
          <a:xfrm>
            <a:off x="498474" y="1992999"/>
            <a:ext cx="7556313" cy="4144963"/>
          </a:xfrm>
        </p:spPr>
        <p:txBody>
          <a:bodyPr/>
          <a:lstStyle/>
          <a:p>
            <a:pPr algn="l" rtl="0" eaLnBrk="1" hangingPunct="1">
              <a:buFont typeface="Wingdings" charset="0"/>
              <a:buNone/>
            </a:pPr>
            <a:r>
              <a:rPr lang="en-GB" dirty="0">
                <a:solidFill>
                  <a:srgbClr val="000000"/>
                </a:solidFill>
                <a:latin typeface="Arial" charset="0"/>
                <a:cs typeface="Arial" charset="0"/>
              </a:rPr>
              <a:t>A 60 year old man had a right hemicolectomy. </a:t>
            </a:r>
          </a:p>
          <a:p>
            <a:pPr algn="l" rtl="0" eaLnBrk="1" hangingPunct="1">
              <a:buFont typeface="Wingdings" charset="0"/>
              <a:buNone/>
            </a:pPr>
            <a:endParaRPr lang="en-GB" dirty="0">
              <a:solidFill>
                <a:srgbClr val="000000"/>
              </a:solidFill>
              <a:latin typeface="Arial" charset="0"/>
              <a:cs typeface="Arial" charset="0"/>
            </a:endParaRPr>
          </a:p>
          <a:p>
            <a:pPr algn="l" rtl="0" eaLnBrk="1" hangingPunct="1">
              <a:buFont typeface="Wingdings" charset="0"/>
              <a:buNone/>
            </a:pPr>
            <a:r>
              <a:rPr lang="en-GB" dirty="0">
                <a:solidFill>
                  <a:srgbClr val="000000"/>
                </a:solidFill>
                <a:latin typeface="Arial" charset="0"/>
                <a:cs typeface="Arial" charset="0"/>
              </a:rPr>
              <a:t>On the 1</a:t>
            </a:r>
            <a:r>
              <a:rPr lang="en-GB" baseline="30000" dirty="0">
                <a:solidFill>
                  <a:srgbClr val="000000"/>
                </a:solidFill>
                <a:latin typeface="Arial" charset="0"/>
                <a:cs typeface="Arial" charset="0"/>
              </a:rPr>
              <a:t>st</a:t>
            </a:r>
            <a:r>
              <a:rPr lang="en-GB" dirty="0">
                <a:solidFill>
                  <a:srgbClr val="000000"/>
                </a:solidFill>
                <a:latin typeface="Arial" charset="0"/>
                <a:cs typeface="Arial" charset="0"/>
              </a:rPr>
              <a:t> postoperative day he has developed a temperature of 39</a:t>
            </a:r>
            <a:r>
              <a:rPr lang="en-GB" baseline="30000" dirty="0">
                <a:solidFill>
                  <a:srgbClr val="000000"/>
                </a:solidFill>
                <a:latin typeface="Arial" charset="0"/>
                <a:cs typeface="Arial" charset="0"/>
              </a:rPr>
              <a:t>0</a:t>
            </a:r>
            <a:r>
              <a:rPr lang="en-GB" dirty="0">
                <a:solidFill>
                  <a:srgbClr val="000000"/>
                </a:solidFill>
                <a:latin typeface="Arial" charset="0"/>
                <a:cs typeface="Arial" charset="0"/>
              </a:rPr>
              <a:t> C, is very short of breath and looks slightly cyanosed; his oxygen saturation is 92%. </a:t>
            </a:r>
          </a:p>
          <a:p>
            <a:pPr algn="l" rtl="0" eaLnBrk="1" hangingPunct="1">
              <a:buFont typeface="Wingdings" charset="0"/>
              <a:buNone/>
            </a:pPr>
            <a:endParaRPr lang="en-GB" dirty="0">
              <a:solidFill>
                <a:srgbClr val="000000"/>
              </a:solidFill>
              <a:latin typeface="Arial" charset="0"/>
              <a:cs typeface="Arial" charset="0"/>
            </a:endParaRPr>
          </a:p>
          <a:p>
            <a:pPr algn="l" rtl="0" eaLnBrk="1" hangingPunct="1">
              <a:buFont typeface="Wingdings" charset="0"/>
              <a:buNone/>
            </a:pPr>
            <a:r>
              <a:rPr lang="en-GB" dirty="0">
                <a:solidFill>
                  <a:srgbClr val="000000"/>
                </a:solidFill>
                <a:latin typeface="Arial" charset="0"/>
                <a:cs typeface="Arial" charset="0"/>
              </a:rPr>
              <a:t>What will you suspect and how will you manage the condition?</a:t>
            </a:r>
            <a:endParaRPr lang="en-US" dirty="0">
              <a:solidFill>
                <a:srgbClr val="000000"/>
              </a:solidFill>
              <a:latin typeface="Arial" charset="0"/>
              <a:cs typeface="Arial" charset="0"/>
            </a:endParaRPr>
          </a:p>
        </p:txBody>
      </p:sp>
      <p:pic>
        <p:nvPicPr>
          <p:cNvPr id="2048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087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21507" name="Rectangle 3"/>
          <p:cNvSpPr>
            <a:spLocks noGrp="1" noChangeArrowheads="1"/>
          </p:cNvSpPr>
          <p:nvPr>
            <p:ph idx="1"/>
          </p:nvPr>
        </p:nvSpPr>
        <p:spPr>
          <a:xfrm>
            <a:off x="457178" y="2049278"/>
            <a:ext cx="8079189" cy="4672719"/>
          </a:xfrm>
        </p:spPr>
        <p:txBody>
          <a:bodyPr>
            <a:normAutofit/>
          </a:bodyPr>
          <a:lstStyle/>
          <a:p>
            <a:pPr eaLnBrk="1" hangingPunct="1">
              <a:lnSpc>
                <a:spcPct val="90000"/>
              </a:lnSpc>
              <a:buFont typeface="Wingdings" charset="0"/>
              <a:buNone/>
            </a:pPr>
            <a:r>
              <a:rPr lang="en-GB" sz="2800" b="1" dirty="0">
                <a:solidFill>
                  <a:srgbClr val="000000"/>
                </a:solidFill>
                <a:latin typeface="Arial" charset="0"/>
                <a:cs typeface="Arial" charset="0"/>
              </a:rPr>
              <a:t>Postoperative pulmonary collapse</a:t>
            </a:r>
          </a:p>
          <a:p>
            <a:pPr eaLnBrk="1" hangingPunct="1">
              <a:lnSpc>
                <a:spcPct val="90000"/>
              </a:lnSpc>
              <a:buFont typeface="Wingdings" charset="0"/>
              <a:buNone/>
            </a:pPr>
            <a:endParaRPr lang="en-GB" sz="2400" dirty="0">
              <a:solidFill>
                <a:srgbClr val="000000"/>
              </a:solidFill>
              <a:latin typeface="Arial" charset="0"/>
              <a:cs typeface="Arial" charset="0"/>
            </a:endParaRPr>
          </a:p>
          <a:p>
            <a:pPr rtl="0" eaLnBrk="1" hangingPunct="1">
              <a:lnSpc>
                <a:spcPct val="110000"/>
              </a:lnSpc>
              <a:buFont typeface="Wingdings" charset="0"/>
              <a:buNone/>
            </a:pPr>
            <a:r>
              <a:rPr lang="en-GB" sz="2400" dirty="0">
                <a:solidFill>
                  <a:srgbClr val="000000"/>
                </a:solidFill>
                <a:latin typeface="Arial" charset="0"/>
                <a:cs typeface="Arial" charset="0"/>
              </a:rPr>
              <a:t>   Although atelectasis and collapse are often used synonymously, atelectasis strictly speaking refers to lung parenchyma that has never been expanded.</a:t>
            </a:r>
          </a:p>
          <a:p>
            <a:pPr eaLnBrk="1" hangingPunct="1">
              <a:lnSpc>
                <a:spcPct val="90000"/>
              </a:lnSpc>
              <a:buFont typeface="Wingdings" charset="0"/>
              <a:buNone/>
            </a:pPr>
            <a:endParaRPr lang="en-GB" sz="2400" dirty="0">
              <a:solidFill>
                <a:srgbClr val="000000"/>
              </a:solidFill>
              <a:latin typeface="Arial" charset="0"/>
              <a:cs typeface="Arial" charset="0"/>
            </a:endParaRPr>
          </a:p>
          <a:p>
            <a:pPr eaLnBrk="1" hangingPunct="1">
              <a:lnSpc>
                <a:spcPct val="90000"/>
              </a:lnSpc>
              <a:buFont typeface="Wingdings" charset="0"/>
              <a:buNone/>
            </a:pPr>
            <a:r>
              <a:rPr lang="en-GB" sz="1800" dirty="0">
                <a:solidFill>
                  <a:srgbClr val="000000"/>
                </a:solidFill>
                <a:latin typeface="Arial" charset="0"/>
                <a:cs typeface="Arial" charset="0"/>
              </a:rPr>
              <a:t>      </a:t>
            </a:r>
            <a:r>
              <a:rPr lang="en-GB" sz="1050" dirty="0" err="1">
                <a:solidFill>
                  <a:srgbClr val="000000"/>
                </a:solidFill>
                <a:latin typeface="Arial" charset="0"/>
                <a:cs typeface="Arial" charset="0"/>
              </a:rPr>
              <a:t>Cuschieri</a:t>
            </a:r>
            <a:r>
              <a:rPr lang="en-GB" sz="1050" dirty="0">
                <a:solidFill>
                  <a:srgbClr val="000000"/>
                </a:solidFill>
                <a:latin typeface="Arial" charset="0"/>
                <a:cs typeface="Arial" charset="0"/>
              </a:rPr>
              <a:t> A, Steele RJC &amp; </a:t>
            </a:r>
            <a:r>
              <a:rPr lang="en-GB" sz="1050" dirty="0" err="1">
                <a:solidFill>
                  <a:srgbClr val="000000"/>
                </a:solidFill>
                <a:latin typeface="Arial" charset="0"/>
                <a:cs typeface="Arial" charset="0"/>
              </a:rPr>
              <a:t>Moosa</a:t>
            </a:r>
            <a:r>
              <a:rPr lang="en-GB" sz="1050" dirty="0">
                <a:solidFill>
                  <a:srgbClr val="000000"/>
                </a:solidFill>
                <a:latin typeface="Arial" charset="0"/>
                <a:cs typeface="Arial" charset="0"/>
              </a:rPr>
              <a:t> AR: Patients with postoperative complications in Essential Surgical Practice, 2000, 418</a:t>
            </a:r>
            <a:endParaRPr lang="en-US" sz="1050" dirty="0">
              <a:solidFill>
                <a:srgbClr val="000000"/>
              </a:solidFill>
              <a:latin typeface="Arial" charset="0"/>
              <a:cs typeface="Arial" charset="0"/>
            </a:endParaRPr>
          </a:p>
        </p:txBody>
      </p:sp>
      <p:pic>
        <p:nvPicPr>
          <p:cNvPr id="21508"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545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24579" name="Rectangle 3"/>
          <p:cNvSpPr>
            <a:spLocks noGrp="1" noChangeArrowheads="1"/>
          </p:cNvSpPr>
          <p:nvPr>
            <p:ph idx="1"/>
          </p:nvPr>
        </p:nvSpPr>
        <p:spPr>
          <a:xfrm>
            <a:off x="498474" y="1600200"/>
            <a:ext cx="7556313" cy="5178778"/>
          </a:xfrm>
        </p:spPr>
        <p:txBody>
          <a:bodyPr>
            <a:normAutofit fontScale="92500"/>
          </a:bodyPr>
          <a:lstStyle/>
          <a:p>
            <a:pPr eaLnBrk="1" hangingPunct="1">
              <a:lnSpc>
                <a:spcPct val="90000"/>
              </a:lnSpc>
              <a:buFont typeface="Wingdings" charset="0"/>
              <a:buNone/>
            </a:pPr>
            <a:r>
              <a:rPr lang="en-GB" sz="2600" b="1" dirty="0">
                <a:solidFill>
                  <a:srgbClr val="000000"/>
                </a:solidFill>
                <a:latin typeface="Arial" charset="0"/>
                <a:cs typeface="Arial" charset="0"/>
              </a:rPr>
              <a:t>Postoperative pulmonary collapse</a:t>
            </a:r>
          </a:p>
          <a:p>
            <a:pPr eaLnBrk="1" hangingPunct="1">
              <a:lnSpc>
                <a:spcPct val="90000"/>
              </a:lnSpc>
              <a:buFont typeface="Wingdings" charset="0"/>
              <a:buNone/>
            </a:pPr>
            <a:endParaRPr lang="en-GB" sz="2200" dirty="0">
              <a:solidFill>
                <a:srgbClr val="000000"/>
              </a:solidFill>
              <a:latin typeface="Arial" charset="0"/>
              <a:cs typeface="Arial" charset="0"/>
            </a:endParaRPr>
          </a:p>
          <a:p>
            <a:pPr rtl="0" eaLnBrk="1" hangingPunct="1">
              <a:lnSpc>
                <a:spcPct val="110000"/>
              </a:lnSpc>
              <a:buFont typeface="Wingdings" charset="0"/>
              <a:buNone/>
            </a:pPr>
            <a:r>
              <a:rPr lang="en-GB" sz="2200" dirty="0">
                <a:solidFill>
                  <a:srgbClr val="000000"/>
                </a:solidFill>
                <a:latin typeface="Arial" charset="0"/>
                <a:cs typeface="Arial" charset="0"/>
              </a:rPr>
              <a:t>   This arises from reduced ventilation of the lung bases resulting in accumulation of bronchial secretions. This may be basal, segmental, lobar or complete lung collapse. The degree of hypoxia depends upon the extent of collapse.</a:t>
            </a:r>
          </a:p>
          <a:p>
            <a:pPr rtl="0" eaLnBrk="1" hangingPunct="1">
              <a:lnSpc>
                <a:spcPct val="110000"/>
              </a:lnSpc>
              <a:buFont typeface="Wingdings" charset="0"/>
              <a:buNone/>
            </a:pPr>
            <a:endParaRPr lang="en-GB" sz="2200" dirty="0">
              <a:solidFill>
                <a:srgbClr val="000000"/>
              </a:solidFill>
              <a:latin typeface="Arial" charset="0"/>
              <a:cs typeface="Arial" charset="0"/>
            </a:endParaRPr>
          </a:p>
          <a:p>
            <a:pPr rtl="0" eaLnBrk="1" hangingPunct="1">
              <a:lnSpc>
                <a:spcPct val="110000"/>
              </a:lnSpc>
              <a:buFont typeface="Wingdings" charset="0"/>
              <a:buNone/>
            </a:pPr>
            <a:r>
              <a:rPr lang="en-GB" sz="2200" dirty="0">
                <a:solidFill>
                  <a:srgbClr val="000000"/>
                </a:solidFill>
                <a:latin typeface="Arial" charset="0"/>
                <a:cs typeface="Arial" charset="0"/>
              </a:rPr>
              <a:t>   Infection with consolidation supervenes with the organisms being </a:t>
            </a:r>
            <a:r>
              <a:rPr lang="en-GB" sz="2200" i="1" dirty="0">
                <a:solidFill>
                  <a:srgbClr val="000000"/>
                </a:solidFill>
                <a:latin typeface="Arial" charset="0"/>
                <a:cs typeface="Arial" charset="0"/>
              </a:rPr>
              <a:t>Haemophilus influenza, streptococcus pneumoniae, coliform, MRSA and pseudomonas.</a:t>
            </a:r>
          </a:p>
          <a:p>
            <a:pPr eaLnBrk="1" hangingPunct="1">
              <a:lnSpc>
                <a:spcPct val="110000"/>
              </a:lnSpc>
              <a:buFont typeface="Wingdings" charset="0"/>
              <a:buNone/>
            </a:pPr>
            <a:r>
              <a:rPr lang="en-GB" sz="2200" i="1" dirty="0">
                <a:solidFill>
                  <a:srgbClr val="000000"/>
                </a:solidFill>
                <a:latin typeface="Arial" charset="0"/>
                <a:cs typeface="Arial" charset="0"/>
              </a:rPr>
              <a:t>    </a:t>
            </a:r>
            <a:endParaRPr lang="en-US" sz="2200" i="1" dirty="0">
              <a:solidFill>
                <a:srgbClr val="000000"/>
              </a:solidFill>
              <a:latin typeface="Arial" charset="0"/>
              <a:cs typeface="Arial" charset="0"/>
            </a:endParaRPr>
          </a:p>
        </p:txBody>
      </p:sp>
      <p:pic>
        <p:nvPicPr>
          <p:cNvPr id="24580"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126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480776" y="1528061"/>
            <a:ext cx="7556313" cy="4757386"/>
          </a:xfrm>
        </p:spPr>
        <p:txBody>
          <a:bodyPr>
            <a:normAutofit fontScale="92500" lnSpcReduction="10000"/>
          </a:bodyPr>
          <a:lstStyle/>
          <a:p>
            <a:pPr eaLnBrk="1" hangingPunct="1">
              <a:lnSpc>
                <a:spcPct val="80000"/>
              </a:lnSpc>
              <a:buFont typeface="Wingdings" charset="0"/>
              <a:buNone/>
            </a:pPr>
            <a:r>
              <a:rPr lang="en-GB" sz="3000" b="1" dirty="0">
                <a:solidFill>
                  <a:srgbClr val="000000"/>
                </a:solidFill>
                <a:latin typeface="Arial" charset="0"/>
                <a:cs typeface="Arial" charset="0"/>
              </a:rPr>
              <a:t>Postoperative pulmonary collapse</a:t>
            </a:r>
          </a:p>
          <a:p>
            <a:pPr eaLnBrk="1" hangingPunct="1">
              <a:lnSpc>
                <a:spcPct val="80000"/>
              </a:lnSpc>
              <a:buFont typeface="Wingdings" charset="0"/>
              <a:buNone/>
            </a:pPr>
            <a:endParaRPr lang="en-GB" dirty="0">
              <a:solidFill>
                <a:srgbClr val="000000"/>
              </a:solidFill>
              <a:latin typeface="Arial" charset="0"/>
              <a:cs typeface="Arial" charset="0"/>
            </a:endParaRPr>
          </a:p>
          <a:p>
            <a:pPr eaLnBrk="1" hangingPunct="1">
              <a:lnSpc>
                <a:spcPct val="80000"/>
              </a:lnSpc>
              <a:buFont typeface="Wingdings" charset="0"/>
              <a:buNone/>
            </a:pPr>
            <a:r>
              <a:rPr lang="en-GB" sz="2600" u="sng" dirty="0">
                <a:solidFill>
                  <a:srgbClr val="000000"/>
                </a:solidFill>
                <a:latin typeface="Arial" charset="0"/>
                <a:cs typeface="Arial" charset="0"/>
              </a:rPr>
              <a:t>Clinical features</a:t>
            </a:r>
          </a:p>
          <a:p>
            <a:pPr eaLnBrk="1" hangingPunct="1">
              <a:lnSpc>
                <a:spcPct val="80000"/>
              </a:lnSpc>
              <a:buFont typeface="Wingdings" charset="0"/>
              <a:buNone/>
            </a:pPr>
            <a:endParaRPr lang="en-GB" sz="2700" dirty="0">
              <a:solidFill>
                <a:srgbClr val="000000"/>
              </a:solidFill>
              <a:latin typeface="Arial" charset="0"/>
              <a:cs typeface="Arial" charset="0"/>
            </a:endParaRPr>
          </a:p>
          <a:p>
            <a:pPr rtl="0" eaLnBrk="1" hangingPunct="1">
              <a:lnSpc>
                <a:spcPct val="80000"/>
              </a:lnSpc>
            </a:pPr>
            <a:r>
              <a:rPr lang="en-GB" sz="2200" dirty="0" err="1">
                <a:solidFill>
                  <a:srgbClr val="000000"/>
                </a:solidFill>
                <a:latin typeface="Arial" charset="0"/>
                <a:cs typeface="Arial" charset="0"/>
              </a:rPr>
              <a:t>Tachypnoea</a:t>
            </a:r>
            <a:endParaRPr lang="en-GB" sz="2200" dirty="0">
              <a:solidFill>
                <a:srgbClr val="000000"/>
              </a:solidFill>
              <a:latin typeface="Arial" charset="0"/>
              <a:cs typeface="Arial" charset="0"/>
            </a:endParaRPr>
          </a:p>
          <a:p>
            <a:pPr rtl="0" eaLnBrk="1" hangingPunct="1">
              <a:lnSpc>
                <a:spcPct val="80000"/>
              </a:lnSpc>
            </a:pPr>
            <a:r>
              <a:rPr lang="en-GB" sz="2200" dirty="0">
                <a:solidFill>
                  <a:srgbClr val="000000"/>
                </a:solidFill>
                <a:latin typeface="Arial" charset="0"/>
                <a:cs typeface="Arial" charset="0"/>
              </a:rPr>
              <a:t>Pyrexia</a:t>
            </a:r>
          </a:p>
          <a:p>
            <a:pPr rtl="0" eaLnBrk="1" hangingPunct="1">
              <a:lnSpc>
                <a:spcPct val="80000"/>
              </a:lnSpc>
            </a:pPr>
            <a:r>
              <a:rPr lang="en-GB" sz="2200" dirty="0">
                <a:solidFill>
                  <a:srgbClr val="000000"/>
                </a:solidFill>
                <a:latin typeface="Arial" charset="0"/>
                <a:cs typeface="Arial" charset="0"/>
              </a:rPr>
              <a:t>Productive cough</a:t>
            </a:r>
          </a:p>
          <a:p>
            <a:pPr rtl="0" eaLnBrk="1" hangingPunct="1">
              <a:lnSpc>
                <a:spcPct val="80000"/>
              </a:lnSpc>
            </a:pPr>
            <a:r>
              <a:rPr lang="en-GB" sz="2200" dirty="0">
                <a:solidFill>
                  <a:srgbClr val="000000"/>
                </a:solidFill>
                <a:latin typeface="Arial" charset="0"/>
                <a:cs typeface="Arial" charset="0"/>
              </a:rPr>
              <a:t>Cyanosis</a:t>
            </a:r>
          </a:p>
          <a:p>
            <a:pPr rtl="0" eaLnBrk="1" hangingPunct="1">
              <a:lnSpc>
                <a:spcPct val="80000"/>
              </a:lnSpc>
            </a:pPr>
            <a:r>
              <a:rPr lang="en-GB" sz="2200" dirty="0">
                <a:solidFill>
                  <a:srgbClr val="000000"/>
                </a:solidFill>
                <a:latin typeface="Arial" charset="0"/>
                <a:cs typeface="Arial" charset="0"/>
              </a:rPr>
              <a:t>Dullness on percussion</a:t>
            </a:r>
          </a:p>
          <a:p>
            <a:pPr rtl="0" eaLnBrk="1" hangingPunct="1">
              <a:lnSpc>
                <a:spcPct val="80000"/>
              </a:lnSpc>
            </a:pPr>
            <a:r>
              <a:rPr lang="en-GB" sz="2200" dirty="0">
                <a:solidFill>
                  <a:srgbClr val="000000"/>
                </a:solidFill>
                <a:latin typeface="Arial" charset="0"/>
                <a:cs typeface="Arial" charset="0"/>
              </a:rPr>
              <a:t>Bronchial breathing</a:t>
            </a:r>
            <a:endParaRPr lang="en-US" sz="2200" dirty="0">
              <a:solidFill>
                <a:srgbClr val="000000"/>
              </a:solidFill>
              <a:latin typeface="Arial" charset="0"/>
              <a:cs typeface="Arial" charset="0"/>
            </a:endParaRPr>
          </a:p>
        </p:txBody>
      </p:sp>
      <p:pic>
        <p:nvPicPr>
          <p:cNvPr id="22532"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19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fontScale="90000"/>
          </a:bodyPr>
          <a:lstStyle/>
          <a:p>
            <a:pPr eaLnBrk="1" hangingPunct="1"/>
            <a:r>
              <a:rPr lang="en-GB" sz="6000" dirty="0">
                <a:solidFill>
                  <a:schemeClr val="bg1"/>
                </a:solidFill>
                <a:latin typeface="Times New Roman" charset="0"/>
                <a:cs typeface="Arial" charset="0"/>
              </a:rPr>
              <a:t>Critical Care</a:t>
            </a:r>
            <a:br>
              <a:rPr lang="en-GB" sz="6000" dirty="0">
                <a:solidFill>
                  <a:schemeClr val="bg1"/>
                </a:solidFill>
                <a:latin typeface="Times New Roman" charset="0"/>
                <a:cs typeface="Arial" charset="0"/>
              </a:rPr>
            </a:br>
            <a:r>
              <a:rPr lang="en-GB" sz="3600" dirty="0">
                <a:solidFill>
                  <a:schemeClr val="bg1"/>
                </a:solidFill>
                <a:latin typeface="Times New Roman" charset="0"/>
                <a:cs typeface="Arial" charset="0"/>
              </a:rPr>
              <a:t>Tools for critical care</a:t>
            </a:r>
            <a:endParaRPr lang="en-US" sz="6000" dirty="0">
              <a:solidFill>
                <a:schemeClr val="bg1"/>
              </a:solidFill>
              <a:latin typeface="Times New Roman" charset="0"/>
              <a:cs typeface="Arial" charset="0"/>
            </a:endParaRPr>
          </a:p>
        </p:txBody>
      </p:sp>
      <p:sp>
        <p:nvSpPr>
          <p:cNvPr id="7171" name="Rectangle 3"/>
          <p:cNvSpPr>
            <a:spLocks noGrp="1" noChangeArrowheads="1"/>
          </p:cNvSpPr>
          <p:nvPr>
            <p:ph sz="half" idx="1"/>
          </p:nvPr>
        </p:nvSpPr>
        <p:spPr>
          <a:xfrm>
            <a:off x="545199" y="1600200"/>
            <a:ext cx="4000500" cy="4038600"/>
          </a:xfrm>
          <a:prstGeom prst="rect">
            <a:avLst/>
          </a:prstGeom>
        </p:spPr>
        <p:txBody>
          <a:bodyPr>
            <a:normAutofit fontScale="92500" lnSpcReduction="10000"/>
          </a:bodyPr>
          <a:lstStyle/>
          <a:p>
            <a:pPr algn="l" rtl="0" eaLnBrk="1" hangingPunct="1">
              <a:buFont typeface="Wingdings" charset="0"/>
              <a:buNone/>
            </a:pPr>
            <a:r>
              <a:rPr lang="en-GB" sz="2700" dirty="0">
                <a:solidFill>
                  <a:srgbClr val="000000"/>
                </a:solidFill>
                <a:latin typeface="Arial" charset="0"/>
                <a:cs typeface="Arial" charset="0"/>
              </a:rPr>
              <a:t>Respiratory</a:t>
            </a:r>
          </a:p>
          <a:p>
            <a:pPr algn="l" rtl="0" eaLnBrk="1" hangingPunct="1">
              <a:buFont typeface="Wingdings" charset="0"/>
              <a:buNone/>
            </a:pPr>
            <a:endParaRPr lang="en-GB" sz="2700" dirty="0">
              <a:solidFill>
                <a:srgbClr val="000000"/>
              </a:solidFill>
              <a:latin typeface="Arial" charset="0"/>
              <a:cs typeface="Arial" charset="0"/>
            </a:endParaRPr>
          </a:p>
          <a:p>
            <a:pPr algn="l" rtl="0" eaLnBrk="1" hangingPunct="1"/>
            <a:r>
              <a:rPr lang="en-GB" sz="2700" dirty="0">
                <a:solidFill>
                  <a:srgbClr val="000000"/>
                </a:solidFill>
                <a:latin typeface="Arial" charset="0"/>
                <a:cs typeface="Arial" charset="0"/>
              </a:rPr>
              <a:t>Pulse oximetry</a:t>
            </a:r>
          </a:p>
          <a:p>
            <a:pPr algn="l" rtl="0" eaLnBrk="1" hangingPunct="1">
              <a:buFont typeface="Wingdings" charset="0"/>
              <a:buNone/>
            </a:pPr>
            <a:r>
              <a:rPr lang="en-GB" sz="2700" dirty="0">
                <a:solidFill>
                  <a:srgbClr val="000000"/>
                </a:solidFill>
                <a:latin typeface="Arial" charset="0"/>
                <a:cs typeface="Arial" charset="0"/>
              </a:rPr>
              <a:t>   - </a:t>
            </a:r>
            <a:r>
              <a:rPr lang="en-GB" sz="2000" dirty="0">
                <a:solidFill>
                  <a:srgbClr val="000000"/>
                </a:solidFill>
                <a:latin typeface="Arial" charset="0"/>
                <a:cs typeface="Arial" charset="0"/>
              </a:rPr>
              <a:t>O</a:t>
            </a:r>
            <a:r>
              <a:rPr lang="en-GB" sz="2000" baseline="-25000" dirty="0">
                <a:solidFill>
                  <a:srgbClr val="000000"/>
                </a:solidFill>
                <a:latin typeface="Arial" charset="0"/>
                <a:cs typeface="Arial" charset="0"/>
              </a:rPr>
              <a:t>2 </a:t>
            </a:r>
            <a:r>
              <a:rPr lang="en-GB" sz="2000" dirty="0">
                <a:solidFill>
                  <a:srgbClr val="000000"/>
                </a:solidFill>
                <a:latin typeface="Arial" charset="0"/>
                <a:cs typeface="Arial" charset="0"/>
              </a:rPr>
              <a:t>saturation of arterial blood</a:t>
            </a:r>
          </a:p>
          <a:p>
            <a:pPr algn="l" rtl="0" eaLnBrk="1" hangingPunct="1">
              <a:buFont typeface="Wingdings" charset="0"/>
              <a:buNone/>
            </a:pPr>
            <a:endParaRPr lang="en-GB" sz="2000" dirty="0">
              <a:solidFill>
                <a:srgbClr val="000000"/>
              </a:solidFill>
              <a:latin typeface="Arial" charset="0"/>
              <a:cs typeface="Arial" charset="0"/>
            </a:endParaRPr>
          </a:p>
          <a:p>
            <a:pPr algn="l" rtl="0" eaLnBrk="1" hangingPunct="1"/>
            <a:r>
              <a:rPr lang="en-GB" sz="2700" dirty="0">
                <a:solidFill>
                  <a:srgbClr val="000000"/>
                </a:solidFill>
                <a:latin typeface="Arial" charset="0"/>
                <a:cs typeface="Arial" charset="0"/>
              </a:rPr>
              <a:t>Capnography</a:t>
            </a:r>
          </a:p>
          <a:p>
            <a:pPr algn="l" rtl="0" eaLnBrk="1" hangingPunct="1">
              <a:buFont typeface="Wingdings" charset="0"/>
              <a:buNone/>
            </a:pPr>
            <a:r>
              <a:rPr lang="en-GB" sz="2700" dirty="0">
                <a:solidFill>
                  <a:srgbClr val="000000"/>
                </a:solidFill>
                <a:latin typeface="Arial" charset="0"/>
                <a:cs typeface="Arial" charset="0"/>
              </a:rPr>
              <a:t>   - </a:t>
            </a:r>
            <a:r>
              <a:rPr lang="en-GB" sz="2000" dirty="0">
                <a:solidFill>
                  <a:srgbClr val="000000"/>
                </a:solidFill>
                <a:latin typeface="Arial" charset="0"/>
                <a:cs typeface="Arial" charset="0"/>
              </a:rPr>
              <a:t>CO</a:t>
            </a:r>
            <a:r>
              <a:rPr lang="en-GB" sz="2000" baseline="-25000" dirty="0">
                <a:solidFill>
                  <a:srgbClr val="000000"/>
                </a:solidFill>
                <a:latin typeface="Arial" charset="0"/>
                <a:cs typeface="Arial" charset="0"/>
              </a:rPr>
              <a:t>2 </a:t>
            </a:r>
            <a:r>
              <a:rPr lang="en-GB" sz="2000" dirty="0">
                <a:solidFill>
                  <a:srgbClr val="000000"/>
                </a:solidFill>
                <a:latin typeface="Arial" charset="0"/>
                <a:cs typeface="Arial" charset="0"/>
              </a:rPr>
              <a:t>tension in expired gas</a:t>
            </a:r>
            <a:endParaRPr lang="en-GB" sz="2000" baseline="-25000" dirty="0">
              <a:solidFill>
                <a:srgbClr val="000000"/>
              </a:solidFill>
              <a:latin typeface="Arial" charset="0"/>
              <a:cs typeface="Arial" charset="0"/>
            </a:endParaRPr>
          </a:p>
          <a:p>
            <a:pPr eaLnBrk="1" hangingPunct="1">
              <a:buFont typeface="Wingdings" charset="0"/>
              <a:buNone/>
            </a:pPr>
            <a:endParaRPr lang="en-US" sz="2000" baseline="-25000" dirty="0">
              <a:solidFill>
                <a:srgbClr val="000000"/>
              </a:solidFill>
              <a:latin typeface="Arial" charset="0"/>
              <a:cs typeface="Arial" charset="0"/>
            </a:endParaRPr>
          </a:p>
        </p:txBody>
      </p:sp>
      <p:sp>
        <p:nvSpPr>
          <p:cNvPr id="7172" name="Rectangle 4"/>
          <p:cNvSpPr>
            <a:spLocks noGrp="1" noChangeArrowheads="1"/>
          </p:cNvSpPr>
          <p:nvPr>
            <p:ph sz="half" idx="2"/>
          </p:nvPr>
        </p:nvSpPr>
        <p:spPr>
          <a:xfrm>
            <a:off x="4928174" y="1600200"/>
            <a:ext cx="4434102" cy="5130964"/>
          </a:xfrm>
          <a:prstGeom prst="rect">
            <a:avLst/>
          </a:prstGeom>
        </p:spPr>
        <p:txBody>
          <a:bodyPr>
            <a:normAutofit fontScale="92500" lnSpcReduction="10000"/>
          </a:bodyPr>
          <a:lstStyle/>
          <a:p>
            <a:pPr algn="l" rtl="0" eaLnBrk="1" hangingPunct="1">
              <a:buFont typeface="Wingdings" charset="0"/>
              <a:buNone/>
            </a:pPr>
            <a:r>
              <a:rPr lang="en-GB" sz="2700" dirty="0">
                <a:solidFill>
                  <a:srgbClr val="000000"/>
                </a:solidFill>
                <a:latin typeface="Arial" charset="0"/>
                <a:cs typeface="Arial" charset="0"/>
              </a:rPr>
              <a:t>Cardiovascular</a:t>
            </a:r>
          </a:p>
          <a:p>
            <a:pPr algn="l" rtl="0" eaLnBrk="1" hangingPunct="1">
              <a:buFont typeface="Wingdings" charset="0"/>
              <a:buNone/>
            </a:pPr>
            <a:endParaRPr lang="en-GB" sz="2700" dirty="0">
              <a:solidFill>
                <a:srgbClr val="000000"/>
              </a:solidFill>
              <a:latin typeface="Arial" charset="0"/>
              <a:cs typeface="Arial" charset="0"/>
            </a:endParaRPr>
          </a:p>
          <a:p>
            <a:pPr algn="l" rtl="0" eaLnBrk="1" hangingPunct="1"/>
            <a:r>
              <a:rPr lang="en-GB" sz="2700" dirty="0">
                <a:solidFill>
                  <a:srgbClr val="000000"/>
                </a:solidFill>
                <a:latin typeface="Arial" charset="0"/>
                <a:cs typeface="Arial" charset="0"/>
              </a:rPr>
              <a:t>Arterial lines</a:t>
            </a:r>
          </a:p>
          <a:p>
            <a:pPr algn="l" rtl="0" eaLnBrk="1" hangingPunct="1"/>
            <a:r>
              <a:rPr lang="en-GB" sz="2700" dirty="0">
                <a:solidFill>
                  <a:srgbClr val="000000"/>
                </a:solidFill>
                <a:latin typeface="Arial" charset="0"/>
                <a:cs typeface="Arial" charset="0"/>
              </a:rPr>
              <a:t>CVP</a:t>
            </a:r>
          </a:p>
          <a:p>
            <a:pPr algn="l" rtl="0" eaLnBrk="1" hangingPunct="1"/>
            <a:r>
              <a:rPr lang="en-GB" sz="2700" dirty="0">
                <a:solidFill>
                  <a:srgbClr val="000000"/>
                </a:solidFill>
                <a:latin typeface="Arial" charset="0"/>
                <a:cs typeface="Arial" charset="0"/>
              </a:rPr>
              <a:t>Pulmonary artery flotation catheter (PAFC) / Swan-Ganz catheter</a:t>
            </a:r>
          </a:p>
          <a:p>
            <a:pPr algn="l" rtl="0" eaLnBrk="1" hangingPunct="1"/>
            <a:r>
              <a:rPr lang="en-GB" sz="2700" dirty="0">
                <a:solidFill>
                  <a:srgbClr val="000000"/>
                </a:solidFill>
                <a:latin typeface="Arial" charset="0"/>
                <a:cs typeface="Arial" charset="0"/>
              </a:rPr>
              <a:t>Cardiac output measurement (</a:t>
            </a:r>
            <a:r>
              <a:rPr lang="en-GB" sz="2700" dirty="0" err="1">
                <a:solidFill>
                  <a:srgbClr val="000000"/>
                </a:solidFill>
                <a:latin typeface="Arial" charset="0"/>
                <a:cs typeface="Arial" charset="0"/>
              </a:rPr>
              <a:t>Vigileo</a:t>
            </a:r>
            <a:r>
              <a:rPr lang="en-GB" sz="2700" dirty="0">
                <a:solidFill>
                  <a:srgbClr val="000000"/>
                </a:solidFill>
                <a:latin typeface="Arial" charset="0"/>
                <a:cs typeface="Arial" charset="0"/>
              </a:rPr>
              <a:t>)</a:t>
            </a:r>
          </a:p>
          <a:p>
            <a:pPr algn="l" rtl="0" eaLnBrk="1" hangingPunct="1"/>
            <a:r>
              <a:rPr lang="en-GB" sz="2700" dirty="0">
                <a:solidFill>
                  <a:srgbClr val="000000"/>
                </a:solidFill>
                <a:latin typeface="Arial" charset="0"/>
                <a:cs typeface="Arial" charset="0"/>
              </a:rPr>
              <a:t>ECG</a:t>
            </a:r>
            <a:endParaRPr lang="en-US" sz="2700" dirty="0">
              <a:solidFill>
                <a:srgbClr val="000000"/>
              </a:solidFill>
              <a:latin typeface="Arial" charset="0"/>
              <a:cs typeface="Arial" charset="0"/>
            </a:endParaRPr>
          </a:p>
        </p:txBody>
      </p:sp>
      <p:pic>
        <p:nvPicPr>
          <p:cNvPr id="7185" name="Picture 20"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572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eaLnBrk="1" hangingPunct="1"/>
            <a:r>
              <a:rPr lang="en-GB" sz="6600" dirty="0">
                <a:solidFill>
                  <a:schemeClr val="bg1"/>
                </a:solidFill>
                <a:latin typeface="Times New Roman" charset="0"/>
                <a:cs typeface="Arial" charset="0"/>
              </a:rPr>
              <a:t>l Care</a:t>
            </a:r>
            <a:endParaRPr lang="en-US" sz="6600" dirty="0">
              <a:solidFill>
                <a:schemeClr val="bg1"/>
              </a:solidFill>
              <a:latin typeface="Times New Roman" charset="0"/>
              <a:cs typeface="Arial" charset="0"/>
            </a:endParaRPr>
          </a:p>
        </p:txBody>
      </p:sp>
      <p:sp>
        <p:nvSpPr>
          <p:cNvPr id="34819" name="Rectangle 3"/>
          <p:cNvSpPr>
            <a:spLocks noGrp="1" noChangeArrowheads="1"/>
          </p:cNvSpPr>
          <p:nvPr>
            <p:ph idx="1"/>
          </p:nvPr>
        </p:nvSpPr>
        <p:spPr>
          <a:xfrm>
            <a:off x="605289" y="1600200"/>
            <a:ext cx="8229600" cy="4525963"/>
          </a:xfrm>
        </p:spPr>
        <p:txBody>
          <a:bodyPr/>
          <a:lstStyle/>
          <a:p>
            <a:pPr eaLnBrk="1" hangingPunct="1">
              <a:lnSpc>
                <a:spcPct val="120000"/>
              </a:lnSpc>
              <a:buFont typeface="Wingdings" charset="0"/>
              <a:buNone/>
            </a:pPr>
            <a:endParaRPr lang="en-GB" dirty="0">
              <a:solidFill>
                <a:srgbClr val="000000"/>
              </a:solidFill>
              <a:latin typeface="Arial" charset="0"/>
              <a:cs typeface="Arial" charset="0"/>
            </a:endParaRPr>
          </a:p>
          <a:p>
            <a:pPr algn="l" rtl="0" eaLnBrk="1" hangingPunct="1">
              <a:lnSpc>
                <a:spcPct val="120000"/>
              </a:lnSpc>
              <a:buFont typeface="Wingdings" charset="0"/>
              <a:buNone/>
            </a:pPr>
            <a:r>
              <a:rPr lang="en-GB" dirty="0">
                <a:solidFill>
                  <a:srgbClr val="000000"/>
                </a:solidFill>
                <a:latin typeface="Arial" charset="0"/>
                <a:cs typeface="Arial" charset="0"/>
              </a:rPr>
              <a:t> A 65 year old lady had a hip replacement 10 days ago. </a:t>
            </a:r>
          </a:p>
          <a:p>
            <a:pPr algn="l" rtl="0" eaLnBrk="1" hangingPunct="1">
              <a:lnSpc>
                <a:spcPct val="120000"/>
              </a:lnSpc>
              <a:buFont typeface="Wingdings" charset="0"/>
              <a:buNone/>
            </a:pPr>
            <a:endParaRPr lang="en-GB" dirty="0">
              <a:solidFill>
                <a:srgbClr val="000000"/>
              </a:solidFill>
              <a:latin typeface="Arial" charset="0"/>
              <a:cs typeface="Arial" charset="0"/>
            </a:endParaRPr>
          </a:p>
          <a:p>
            <a:pPr algn="l" rtl="0" eaLnBrk="1" hangingPunct="1">
              <a:lnSpc>
                <a:spcPct val="120000"/>
              </a:lnSpc>
              <a:buFont typeface="Wingdings" charset="0"/>
              <a:buNone/>
            </a:pPr>
            <a:r>
              <a:rPr lang="en-GB" dirty="0">
                <a:solidFill>
                  <a:srgbClr val="000000"/>
                </a:solidFill>
                <a:latin typeface="Arial" charset="0"/>
                <a:cs typeface="Arial" charset="0"/>
              </a:rPr>
              <a:t>She is ready to be discharged. She went to the toilet just prior to leaving the ward for home. She  collapsed in the toilet. </a:t>
            </a:r>
          </a:p>
          <a:p>
            <a:pPr algn="l" rtl="0" eaLnBrk="1" hangingPunct="1">
              <a:lnSpc>
                <a:spcPct val="120000"/>
              </a:lnSpc>
              <a:buFont typeface="Wingdings" charset="0"/>
              <a:buNone/>
            </a:pPr>
            <a:endParaRPr lang="en-GB" dirty="0">
              <a:solidFill>
                <a:srgbClr val="000000"/>
              </a:solidFill>
              <a:latin typeface="Arial" charset="0"/>
              <a:cs typeface="Arial" charset="0"/>
            </a:endParaRPr>
          </a:p>
          <a:p>
            <a:pPr algn="l" rtl="0" eaLnBrk="1" hangingPunct="1">
              <a:lnSpc>
                <a:spcPct val="120000"/>
              </a:lnSpc>
              <a:buFont typeface="Wingdings" charset="0"/>
              <a:buNone/>
            </a:pPr>
            <a:r>
              <a:rPr lang="en-GB" dirty="0">
                <a:solidFill>
                  <a:srgbClr val="000000"/>
                </a:solidFill>
                <a:latin typeface="Arial" charset="0"/>
                <a:cs typeface="Arial" charset="0"/>
              </a:rPr>
              <a:t>What is your diagnosis and management?</a:t>
            </a:r>
            <a:endParaRPr lang="en-US" dirty="0">
              <a:solidFill>
                <a:srgbClr val="000000"/>
              </a:solidFill>
              <a:latin typeface="Arial" charset="0"/>
              <a:cs typeface="Arial" charset="0"/>
            </a:endParaRPr>
          </a:p>
        </p:txBody>
      </p:sp>
      <p:pic>
        <p:nvPicPr>
          <p:cNvPr id="34820"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06350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35843" name="Rectangle 3"/>
          <p:cNvSpPr>
            <a:spLocks noGrp="1" noChangeArrowheads="1"/>
          </p:cNvSpPr>
          <p:nvPr>
            <p:ph idx="1"/>
          </p:nvPr>
        </p:nvSpPr>
        <p:spPr>
          <a:xfrm>
            <a:off x="498474" y="1600200"/>
            <a:ext cx="7556313" cy="4525964"/>
          </a:xfrm>
        </p:spPr>
        <p:txBody>
          <a:bodyPr>
            <a:normAutofit lnSpcReduction="10000"/>
          </a:bodyPr>
          <a:lstStyle/>
          <a:p>
            <a:pPr eaLnBrk="1" hangingPunct="1">
              <a:lnSpc>
                <a:spcPct val="90000"/>
              </a:lnSpc>
              <a:buFont typeface="Wingdings" charset="0"/>
              <a:buNone/>
            </a:pPr>
            <a:r>
              <a:rPr lang="en-GB" sz="2400" b="1" dirty="0">
                <a:solidFill>
                  <a:srgbClr val="000000"/>
                </a:solidFill>
                <a:latin typeface="Arial" charset="0"/>
                <a:cs typeface="Arial" charset="0"/>
              </a:rPr>
              <a:t>Pulmonary embolus</a:t>
            </a:r>
          </a:p>
          <a:p>
            <a:pPr eaLnBrk="1" hangingPunct="1">
              <a:lnSpc>
                <a:spcPct val="90000"/>
              </a:lnSpc>
              <a:buFont typeface="Wingdings" charset="0"/>
              <a:buNone/>
            </a:pPr>
            <a:endParaRPr lang="en-GB" u="sng" dirty="0">
              <a:solidFill>
                <a:srgbClr val="000000"/>
              </a:solidFill>
              <a:latin typeface="Arial" charset="0"/>
              <a:cs typeface="Arial" charset="0"/>
            </a:endParaRPr>
          </a:p>
          <a:p>
            <a:pPr eaLnBrk="1" hangingPunct="1">
              <a:lnSpc>
                <a:spcPct val="90000"/>
              </a:lnSpc>
              <a:buFont typeface="Wingdings" charset="0"/>
              <a:buNone/>
            </a:pPr>
            <a:r>
              <a:rPr lang="en-GB" u="sng" dirty="0">
                <a:solidFill>
                  <a:srgbClr val="000000"/>
                </a:solidFill>
                <a:latin typeface="Arial" charset="0"/>
                <a:cs typeface="Arial" charset="0"/>
              </a:rPr>
              <a:t>Clinical diagnosis</a:t>
            </a:r>
          </a:p>
          <a:p>
            <a:pPr eaLnBrk="1" hangingPunct="1">
              <a:lnSpc>
                <a:spcPct val="90000"/>
              </a:lnSpc>
              <a:buFont typeface="Wingdings" charset="0"/>
              <a:buNone/>
            </a:pPr>
            <a:endParaRPr lang="en-GB" dirty="0">
              <a:solidFill>
                <a:srgbClr val="000000"/>
              </a:solidFill>
              <a:latin typeface="Arial" charset="0"/>
              <a:cs typeface="Arial" charset="0"/>
            </a:endParaRPr>
          </a:p>
          <a:p>
            <a:pPr rtl="0" eaLnBrk="1" hangingPunct="1">
              <a:lnSpc>
                <a:spcPct val="90000"/>
              </a:lnSpc>
            </a:pPr>
            <a:r>
              <a:rPr lang="en-GB" dirty="0">
                <a:solidFill>
                  <a:srgbClr val="000000"/>
                </a:solidFill>
                <a:latin typeface="Arial" charset="0"/>
                <a:cs typeface="Arial" charset="0"/>
              </a:rPr>
              <a:t>Dyspnoea</a:t>
            </a:r>
          </a:p>
          <a:p>
            <a:pPr rtl="0" eaLnBrk="1" hangingPunct="1">
              <a:lnSpc>
                <a:spcPct val="90000"/>
              </a:lnSpc>
            </a:pPr>
            <a:r>
              <a:rPr lang="en-GB" dirty="0" err="1">
                <a:solidFill>
                  <a:srgbClr val="000000"/>
                </a:solidFill>
                <a:latin typeface="Arial" charset="0"/>
                <a:cs typeface="Arial" charset="0"/>
              </a:rPr>
              <a:t>Tachypnoea</a:t>
            </a:r>
            <a:endParaRPr lang="en-GB" dirty="0">
              <a:solidFill>
                <a:srgbClr val="000000"/>
              </a:solidFill>
              <a:latin typeface="Arial" charset="0"/>
              <a:cs typeface="Arial" charset="0"/>
            </a:endParaRPr>
          </a:p>
          <a:p>
            <a:pPr rtl="0" eaLnBrk="1" hangingPunct="1">
              <a:lnSpc>
                <a:spcPct val="90000"/>
              </a:lnSpc>
            </a:pPr>
            <a:r>
              <a:rPr lang="en-GB" dirty="0">
                <a:solidFill>
                  <a:srgbClr val="000000"/>
                </a:solidFill>
                <a:latin typeface="Arial" charset="0"/>
                <a:cs typeface="Arial" charset="0"/>
              </a:rPr>
              <a:t>Pleuritic chest pain</a:t>
            </a:r>
          </a:p>
          <a:p>
            <a:pPr rtl="0" eaLnBrk="1" hangingPunct="1">
              <a:lnSpc>
                <a:spcPct val="90000"/>
              </a:lnSpc>
            </a:pPr>
            <a:r>
              <a:rPr lang="en-GB" dirty="0">
                <a:solidFill>
                  <a:srgbClr val="000000"/>
                </a:solidFill>
                <a:latin typeface="Arial" charset="0"/>
                <a:cs typeface="Arial" charset="0"/>
              </a:rPr>
              <a:t>Small haemoptysis</a:t>
            </a:r>
          </a:p>
          <a:p>
            <a:pPr rtl="0" eaLnBrk="1" hangingPunct="1">
              <a:lnSpc>
                <a:spcPct val="90000"/>
              </a:lnSpc>
            </a:pPr>
            <a:r>
              <a:rPr lang="en-GB" dirty="0">
                <a:solidFill>
                  <a:srgbClr val="000000"/>
                </a:solidFill>
                <a:latin typeface="Arial" charset="0"/>
                <a:cs typeface="Arial" charset="0"/>
              </a:rPr>
              <a:t>Calf tenderness and swelling</a:t>
            </a:r>
          </a:p>
          <a:p>
            <a:pPr eaLnBrk="1" hangingPunct="1">
              <a:lnSpc>
                <a:spcPct val="90000"/>
              </a:lnSpc>
              <a:buFont typeface="Wingdings" charset="0"/>
              <a:buNone/>
            </a:pPr>
            <a:endParaRPr lang="en-GB" dirty="0">
              <a:solidFill>
                <a:srgbClr val="000000"/>
              </a:solidFill>
              <a:latin typeface="Arial" charset="0"/>
              <a:cs typeface="Arial" charset="0"/>
            </a:endParaRPr>
          </a:p>
          <a:p>
            <a:pPr eaLnBrk="1" hangingPunct="1">
              <a:lnSpc>
                <a:spcPct val="90000"/>
              </a:lnSpc>
              <a:buFont typeface="Wingdings" charset="0"/>
              <a:buNone/>
            </a:pPr>
            <a:endParaRPr lang="en-US" dirty="0">
              <a:solidFill>
                <a:srgbClr val="000000"/>
              </a:solidFill>
              <a:latin typeface="Arial" charset="0"/>
              <a:cs typeface="Arial" charset="0"/>
            </a:endParaRPr>
          </a:p>
        </p:txBody>
      </p:sp>
      <p:pic>
        <p:nvPicPr>
          <p:cNvPr id="3584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36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36867" name="Rectangle 3"/>
          <p:cNvSpPr>
            <a:spLocks noGrp="1" noChangeArrowheads="1"/>
          </p:cNvSpPr>
          <p:nvPr>
            <p:ph idx="1"/>
          </p:nvPr>
        </p:nvSpPr>
        <p:spPr>
          <a:xfrm>
            <a:off x="498474" y="1425222"/>
            <a:ext cx="7556313" cy="4700941"/>
          </a:xfrm>
        </p:spPr>
        <p:txBody>
          <a:bodyPr>
            <a:normAutofit/>
          </a:bodyPr>
          <a:lstStyle/>
          <a:p>
            <a:pPr eaLnBrk="1" hangingPunct="1">
              <a:lnSpc>
                <a:spcPct val="90000"/>
              </a:lnSpc>
              <a:buFont typeface="Wingdings" charset="0"/>
              <a:buNone/>
            </a:pPr>
            <a:r>
              <a:rPr lang="en-GB" sz="2400" b="1" dirty="0">
                <a:solidFill>
                  <a:srgbClr val="000000"/>
                </a:solidFill>
                <a:latin typeface="Arial" charset="0"/>
                <a:cs typeface="Arial" charset="0"/>
              </a:rPr>
              <a:t>Pulmonary embolus</a:t>
            </a:r>
          </a:p>
          <a:p>
            <a:pPr eaLnBrk="1" hangingPunct="1">
              <a:lnSpc>
                <a:spcPct val="90000"/>
              </a:lnSpc>
              <a:buFont typeface="Wingdings" charset="0"/>
              <a:buNone/>
            </a:pPr>
            <a:endParaRPr lang="en-GB" sz="2400" dirty="0">
              <a:solidFill>
                <a:srgbClr val="000000"/>
              </a:solidFill>
              <a:latin typeface="Arial" charset="0"/>
              <a:cs typeface="Arial" charset="0"/>
            </a:endParaRPr>
          </a:p>
          <a:p>
            <a:pPr eaLnBrk="1" hangingPunct="1">
              <a:lnSpc>
                <a:spcPct val="90000"/>
              </a:lnSpc>
              <a:buFont typeface="Wingdings" charset="0"/>
              <a:buNone/>
            </a:pPr>
            <a:r>
              <a:rPr lang="en-GB" u="sng" dirty="0">
                <a:solidFill>
                  <a:srgbClr val="000000"/>
                </a:solidFill>
                <a:latin typeface="Arial" charset="0"/>
                <a:cs typeface="Arial" charset="0"/>
              </a:rPr>
              <a:t>Management</a:t>
            </a:r>
          </a:p>
          <a:p>
            <a:pPr eaLnBrk="1" hangingPunct="1">
              <a:lnSpc>
                <a:spcPct val="90000"/>
              </a:lnSpc>
              <a:buFont typeface="Wingdings" charset="0"/>
              <a:buNone/>
            </a:pPr>
            <a:endParaRPr lang="en-GB" dirty="0">
              <a:solidFill>
                <a:srgbClr val="000000"/>
              </a:solidFill>
              <a:latin typeface="Arial" charset="0"/>
              <a:cs typeface="Arial" charset="0"/>
            </a:endParaRPr>
          </a:p>
          <a:p>
            <a:pPr rtl="0" eaLnBrk="1" hangingPunct="1">
              <a:lnSpc>
                <a:spcPct val="90000"/>
              </a:lnSpc>
            </a:pPr>
            <a:r>
              <a:rPr lang="en-GB" dirty="0">
                <a:solidFill>
                  <a:srgbClr val="000000"/>
                </a:solidFill>
                <a:latin typeface="Arial" charset="0"/>
                <a:cs typeface="Arial" charset="0"/>
              </a:rPr>
              <a:t>Resuscitation</a:t>
            </a:r>
          </a:p>
          <a:p>
            <a:pPr rtl="0" eaLnBrk="1" hangingPunct="1">
              <a:lnSpc>
                <a:spcPct val="90000"/>
              </a:lnSpc>
            </a:pPr>
            <a:r>
              <a:rPr lang="en-GB" dirty="0">
                <a:solidFill>
                  <a:srgbClr val="000000"/>
                </a:solidFill>
                <a:latin typeface="Arial" charset="0"/>
                <a:cs typeface="Arial" charset="0"/>
              </a:rPr>
              <a:t>Investigations</a:t>
            </a:r>
          </a:p>
          <a:p>
            <a:pPr rtl="0" eaLnBrk="1" hangingPunct="1">
              <a:lnSpc>
                <a:spcPct val="90000"/>
              </a:lnSpc>
            </a:pPr>
            <a:r>
              <a:rPr lang="en-GB" dirty="0">
                <a:solidFill>
                  <a:srgbClr val="000000"/>
                </a:solidFill>
                <a:latin typeface="Arial" charset="0"/>
                <a:cs typeface="Arial" charset="0"/>
              </a:rPr>
              <a:t>Treatment</a:t>
            </a:r>
            <a:endParaRPr lang="en-US" dirty="0">
              <a:solidFill>
                <a:srgbClr val="000000"/>
              </a:solidFill>
              <a:latin typeface="Arial" charset="0"/>
              <a:cs typeface="Arial" charset="0"/>
            </a:endParaRPr>
          </a:p>
        </p:txBody>
      </p:sp>
      <p:pic>
        <p:nvPicPr>
          <p:cNvPr id="36868"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027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37891" name="Rectangle 3"/>
          <p:cNvSpPr>
            <a:spLocks noGrp="1" noChangeArrowheads="1"/>
          </p:cNvSpPr>
          <p:nvPr>
            <p:ph idx="1"/>
          </p:nvPr>
        </p:nvSpPr>
        <p:spPr>
          <a:xfrm>
            <a:off x="498474" y="1467556"/>
            <a:ext cx="7556313" cy="4658607"/>
          </a:xfrm>
        </p:spPr>
        <p:txBody>
          <a:bodyPr/>
          <a:lstStyle/>
          <a:p>
            <a:pPr eaLnBrk="1" hangingPunct="1">
              <a:buFont typeface="Wingdings" charset="0"/>
              <a:buNone/>
            </a:pPr>
            <a:r>
              <a:rPr lang="en-GB" sz="2400" b="1" dirty="0">
                <a:solidFill>
                  <a:srgbClr val="000000"/>
                </a:solidFill>
                <a:latin typeface="Arial" charset="0"/>
                <a:cs typeface="Arial" charset="0"/>
              </a:rPr>
              <a:t>Pulmonary embolus</a:t>
            </a:r>
          </a:p>
          <a:p>
            <a:pPr eaLnBrk="1" hangingPunct="1">
              <a:buFont typeface="Wingdings" charset="0"/>
              <a:buNone/>
            </a:pPr>
            <a:endParaRPr lang="en-GB" sz="2400" dirty="0">
              <a:solidFill>
                <a:srgbClr val="000000"/>
              </a:solidFill>
              <a:latin typeface="Arial" charset="0"/>
              <a:cs typeface="Arial" charset="0"/>
            </a:endParaRPr>
          </a:p>
          <a:p>
            <a:pPr eaLnBrk="1" hangingPunct="1">
              <a:buFont typeface="Wingdings" charset="0"/>
              <a:buNone/>
            </a:pPr>
            <a:r>
              <a:rPr lang="en-GB" u="sng" dirty="0">
                <a:solidFill>
                  <a:srgbClr val="000000"/>
                </a:solidFill>
                <a:latin typeface="Arial" charset="0"/>
                <a:cs typeface="Arial" charset="0"/>
              </a:rPr>
              <a:t>Management</a:t>
            </a:r>
          </a:p>
          <a:p>
            <a:pPr eaLnBrk="1" hangingPunct="1"/>
            <a:endParaRPr lang="en-GB" dirty="0">
              <a:solidFill>
                <a:srgbClr val="000000"/>
              </a:solidFill>
              <a:latin typeface="Arial" charset="0"/>
              <a:cs typeface="Arial" charset="0"/>
            </a:endParaRPr>
          </a:p>
          <a:p>
            <a:pPr rtl="0" eaLnBrk="1" hangingPunct="1"/>
            <a:r>
              <a:rPr lang="en-GB" dirty="0">
                <a:solidFill>
                  <a:srgbClr val="000000"/>
                </a:solidFill>
                <a:latin typeface="Arial" charset="0"/>
                <a:cs typeface="Arial" charset="0"/>
              </a:rPr>
              <a:t>The stable patient</a:t>
            </a:r>
          </a:p>
          <a:p>
            <a:pPr rtl="0" eaLnBrk="1" hangingPunct="1"/>
            <a:r>
              <a:rPr lang="en-GB" dirty="0">
                <a:solidFill>
                  <a:srgbClr val="000000"/>
                </a:solidFill>
                <a:latin typeface="Arial" charset="0"/>
                <a:cs typeface="Arial" charset="0"/>
              </a:rPr>
              <a:t>The unstable patient</a:t>
            </a:r>
            <a:endParaRPr lang="en-US" dirty="0">
              <a:solidFill>
                <a:srgbClr val="000000"/>
              </a:solidFill>
              <a:latin typeface="Arial" charset="0"/>
              <a:cs typeface="Arial" charset="0"/>
            </a:endParaRPr>
          </a:p>
        </p:txBody>
      </p:sp>
      <p:pic>
        <p:nvPicPr>
          <p:cNvPr id="37892"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7242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38915" name="Rectangle 3"/>
          <p:cNvSpPr>
            <a:spLocks noGrp="1" noChangeArrowheads="1"/>
          </p:cNvSpPr>
          <p:nvPr>
            <p:ph idx="1"/>
          </p:nvPr>
        </p:nvSpPr>
        <p:spPr>
          <a:xfrm>
            <a:off x="498474" y="1382890"/>
            <a:ext cx="7556313" cy="5249332"/>
          </a:xfrm>
        </p:spPr>
        <p:txBody>
          <a:bodyPr>
            <a:normAutofit/>
          </a:bodyPr>
          <a:lstStyle/>
          <a:p>
            <a:pPr eaLnBrk="1" hangingPunct="1">
              <a:buFont typeface="Wingdings" charset="0"/>
              <a:buNone/>
            </a:pPr>
            <a:r>
              <a:rPr lang="en-GB" sz="2800" b="1" dirty="0">
                <a:solidFill>
                  <a:srgbClr val="000000"/>
                </a:solidFill>
                <a:latin typeface="Arial" charset="0"/>
                <a:cs typeface="Arial" charset="0"/>
              </a:rPr>
              <a:t>Pulmonary embolus</a:t>
            </a:r>
          </a:p>
          <a:p>
            <a:pPr eaLnBrk="1" hangingPunct="1">
              <a:buFont typeface="Wingdings" charset="0"/>
              <a:buNone/>
            </a:pPr>
            <a:r>
              <a:rPr lang="en-GB" u="sng" dirty="0">
                <a:solidFill>
                  <a:srgbClr val="000000"/>
                </a:solidFill>
                <a:latin typeface="Arial" charset="0"/>
                <a:cs typeface="Arial" charset="0"/>
              </a:rPr>
              <a:t>Investigations</a:t>
            </a:r>
          </a:p>
          <a:p>
            <a:pPr eaLnBrk="1" hangingPunct="1">
              <a:buFont typeface="Wingdings" charset="0"/>
              <a:buNone/>
            </a:pPr>
            <a:r>
              <a:rPr lang="en-GB" i="1" dirty="0">
                <a:solidFill>
                  <a:srgbClr val="000000"/>
                </a:solidFill>
                <a:latin typeface="Arial" charset="0"/>
                <a:cs typeface="Arial" charset="0"/>
              </a:rPr>
              <a:t>The stable patient</a:t>
            </a:r>
          </a:p>
          <a:p>
            <a:pPr eaLnBrk="1" hangingPunct="1">
              <a:buFont typeface="Wingdings" charset="0"/>
              <a:buNone/>
            </a:pPr>
            <a:endParaRPr lang="en-GB" dirty="0">
              <a:solidFill>
                <a:srgbClr val="000000"/>
              </a:solidFill>
              <a:latin typeface="Arial" charset="0"/>
              <a:cs typeface="Arial" charset="0"/>
            </a:endParaRPr>
          </a:p>
          <a:p>
            <a:pPr rtl="0" eaLnBrk="1" hangingPunct="1"/>
            <a:r>
              <a:rPr lang="en-GB" dirty="0">
                <a:solidFill>
                  <a:srgbClr val="000000"/>
                </a:solidFill>
                <a:latin typeface="Arial" charset="0"/>
                <a:cs typeface="Arial" charset="0"/>
              </a:rPr>
              <a:t>ECG &amp; CXR; blood gases</a:t>
            </a:r>
          </a:p>
          <a:p>
            <a:pPr rtl="0" eaLnBrk="1" hangingPunct="1"/>
            <a:r>
              <a:rPr lang="en-GB" dirty="0">
                <a:solidFill>
                  <a:srgbClr val="000000"/>
                </a:solidFill>
                <a:latin typeface="Arial" charset="0"/>
                <a:cs typeface="Arial" charset="0"/>
              </a:rPr>
              <a:t>VQ scan</a:t>
            </a:r>
          </a:p>
          <a:p>
            <a:pPr rtl="0" eaLnBrk="1" hangingPunct="1"/>
            <a:r>
              <a:rPr lang="en-GB" dirty="0">
                <a:solidFill>
                  <a:srgbClr val="000000"/>
                </a:solidFill>
                <a:latin typeface="Arial" charset="0"/>
                <a:cs typeface="Arial" charset="0"/>
              </a:rPr>
              <a:t>CT angiography</a:t>
            </a:r>
          </a:p>
          <a:p>
            <a:pPr rtl="0" eaLnBrk="1" hangingPunct="1"/>
            <a:r>
              <a:rPr lang="en-GB" dirty="0">
                <a:solidFill>
                  <a:srgbClr val="000000"/>
                </a:solidFill>
                <a:latin typeface="Arial" charset="0"/>
                <a:cs typeface="Arial" charset="0"/>
              </a:rPr>
              <a:t>Duplex Doppler u/s of leg veins</a:t>
            </a:r>
          </a:p>
          <a:p>
            <a:pPr rtl="0" eaLnBrk="1" hangingPunct="1"/>
            <a:r>
              <a:rPr lang="en-GB" dirty="0">
                <a:solidFill>
                  <a:srgbClr val="000000"/>
                </a:solidFill>
                <a:latin typeface="Arial" charset="0"/>
                <a:cs typeface="Arial" charset="0"/>
              </a:rPr>
              <a:t>Pulmonary angiogram</a:t>
            </a:r>
          </a:p>
          <a:p>
            <a:pPr eaLnBrk="1" hangingPunct="1"/>
            <a:endParaRPr lang="en-US" sz="1800" dirty="0">
              <a:solidFill>
                <a:srgbClr val="000000"/>
              </a:solidFill>
              <a:latin typeface="Arial" charset="0"/>
              <a:cs typeface="Arial" charset="0"/>
            </a:endParaRPr>
          </a:p>
        </p:txBody>
      </p:sp>
      <p:pic>
        <p:nvPicPr>
          <p:cNvPr id="38916"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837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39939" name="Rectangle 3"/>
          <p:cNvSpPr>
            <a:spLocks noGrp="1" noChangeArrowheads="1"/>
          </p:cNvSpPr>
          <p:nvPr>
            <p:ph idx="1"/>
          </p:nvPr>
        </p:nvSpPr>
        <p:spPr>
          <a:xfrm>
            <a:off x="498474" y="1312334"/>
            <a:ext cx="7556313" cy="4813830"/>
          </a:xfrm>
        </p:spPr>
        <p:txBody>
          <a:bodyPr/>
          <a:lstStyle/>
          <a:p>
            <a:pPr eaLnBrk="1" hangingPunct="1">
              <a:buFont typeface="Wingdings" charset="0"/>
              <a:buNone/>
            </a:pPr>
            <a:r>
              <a:rPr lang="en-GB" sz="2400" b="1" dirty="0">
                <a:solidFill>
                  <a:srgbClr val="000000"/>
                </a:solidFill>
                <a:latin typeface="Arial" charset="0"/>
                <a:cs typeface="Arial" charset="0"/>
              </a:rPr>
              <a:t>Pulmonary embolus</a:t>
            </a:r>
          </a:p>
          <a:p>
            <a:pPr eaLnBrk="1" hangingPunct="1">
              <a:buFont typeface="Wingdings" charset="0"/>
              <a:buNone/>
            </a:pPr>
            <a:r>
              <a:rPr lang="en-GB" u="sng" dirty="0">
                <a:solidFill>
                  <a:srgbClr val="000000"/>
                </a:solidFill>
                <a:latin typeface="Arial" charset="0"/>
                <a:cs typeface="Arial" charset="0"/>
              </a:rPr>
              <a:t>Investigations</a:t>
            </a:r>
          </a:p>
          <a:p>
            <a:pPr eaLnBrk="1" hangingPunct="1">
              <a:buFont typeface="Wingdings" charset="0"/>
              <a:buNone/>
            </a:pPr>
            <a:r>
              <a:rPr lang="en-GB" i="1" dirty="0">
                <a:solidFill>
                  <a:srgbClr val="000000"/>
                </a:solidFill>
                <a:latin typeface="Arial" charset="0"/>
                <a:cs typeface="Arial" charset="0"/>
              </a:rPr>
              <a:t>The unstable patient</a:t>
            </a:r>
          </a:p>
          <a:p>
            <a:pPr eaLnBrk="1" hangingPunct="1">
              <a:buFont typeface="Wingdings" charset="0"/>
              <a:buNone/>
            </a:pPr>
            <a:endParaRPr lang="en-GB" dirty="0">
              <a:solidFill>
                <a:srgbClr val="000000"/>
              </a:solidFill>
              <a:latin typeface="Arial" charset="0"/>
              <a:cs typeface="Arial" charset="0"/>
            </a:endParaRPr>
          </a:p>
          <a:p>
            <a:pPr rtl="0" eaLnBrk="1" hangingPunct="1"/>
            <a:r>
              <a:rPr lang="en-GB" dirty="0">
                <a:solidFill>
                  <a:srgbClr val="000000"/>
                </a:solidFill>
                <a:latin typeface="Arial" charset="0"/>
                <a:cs typeface="Arial" charset="0"/>
              </a:rPr>
              <a:t>Echocardiogram</a:t>
            </a:r>
          </a:p>
          <a:p>
            <a:pPr rtl="0" eaLnBrk="1" hangingPunct="1"/>
            <a:r>
              <a:rPr lang="en-GB" dirty="0">
                <a:solidFill>
                  <a:srgbClr val="000000"/>
                </a:solidFill>
                <a:latin typeface="Arial" charset="0"/>
                <a:cs typeface="Arial" charset="0"/>
              </a:rPr>
              <a:t>Pulmonary angiogram</a:t>
            </a:r>
          </a:p>
          <a:p>
            <a:pPr rtl="0" eaLnBrk="1" hangingPunct="1"/>
            <a:r>
              <a:rPr lang="en-GB" dirty="0">
                <a:solidFill>
                  <a:srgbClr val="000000"/>
                </a:solidFill>
                <a:latin typeface="Arial" charset="0"/>
                <a:cs typeface="Arial" charset="0"/>
              </a:rPr>
              <a:t>Spiral CT – very sensitive</a:t>
            </a:r>
            <a:endParaRPr lang="en-US" dirty="0">
              <a:solidFill>
                <a:srgbClr val="000000"/>
              </a:solidFill>
              <a:latin typeface="Arial" charset="0"/>
              <a:cs typeface="Arial" charset="0"/>
            </a:endParaRPr>
          </a:p>
        </p:txBody>
      </p:sp>
      <p:pic>
        <p:nvPicPr>
          <p:cNvPr id="39940"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397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98474" y="213472"/>
            <a:ext cx="7556313" cy="1116106"/>
          </a:xfrm>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47107" name="Rectangle 3"/>
          <p:cNvSpPr>
            <a:spLocks noGrp="1" noChangeArrowheads="1"/>
          </p:cNvSpPr>
          <p:nvPr>
            <p:ph idx="1"/>
          </p:nvPr>
        </p:nvSpPr>
        <p:spPr>
          <a:xfrm>
            <a:off x="323850" y="1449481"/>
            <a:ext cx="7730937" cy="4525963"/>
          </a:xfrm>
        </p:spPr>
        <p:txBody>
          <a:bodyPr>
            <a:normAutofit lnSpcReduction="10000"/>
          </a:bodyPr>
          <a:lstStyle/>
          <a:p>
            <a:pPr eaLnBrk="1" hangingPunct="1">
              <a:lnSpc>
                <a:spcPct val="120000"/>
              </a:lnSpc>
              <a:buFont typeface="Wingdings" charset="0"/>
              <a:buNone/>
            </a:pPr>
            <a:endParaRPr lang="en-GB" dirty="0">
              <a:solidFill>
                <a:srgbClr val="000000"/>
              </a:solidFill>
              <a:latin typeface="Arial" charset="0"/>
              <a:cs typeface="Arial" charset="0"/>
            </a:endParaRPr>
          </a:p>
          <a:p>
            <a:pPr algn="l" rtl="0" eaLnBrk="1" hangingPunct="1">
              <a:lnSpc>
                <a:spcPct val="120000"/>
              </a:lnSpc>
              <a:buFont typeface="Wingdings" charset="0"/>
              <a:buNone/>
            </a:pPr>
            <a:r>
              <a:rPr lang="en-GB" dirty="0">
                <a:solidFill>
                  <a:srgbClr val="000000"/>
                </a:solidFill>
                <a:latin typeface="Arial" charset="0"/>
                <a:cs typeface="Arial" charset="0"/>
              </a:rPr>
              <a:t> A 60 year old patient of ASA 1 anaesthetic risk underwent a total gastrectomy for cancer stomach. </a:t>
            </a:r>
          </a:p>
          <a:p>
            <a:pPr algn="l" rtl="0" eaLnBrk="1" hangingPunct="1">
              <a:lnSpc>
                <a:spcPct val="120000"/>
              </a:lnSpc>
              <a:buFont typeface="Wingdings" charset="0"/>
              <a:buNone/>
            </a:pPr>
            <a:endParaRPr lang="en-GB" dirty="0">
              <a:solidFill>
                <a:srgbClr val="000000"/>
              </a:solidFill>
              <a:latin typeface="Arial" charset="0"/>
              <a:cs typeface="Arial" charset="0"/>
            </a:endParaRPr>
          </a:p>
          <a:p>
            <a:pPr algn="l" rtl="0" eaLnBrk="1" hangingPunct="1">
              <a:lnSpc>
                <a:spcPct val="120000"/>
              </a:lnSpc>
              <a:buFont typeface="Wingdings" charset="0"/>
              <a:buNone/>
            </a:pPr>
            <a:r>
              <a:rPr lang="en-GB" dirty="0">
                <a:solidFill>
                  <a:srgbClr val="000000"/>
                </a:solidFill>
                <a:latin typeface="Arial" charset="0"/>
                <a:cs typeface="Arial" charset="0"/>
              </a:rPr>
              <a:t>While in the ITU, 12 hours postoperatively, his BP has fallen to 80 mm hg systolic, with no urine </a:t>
            </a:r>
            <a:r>
              <a:rPr lang="en-GB" dirty="0" err="1">
                <a:solidFill>
                  <a:srgbClr val="000000"/>
                </a:solidFill>
                <a:latin typeface="Arial" charset="0"/>
                <a:cs typeface="Arial" charset="0"/>
              </a:rPr>
              <a:t>outpout</a:t>
            </a:r>
            <a:r>
              <a:rPr lang="en-GB" dirty="0">
                <a:solidFill>
                  <a:srgbClr val="000000"/>
                </a:solidFill>
                <a:latin typeface="Arial" charset="0"/>
                <a:cs typeface="Arial" charset="0"/>
              </a:rPr>
              <a:t> over the last 3 hours and is hypoxic with O</a:t>
            </a:r>
            <a:r>
              <a:rPr lang="en-GB" baseline="-25000" dirty="0">
                <a:solidFill>
                  <a:srgbClr val="000000"/>
                </a:solidFill>
                <a:latin typeface="Arial" charset="0"/>
                <a:cs typeface="Arial" charset="0"/>
              </a:rPr>
              <a:t>2</a:t>
            </a:r>
            <a:r>
              <a:rPr lang="en-GB" dirty="0">
                <a:solidFill>
                  <a:srgbClr val="000000"/>
                </a:solidFill>
                <a:latin typeface="Arial" charset="0"/>
                <a:cs typeface="Arial" charset="0"/>
              </a:rPr>
              <a:t> saturation of 92%. </a:t>
            </a:r>
          </a:p>
          <a:p>
            <a:pPr algn="l" rtl="0" eaLnBrk="1" hangingPunct="1">
              <a:lnSpc>
                <a:spcPct val="120000"/>
              </a:lnSpc>
              <a:buFont typeface="Wingdings" charset="0"/>
              <a:buNone/>
            </a:pPr>
            <a:endParaRPr lang="en-GB" dirty="0">
              <a:solidFill>
                <a:srgbClr val="000000"/>
              </a:solidFill>
              <a:latin typeface="Arial" charset="0"/>
              <a:cs typeface="Arial" charset="0"/>
            </a:endParaRPr>
          </a:p>
          <a:p>
            <a:pPr algn="l" rtl="0" eaLnBrk="1" hangingPunct="1">
              <a:lnSpc>
                <a:spcPct val="120000"/>
              </a:lnSpc>
              <a:buFont typeface="Wingdings" charset="0"/>
              <a:buNone/>
            </a:pPr>
            <a:r>
              <a:rPr lang="en-GB" dirty="0">
                <a:solidFill>
                  <a:srgbClr val="000000"/>
                </a:solidFill>
                <a:latin typeface="Arial" charset="0"/>
                <a:cs typeface="Arial" charset="0"/>
              </a:rPr>
              <a:t>What will you suspect and how will you manage?</a:t>
            </a:r>
            <a:endParaRPr lang="en-US" baseline="-25000" dirty="0">
              <a:solidFill>
                <a:srgbClr val="000000"/>
              </a:solidFill>
              <a:latin typeface="Arial" charset="0"/>
              <a:cs typeface="Arial" charset="0"/>
            </a:endParaRPr>
          </a:p>
        </p:txBody>
      </p:sp>
      <p:pic>
        <p:nvPicPr>
          <p:cNvPr id="47108"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181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264195" name="Rectangle 3"/>
          <p:cNvSpPr>
            <a:spLocks noGrp="1" noChangeArrowheads="1"/>
          </p:cNvSpPr>
          <p:nvPr>
            <p:ph idx="1"/>
          </p:nvPr>
        </p:nvSpPr>
        <p:spPr>
          <a:xfrm>
            <a:off x="498474" y="1600200"/>
            <a:ext cx="7556313" cy="4144963"/>
          </a:xfrm>
        </p:spPr>
        <p:txBody>
          <a:bodyPr>
            <a:normAutofit fontScale="85000" lnSpcReduction="20000"/>
          </a:bodyPr>
          <a:lstStyle/>
          <a:p>
            <a:pPr algn="ctr" eaLnBrk="1" hangingPunct="1">
              <a:buFont typeface="Wingdings" charset="0"/>
              <a:buNone/>
            </a:pPr>
            <a:endParaRPr lang="en-GB" sz="2600" dirty="0">
              <a:solidFill>
                <a:srgbClr val="000000"/>
              </a:solidFill>
              <a:latin typeface="Arial" charset="0"/>
              <a:cs typeface="Arial" charset="0"/>
            </a:endParaRPr>
          </a:p>
          <a:p>
            <a:pPr algn="l" rtl="0" eaLnBrk="1" hangingPunct="1">
              <a:buFont typeface="Wingdings" charset="0"/>
              <a:buNone/>
            </a:pPr>
            <a:r>
              <a:rPr lang="en-GB" sz="2600" b="1" dirty="0">
                <a:solidFill>
                  <a:srgbClr val="000000"/>
                </a:solidFill>
                <a:latin typeface="Arial" charset="0"/>
                <a:cs typeface="Arial" charset="0"/>
              </a:rPr>
              <a:t>Post-operative hypotension from bleeding</a:t>
            </a:r>
          </a:p>
          <a:p>
            <a:pPr algn="l" rtl="0" eaLnBrk="1" hangingPunct="1">
              <a:buFont typeface="Wingdings" charset="0"/>
              <a:buNone/>
            </a:pPr>
            <a:endParaRPr lang="en-GB" sz="2600" b="1" dirty="0">
              <a:solidFill>
                <a:srgbClr val="000000"/>
              </a:solidFill>
              <a:latin typeface="Arial" charset="0"/>
              <a:cs typeface="Arial" charset="0"/>
            </a:endParaRPr>
          </a:p>
          <a:p>
            <a:pPr algn="l" rtl="0" eaLnBrk="1" hangingPunct="1">
              <a:buFont typeface="Wingdings" charset="0"/>
              <a:buNone/>
            </a:pPr>
            <a:r>
              <a:rPr lang="en-GB" sz="2700" dirty="0">
                <a:solidFill>
                  <a:srgbClr val="000000"/>
                </a:solidFill>
                <a:latin typeface="Arial" charset="0"/>
                <a:cs typeface="Arial" charset="0"/>
              </a:rPr>
              <a:t>Q. Where would the bleeding come from?</a:t>
            </a:r>
          </a:p>
          <a:p>
            <a:pPr algn="l" rtl="0" eaLnBrk="1" hangingPunct="1">
              <a:buFont typeface="Wingdings" charset="0"/>
              <a:buNone/>
            </a:pPr>
            <a:r>
              <a:rPr lang="en-GB" sz="2700" dirty="0">
                <a:solidFill>
                  <a:srgbClr val="000000"/>
                </a:solidFill>
                <a:latin typeface="Arial" charset="0"/>
                <a:cs typeface="Arial" charset="0"/>
              </a:rPr>
              <a:t>     Slipped left gastric artery ligature</a:t>
            </a:r>
          </a:p>
          <a:p>
            <a:pPr algn="l" rtl="0" eaLnBrk="1" hangingPunct="1">
              <a:buFont typeface="Wingdings" charset="0"/>
              <a:buNone/>
            </a:pPr>
            <a:endParaRPr lang="en-GB" sz="2700" dirty="0">
              <a:solidFill>
                <a:srgbClr val="000000"/>
              </a:solidFill>
              <a:latin typeface="Arial" charset="0"/>
              <a:cs typeface="Arial" charset="0"/>
            </a:endParaRPr>
          </a:p>
          <a:p>
            <a:pPr algn="l" rtl="0" eaLnBrk="1" hangingPunct="1">
              <a:buFont typeface="Wingdings" charset="0"/>
              <a:buNone/>
            </a:pPr>
            <a:r>
              <a:rPr lang="en-GB" sz="2700" dirty="0">
                <a:solidFill>
                  <a:srgbClr val="000000"/>
                </a:solidFill>
                <a:latin typeface="Arial" charset="0"/>
                <a:cs typeface="Arial" charset="0"/>
              </a:rPr>
              <a:t>Q. Where does the left gastric artery arise from?</a:t>
            </a:r>
          </a:p>
          <a:p>
            <a:pPr algn="l" rtl="0" eaLnBrk="1" hangingPunct="1">
              <a:buFont typeface="Wingdings" charset="0"/>
              <a:buNone/>
            </a:pPr>
            <a:r>
              <a:rPr lang="en-GB" sz="2700" dirty="0">
                <a:solidFill>
                  <a:srgbClr val="000000"/>
                </a:solidFill>
                <a:latin typeface="Arial" charset="0"/>
                <a:cs typeface="Arial" charset="0"/>
              </a:rPr>
              <a:t>     The coeliac axis</a:t>
            </a:r>
            <a:endParaRPr lang="en-US" sz="2700" dirty="0">
              <a:solidFill>
                <a:srgbClr val="000000"/>
              </a:solidFill>
              <a:latin typeface="Arial" charset="0"/>
              <a:cs typeface="Arial" charset="0"/>
            </a:endParaRPr>
          </a:p>
        </p:txBody>
      </p:sp>
      <p:pic>
        <p:nvPicPr>
          <p:cNvPr id="48132"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182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419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419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419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4195">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41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49155" name="Rectangle 3"/>
          <p:cNvSpPr>
            <a:spLocks noGrp="1" noChangeArrowheads="1"/>
          </p:cNvSpPr>
          <p:nvPr>
            <p:ph idx="1"/>
          </p:nvPr>
        </p:nvSpPr>
        <p:spPr>
          <a:xfrm>
            <a:off x="498474" y="1326444"/>
            <a:ext cx="8363304" cy="5122334"/>
          </a:xfrm>
        </p:spPr>
        <p:txBody>
          <a:bodyPr>
            <a:normAutofit/>
          </a:bodyPr>
          <a:lstStyle/>
          <a:p>
            <a:pPr eaLnBrk="1" hangingPunct="1">
              <a:lnSpc>
                <a:spcPct val="90000"/>
              </a:lnSpc>
              <a:buFont typeface="Wingdings" charset="0"/>
              <a:buNone/>
            </a:pPr>
            <a:r>
              <a:rPr lang="en-GB" sz="2600" b="1">
                <a:solidFill>
                  <a:srgbClr val="000000"/>
                </a:solidFill>
                <a:latin typeface="Arial" charset="0"/>
                <a:cs typeface="Arial" charset="0"/>
              </a:rPr>
              <a:t>Post-operative hypotension</a:t>
            </a:r>
            <a:endParaRPr lang="en-GB" sz="2600" b="1" dirty="0">
              <a:solidFill>
                <a:srgbClr val="000000"/>
              </a:solidFill>
              <a:latin typeface="Arial" charset="0"/>
              <a:cs typeface="Arial" charset="0"/>
            </a:endParaRPr>
          </a:p>
          <a:p>
            <a:pPr eaLnBrk="1" hangingPunct="1">
              <a:lnSpc>
                <a:spcPct val="90000"/>
              </a:lnSpc>
              <a:buFont typeface="Wingdings" charset="0"/>
              <a:buNone/>
            </a:pPr>
            <a:r>
              <a:rPr lang="en-GB" sz="2200" u="sng" dirty="0">
                <a:solidFill>
                  <a:srgbClr val="000000"/>
                </a:solidFill>
                <a:latin typeface="Arial" charset="0"/>
                <a:cs typeface="Arial" charset="0"/>
              </a:rPr>
              <a:t>Investigations</a:t>
            </a:r>
          </a:p>
          <a:p>
            <a:pPr algn="ctr" eaLnBrk="1" hangingPunct="1">
              <a:lnSpc>
                <a:spcPct val="90000"/>
              </a:lnSpc>
              <a:buFont typeface="Wingdings" charset="0"/>
              <a:buNone/>
            </a:pPr>
            <a:endParaRPr lang="en-GB" sz="2200" dirty="0">
              <a:solidFill>
                <a:srgbClr val="000000"/>
              </a:solidFill>
              <a:latin typeface="Arial" charset="0"/>
              <a:cs typeface="Arial" charset="0"/>
            </a:endParaRPr>
          </a:p>
          <a:p>
            <a:pPr algn="l" rtl="0" eaLnBrk="1" hangingPunct="1">
              <a:lnSpc>
                <a:spcPct val="90000"/>
              </a:lnSpc>
            </a:pPr>
            <a:r>
              <a:rPr lang="en-GB" sz="2200" dirty="0">
                <a:solidFill>
                  <a:srgbClr val="000000"/>
                </a:solidFill>
                <a:latin typeface="Arial" charset="0"/>
                <a:cs typeface="Arial" charset="0"/>
              </a:rPr>
              <a:t>Monitor BP</a:t>
            </a:r>
          </a:p>
          <a:p>
            <a:pPr algn="l" rtl="0" eaLnBrk="1" hangingPunct="1">
              <a:lnSpc>
                <a:spcPct val="90000"/>
              </a:lnSpc>
            </a:pPr>
            <a:r>
              <a:rPr lang="en-GB" sz="2200" dirty="0">
                <a:solidFill>
                  <a:srgbClr val="000000"/>
                </a:solidFill>
                <a:latin typeface="Arial" charset="0"/>
                <a:cs typeface="Arial" charset="0"/>
              </a:rPr>
              <a:t>Continuous ECG, pulse </a:t>
            </a:r>
            <a:r>
              <a:rPr lang="en-GB" sz="2200" dirty="0" err="1">
                <a:solidFill>
                  <a:srgbClr val="000000"/>
                </a:solidFill>
                <a:latin typeface="Arial" charset="0"/>
                <a:cs typeface="Arial" charset="0"/>
              </a:rPr>
              <a:t>oximetry</a:t>
            </a:r>
            <a:endParaRPr lang="en-GB" sz="2200" dirty="0">
              <a:solidFill>
                <a:srgbClr val="000000"/>
              </a:solidFill>
              <a:latin typeface="Arial" charset="0"/>
              <a:cs typeface="Arial" charset="0"/>
            </a:endParaRPr>
          </a:p>
          <a:p>
            <a:pPr algn="l" rtl="0" eaLnBrk="1" hangingPunct="1">
              <a:lnSpc>
                <a:spcPct val="90000"/>
              </a:lnSpc>
            </a:pPr>
            <a:r>
              <a:rPr lang="en-GB" sz="2200" dirty="0">
                <a:solidFill>
                  <a:srgbClr val="000000"/>
                </a:solidFill>
                <a:latin typeface="Arial" charset="0"/>
                <a:cs typeface="Arial" charset="0"/>
              </a:rPr>
              <a:t>Monitor urine output</a:t>
            </a:r>
          </a:p>
          <a:p>
            <a:pPr algn="l" rtl="0" eaLnBrk="1" hangingPunct="1">
              <a:lnSpc>
                <a:spcPct val="90000"/>
              </a:lnSpc>
            </a:pPr>
            <a:r>
              <a:rPr lang="en-GB" sz="2200" dirty="0">
                <a:solidFill>
                  <a:srgbClr val="000000"/>
                </a:solidFill>
                <a:latin typeface="Arial" charset="0"/>
                <a:cs typeface="Arial" charset="0"/>
              </a:rPr>
              <a:t>Monitor core and peripheral temperature</a:t>
            </a:r>
          </a:p>
          <a:p>
            <a:pPr algn="l" rtl="0" eaLnBrk="1" hangingPunct="1">
              <a:lnSpc>
                <a:spcPct val="90000"/>
              </a:lnSpc>
            </a:pPr>
            <a:r>
              <a:rPr lang="en-GB" sz="2200" dirty="0">
                <a:solidFill>
                  <a:srgbClr val="000000"/>
                </a:solidFill>
                <a:latin typeface="Arial" charset="0"/>
                <a:cs typeface="Arial" charset="0"/>
              </a:rPr>
              <a:t>Blood samples: FBC, Cross match</a:t>
            </a:r>
          </a:p>
          <a:p>
            <a:pPr algn="l" rtl="0" eaLnBrk="1" hangingPunct="1">
              <a:lnSpc>
                <a:spcPct val="90000"/>
              </a:lnSpc>
              <a:buFont typeface="Wingdings" charset="0"/>
              <a:buNone/>
            </a:pPr>
            <a:r>
              <a:rPr lang="en-GB" sz="2200" dirty="0">
                <a:solidFill>
                  <a:srgbClr val="000000"/>
                </a:solidFill>
                <a:latin typeface="Arial" charset="0"/>
                <a:cs typeface="Arial" charset="0"/>
              </a:rPr>
              <a:t>                             Coagulation screen</a:t>
            </a:r>
          </a:p>
          <a:p>
            <a:pPr algn="ctr" eaLnBrk="1" hangingPunct="1">
              <a:lnSpc>
                <a:spcPct val="90000"/>
              </a:lnSpc>
              <a:buFont typeface="Wingdings" charset="0"/>
              <a:buNone/>
            </a:pPr>
            <a:endParaRPr lang="en-US" sz="2700" dirty="0">
              <a:solidFill>
                <a:srgbClr val="000000"/>
              </a:solidFill>
              <a:latin typeface="Arial" charset="0"/>
              <a:cs typeface="Arial" charset="0"/>
            </a:endParaRPr>
          </a:p>
        </p:txBody>
      </p:sp>
      <p:pic>
        <p:nvPicPr>
          <p:cNvPr id="49156"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46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56323" name="Rectangle 3"/>
          <p:cNvSpPr>
            <a:spLocks noGrp="1" noChangeArrowheads="1"/>
          </p:cNvSpPr>
          <p:nvPr>
            <p:ph idx="1"/>
          </p:nvPr>
        </p:nvSpPr>
        <p:spPr>
          <a:xfrm>
            <a:off x="498474" y="2305664"/>
            <a:ext cx="7556313" cy="2814975"/>
          </a:xfrm>
        </p:spPr>
        <p:txBody>
          <a:bodyPr>
            <a:normAutofit/>
          </a:bodyPr>
          <a:lstStyle/>
          <a:p>
            <a:pPr algn="ctr" eaLnBrk="1" hangingPunct="1">
              <a:lnSpc>
                <a:spcPct val="120000"/>
              </a:lnSpc>
              <a:buFont typeface="Wingdings" charset="0"/>
              <a:buNone/>
            </a:pPr>
            <a:endParaRPr lang="en-GB" dirty="0">
              <a:solidFill>
                <a:srgbClr val="000000"/>
              </a:solidFill>
              <a:latin typeface="Arial" charset="0"/>
              <a:cs typeface="Arial" charset="0"/>
            </a:endParaRPr>
          </a:p>
          <a:p>
            <a:pPr algn="l" rtl="0" eaLnBrk="1" hangingPunct="1">
              <a:lnSpc>
                <a:spcPct val="120000"/>
              </a:lnSpc>
              <a:buFont typeface="Wingdings" charset="0"/>
              <a:buNone/>
            </a:pPr>
            <a:r>
              <a:rPr lang="en-GB" dirty="0">
                <a:solidFill>
                  <a:srgbClr val="000000"/>
                </a:solidFill>
                <a:latin typeface="Arial" charset="0"/>
                <a:cs typeface="Arial" charset="0"/>
              </a:rPr>
              <a:t> A 60 year old woman has been admitted as an emergency with a 4-day history of severe right upper quadrant pain, vomiting, jaundice and intense pruritus and is very toxic – high temperature with rigors and hyper-dynamic circulation. </a:t>
            </a:r>
          </a:p>
          <a:p>
            <a:pPr algn="l" rtl="0" eaLnBrk="1" hangingPunct="1">
              <a:lnSpc>
                <a:spcPct val="120000"/>
              </a:lnSpc>
              <a:buFont typeface="Wingdings" charset="0"/>
              <a:buNone/>
            </a:pPr>
            <a:r>
              <a:rPr lang="en-GB" dirty="0">
                <a:solidFill>
                  <a:srgbClr val="000000"/>
                </a:solidFill>
                <a:latin typeface="Arial" charset="0"/>
                <a:cs typeface="Arial" charset="0"/>
              </a:rPr>
              <a:t>What will you suspect and outline the management.</a:t>
            </a:r>
            <a:endParaRPr lang="en-US" dirty="0">
              <a:solidFill>
                <a:srgbClr val="000000"/>
              </a:solidFill>
              <a:latin typeface="Arial" charset="0"/>
              <a:cs typeface="Arial" charset="0"/>
            </a:endParaRPr>
          </a:p>
        </p:txBody>
      </p:sp>
      <p:pic>
        <p:nvPicPr>
          <p:cNvPr id="5632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261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hangingPunct="1"/>
            <a:r>
              <a:rPr lang="en-GB" sz="6600" dirty="0">
                <a:solidFill>
                  <a:schemeClr val="bg1"/>
                </a:solidFill>
                <a:latin typeface="Times New Roman" charset="0"/>
                <a:cs typeface="Arial" charset="0"/>
              </a:rPr>
              <a:t>Critical Care</a:t>
            </a:r>
            <a:endParaRPr lang="en-US" sz="6600" dirty="0">
              <a:solidFill>
                <a:schemeClr val="bg1"/>
              </a:solidFill>
              <a:latin typeface="Times New Roman" charset="0"/>
              <a:cs typeface="Arial" charset="0"/>
            </a:endParaRPr>
          </a:p>
        </p:txBody>
      </p:sp>
      <p:sp>
        <p:nvSpPr>
          <p:cNvPr id="8195" name="Rectangle 3"/>
          <p:cNvSpPr>
            <a:spLocks noGrp="1" noChangeArrowheads="1"/>
          </p:cNvSpPr>
          <p:nvPr>
            <p:ph idx="1"/>
          </p:nvPr>
        </p:nvSpPr>
        <p:spPr>
          <a:xfrm>
            <a:off x="323850" y="1634067"/>
            <a:ext cx="7556313" cy="4144963"/>
          </a:xfrm>
        </p:spPr>
        <p:txBody>
          <a:bodyPr>
            <a:normAutofit/>
          </a:bodyPr>
          <a:lstStyle/>
          <a:p>
            <a:pPr algn="l" rtl="0" eaLnBrk="1" hangingPunct="1">
              <a:lnSpc>
                <a:spcPct val="80000"/>
              </a:lnSpc>
              <a:buFont typeface="Wingdings" charset="0"/>
              <a:buNone/>
            </a:pPr>
            <a:r>
              <a:rPr lang="en-GB" sz="2400" b="1" dirty="0">
                <a:solidFill>
                  <a:srgbClr val="000000"/>
                </a:solidFill>
                <a:latin typeface="Arial" charset="0"/>
                <a:cs typeface="Arial" charset="0"/>
              </a:rPr>
              <a:t>Pulse oximetry</a:t>
            </a:r>
          </a:p>
          <a:p>
            <a:pPr algn="l" rtl="0" eaLnBrk="1" hangingPunct="1">
              <a:lnSpc>
                <a:spcPct val="80000"/>
              </a:lnSpc>
              <a:buFont typeface="Wingdings" charset="0"/>
              <a:buNone/>
            </a:pPr>
            <a:endParaRPr lang="en-GB" dirty="0">
              <a:solidFill>
                <a:srgbClr val="000000"/>
              </a:solidFill>
              <a:latin typeface="Arial" charset="0"/>
              <a:cs typeface="Arial" charset="0"/>
            </a:endParaRPr>
          </a:p>
          <a:p>
            <a:pPr algn="l" rtl="0" eaLnBrk="1" hangingPunct="1">
              <a:lnSpc>
                <a:spcPct val="80000"/>
              </a:lnSpc>
            </a:pPr>
            <a:r>
              <a:rPr lang="en-GB" dirty="0">
                <a:solidFill>
                  <a:srgbClr val="000000"/>
                </a:solidFill>
                <a:latin typeface="Arial" charset="0"/>
                <a:cs typeface="Arial" charset="0"/>
              </a:rPr>
              <a:t> 95% - 100% = normal</a:t>
            </a:r>
          </a:p>
          <a:p>
            <a:pPr algn="l" rtl="0" eaLnBrk="1" hangingPunct="1">
              <a:lnSpc>
                <a:spcPct val="80000"/>
              </a:lnSpc>
            </a:pPr>
            <a:endParaRPr lang="en-GB" dirty="0">
              <a:solidFill>
                <a:srgbClr val="000000"/>
              </a:solidFill>
              <a:latin typeface="Arial" charset="0"/>
              <a:cs typeface="Arial" charset="0"/>
            </a:endParaRPr>
          </a:p>
          <a:p>
            <a:pPr algn="l" rtl="0" eaLnBrk="1" hangingPunct="1">
              <a:lnSpc>
                <a:spcPct val="80000"/>
              </a:lnSpc>
            </a:pPr>
            <a:r>
              <a:rPr lang="en-GB" dirty="0">
                <a:solidFill>
                  <a:srgbClr val="000000"/>
                </a:solidFill>
                <a:latin typeface="Arial" charset="0"/>
                <a:cs typeface="Arial" charset="0"/>
              </a:rPr>
              <a:t> 93% = Warning! PaO</a:t>
            </a:r>
            <a:r>
              <a:rPr lang="en-GB" baseline="-25000" dirty="0">
                <a:solidFill>
                  <a:srgbClr val="000000"/>
                </a:solidFill>
                <a:latin typeface="Arial" charset="0"/>
                <a:cs typeface="Arial" charset="0"/>
              </a:rPr>
              <a:t>2</a:t>
            </a:r>
            <a:r>
              <a:rPr lang="en-GB" dirty="0">
                <a:solidFill>
                  <a:srgbClr val="000000"/>
                </a:solidFill>
                <a:latin typeface="Arial" charset="0"/>
                <a:cs typeface="Arial" charset="0"/>
              </a:rPr>
              <a:t> around 60</a:t>
            </a:r>
          </a:p>
          <a:p>
            <a:pPr algn="l" rtl="0" eaLnBrk="1" hangingPunct="1">
              <a:lnSpc>
                <a:spcPct val="80000"/>
              </a:lnSpc>
              <a:buFont typeface="Wingdings" charset="0"/>
              <a:buNone/>
            </a:pPr>
            <a:endParaRPr lang="en-GB" dirty="0">
              <a:solidFill>
                <a:srgbClr val="000000"/>
              </a:solidFill>
              <a:latin typeface="Arial" charset="0"/>
              <a:cs typeface="Arial" charset="0"/>
            </a:endParaRPr>
          </a:p>
          <a:p>
            <a:pPr algn="l" rtl="0" eaLnBrk="1" hangingPunct="1">
              <a:lnSpc>
                <a:spcPct val="80000"/>
              </a:lnSpc>
            </a:pPr>
            <a:r>
              <a:rPr lang="en-GB" dirty="0">
                <a:solidFill>
                  <a:srgbClr val="000000"/>
                </a:solidFill>
                <a:latin typeface="Arial" charset="0"/>
                <a:cs typeface="Arial" charset="0"/>
              </a:rPr>
              <a:t>&lt; 90% = patient is in severe trouble</a:t>
            </a:r>
          </a:p>
          <a:p>
            <a:pPr algn="ctr" eaLnBrk="1" hangingPunct="1">
              <a:lnSpc>
                <a:spcPct val="80000"/>
              </a:lnSpc>
              <a:buFont typeface="Wingdings" charset="0"/>
              <a:buNone/>
            </a:pPr>
            <a:endParaRPr lang="en-GB" dirty="0">
              <a:solidFill>
                <a:srgbClr val="000000"/>
              </a:solidFill>
              <a:latin typeface="Arial" charset="0"/>
              <a:cs typeface="Arial" charset="0"/>
            </a:endParaRPr>
          </a:p>
          <a:p>
            <a:pPr eaLnBrk="1" hangingPunct="1">
              <a:lnSpc>
                <a:spcPct val="80000"/>
              </a:lnSpc>
              <a:buFont typeface="Wingdings" charset="0"/>
              <a:buNone/>
            </a:pPr>
            <a:endParaRPr lang="en-GB" baseline="-25000" dirty="0">
              <a:solidFill>
                <a:srgbClr val="000000"/>
              </a:solidFill>
              <a:latin typeface="Arial" charset="0"/>
              <a:cs typeface="Arial" charset="0"/>
            </a:endParaRPr>
          </a:p>
          <a:p>
            <a:pPr algn="ctr" eaLnBrk="1" hangingPunct="1">
              <a:lnSpc>
                <a:spcPct val="80000"/>
              </a:lnSpc>
              <a:buFont typeface="Wingdings" charset="0"/>
              <a:buNone/>
            </a:pPr>
            <a:endParaRPr lang="en-US" sz="1800" baseline="-25000" dirty="0">
              <a:solidFill>
                <a:srgbClr val="000000"/>
              </a:solidFill>
              <a:latin typeface="Arial" charset="0"/>
              <a:cs typeface="Arial" charset="0"/>
            </a:endParaRPr>
          </a:p>
        </p:txBody>
      </p:sp>
      <p:pic>
        <p:nvPicPr>
          <p:cNvPr id="8196"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48757" y="2219864"/>
            <a:ext cx="3649156" cy="2594674"/>
          </a:xfrm>
          <a:prstGeom prst="rect">
            <a:avLst/>
          </a:prstGeom>
        </p:spPr>
      </p:pic>
    </p:spTree>
    <p:extLst>
      <p:ext uri="{BB962C8B-B14F-4D97-AF65-F5344CB8AC3E}">
        <p14:creationId xmlns:p14="http://schemas.microsoft.com/office/powerpoint/2010/main" val="1441455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57347" name="Rectangle 3"/>
          <p:cNvSpPr>
            <a:spLocks noGrp="1" noChangeArrowheads="1"/>
          </p:cNvSpPr>
          <p:nvPr>
            <p:ph idx="1"/>
          </p:nvPr>
        </p:nvSpPr>
        <p:spPr>
          <a:xfrm>
            <a:off x="252962" y="1520395"/>
            <a:ext cx="8047335" cy="5130800"/>
          </a:xfrm>
        </p:spPr>
        <p:txBody>
          <a:bodyPr>
            <a:normAutofit/>
          </a:bodyPr>
          <a:lstStyle/>
          <a:p>
            <a:pPr eaLnBrk="1" hangingPunct="1">
              <a:lnSpc>
                <a:spcPct val="80000"/>
              </a:lnSpc>
              <a:buFont typeface="Wingdings" charset="0"/>
              <a:buNone/>
            </a:pPr>
            <a:endParaRPr lang="en-GB" sz="2700" dirty="0">
              <a:solidFill>
                <a:srgbClr val="000000"/>
              </a:solidFill>
              <a:latin typeface="Arial" charset="0"/>
              <a:cs typeface="Arial" charset="0"/>
            </a:endParaRPr>
          </a:p>
          <a:p>
            <a:pPr algn="ctr" eaLnBrk="1" hangingPunct="1">
              <a:lnSpc>
                <a:spcPct val="140000"/>
              </a:lnSpc>
              <a:buFont typeface="Wingdings" charset="0"/>
              <a:buNone/>
            </a:pPr>
            <a:r>
              <a:rPr lang="en-GB" sz="3100" b="1" dirty="0">
                <a:solidFill>
                  <a:srgbClr val="000000"/>
                </a:solidFill>
                <a:latin typeface="Arial" charset="0"/>
                <a:cs typeface="Arial" charset="0"/>
              </a:rPr>
              <a:t>Septic shock from acute calculous biliary obstruction +/- Acute pancreatitis</a:t>
            </a:r>
          </a:p>
          <a:p>
            <a:pPr algn="just" eaLnBrk="1" hangingPunct="1">
              <a:lnSpc>
                <a:spcPct val="140000"/>
              </a:lnSpc>
              <a:buFont typeface="Wingdings" charset="0"/>
              <a:buNone/>
            </a:pPr>
            <a:r>
              <a:rPr lang="en-GB" sz="3100" dirty="0">
                <a:solidFill>
                  <a:srgbClr val="000000"/>
                </a:solidFill>
                <a:latin typeface="Arial" charset="0"/>
                <a:cs typeface="Arial" charset="0"/>
              </a:rPr>
              <a:t> </a:t>
            </a:r>
            <a:endParaRPr lang="en-GB" sz="2700" dirty="0">
              <a:solidFill>
                <a:srgbClr val="000000"/>
              </a:solidFill>
              <a:latin typeface="Arial" charset="0"/>
              <a:cs typeface="Arial" charset="0"/>
            </a:endParaRPr>
          </a:p>
          <a:p>
            <a:pPr algn="l" rtl="0" eaLnBrk="1" hangingPunct="1">
              <a:lnSpc>
                <a:spcPct val="80000"/>
              </a:lnSpc>
            </a:pPr>
            <a:r>
              <a:rPr lang="en-GB" sz="2700" dirty="0">
                <a:solidFill>
                  <a:srgbClr val="000000"/>
                </a:solidFill>
                <a:latin typeface="Arial" charset="0"/>
                <a:cs typeface="Arial" charset="0"/>
              </a:rPr>
              <a:t>Resuscitation</a:t>
            </a:r>
          </a:p>
          <a:p>
            <a:pPr algn="l" rtl="0" eaLnBrk="1" hangingPunct="1">
              <a:lnSpc>
                <a:spcPct val="80000"/>
              </a:lnSpc>
            </a:pPr>
            <a:r>
              <a:rPr lang="en-GB" sz="2700" dirty="0">
                <a:solidFill>
                  <a:srgbClr val="000000"/>
                </a:solidFill>
                <a:latin typeface="Arial" charset="0"/>
                <a:cs typeface="Arial" charset="0"/>
              </a:rPr>
              <a:t>Confirmation of diagnosis</a:t>
            </a:r>
          </a:p>
          <a:p>
            <a:pPr algn="l" rtl="0" eaLnBrk="1" hangingPunct="1">
              <a:lnSpc>
                <a:spcPct val="80000"/>
              </a:lnSpc>
            </a:pPr>
            <a:r>
              <a:rPr lang="en-GB" sz="2700" dirty="0">
                <a:solidFill>
                  <a:srgbClr val="000000"/>
                </a:solidFill>
                <a:latin typeface="Arial" charset="0"/>
                <a:cs typeface="Arial" charset="0"/>
              </a:rPr>
              <a:t>Definitive treatment</a:t>
            </a:r>
            <a:endParaRPr lang="en-US" sz="2700" dirty="0">
              <a:solidFill>
                <a:srgbClr val="000000"/>
              </a:solidFill>
              <a:latin typeface="Arial" charset="0"/>
              <a:cs typeface="Arial" charset="0"/>
            </a:endParaRPr>
          </a:p>
        </p:txBody>
      </p:sp>
      <p:pic>
        <p:nvPicPr>
          <p:cNvPr id="57348"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9706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68611" name="Rectangle 3"/>
          <p:cNvSpPr>
            <a:spLocks noGrp="1" noChangeArrowheads="1"/>
          </p:cNvSpPr>
          <p:nvPr>
            <p:ph idx="1"/>
          </p:nvPr>
        </p:nvSpPr>
        <p:spPr>
          <a:xfrm>
            <a:off x="524239" y="1976284"/>
            <a:ext cx="7556313" cy="4462545"/>
          </a:xfrm>
        </p:spPr>
        <p:txBody>
          <a:bodyPr>
            <a:normAutofit/>
          </a:bodyPr>
          <a:lstStyle/>
          <a:p>
            <a:pPr algn="l" rtl="0" eaLnBrk="1" hangingPunct="1">
              <a:lnSpc>
                <a:spcPct val="110000"/>
              </a:lnSpc>
              <a:buFont typeface="Wingdings" charset="0"/>
              <a:buNone/>
            </a:pPr>
            <a:r>
              <a:rPr lang="en-GB" sz="2400" dirty="0">
                <a:solidFill>
                  <a:srgbClr val="000000"/>
                </a:solidFill>
                <a:latin typeface="Arial" charset="0"/>
                <a:cs typeface="Arial" charset="0"/>
              </a:rPr>
              <a:t> A 70-year old patient (ASA score 3) underwent an emergency closure of a perforated duodenal ulcer. </a:t>
            </a:r>
          </a:p>
          <a:p>
            <a:pPr algn="l" rtl="0" eaLnBrk="1" hangingPunct="1">
              <a:lnSpc>
                <a:spcPct val="110000"/>
              </a:lnSpc>
              <a:buFont typeface="Wingdings" charset="0"/>
              <a:buNone/>
            </a:pPr>
            <a:r>
              <a:rPr lang="en-GB" sz="2400" dirty="0">
                <a:solidFill>
                  <a:srgbClr val="000000"/>
                </a:solidFill>
                <a:latin typeface="Arial" charset="0"/>
                <a:cs typeface="Arial" charset="0"/>
              </a:rPr>
              <a:t>The operation were uneventful. On POD 1, he complained of feeling very unwell with a systolic BP of 80 mmHg and no unusual signs in his abdomen; there was impaired conscious level and peripheral vasoconstriction. </a:t>
            </a:r>
          </a:p>
          <a:p>
            <a:pPr algn="l" rtl="0" eaLnBrk="1" hangingPunct="1">
              <a:lnSpc>
                <a:spcPct val="110000"/>
              </a:lnSpc>
              <a:buFont typeface="Wingdings" charset="0"/>
              <a:buNone/>
            </a:pPr>
            <a:r>
              <a:rPr lang="en-GB" sz="2400" dirty="0">
                <a:solidFill>
                  <a:srgbClr val="000000"/>
                </a:solidFill>
                <a:latin typeface="Arial" charset="0"/>
                <a:cs typeface="Arial" charset="0"/>
              </a:rPr>
              <a:t>What will go through your mind and outline your management?</a:t>
            </a:r>
            <a:endParaRPr lang="en-US" sz="2400" dirty="0">
              <a:solidFill>
                <a:srgbClr val="000000"/>
              </a:solidFill>
              <a:latin typeface="Arial" charset="0"/>
              <a:cs typeface="Arial" charset="0"/>
            </a:endParaRPr>
          </a:p>
        </p:txBody>
      </p:sp>
      <p:pic>
        <p:nvPicPr>
          <p:cNvPr id="68612"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880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69635" name="Rectangle 3"/>
          <p:cNvSpPr>
            <a:spLocks noGrp="1" noChangeArrowheads="1"/>
          </p:cNvSpPr>
          <p:nvPr>
            <p:ph idx="1"/>
          </p:nvPr>
        </p:nvSpPr>
        <p:spPr>
          <a:xfrm>
            <a:off x="498474" y="1354667"/>
            <a:ext cx="7556313" cy="5206999"/>
          </a:xfrm>
        </p:spPr>
        <p:txBody>
          <a:bodyPr>
            <a:normAutofit fontScale="62500" lnSpcReduction="20000"/>
          </a:bodyPr>
          <a:lstStyle/>
          <a:p>
            <a:pPr eaLnBrk="1" hangingPunct="1">
              <a:lnSpc>
                <a:spcPct val="80000"/>
              </a:lnSpc>
              <a:buFont typeface="Wingdings" charset="0"/>
              <a:buNone/>
            </a:pPr>
            <a:r>
              <a:rPr lang="en-GB" sz="3800" b="1" dirty="0">
                <a:solidFill>
                  <a:srgbClr val="000000"/>
                </a:solidFill>
                <a:latin typeface="Arial" charset="0"/>
                <a:cs typeface="Arial" charset="0"/>
              </a:rPr>
              <a:t>Cardiogenic shock from myocardial infarction</a:t>
            </a:r>
          </a:p>
          <a:p>
            <a:pPr algn="ctr" eaLnBrk="1" hangingPunct="1">
              <a:lnSpc>
                <a:spcPct val="80000"/>
              </a:lnSpc>
              <a:buFont typeface="Wingdings" charset="0"/>
              <a:buNone/>
            </a:pPr>
            <a:endParaRPr lang="en-GB" sz="2200" dirty="0">
              <a:solidFill>
                <a:srgbClr val="000000"/>
              </a:solidFill>
              <a:latin typeface="Arial" charset="0"/>
              <a:cs typeface="Arial" charset="0"/>
            </a:endParaRPr>
          </a:p>
          <a:p>
            <a:pPr algn="l" rtl="0" eaLnBrk="1" hangingPunct="1">
              <a:lnSpc>
                <a:spcPct val="80000"/>
              </a:lnSpc>
            </a:pPr>
            <a:r>
              <a:rPr lang="en-GB" sz="2600" dirty="0">
                <a:solidFill>
                  <a:srgbClr val="000000"/>
                </a:solidFill>
                <a:latin typeface="Arial" charset="0"/>
                <a:cs typeface="Arial" charset="0"/>
              </a:rPr>
              <a:t>Patient already has a drip</a:t>
            </a:r>
          </a:p>
          <a:p>
            <a:pPr algn="l" rtl="0" eaLnBrk="1" hangingPunct="1">
              <a:lnSpc>
                <a:spcPct val="80000"/>
              </a:lnSpc>
            </a:pPr>
            <a:r>
              <a:rPr lang="en-GB" sz="2600" dirty="0">
                <a:solidFill>
                  <a:srgbClr val="000000"/>
                </a:solidFill>
                <a:latin typeface="Arial" charset="0"/>
                <a:cs typeface="Arial" charset="0"/>
              </a:rPr>
              <a:t>ECG - ST elevation in precordial leads</a:t>
            </a:r>
          </a:p>
          <a:p>
            <a:pPr algn="l" rtl="0" eaLnBrk="1" hangingPunct="1">
              <a:lnSpc>
                <a:spcPct val="80000"/>
              </a:lnSpc>
              <a:buFont typeface="Wingdings" charset="0"/>
              <a:buNone/>
            </a:pPr>
            <a:r>
              <a:rPr lang="en-GB" sz="2600" dirty="0">
                <a:solidFill>
                  <a:srgbClr val="000000"/>
                </a:solidFill>
                <a:latin typeface="Arial" charset="0"/>
                <a:cs typeface="Arial" charset="0"/>
              </a:rPr>
              <a:t>             - Development of new Q waves – wide &amp; / or deep</a:t>
            </a:r>
          </a:p>
          <a:p>
            <a:pPr algn="l" rtl="0" eaLnBrk="1" hangingPunct="1">
              <a:lnSpc>
                <a:spcPct val="80000"/>
              </a:lnSpc>
              <a:buFont typeface="Wingdings" charset="0"/>
              <a:buNone/>
            </a:pPr>
            <a:r>
              <a:rPr lang="en-GB" sz="2600" dirty="0">
                <a:solidFill>
                  <a:srgbClr val="000000"/>
                </a:solidFill>
                <a:latin typeface="Arial" charset="0"/>
                <a:cs typeface="Arial" charset="0"/>
              </a:rPr>
              <a:t>             - T wave inversion</a:t>
            </a:r>
          </a:p>
          <a:p>
            <a:pPr algn="l" rtl="0" eaLnBrk="1" hangingPunct="1">
              <a:lnSpc>
                <a:spcPct val="80000"/>
              </a:lnSpc>
            </a:pPr>
            <a:r>
              <a:rPr lang="en-GB" sz="2600" dirty="0">
                <a:solidFill>
                  <a:srgbClr val="000000"/>
                </a:solidFill>
                <a:latin typeface="Arial" charset="0"/>
                <a:cs typeface="Arial" charset="0"/>
              </a:rPr>
              <a:t>Pulse </a:t>
            </a:r>
            <a:r>
              <a:rPr lang="en-GB" sz="2600" dirty="0" err="1">
                <a:solidFill>
                  <a:srgbClr val="000000"/>
                </a:solidFill>
                <a:latin typeface="Arial" charset="0"/>
                <a:cs typeface="Arial" charset="0"/>
              </a:rPr>
              <a:t>oximeter</a:t>
            </a:r>
            <a:endParaRPr lang="en-GB" sz="2600" dirty="0">
              <a:solidFill>
                <a:srgbClr val="000000"/>
              </a:solidFill>
              <a:latin typeface="Arial" charset="0"/>
              <a:cs typeface="Arial" charset="0"/>
            </a:endParaRPr>
          </a:p>
          <a:p>
            <a:pPr algn="l" rtl="0" eaLnBrk="1" hangingPunct="1">
              <a:lnSpc>
                <a:spcPct val="80000"/>
              </a:lnSpc>
            </a:pPr>
            <a:r>
              <a:rPr lang="en-GB" sz="2600" dirty="0">
                <a:solidFill>
                  <a:srgbClr val="000000"/>
                </a:solidFill>
                <a:latin typeface="Arial" charset="0"/>
                <a:cs typeface="Arial" charset="0"/>
              </a:rPr>
              <a:t>Blood samples:  CK-MB (</a:t>
            </a:r>
            <a:r>
              <a:rPr lang="en-GB" sz="2600" dirty="0" err="1">
                <a:solidFill>
                  <a:srgbClr val="000000"/>
                </a:solidFill>
                <a:latin typeface="Arial" charset="0"/>
                <a:cs typeface="Arial" charset="0"/>
              </a:rPr>
              <a:t>creatine</a:t>
            </a:r>
            <a:r>
              <a:rPr lang="en-GB" sz="2600" dirty="0">
                <a:solidFill>
                  <a:srgbClr val="000000"/>
                </a:solidFill>
                <a:latin typeface="Arial" charset="0"/>
                <a:cs typeface="Arial" charset="0"/>
              </a:rPr>
              <a:t> kinase, membrane bound )</a:t>
            </a:r>
          </a:p>
          <a:p>
            <a:pPr algn="l" rtl="0" eaLnBrk="1" hangingPunct="1">
              <a:lnSpc>
                <a:spcPct val="80000"/>
              </a:lnSpc>
              <a:buFont typeface="Wingdings" charset="0"/>
              <a:buNone/>
            </a:pPr>
            <a:r>
              <a:rPr lang="en-GB" sz="2600" dirty="0">
                <a:solidFill>
                  <a:srgbClr val="000000"/>
                </a:solidFill>
                <a:latin typeface="Arial" charset="0"/>
                <a:cs typeface="Arial" charset="0"/>
              </a:rPr>
              <a:t>                              ALT (alanine aminotransferase)</a:t>
            </a:r>
          </a:p>
          <a:p>
            <a:pPr algn="l" rtl="0" eaLnBrk="1" hangingPunct="1">
              <a:lnSpc>
                <a:spcPct val="80000"/>
              </a:lnSpc>
              <a:buFont typeface="Wingdings" charset="0"/>
              <a:buNone/>
            </a:pPr>
            <a:r>
              <a:rPr lang="en-GB" sz="2600" dirty="0">
                <a:solidFill>
                  <a:srgbClr val="000000"/>
                </a:solidFill>
                <a:latin typeface="Arial" charset="0"/>
                <a:cs typeface="Arial" charset="0"/>
              </a:rPr>
              <a:t>                              AST (aspartate aminotransferase)</a:t>
            </a:r>
          </a:p>
          <a:p>
            <a:pPr algn="l" rtl="0" eaLnBrk="1" hangingPunct="1">
              <a:lnSpc>
                <a:spcPct val="80000"/>
              </a:lnSpc>
              <a:buFont typeface="Wingdings" charset="0"/>
              <a:buNone/>
            </a:pPr>
            <a:r>
              <a:rPr lang="en-GB" sz="2600" dirty="0">
                <a:solidFill>
                  <a:srgbClr val="000000"/>
                </a:solidFill>
                <a:latin typeface="Arial" charset="0"/>
                <a:cs typeface="Arial" charset="0"/>
              </a:rPr>
              <a:t>                              LDH (lactic dehydrogenase)</a:t>
            </a:r>
          </a:p>
          <a:p>
            <a:pPr algn="l" rtl="0" eaLnBrk="1" hangingPunct="1">
              <a:lnSpc>
                <a:spcPct val="80000"/>
              </a:lnSpc>
              <a:buFont typeface="Wingdings" charset="0"/>
              <a:buNone/>
            </a:pPr>
            <a:r>
              <a:rPr lang="en-GB" sz="2600" dirty="0">
                <a:solidFill>
                  <a:srgbClr val="000000"/>
                </a:solidFill>
                <a:latin typeface="Arial" charset="0"/>
                <a:cs typeface="Arial" charset="0"/>
              </a:rPr>
              <a:t>                              Troponin T assay</a:t>
            </a:r>
          </a:p>
          <a:p>
            <a:pPr algn="l" rtl="0" eaLnBrk="1" hangingPunct="1">
              <a:lnSpc>
                <a:spcPct val="80000"/>
              </a:lnSpc>
            </a:pPr>
            <a:r>
              <a:rPr lang="en-GB" sz="2600" dirty="0">
                <a:solidFill>
                  <a:srgbClr val="000000"/>
                </a:solidFill>
                <a:latin typeface="Arial" charset="0"/>
                <a:cs typeface="Arial" charset="0"/>
              </a:rPr>
              <a:t>Transfer to CCU</a:t>
            </a:r>
            <a:endParaRPr lang="en-US" sz="2600" dirty="0">
              <a:solidFill>
                <a:srgbClr val="000000"/>
              </a:solidFill>
              <a:latin typeface="Arial" charset="0"/>
              <a:cs typeface="Arial" charset="0"/>
            </a:endParaRPr>
          </a:p>
        </p:txBody>
      </p:sp>
      <p:pic>
        <p:nvPicPr>
          <p:cNvPr id="69636"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9462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79875" name="Rectangle 3"/>
          <p:cNvSpPr>
            <a:spLocks noGrp="1" noChangeArrowheads="1"/>
          </p:cNvSpPr>
          <p:nvPr>
            <p:ph idx="1"/>
          </p:nvPr>
        </p:nvSpPr>
        <p:spPr>
          <a:xfrm>
            <a:off x="308320" y="2019054"/>
            <a:ext cx="7730937" cy="4525963"/>
          </a:xfrm>
        </p:spPr>
        <p:txBody>
          <a:bodyPr>
            <a:normAutofit fontScale="92500" lnSpcReduction="10000"/>
          </a:bodyPr>
          <a:lstStyle/>
          <a:p>
            <a:pPr algn="l" rtl="0" eaLnBrk="1" hangingPunct="1">
              <a:lnSpc>
                <a:spcPct val="120000"/>
              </a:lnSpc>
              <a:buFont typeface="Wingdings" charset="0"/>
              <a:buNone/>
            </a:pPr>
            <a:r>
              <a:rPr lang="en-GB" dirty="0">
                <a:solidFill>
                  <a:srgbClr val="000000"/>
                </a:solidFill>
                <a:latin typeface="Arial" charset="0"/>
                <a:cs typeface="Arial" charset="0"/>
              </a:rPr>
              <a:t> A 50-year old man underwent a laparoscopic closure of a perforated duodenal ulcer. </a:t>
            </a:r>
          </a:p>
          <a:p>
            <a:pPr algn="l" rtl="0" eaLnBrk="1" hangingPunct="1">
              <a:lnSpc>
                <a:spcPct val="120000"/>
              </a:lnSpc>
              <a:buFont typeface="Wingdings" charset="0"/>
              <a:buNone/>
            </a:pPr>
            <a:endParaRPr lang="en-GB" dirty="0">
              <a:solidFill>
                <a:srgbClr val="000000"/>
              </a:solidFill>
              <a:latin typeface="Arial" charset="0"/>
              <a:cs typeface="Arial" charset="0"/>
            </a:endParaRPr>
          </a:p>
          <a:p>
            <a:pPr algn="l" rtl="0" eaLnBrk="1" hangingPunct="1">
              <a:lnSpc>
                <a:spcPct val="120000"/>
              </a:lnSpc>
              <a:buFont typeface="Wingdings" charset="0"/>
              <a:buNone/>
            </a:pPr>
            <a:r>
              <a:rPr lang="en-GB" dirty="0">
                <a:solidFill>
                  <a:srgbClr val="000000"/>
                </a:solidFill>
                <a:latin typeface="Arial" charset="0"/>
                <a:cs typeface="Arial" charset="0"/>
              </a:rPr>
              <a:t>His post-operative period during the first 4 to 5 days was uneventful. However, thereafter he did not progress satisfactorily, had a swinging pyrexia, hiccoughs, was </a:t>
            </a:r>
            <a:r>
              <a:rPr lang="en-GB" dirty="0" err="1">
                <a:solidFill>
                  <a:srgbClr val="000000"/>
                </a:solidFill>
                <a:latin typeface="Arial" charset="0"/>
                <a:cs typeface="Arial" charset="0"/>
              </a:rPr>
              <a:t>tachypnoeic</a:t>
            </a:r>
            <a:r>
              <a:rPr lang="en-GB" dirty="0">
                <a:solidFill>
                  <a:srgbClr val="000000"/>
                </a:solidFill>
                <a:latin typeface="Arial" charset="0"/>
                <a:cs typeface="Arial" charset="0"/>
              </a:rPr>
              <a:t>, toxic and complained of pain in the right upper quadrant and right shoulder tip. </a:t>
            </a:r>
          </a:p>
          <a:p>
            <a:pPr algn="l" rtl="0" eaLnBrk="1" hangingPunct="1">
              <a:lnSpc>
                <a:spcPct val="120000"/>
              </a:lnSpc>
              <a:buFont typeface="Wingdings" charset="0"/>
              <a:buNone/>
            </a:pPr>
            <a:endParaRPr lang="en-GB" dirty="0">
              <a:solidFill>
                <a:srgbClr val="000000"/>
              </a:solidFill>
              <a:latin typeface="Arial" charset="0"/>
              <a:cs typeface="Arial" charset="0"/>
            </a:endParaRPr>
          </a:p>
          <a:p>
            <a:pPr algn="l" rtl="0" eaLnBrk="1" hangingPunct="1">
              <a:lnSpc>
                <a:spcPct val="120000"/>
              </a:lnSpc>
              <a:buFont typeface="Wingdings" charset="0"/>
              <a:buNone/>
            </a:pPr>
            <a:r>
              <a:rPr lang="en-GB" dirty="0">
                <a:solidFill>
                  <a:srgbClr val="000000"/>
                </a:solidFill>
                <a:latin typeface="Arial" charset="0"/>
                <a:cs typeface="Arial" charset="0"/>
              </a:rPr>
              <a:t>What would you suspect and outline the management?</a:t>
            </a:r>
            <a:endParaRPr lang="en-US" dirty="0">
              <a:solidFill>
                <a:srgbClr val="000000"/>
              </a:solidFill>
              <a:latin typeface="Arial" charset="0"/>
              <a:cs typeface="Arial" charset="0"/>
            </a:endParaRPr>
          </a:p>
        </p:txBody>
      </p:sp>
      <p:pic>
        <p:nvPicPr>
          <p:cNvPr id="79876"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871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normAutofit/>
          </a:bodyPr>
          <a:lstStyle/>
          <a:p>
            <a:pPr eaLnBrk="1" hangingPunct="1"/>
            <a:r>
              <a:rPr lang="en-GB" sz="6600">
                <a:solidFill>
                  <a:schemeClr val="bg1"/>
                </a:solidFill>
                <a:latin typeface="Times New Roman" charset="0"/>
                <a:cs typeface="Arial" charset="0"/>
              </a:rPr>
              <a:t>Critical Care</a:t>
            </a:r>
            <a:endParaRPr lang="en-US" sz="6600">
              <a:solidFill>
                <a:schemeClr val="bg1"/>
              </a:solidFill>
              <a:latin typeface="Times New Roman" charset="0"/>
              <a:cs typeface="Arial" charset="0"/>
            </a:endParaRPr>
          </a:p>
        </p:txBody>
      </p:sp>
      <p:sp>
        <p:nvSpPr>
          <p:cNvPr id="80899" name="Rectangle 3"/>
          <p:cNvSpPr>
            <a:spLocks noGrp="1" noChangeArrowheads="1"/>
          </p:cNvSpPr>
          <p:nvPr>
            <p:ph idx="1"/>
          </p:nvPr>
        </p:nvSpPr>
        <p:spPr>
          <a:xfrm>
            <a:off x="382843" y="2319120"/>
            <a:ext cx="7556313" cy="4144963"/>
          </a:xfrm>
        </p:spPr>
        <p:txBody>
          <a:bodyPr>
            <a:normAutofit/>
          </a:bodyPr>
          <a:lstStyle/>
          <a:p>
            <a:pPr eaLnBrk="1" hangingPunct="1">
              <a:lnSpc>
                <a:spcPct val="90000"/>
              </a:lnSpc>
              <a:buFont typeface="Wingdings" charset="0"/>
              <a:buNone/>
            </a:pPr>
            <a:r>
              <a:rPr lang="en-GB" sz="2400" b="1" dirty="0">
                <a:solidFill>
                  <a:srgbClr val="000000"/>
                </a:solidFill>
                <a:latin typeface="Arial" charset="0"/>
                <a:cs typeface="Arial" charset="0"/>
              </a:rPr>
              <a:t>Intra-abdominal sepsis</a:t>
            </a:r>
          </a:p>
          <a:p>
            <a:pPr eaLnBrk="1" hangingPunct="1">
              <a:lnSpc>
                <a:spcPct val="90000"/>
              </a:lnSpc>
              <a:buFont typeface="Wingdings" charset="0"/>
              <a:buNone/>
            </a:pPr>
            <a:r>
              <a:rPr lang="en-GB" sz="2400" i="1" dirty="0">
                <a:solidFill>
                  <a:srgbClr val="000000"/>
                </a:solidFill>
                <a:latin typeface="Arial" charset="0"/>
                <a:cs typeface="Arial" charset="0"/>
              </a:rPr>
              <a:t>Sub-phrenic abscess</a:t>
            </a:r>
          </a:p>
          <a:p>
            <a:pPr algn="ctr" eaLnBrk="1" hangingPunct="1">
              <a:buFont typeface="Wingdings" charset="0"/>
              <a:buNone/>
            </a:pPr>
            <a:endParaRPr lang="en-GB" dirty="0">
              <a:solidFill>
                <a:srgbClr val="000000"/>
              </a:solidFill>
              <a:latin typeface="Arial" charset="0"/>
              <a:cs typeface="Arial" charset="0"/>
            </a:endParaRPr>
          </a:p>
          <a:p>
            <a:pPr algn="l" rtl="0" eaLnBrk="1" hangingPunct="1"/>
            <a:r>
              <a:rPr lang="en-GB" dirty="0">
                <a:solidFill>
                  <a:srgbClr val="000000"/>
                </a:solidFill>
                <a:latin typeface="Arial" charset="0"/>
                <a:cs typeface="Arial" charset="0"/>
              </a:rPr>
              <a:t>Resuscitation</a:t>
            </a:r>
          </a:p>
          <a:p>
            <a:pPr algn="l" rtl="0" eaLnBrk="1" hangingPunct="1"/>
            <a:r>
              <a:rPr lang="en-GB" dirty="0">
                <a:solidFill>
                  <a:srgbClr val="000000"/>
                </a:solidFill>
                <a:latin typeface="Arial" charset="0"/>
                <a:cs typeface="Arial" charset="0"/>
              </a:rPr>
              <a:t>Confirmation of diagnosis</a:t>
            </a:r>
          </a:p>
          <a:p>
            <a:pPr algn="l" rtl="0" eaLnBrk="1" hangingPunct="1"/>
            <a:r>
              <a:rPr lang="en-GB" dirty="0">
                <a:solidFill>
                  <a:srgbClr val="000000"/>
                </a:solidFill>
                <a:latin typeface="Arial" charset="0"/>
                <a:cs typeface="Arial" charset="0"/>
              </a:rPr>
              <a:t>Definitive treatment</a:t>
            </a:r>
            <a:endParaRPr lang="en-US" dirty="0">
              <a:solidFill>
                <a:srgbClr val="000000"/>
              </a:solidFill>
              <a:latin typeface="Arial" charset="0"/>
              <a:cs typeface="Arial" charset="0"/>
            </a:endParaRPr>
          </a:p>
        </p:txBody>
      </p:sp>
      <p:pic>
        <p:nvPicPr>
          <p:cNvPr id="80900"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720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a:bodyPr>
          <a:lstStyle/>
          <a:p>
            <a:pPr eaLnBrk="1" hangingPunct="1"/>
            <a:r>
              <a:rPr lang="en-GB" sz="6600" dirty="0">
                <a:solidFill>
                  <a:schemeClr val="bg1"/>
                </a:solidFill>
                <a:latin typeface="Times New Roman" charset="0"/>
                <a:cs typeface="Arial" charset="0"/>
              </a:rPr>
              <a:t>Critical Care</a:t>
            </a:r>
            <a:endParaRPr lang="en-US" sz="6600" dirty="0">
              <a:solidFill>
                <a:schemeClr val="bg1"/>
              </a:solidFill>
              <a:latin typeface="Times New Roman" charset="0"/>
              <a:cs typeface="Arial" charset="0"/>
            </a:endParaRPr>
          </a:p>
        </p:txBody>
      </p:sp>
      <p:sp>
        <p:nvSpPr>
          <p:cNvPr id="81923" name="Rectangle 3"/>
          <p:cNvSpPr>
            <a:spLocks noGrp="1" noChangeArrowheads="1"/>
          </p:cNvSpPr>
          <p:nvPr>
            <p:ph idx="1"/>
          </p:nvPr>
        </p:nvSpPr>
        <p:spPr>
          <a:xfrm>
            <a:off x="498473" y="1750919"/>
            <a:ext cx="7556313" cy="4686830"/>
          </a:xfrm>
        </p:spPr>
        <p:txBody>
          <a:bodyPr>
            <a:normAutofit/>
          </a:bodyPr>
          <a:lstStyle/>
          <a:p>
            <a:pPr eaLnBrk="1" hangingPunct="1">
              <a:buFont typeface="Wingdings" charset="0"/>
              <a:buNone/>
            </a:pPr>
            <a:r>
              <a:rPr lang="en-GB" sz="2400" b="1" dirty="0">
                <a:solidFill>
                  <a:srgbClr val="000000"/>
                </a:solidFill>
                <a:latin typeface="Arial" charset="0"/>
                <a:cs typeface="Arial" charset="0"/>
              </a:rPr>
              <a:t>Sub-phrenic abscess</a:t>
            </a:r>
          </a:p>
          <a:p>
            <a:pPr algn="ctr" eaLnBrk="1" hangingPunct="1">
              <a:buFont typeface="Wingdings" charset="0"/>
              <a:buNone/>
            </a:pPr>
            <a:endParaRPr lang="en-GB" sz="2400" dirty="0">
              <a:solidFill>
                <a:srgbClr val="000000"/>
              </a:solidFill>
              <a:latin typeface="Arial" charset="0"/>
              <a:cs typeface="Arial" charset="0"/>
            </a:endParaRPr>
          </a:p>
          <a:p>
            <a:pPr eaLnBrk="1" hangingPunct="1">
              <a:buFont typeface="Wingdings" charset="0"/>
              <a:buNone/>
            </a:pPr>
            <a:r>
              <a:rPr lang="en-GB" i="1" dirty="0">
                <a:solidFill>
                  <a:srgbClr val="000000"/>
                </a:solidFill>
                <a:latin typeface="Arial" charset="0"/>
                <a:cs typeface="Arial" charset="0"/>
              </a:rPr>
              <a:t>Resuscitation</a:t>
            </a:r>
          </a:p>
          <a:p>
            <a:pPr eaLnBrk="1" hangingPunct="1">
              <a:buFont typeface="Wingdings" charset="0"/>
              <a:buNone/>
            </a:pPr>
            <a:endParaRPr lang="en-GB" i="1" dirty="0">
              <a:solidFill>
                <a:srgbClr val="000000"/>
              </a:solidFill>
              <a:latin typeface="Arial" charset="0"/>
              <a:cs typeface="Arial" charset="0"/>
            </a:endParaRPr>
          </a:p>
          <a:p>
            <a:pPr algn="l" rtl="0" eaLnBrk="1" hangingPunct="1"/>
            <a:r>
              <a:rPr lang="en-GB" dirty="0">
                <a:solidFill>
                  <a:srgbClr val="000000"/>
                </a:solidFill>
                <a:latin typeface="Arial" charset="0"/>
                <a:cs typeface="Arial" charset="0"/>
              </a:rPr>
              <a:t>Oxygen</a:t>
            </a:r>
          </a:p>
          <a:p>
            <a:pPr algn="l" rtl="0" eaLnBrk="1" hangingPunct="1"/>
            <a:r>
              <a:rPr lang="en-GB" dirty="0">
                <a:solidFill>
                  <a:srgbClr val="000000"/>
                </a:solidFill>
                <a:latin typeface="Arial" charset="0"/>
                <a:cs typeface="Arial" charset="0"/>
              </a:rPr>
              <a:t>Analgesia</a:t>
            </a:r>
          </a:p>
          <a:p>
            <a:pPr algn="l" rtl="0" eaLnBrk="1" hangingPunct="1"/>
            <a:r>
              <a:rPr lang="en-GB" dirty="0">
                <a:solidFill>
                  <a:srgbClr val="000000"/>
                </a:solidFill>
                <a:latin typeface="Arial" charset="0"/>
                <a:cs typeface="Arial" charset="0"/>
              </a:rPr>
              <a:t>IV fluids</a:t>
            </a:r>
          </a:p>
          <a:p>
            <a:pPr algn="l" rtl="0" eaLnBrk="1" hangingPunct="1"/>
            <a:r>
              <a:rPr lang="en-GB" dirty="0">
                <a:solidFill>
                  <a:srgbClr val="000000"/>
                </a:solidFill>
                <a:latin typeface="Arial" charset="0"/>
                <a:cs typeface="Arial" charset="0"/>
              </a:rPr>
              <a:t>Antibiotics after blood cultures</a:t>
            </a:r>
            <a:endParaRPr lang="en-US" dirty="0">
              <a:solidFill>
                <a:srgbClr val="000000"/>
              </a:solidFill>
              <a:latin typeface="Arial" charset="0"/>
              <a:cs typeface="Arial" charset="0"/>
            </a:endParaRPr>
          </a:p>
        </p:txBody>
      </p:sp>
      <p:pic>
        <p:nvPicPr>
          <p:cNvPr id="81924"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97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8474" y="743666"/>
            <a:ext cx="7556313" cy="1116106"/>
          </a:xfrm>
        </p:spPr>
        <p:txBody>
          <a:bodyPr/>
          <a:lstStyle/>
          <a:p>
            <a:pPr eaLnBrk="1" hangingPunct="1">
              <a:defRPr/>
            </a:pPr>
            <a:r>
              <a:rPr lang="en-US" dirty="0"/>
              <a:t>Patient Monitoring: </a:t>
            </a:r>
          </a:p>
        </p:txBody>
      </p:sp>
      <p:sp>
        <p:nvSpPr>
          <p:cNvPr id="3075" name="Rectangle 3"/>
          <p:cNvSpPr>
            <a:spLocks noGrp="1" noChangeArrowheads="1"/>
          </p:cNvSpPr>
          <p:nvPr>
            <p:ph type="body" idx="1"/>
          </p:nvPr>
        </p:nvSpPr>
        <p:spPr>
          <a:xfrm>
            <a:off x="498474" y="2689439"/>
            <a:ext cx="8197175" cy="4041723"/>
          </a:xfrm>
        </p:spPr>
        <p:txBody>
          <a:bodyPr>
            <a:normAutofit/>
          </a:bodyPr>
          <a:lstStyle/>
          <a:p>
            <a:pPr marL="0" indent="0" algn="l" rtl="0" eaLnBrk="1" hangingPunct="1">
              <a:lnSpc>
                <a:spcPct val="90000"/>
              </a:lnSpc>
              <a:buNone/>
              <a:defRPr/>
            </a:pPr>
            <a:r>
              <a:rPr lang="en-US" b="1" dirty="0"/>
              <a:t>Non Instrumental: clinical observation </a:t>
            </a:r>
            <a:r>
              <a:rPr lang="en-US" dirty="0"/>
              <a:t>(“look, listen, feel”)</a:t>
            </a:r>
          </a:p>
          <a:p>
            <a:pPr marL="0" indent="0" algn="l" rtl="0" eaLnBrk="1" hangingPunct="1">
              <a:lnSpc>
                <a:spcPct val="90000"/>
              </a:lnSpc>
              <a:buNone/>
              <a:defRPr/>
            </a:pPr>
            <a:endParaRPr lang="en-US" dirty="0"/>
          </a:p>
          <a:p>
            <a:pPr>
              <a:lnSpc>
                <a:spcPct val="90000"/>
              </a:lnSpc>
              <a:defRPr/>
            </a:pPr>
            <a:r>
              <a:rPr lang="en-US" dirty="0"/>
              <a:t>Visual and auditory surveillance is central to patient monitoring, and involves many dimensions</a:t>
            </a:r>
          </a:p>
          <a:p>
            <a:pPr>
              <a:lnSpc>
                <a:spcPct val="90000"/>
              </a:lnSpc>
              <a:defRPr/>
            </a:pPr>
            <a:endParaRPr lang="en-US" dirty="0"/>
          </a:p>
          <a:p>
            <a:pPr algn="l" rtl="0" eaLnBrk="1" hangingPunct="1">
              <a:lnSpc>
                <a:spcPct val="90000"/>
              </a:lnSpc>
              <a:defRPr/>
            </a:pPr>
            <a:r>
              <a:rPr lang="en-US" dirty="0"/>
              <a:t>Observing the patient’s color, respiratory pattern, accessory muscle use, and looking for movements, grimaces or unsafe patient positioning</a:t>
            </a:r>
          </a:p>
        </p:txBody>
      </p:sp>
    </p:spTree>
    <p:extLst>
      <p:ext uri="{BB962C8B-B14F-4D97-AF65-F5344CB8AC3E}">
        <p14:creationId xmlns:p14="http://schemas.microsoft.com/office/powerpoint/2010/main" val="2303675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504374" y="1792420"/>
            <a:ext cx="7556313" cy="4144963"/>
          </a:xfrm>
        </p:spPr>
        <p:txBody>
          <a:bodyPr>
            <a:normAutofit fontScale="92500" lnSpcReduction="10000"/>
          </a:bodyPr>
          <a:lstStyle/>
          <a:p>
            <a:pPr algn="l" rtl="0" eaLnBrk="1" hangingPunct="1">
              <a:defRPr/>
            </a:pPr>
            <a:r>
              <a:rPr lang="en-US" sz="2800" dirty="0"/>
              <a:t>Observing the patient’s clinical data on intraoperative monitors</a:t>
            </a:r>
          </a:p>
          <a:p>
            <a:pPr algn="l" rtl="0" eaLnBrk="1" hangingPunct="1">
              <a:defRPr/>
            </a:pPr>
            <a:r>
              <a:rPr lang="en-US" sz="2800" dirty="0"/>
              <a:t>Observing bleeding and coagulation at the surgical site (e.g. are the surgeons using many sponges or are they doing a lot of suctioning?)</a:t>
            </a:r>
          </a:p>
          <a:p>
            <a:pPr algn="l" rtl="0" eaLnBrk="1" hangingPunct="1">
              <a:defRPr/>
            </a:pPr>
            <a:r>
              <a:rPr lang="en-US" sz="2800" dirty="0"/>
              <a:t>Monitoring the functioning of all lines to ensure that IV catheters have not infiltrated</a:t>
            </a:r>
          </a:p>
          <a:p>
            <a:pPr algn="l" rtl="0" eaLnBrk="1" hangingPunct="1">
              <a:defRPr/>
            </a:pPr>
            <a:r>
              <a:rPr lang="en-US" sz="2800" dirty="0"/>
              <a:t>Conducting an anesthesia machine and workspace checkout</a:t>
            </a:r>
          </a:p>
        </p:txBody>
      </p:sp>
    </p:spTree>
    <p:extLst>
      <p:ext uri="{BB962C8B-B14F-4D97-AF65-F5344CB8AC3E}">
        <p14:creationId xmlns:p14="http://schemas.microsoft.com/office/powerpoint/2010/main" val="604410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p:txBody>
          <a:bodyPr/>
          <a:lstStyle/>
          <a:p>
            <a:pPr algn="l" rtl="0" eaLnBrk="1" hangingPunct="1">
              <a:defRPr/>
            </a:pPr>
            <a:r>
              <a:rPr lang="en-US" dirty="0"/>
              <a:t>Pulse: rate, volume, rhythm ------ </a:t>
            </a:r>
            <a:r>
              <a:rPr lang="en-US" dirty="0" err="1"/>
              <a:t>etc</a:t>
            </a:r>
            <a:endParaRPr lang="en-US" dirty="0"/>
          </a:p>
          <a:p>
            <a:pPr algn="l" rtl="0" eaLnBrk="1" hangingPunct="1">
              <a:defRPr/>
            </a:pPr>
            <a:r>
              <a:rPr lang="en-US" dirty="0"/>
              <a:t>Capillary refilling</a:t>
            </a:r>
          </a:p>
          <a:p>
            <a:pPr algn="l" rtl="0" eaLnBrk="1" hangingPunct="1">
              <a:defRPr/>
            </a:pPr>
            <a:r>
              <a:rPr lang="en-US" dirty="0"/>
              <a:t>Sweating</a:t>
            </a:r>
          </a:p>
        </p:txBody>
      </p:sp>
    </p:spTree>
    <p:extLst>
      <p:ext uri="{BB962C8B-B14F-4D97-AF65-F5344CB8AC3E}">
        <p14:creationId xmlns:p14="http://schemas.microsoft.com/office/powerpoint/2010/main" val="17703599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8474" y="908847"/>
            <a:ext cx="7556313" cy="1116106"/>
          </a:xfrm>
        </p:spPr>
        <p:txBody>
          <a:bodyPr/>
          <a:lstStyle/>
          <a:p>
            <a:pPr eaLnBrk="1" hangingPunct="1">
              <a:defRPr/>
            </a:pPr>
            <a:r>
              <a:rPr lang="en-US"/>
              <a:t>Instrumental patient monitoring</a:t>
            </a:r>
          </a:p>
        </p:txBody>
      </p:sp>
      <p:sp>
        <p:nvSpPr>
          <p:cNvPr id="6148" name="Rectangle 4"/>
          <p:cNvSpPr>
            <a:spLocks noGrp="1" noChangeArrowheads="1"/>
          </p:cNvSpPr>
          <p:nvPr>
            <p:ph type="body" idx="1"/>
          </p:nvPr>
        </p:nvSpPr>
        <p:spPr>
          <a:xfrm>
            <a:off x="176979" y="2141467"/>
            <a:ext cx="8913925" cy="4368154"/>
          </a:xfrm>
        </p:spPr>
        <p:txBody>
          <a:bodyPr>
            <a:normAutofit fontScale="92500" lnSpcReduction="10000"/>
          </a:bodyPr>
          <a:lstStyle/>
          <a:p>
            <a:pPr marL="533400" indent="-533400" algn="l" rtl="0" eaLnBrk="1" hangingPunct="1">
              <a:lnSpc>
                <a:spcPct val="150000"/>
              </a:lnSpc>
              <a:buFontTx/>
              <a:buAutoNum type="arabicPeriod"/>
              <a:defRPr/>
            </a:pPr>
            <a:r>
              <a:rPr lang="en-US" dirty="0"/>
              <a:t>Electrocardiogram (</a:t>
            </a:r>
            <a:r>
              <a:rPr lang="en-US" i="1" dirty="0"/>
              <a:t>Provides information about rate, rhythm, ischemia </a:t>
            </a:r>
            <a:r>
              <a:rPr lang="mr-IN" i="1" dirty="0"/>
              <a:t>–</a:t>
            </a:r>
            <a:r>
              <a:rPr lang="en-US" i="1" dirty="0"/>
              <a:t> ST segments</a:t>
            </a:r>
            <a:r>
              <a:rPr lang="en-US" dirty="0"/>
              <a:t>)</a:t>
            </a:r>
          </a:p>
          <a:p>
            <a:pPr marL="533400" indent="-533400" algn="l" rtl="0" eaLnBrk="1" hangingPunct="1">
              <a:lnSpc>
                <a:spcPct val="150000"/>
              </a:lnSpc>
              <a:buFontTx/>
              <a:buAutoNum type="arabicPeriod"/>
              <a:defRPr/>
            </a:pPr>
            <a:r>
              <a:rPr lang="en-US" dirty="0"/>
              <a:t>Blood pressure (</a:t>
            </a:r>
            <a:r>
              <a:rPr lang="en-US" i="1" dirty="0"/>
              <a:t>manual, automatic, arterial catheter</a:t>
            </a:r>
            <a:r>
              <a:rPr lang="en-US" dirty="0"/>
              <a:t>)</a:t>
            </a:r>
          </a:p>
          <a:p>
            <a:pPr marL="533400" indent="-533400" algn="l" rtl="0" eaLnBrk="1" hangingPunct="1">
              <a:lnSpc>
                <a:spcPct val="150000"/>
              </a:lnSpc>
              <a:buFontTx/>
              <a:buAutoNum type="arabicPeriod"/>
              <a:defRPr/>
            </a:pPr>
            <a:r>
              <a:rPr lang="en-US" dirty="0"/>
              <a:t>Pulse oximeter (</a:t>
            </a:r>
            <a:r>
              <a:rPr lang="en-US" i="1" dirty="0"/>
              <a:t>usually on fingertip or ear lobe</a:t>
            </a:r>
            <a:r>
              <a:rPr lang="en-US" dirty="0"/>
              <a:t>)</a:t>
            </a:r>
          </a:p>
          <a:p>
            <a:pPr marL="533400" indent="-533400" algn="l" rtl="0" eaLnBrk="1" hangingPunct="1">
              <a:lnSpc>
                <a:spcPct val="150000"/>
              </a:lnSpc>
              <a:buFontTx/>
              <a:buAutoNum type="arabicPeriod"/>
              <a:defRPr/>
            </a:pPr>
            <a:r>
              <a:rPr lang="en-US" dirty="0" err="1"/>
              <a:t>Capnograph</a:t>
            </a:r>
            <a:r>
              <a:rPr lang="en-US" dirty="0"/>
              <a:t> (</a:t>
            </a:r>
            <a:r>
              <a:rPr lang="en-US" i="1" dirty="0"/>
              <a:t>especially in patients with an LMA or ETT</a:t>
            </a:r>
            <a:r>
              <a:rPr lang="en-US" dirty="0"/>
              <a:t>)</a:t>
            </a:r>
          </a:p>
          <a:p>
            <a:pPr marL="533400" indent="-533400" algn="l" rtl="0" eaLnBrk="1" hangingPunct="1">
              <a:lnSpc>
                <a:spcPct val="150000"/>
              </a:lnSpc>
              <a:buFontTx/>
              <a:buAutoNum type="arabicPeriod"/>
              <a:defRPr/>
            </a:pPr>
            <a:r>
              <a:rPr lang="en-US" dirty="0"/>
              <a:t>Oxygen analyzer (</a:t>
            </a:r>
            <a:r>
              <a:rPr lang="en-US" i="1" dirty="0"/>
              <a:t>part of anesthesia machine</a:t>
            </a:r>
            <a:r>
              <a:rPr lang="en-US" dirty="0"/>
              <a:t>)</a:t>
            </a:r>
          </a:p>
          <a:p>
            <a:pPr marL="533400" indent="-533400" algn="l" rtl="0" eaLnBrk="1" hangingPunct="1">
              <a:lnSpc>
                <a:spcPct val="150000"/>
              </a:lnSpc>
              <a:buFontTx/>
              <a:buAutoNum type="arabicPeriod"/>
              <a:defRPr/>
            </a:pPr>
            <a:r>
              <a:rPr lang="en-US" dirty="0"/>
              <a:t>Anesthetic agent concentration analyzer</a:t>
            </a:r>
          </a:p>
        </p:txBody>
      </p:sp>
    </p:spTree>
    <p:extLst>
      <p:ext uri="{BB962C8B-B14F-4D97-AF65-F5344CB8AC3E}">
        <p14:creationId xmlns:p14="http://schemas.microsoft.com/office/powerpoint/2010/main" val="3124826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Oxygen dissociation curve</a:t>
            </a:r>
          </a:p>
        </p:txBody>
      </p:sp>
      <p:pic>
        <p:nvPicPr>
          <p:cNvPr id="4" name="Picture 3"/>
          <p:cNvPicPr>
            <a:picLocks noChangeAspect="1"/>
          </p:cNvPicPr>
          <p:nvPr/>
        </p:nvPicPr>
        <p:blipFill>
          <a:blip r:embed="rId2"/>
          <a:stretch>
            <a:fillRect/>
          </a:stretch>
        </p:blipFill>
        <p:spPr>
          <a:xfrm>
            <a:off x="100737" y="1417555"/>
            <a:ext cx="8801389" cy="5214731"/>
          </a:xfrm>
          <a:prstGeom prst="rect">
            <a:avLst/>
          </a:prstGeom>
        </p:spPr>
      </p:pic>
    </p:spTree>
    <p:extLst>
      <p:ext uri="{BB962C8B-B14F-4D97-AF65-F5344CB8AC3E}">
        <p14:creationId xmlns:p14="http://schemas.microsoft.com/office/powerpoint/2010/main" val="826377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519143" y="1495486"/>
            <a:ext cx="8323989" cy="5276973"/>
          </a:xfrm>
        </p:spPr>
        <p:txBody>
          <a:bodyPr>
            <a:normAutofit/>
          </a:bodyPr>
          <a:lstStyle/>
          <a:p>
            <a:pPr marL="457200" indent="-457200" algn="l" rtl="0" eaLnBrk="1" hangingPunct="1">
              <a:lnSpc>
                <a:spcPct val="170000"/>
              </a:lnSpc>
              <a:buFontTx/>
              <a:buNone/>
              <a:defRPr/>
            </a:pPr>
            <a:r>
              <a:rPr lang="en-US" dirty="0"/>
              <a:t>7. Temperature (</a:t>
            </a:r>
            <a:r>
              <a:rPr lang="en-US" i="1" dirty="0"/>
              <a:t>usually esophageal or axillary</a:t>
            </a:r>
            <a:r>
              <a:rPr lang="en-US" dirty="0"/>
              <a:t>)</a:t>
            </a:r>
          </a:p>
          <a:p>
            <a:pPr marL="457200" indent="-457200" algn="l" rtl="0" eaLnBrk="1" hangingPunct="1">
              <a:lnSpc>
                <a:spcPct val="170000"/>
              </a:lnSpc>
              <a:buFontTx/>
              <a:buNone/>
              <a:defRPr/>
            </a:pPr>
            <a:r>
              <a:rPr lang="en-US" dirty="0"/>
              <a:t>8. Precordial or esophageal stethoscope (</a:t>
            </a:r>
            <a:r>
              <a:rPr lang="en-US" i="1" dirty="0"/>
              <a:t>heart sounds, breath sounds</a:t>
            </a:r>
            <a:r>
              <a:rPr lang="en-US" dirty="0"/>
              <a:t>)</a:t>
            </a:r>
          </a:p>
          <a:p>
            <a:pPr marL="457200" indent="-457200" algn="l" rtl="0" eaLnBrk="1" hangingPunct="1">
              <a:lnSpc>
                <a:spcPct val="170000"/>
              </a:lnSpc>
              <a:buFontTx/>
              <a:buNone/>
              <a:defRPr/>
            </a:pPr>
            <a:r>
              <a:rPr lang="en-US" dirty="0"/>
              <a:t>9. Gas flows/ spirometry (</a:t>
            </a:r>
            <a:r>
              <a:rPr lang="en-US" i="1" dirty="0"/>
              <a:t>part of anesthesia machine</a:t>
            </a:r>
            <a:r>
              <a:rPr lang="en-US" dirty="0"/>
              <a:t>)</a:t>
            </a:r>
          </a:p>
          <a:p>
            <a:pPr marL="457200" indent="-457200" algn="l" rtl="0" eaLnBrk="1" hangingPunct="1">
              <a:lnSpc>
                <a:spcPct val="170000"/>
              </a:lnSpc>
              <a:buFontTx/>
              <a:buNone/>
              <a:defRPr/>
            </a:pPr>
            <a:r>
              <a:rPr lang="en-US" dirty="0"/>
              <a:t>10. Airway pressure monitor (</a:t>
            </a:r>
            <a:r>
              <a:rPr lang="en-US" i="1" dirty="0"/>
              <a:t>part of anesthesia machine</a:t>
            </a:r>
            <a:r>
              <a:rPr lang="en-US" dirty="0"/>
              <a:t>)</a:t>
            </a:r>
          </a:p>
          <a:p>
            <a:pPr marL="457200" indent="-457200" algn="l" rtl="0" eaLnBrk="1" hangingPunct="1">
              <a:lnSpc>
                <a:spcPct val="170000"/>
              </a:lnSpc>
              <a:buFontTx/>
              <a:buNone/>
              <a:defRPr/>
            </a:pPr>
            <a:r>
              <a:rPr lang="en-US" dirty="0"/>
              <a:t>11. Airway disconnect alarm (</a:t>
            </a:r>
            <a:r>
              <a:rPr lang="en-US" i="1" dirty="0"/>
              <a:t>part of anesthesia machine</a:t>
            </a:r>
            <a:r>
              <a:rPr lang="en-US" dirty="0"/>
              <a:t>)</a:t>
            </a:r>
          </a:p>
          <a:p>
            <a:pPr marL="457200" indent="-457200" algn="l" rtl="0" eaLnBrk="1" hangingPunct="1">
              <a:lnSpc>
                <a:spcPct val="170000"/>
              </a:lnSpc>
              <a:buFontTx/>
              <a:buNone/>
              <a:defRPr/>
            </a:pPr>
            <a:r>
              <a:rPr lang="en-US" dirty="0"/>
              <a:t>12. Peripheral nerve stimulator (</a:t>
            </a:r>
            <a:r>
              <a:rPr lang="en-US" i="1" dirty="0"/>
              <a:t>where appropriate</a:t>
            </a:r>
            <a:r>
              <a:rPr lang="en-US" dirty="0"/>
              <a:t>)</a:t>
            </a:r>
          </a:p>
          <a:p>
            <a:pPr marL="457200" indent="-457200" algn="l" rtl="0" eaLnBrk="1" hangingPunct="1">
              <a:lnSpc>
                <a:spcPct val="170000"/>
              </a:lnSpc>
              <a:buFontTx/>
              <a:buNone/>
              <a:defRPr/>
            </a:pPr>
            <a:r>
              <a:rPr lang="en-US" dirty="0"/>
              <a:t>13. </a:t>
            </a:r>
            <a:r>
              <a:rPr lang="en-US" dirty="0" err="1"/>
              <a:t>Urometer</a:t>
            </a:r>
            <a:r>
              <a:rPr lang="en-US" dirty="0"/>
              <a:t> (</a:t>
            </a:r>
            <a:r>
              <a:rPr lang="en-US" i="1" dirty="0"/>
              <a:t>measure urine output where appropriate</a:t>
            </a:r>
            <a:r>
              <a:rPr lang="en-US" dirty="0"/>
              <a:t>)</a:t>
            </a:r>
          </a:p>
        </p:txBody>
      </p:sp>
      <p:sp>
        <p:nvSpPr>
          <p:cNvPr id="3" name="Rectangle 2"/>
          <p:cNvSpPr>
            <a:spLocks noGrp="1" noChangeArrowheads="1"/>
          </p:cNvSpPr>
          <p:nvPr>
            <p:ph type="title"/>
          </p:nvPr>
        </p:nvSpPr>
        <p:spPr>
          <a:xfrm>
            <a:off x="769844" y="436899"/>
            <a:ext cx="7556313" cy="1116106"/>
          </a:xfrm>
        </p:spPr>
        <p:txBody>
          <a:bodyPr/>
          <a:lstStyle/>
          <a:p>
            <a:pPr eaLnBrk="1" hangingPunct="1">
              <a:defRPr/>
            </a:pPr>
            <a:r>
              <a:rPr lang="en-US"/>
              <a:t>Instrumental patient monitoring</a:t>
            </a:r>
          </a:p>
        </p:txBody>
      </p:sp>
    </p:spTree>
    <p:extLst>
      <p:ext uri="{BB962C8B-B14F-4D97-AF65-F5344CB8AC3E}">
        <p14:creationId xmlns:p14="http://schemas.microsoft.com/office/powerpoint/2010/main" val="3317574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93746" y="4948445"/>
            <a:ext cx="2684206" cy="1569660"/>
          </a:xfrm>
          <a:prstGeom prst="rect">
            <a:avLst/>
          </a:prstGeom>
          <a:noFill/>
        </p:spPr>
        <p:txBody>
          <a:bodyPr wrap="square" rtlCol="0">
            <a:spAutoFit/>
          </a:bodyPr>
          <a:lstStyle/>
          <a:p>
            <a:r>
              <a:rPr lang="en-US" sz="4800" b="1"/>
              <a:t>THANK </a:t>
            </a:r>
          </a:p>
          <a:p>
            <a:r>
              <a:rPr lang="en-US" sz="4800" b="1" dirty="0"/>
              <a:t>YOU!</a:t>
            </a:r>
            <a:endParaRPr lang="el-GR" sz="4800" b="1" dirty="0"/>
          </a:p>
        </p:txBody>
      </p:sp>
      <p:sp>
        <p:nvSpPr>
          <p:cNvPr id="6" name="Ορθογώνιο 5"/>
          <p:cNvSpPr/>
          <p:nvPr/>
        </p:nvSpPr>
        <p:spPr>
          <a:xfrm>
            <a:off x="855407" y="4917667"/>
            <a:ext cx="4501208" cy="1631216"/>
          </a:xfrm>
          <a:prstGeom prst="rect">
            <a:avLst/>
          </a:prstGeom>
        </p:spPr>
        <p:txBody>
          <a:bodyPr wrap="square">
            <a:spAutoFit/>
          </a:bodyPr>
          <a:lstStyle/>
          <a:p>
            <a:r>
              <a:rPr lang="en-US" sz="2000" i="0" u="none" strike="noStrike" dirty="0">
                <a:effectLst/>
                <a:ea typeface="American Typewriter" charset="0"/>
                <a:cs typeface="American Typewriter" charset="0"/>
              </a:rPr>
              <a:t>Maximos Frountzas MD MPA PhD</a:t>
            </a:r>
          </a:p>
          <a:p>
            <a:endParaRPr lang="en-US" sz="2000" dirty="0">
              <a:ea typeface="American Typewriter" charset="0"/>
              <a:cs typeface="American Typewriter" charset="0"/>
            </a:endParaRPr>
          </a:p>
          <a:p>
            <a:r>
              <a:rPr lang="en-US" sz="2000" i="0" strike="noStrike" dirty="0">
                <a:effectLst/>
                <a:ea typeface="American Typewriter" charset="0"/>
                <a:cs typeface="American Typewriter" charset="0"/>
                <a:hlinkClick r:id="rId2"/>
              </a:rPr>
              <a:t>froumax@hotmail.com</a:t>
            </a:r>
            <a:endParaRPr lang="en-US" sz="2000" i="0" strike="noStrike" dirty="0">
              <a:effectLst/>
              <a:ea typeface="American Typewriter" charset="0"/>
              <a:cs typeface="American Typewriter" charset="0"/>
            </a:endParaRPr>
          </a:p>
          <a:p>
            <a:endParaRPr lang="en-US" sz="2000" dirty="0">
              <a:ea typeface="American Typewriter" charset="0"/>
              <a:cs typeface="American Typewriter" charset="0"/>
            </a:endParaRPr>
          </a:p>
          <a:p>
            <a:r>
              <a:rPr lang="en-US" sz="2000" dirty="0">
                <a:ea typeface="American Typewriter" charset="0"/>
                <a:cs typeface="American Typewriter" charset="0"/>
              </a:rPr>
              <a:t>6978 880045</a:t>
            </a:r>
            <a:endParaRPr lang="mr-IN" sz="2000" i="0" u="none" strike="noStrike" dirty="0">
              <a:effectLst/>
              <a:ea typeface="American Typewriter" charset="0"/>
              <a:cs typeface="American Typewriter" charset="0"/>
            </a:endParaRPr>
          </a:p>
        </p:txBody>
      </p:sp>
      <p:pic>
        <p:nvPicPr>
          <p:cNvPr id="9" name="Εικόνα 8"/>
          <p:cNvPicPr>
            <a:picLocks noChangeAspect="1"/>
          </p:cNvPicPr>
          <p:nvPr/>
        </p:nvPicPr>
        <p:blipFill>
          <a:blip r:embed="rId3"/>
          <a:stretch>
            <a:fillRect/>
          </a:stretch>
        </p:blipFill>
        <p:spPr>
          <a:xfrm>
            <a:off x="1401833" y="471948"/>
            <a:ext cx="6052739" cy="4035159"/>
          </a:xfrm>
          <a:prstGeom prst="rect">
            <a:avLst/>
          </a:prstGeom>
        </p:spPr>
      </p:pic>
    </p:spTree>
    <p:extLst>
      <p:ext uri="{BB962C8B-B14F-4D97-AF65-F5344CB8AC3E}">
        <p14:creationId xmlns:p14="http://schemas.microsoft.com/office/powerpoint/2010/main" val="3856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eaLnBrk="1" hangingPunct="1"/>
            <a:r>
              <a:rPr lang="en-GB" sz="6600" dirty="0">
                <a:solidFill>
                  <a:schemeClr val="bg1"/>
                </a:solidFill>
                <a:latin typeface="Times New Roman" charset="0"/>
                <a:cs typeface="Arial" charset="0"/>
              </a:rPr>
              <a:t>Critical Care</a:t>
            </a:r>
            <a:endParaRPr lang="en-US" sz="6600" dirty="0">
              <a:solidFill>
                <a:schemeClr val="bg1"/>
              </a:solidFill>
              <a:latin typeface="Times New Roman" charset="0"/>
              <a:cs typeface="Arial" charset="0"/>
            </a:endParaRPr>
          </a:p>
        </p:txBody>
      </p:sp>
      <p:sp>
        <p:nvSpPr>
          <p:cNvPr id="9219" name="Rectangle 3"/>
          <p:cNvSpPr>
            <a:spLocks noGrp="1" noChangeArrowheads="1"/>
          </p:cNvSpPr>
          <p:nvPr>
            <p:ph idx="1"/>
          </p:nvPr>
        </p:nvSpPr>
        <p:spPr>
          <a:xfrm>
            <a:off x="498474" y="2428168"/>
            <a:ext cx="7556313" cy="2923822"/>
          </a:xfrm>
        </p:spPr>
        <p:txBody>
          <a:bodyPr>
            <a:normAutofit/>
          </a:bodyPr>
          <a:lstStyle/>
          <a:p>
            <a:pPr algn="l" rtl="0" eaLnBrk="1" hangingPunct="1">
              <a:lnSpc>
                <a:spcPct val="90000"/>
              </a:lnSpc>
              <a:buFont typeface="Wingdings" charset="0"/>
              <a:buNone/>
            </a:pPr>
            <a:r>
              <a:rPr lang="en-GB" sz="2400" b="1" dirty="0">
                <a:solidFill>
                  <a:srgbClr val="000000"/>
                </a:solidFill>
                <a:latin typeface="Arial" charset="0"/>
                <a:cs typeface="Arial" charset="0"/>
              </a:rPr>
              <a:t>Pulse </a:t>
            </a:r>
            <a:r>
              <a:rPr lang="en-GB" sz="2400" b="1" dirty="0" err="1">
                <a:solidFill>
                  <a:srgbClr val="000000"/>
                </a:solidFill>
                <a:latin typeface="Arial" charset="0"/>
                <a:cs typeface="Arial" charset="0"/>
              </a:rPr>
              <a:t>oximetry</a:t>
            </a:r>
            <a:endParaRPr lang="en-GB" sz="2400" b="1" dirty="0">
              <a:solidFill>
                <a:srgbClr val="000000"/>
              </a:solidFill>
              <a:latin typeface="Arial" charset="0"/>
              <a:cs typeface="Arial" charset="0"/>
            </a:endParaRPr>
          </a:p>
          <a:p>
            <a:pPr algn="l" rtl="0" eaLnBrk="1" hangingPunct="1">
              <a:lnSpc>
                <a:spcPct val="90000"/>
              </a:lnSpc>
            </a:pPr>
            <a:endParaRPr lang="en-GB" dirty="0">
              <a:solidFill>
                <a:srgbClr val="000000"/>
              </a:solidFill>
              <a:latin typeface="Arial" charset="0"/>
              <a:cs typeface="Arial" charset="0"/>
            </a:endParaRPr>
          </a:p>
          <a:p>
            <a:pPr algn="l" rtl="0" eaLnBrk="1" hangingPunct="1">
              <a:lnSpc>
                <a:spcPct val="90000"/>
              </a:lnSpc>
            </a:pPr>
            <a:r>
              <a:rPr lang="en-GB" dirty="0">
                <a:solidFill>
                  <a:srgbClr val="000000"/>
                </a:solidFill>
                <a:latin typeface="Arial" charset="0"/>
                <a:cs typeface="Arial" charset="0"/>
              </a:rPr>
              <a:t>Gives estimate of percentage saturation of oxygen binding sites</a:t>
            </a:r>
          </a:p>
          <a:p>
            <a:pPr algn="l" rtl="0" eaLnBrk="1" hangingPunct="1">
              <a:lnSpc>
                <a:spcPct val="90000"/>
              </a:lnSpc>
              <a:buFont typeface="Wingdings" charset="0"/>
              <a:buNone/>
            </a:pPr>
            <a:endParaRPr lang="en-GB" dirty="0">
              <a:solidFill>
                <a:srgbClr val="000000"/>
              </a:solidFill>
              <a:latin typeface="Arial" charset="0"/>
              <a:cs typeface="Arial" charset="0"/>
            </a:endParaRPr>
          </a:p>
          <a:p>
            <a:pPr algn="l" rtl="0" eaLnBrk="1" hangingPunct="1">
              <a:lnSpc>
                <a:spcPct val="90000"/>
              </a:lnSpc>
            </a:pPr>
            <a:r>
              <a:rPr lang="en-GB" dirty="0">
                <a:solidFill>
                  <a:srgbClr val="000000"/>
                </a:solidFill>
                <a:latin typeface="Arial" charset="0"/>
                <a:cs typeface="Arial" charset="0"/>
              </a:rPr>
              <a:t>Related to PaO</a:t>
            </a:r>
            <a:r>
              <a:rPr lang="en-GB" baseline="-25000" dirty="0">
                <a:solidFill>
                  <a:srgbClr val="000000"/>
                </a:solidFill>
                <a:latin typeface="Arial" charset="0"/>
                <a:cs typeface="Arial" charset="0"/>
              </a:rPr>
              <a:t>2</a:t>
            </a:r>
            <a:r>
              <a:rPr lang="en-GB" dirty="0">
                <a:solidFill>
                  <a:srgbClr val="000000"/>
                </a:solidFill>
                <a:latin typeface="Arial" charset="0"/>
                <a:cs typeface="Arial" charset="0"/>
              </a:rPr>
              <a:t> by oxygen</a:t>
            </a:r>
            <a:r>
              <a:rPr lang="en-GB" baseline="-25000" dirty="0">
                <a:solidFill>
                  <a:srgbClr val="000000"/>
                </a:solidFill>
                <a:latin typeface="Arial" charset="0"/>
                <a:cs typeface="Arial" charset="0"/>
              </a:rPr>
              <a:t> </a:t>
            </a:r>
            <a:r>
              <a:rPr lang="en-GB" dirty="0">
                <a:solidFill>
                  <a:srgbClr val="000000"/>
                </a:solidFill>
                <a:latin typeface="Arial" charset="0"/>
                <a:cs typeface="Arial" charset="0"/>
              </a:rPr>
              <a:t>dissociation curve</a:t>
            </a:r>
          </a:p>
          <a:p>
            <a:pPr algn="ctr" eaLnBrk="1" hangingPunct="1">
              <a:lnSpc>
                <a:spcPct val="90000"/>
              </a:lnSpc>
              <a:buFont typeface="Wingdings" charset="0"/>
              <a:buNone/>
            </a:pPr>
            <a:endParaRPr lang="en-GB" dirty="0">
              <a:solidFill>
                <a:srgbClr val="000000"/>
              </a:solidFill>
              <a:latin typeface="Arial" charset="0"/>
              <a:cs typeface="Arial" charset="0"/>
            </a:endParaRPr>
          </a:p>
          <a:p>
            <a:pPr algn="ctr" eaLnBrk="1" hangingPunct="1">
              <a:lnSpc>
                <a:spcPct val="90000"/>
              </a:lnSpc>
              <a:buFont typeface="Wingdings" charset="0"/>
              <a:buNone/>
            </a:pPr>
            <a:endParaRPr lang="en-GB" sz="1800" baseline="-25000" dirty="0">
              <a:solidFill>
                <a:srgbClr val="000000"/>
              </a:solidFill>
              <a:latin typeface="Arial" charset="0"/>
              <a:cs typeface="Arial" charset="0"/>
            </a:endParaRPr>
          </a:p>
          <a:p>
            <a:pPr algn="ctr" eaLnBrk="1" hangingPunct="1">
              <a:lnSpc>
                <a:spcPct val="90000"/>
              </a:lnSpc>
              <a:buFont typeface="Wingdings" charset="0"/>
              <a:buNone/>
            </a:pPr>
            <a:endParaRPr lang="en-GB" sz="1800" baseline="-25000" dirty="0">
              <a:solidFill>
                <a:srgbClr val="000000"/>
              </a:solidFill>
              <a:latin typeface="Arial" charset="0"/>
              <a:cs typeface="Arial" charset="0"/>
            </a:endParaRPr>
          </a:p>
          <a:p>
            <a:pPr algn="ctr" eaLnBrk="1" hangingPunct="1">
              <a:lnSpc>
                <a:spcPct val="90000"/>
              </a:lnSpc>
              <a:buFont typeface="Wingdings" charset="0"/>
              <a:buNone/>
            </a:pPr>
            <a:endParaRPr lang="en-US" sz="1800" baseline="-25000" dirty="0">
              <a:solidFill>
                <a:srgbClr val="000000"/>
              </a:solidFill>
              <a:latin typeface="Arial" charset="0"/>
              <a:cs typeface="Arial" charset="0"/>
            </a:endParaRPr>
          </a:p>
        </p:txBody>
      </p:sp>
      <p:pic>
        <p:nvPicPr>
          <p:cNvPr id="9220"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1" name="Picture 5"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730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001454" y="-224678"/>
            <a:ext cx="7556313" cy="1116106"/>
          </a:xfrm>
        </p:spPr>
        <p:txBody>
          <a:bodyPr>
            <a:normAutofit fontScale="90000"/>
          </a:bodyPr>
          <a:lstStyle/>
          <a:p>
            <a:pPr eaLnBrk="1" hangingPunct="1"/>
            <a:r>
              <a:rPr lang="en-GB" sz="6000" dirty="0">
                <a:solidFill>
                  <a:schemeClr val="bg1"/>
                </a:solidFill>
                <a:latin typeface="Times New Roman" charset="0"/>
                <a:cs typeface="Arial" charset="0"/>
              </a:rPr>
              <a:t>Critical Care</a:t>
            </a:r>
            <a:br>
              <a:rPr lang="en-GB" sz="3600" dirty="0">
                <a:solidFill>
                  <a:schemeClr val="bg1"/>
                </a:solidFill>
                <a:latin typeface="Times New Roman" charset="0"/>
                <a:cs typeface="Arial" charset="0"/>
              </a:rPr>
            </a:br>
            <a:r>
              <a:rPr lang="en-GB" sz="3600" dirty="0">
                <a:solidFill>
                  <a:schemeClr val="accent2">
                    <a:lumMod val="50000"/>
                    <a:lumOff val="50000"/>
                  </a:schemeClr>
                </a:solidFill>
                <a:latin typeface="Arial"/>
                <a:cs typeface="Arial"/>
              </a:rPr>
              <a:t>Arterial line</a:t>
            </a:r>
            <a:endParaRPr lang="en-US" sz="6000" dirty="0">
              <a:solidFill>
                <a:schemeClr val="accent2">
                  <a:lumMod val="50000"/>
                  <a:lumOff val="50000"/>
                </a:schemeClr>
              </a:solidFill>
              <a:latin typeface="Arial"/>
              <a:cs typeface="Arial"/>
            </a:endParaRPr>
          </a:p>
        </p:txBody>
      </p:sp>
      <p:sp>
        <p:nvSpPr>
          <p:cNvPr id="11267" name="Rectangle 3"/>
          <p:cNvSpPr>
            <a:spLocks noGrp="1" noChangeArrowheads="1"/>
          </p:cNvSpPr>
          <p:nvPr>
            <p:ph sz="half" idx="1"/>
          </p:nvPr>
        </p:nvSpPr>
        <p:spPr>
          <a:xfrm>
            <a:off x="909637" y="1713843"/>
            <a:ext cx="4000500" cy="3514725"/>
          </a:xfrm>
          <a:prstGeom prst="rect">
            <a:avLst/>
          </a:prstGeom>
        </p:spPr>
        <p:txBody>
          <a:bodyPr>
            <a:normAutofit/>
          </a:bodyPr>
          <a:lstStyle/>
          <a:p>
            <a:pPr algn="l" rtl="0" eaLnBrk="1" hangingPunct="1">
              <a:buFont typeface="Wingdings" charset="0"/>
              <a:buNone/>
            </a:pPr>
            <a:r>
              <a:rPr lang="en-GB" sz="2700" b="1" dirty="0">
                <a:solidFill>
                  <a:srgbClr val="000000"/>
                </a:solidFill>
                <a:latin typeface="Arial" charset="0"/>
                <a:cs typeface="Arial" charset="0"/>
              </a:rPr>
              <a:t>Indications</a:t>
            </a:r>
          </a:p>
          <a:p>
            <a:pPr algn="l" rtl="0" eaLnBrk="1" hangingPunct="1"/>
            <a:r>
              <a:rPr lang="en-GB" sz="2700" dirty="0">
                <a:solidFill>
                  <a:srgbClr val="000000"/>
                </a:solidFill>
                <a:latin typeface="Arial" charset="0"/>
                <a:cs typeface="Arial" charset="0"/>
              </a:rPr>
              <a:t>Continuous BP measurement</a:t>
            </a:r>
          </a:p>
          <a:p>
            <a:pPr algn="l" rtl="0" eaLnBrk="1" hangingPunct="1"/>
            <a:r>
              <a:rPr lang="en-GB" sz="2700" dirty="0">
                <a:solidFill>
                  <a:srgbClr val="000000"/>
                </a:solidFill>
                <a:latin typeface="Arial" charset="0"/>
                <a:cs typeface="Arial" charset="0"/>
              </a:rPr>
              <a:t>Access for serial arterial blood gas  analysis</a:t>
            </a:r>
            <a:endParaRPr lang="en-US" sz="2700" dirty="0">
              <a:solidFill>
                <a:srgbClr val="000000"/>
              </a:solidFill>
              <a:latin typeface="Arial" charset="0"/>
              <a:cs typeface="Arial" charset="0"/>
            </a:endParaRPr>
          </a:p>
        </p:txBody>
      </p:sp>
      <p:sp>
        <p:nvSpPr>
          <p:cNvPr id="11268" name="Rectangle 4"/>
          <p:cNvSpPr>
            <a:spLocks noGrp="1" noChangeArrowheads="1"/>
          </p:cNvSpPr>
          <p:nvPr>
            <p:ph sz="half" idx="2"/>
          </p:nvPr>
        </p:nvSpPr>
        <p:spPr>
          <a:xfrm>
            <a:off x="4623481" y="1736834"/>
            <a:ext cx="4640539" cy="4038600"/>
          </a:xfrm>
          <a:prstGeom prst="rect">
            <a:avLst/>
          </a:prstGeom>
        </p:spPr>
        <p:txBody>
          <a:bodyPr>
            <a:normAutofit/>
          </a:bodyPr>
          <a:lstStyle/>
          <a:p>
            <a:pPr algn="l" rtl="0" eaLnBrk="1" hangingPunct="1">
              <a:buFont typeface="Wingdings" charset="0"/>
              <a:buNone/>
            </a:pPr>
            <a:r>
              <a:rPr lang="en-GB" sz="2700" b="1" dirty="0">
                <a:solidFill>
                  <a:srgbClr val="000000"/>
                </a:solidFill>
                <a:latin typeface="Arial" charset="0"/>
                <a:cs typeface="Arial" charset="0"/>
              </a:rPr>
              <a:t>Complications</a:t>
            </a:r>
          </a:p>
          <a:p>
            <a:pPr algn="l" rtl="0" eaLnBrk="1" hangingPunct="1"/>
            <a:r>
              <a:rPr lang="en-GB" sz="2700" dirty="0">
                <a:solidFill>
                  <a:srgbClr val="000000"/>
                </a:solidFill>
                <a:latin typeface="Arial" charset="0"/>
                <a:cs typeface="Arial" charset="0"/>
              </a:rPr>
              <a:t>Bleeding</a:t>
            </a:r>
          </a:p>
          <a:p>
            <a:pPr algn="l" rtl="0" eaLnBrk="1" hangingPunct="1"/>
            <a:r>
              <a:rPr lang="en-GB" sz="2700" dirty="0">
                <a:solidFill>
                  <a:srgbClr val="000000"/>
                </a:solidFill>
                <a:latin typeface="Arial" charset="0"/>
                <a:cs typeface="Arial" charset="0"/>
              </a:rPr>
              <a:t>Thrombosis</a:t>
            </a:r>
          </a:p>
          <a:p>
            <a:pPr algn="l" rtl="0" eaLnBrk="1" hangingPunct="1"/>
            <a:r>
              <a:rPr lang="en-GB" sz="2700" dirty="0">
                <a:solidFill>
                  <a:srgbClr val="000000"/>
                </a:solidFill>
                <a:latin typeface="Arial" charset="0"/>
                <a:cs typeface="Arial" charset="0"/>
              </a:rPr>
              <a:t>Infection</a:t>
            </a:r>
          </a:p>
          <a:p>
            <a:pPr algn="l" rtl="0" eaLnBrk="1" hangingPunct="1"/>
            <a:r>
              <a:rPr lang="en-GB" sz="2700" dirty="0">
                <a:solidFill>
                  <a:srgbClr val="000000"/>
                </a:solidFill>
                <a:latin typeface="Arial" charset="0"/>
                <a:cs typeface="Arial" charset="0"/>
              </a:rPr>
              <a:t>Pseudo-aneurysm</a:t>
            </a:r>
          </a:p>
          <a:p>
            <a:pPr algn="l" rtl="0" eaLnBrk="1" hangingPunct="1"/>
            <a:r>
              <a:rPr lang="en-GB" sz="2700" dirty="0">
                <a:solidFill>
                  <a:srgbClr val="000000"/>
                </a:solidFill>
                <a:latin typeface="Arial" charset="0"/>
                <a:cs typeface="Arial" charset="0"/>
              </a:rPr>
              <a:t>Accidental drug injection</a:t>
            </a:r>
            <a:endParaRPr lang="en-US" sz="2700" dirty="0">
              <a:solidFill>
                <a:srgbClr val="000000"/>
              </a:solidFill>
              <a:latin typeface="Arial" charset="0"/>
              <a:cs typeface="Arial" charset="0"/>
            </a:endParaRPr>
          </a:p>
        </p:txBody>
      </p:sp>
      <p:graphicFrame>
        <p:nvGraphicFramePr>
          <p:cNvPr id="239621" name="Group 5"/>
          <p:cNvGraphicFramePr>
            <a:graphicFrameLocks noGrp="1"/>
          </p:cNvGraphicFramePr>
          <p:nvPr>
            <p:extLst>
              <p:ext uri="{D42A27DB-BD31-4B8C-83A1-F6EECF244321}">
                <p14:modId xmlns:p14="http://schemas.microsoft.com/office/powerpoint/2010/main" val="587451536"/>
              </p:ext>
            </p:extLst>
          </p:nvPr>
        </p:nvGraphicFramePr>
        <p:xfrm>
          <a:off x="323850" y="5734050"/>
          <a:ext cx="8280400" cy="863600"/>
        </p:xfrm>
        <a:graphic>
          <a:graphicData uri="http://schemas.openxmlformats.org/drawingml/2006/table">
            <a:tbl>
              <a:tblPr/>
              <a:tblGrid>
                <a:gridCol w="8280400">
                  <a:extLst>
                    <a:ext uri="{9D8B030D-6E8A-4147-A177-3AD203B41FA5}">
                      <a16:colId xmlns:a16="http://schemas.microsoft.com/office/drawing/2014/main" val="20000"/>
                    </a:ext>
                  </a:extLst>
                </a:gridCol>
              </a:tblGrid>
              <a:tr h="863600">
                <a:tc>
                  <a:txBody>
                    <a:bodyPr/>
                    <a:lstStyle/>
                    <a:p>
                      <a:pPr marL="0" marR="0" lvl="0" indent="0" algn="l" defTabSz="914400" rtl="1" eaLnBrk="1" fontAlgn="base" latinLnBrk="0" hangingPunct="1">
                        <a:lnSpc>
                          <a:spcPct val="100000"/>
                        </a:lnSpc>
                        <a:spcBef>
                          <a:spcPct val="20000"/>
                        </a:spcBef>
                        <a:spcAft>
                          <a:spcPct val="0"/>
                        </a:spcAft>
                        <a:buClr>
                          <a:schemeClr val="accent2"/>
                        </a:buClr>
                        <a:buSzPct val="75000"/>
                        <a:buFont typeface="Wingdings" charset="0"/>
                        <a:buNone/>
                        <a:tabLst/>
                      </a:pPr>
                      <a:r>
                        <a:rPr kumimoji="0" lang="en-GB" sz="1800" b="0" i="0" u="none" strike="noStrike" cap="none" normalizeH="0" baseline="0" dirty="0">
                          <a:ln>
                            <a:noFill/>
                          </a:ln>
                          <a:solidFill>
                            <a:srgbClr val="FF99FF"/>
                          </a:solidFill>
                          <a:effectLst/>
                          <a:latin typeface="Arial" charset="0"/>
                          <a:ea typeface="ＭＳ Ｐゴシック" charset="0"/>
                          <a:cs typeface="Arial" charset="0"/>
                        </a:rPr>
                        <a:t>Site the line in the radial artery of the non-dominant hand. </a:t>
                      </a:r>
                    </a:p>
                    <a:p>
                      <a:pPr marL="0" marR="0" lvl="0" indent="0" algn="l" defTabSz="914400" rtl="1" eaLnBrk="1" fontAlgn="base" latinLnBrk="0" hangingPunct="1">
                        <a:lnSpc>
                          <a:spcPct val="100000"/>
                        </a:lnSpc>
                        <a:spcBef>
                          <a:spcPct val="20000"/>
                        </a:spcBef>
                        <a:spcAft>
                          <a:spcPct val="0"/>
                        </a:spcAft>
                        <a:buClr>
                          <a:schemeClr val="accent2"/>
                        </a:buClr>
                        <a:buSzPct val="75000"/>
                        <a:buFont typeface="Wingdings" charset="0"/>
                        <a:buNone/>
                        <a:tabLst/>
                      </a:pPr>
                      <a:r>
                        <a:rPr kumimoji="0" lang="en-GB" sz="1800" b="0" i="0" u="none" strike="noStrike" cap="none" normalizeH="0" baseline="0" dirty="0">
                          <a:ln>
                            <a:noFill/>
                          </a:ln>
                          <a:solidFill>
                            <a:srgbClr val="FF99FF"/>
                          </a:solidFill>
                          <a:effectLst/>
                          <a:latin typeface="Arial" charset="0"/>
                          <a:ea typeface="ＭＳ Ｐゴシック" charset="0"/>
                          <a:cs typeface="Arial" charset="0"/>
                        </a:rPr>
                        <a:t>Allen’s test should be performed.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11275" name="Picture 11"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82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GB" sz="6600" dirty="0">
                <a:solidFill>
                  <a:schemeClr val="bg1"/>
                </a:solidFill>
                <a:latin typeface="Times New Roman" charset="0"/>
                <a:cs typeface="Arial" charset="0"/>
              </a:rPr>
              <a:t>Critical Care</a:t>
            </a:r>
            <a:endParaRPr lang="en-US" sz="6600" dirty="0">
              <a:solidFill>
                <a:schemeClr val="bg1"/>
              </a:solidFill>
              <a:latin typeface="Times New Roman" charset="0"/>
              <a:cs typeface="Arial" charset="0"/>
            </a:endParaRPr>
          </a:p>
        </p:txBody>
      </p:sp>
      <p:sp>
        <p:nvSpPr>
          <p:cNvPr id="12291" name="Rectangle 3"/>
          <p:cNvSpPr>
            <a:spLocks noGrp="1" noChangeArrowheads="1"/>
          </p:cNvSpPr>
          <p:nvPr>
            <p:ph idx="1"/>
          </p:nvPr>
        </p:nvSpPr>
        <p:spPr>
          <a:xfrm>
            <a:off x="498475" y="1600200"/>
            <a:ext cx="6881636" cy="4525963"/>
          </a:xfrm>
        </p:spPr>
        <p:txBody>
          <a:bodyPr>
            <a:normAutofit/>
          </a:bodyPr>
          <a:lstStyle/>
          <a:p>
            <a:pPr algn="l" rtl="0" eaLnBrk="1" hangingPunct="1">
              <a:lnSpc>
                <a:spcPct val="80000"/>
              </a:lnSpc>
              <a:buFont typeface="Wingdings" charset="0"/>
              <a:buNone/>
            </a:pPr>
            <a:r>
              <a:rPr lang="en-GB" sz="2700" dirty="0">
                <a:solidFill>
                  <a:schemeClr val="accent2">
                    <a:lumMod val="50000"/>
                    <a:lumOff val="50000"/>
                  </a:schemeClr>
                </a:solidFill>
                <a:latin typeface="Arial" charset="0"/>
                <a:cs typeface="Arial" charset="0"/>
              </a:rPr>
              <a:t>Arterial Line</a:t>
            </a:r>
          </a:p>
          <a:p>
            <a:pPr algn="l" rtl="0" eaLnBrk="1" hangingPunct="1">
              <a:lnSpc>
                <a:spcPct val="80000"/>
              </a:lnSpc>
              <a:buFont typeface="Wingdings" charset="0"/>
              <a:buNone/>
            </a:pPr>
            <a:endParaRPr lang="en-GB" sz="2700" dirty="0">
              <a:solidFill>
                <a:schemeClr val="tx1"/>
              </a:solidFill>
              <a:latin typeface="Arial" charset="0"/>
              <a:cs typeface="Arial" charset="0"/>
            </a:endParaRPr>
          </a:p>
          <a:p>
            <a:pPr algn="l" rtl="0" eaLnBrk="1" hangingPunct="1">
              <a:lnSpc>
                <a:spcPct val="80000"/>
              </a:lnSpc>
              <a:buFont typeface="Wingdings" charset="0"/>
              <a:buNone/>
            </a:pPr>
            <a:r>
              <a:rPr lang="en-GB" sz="2700" dirty="0">
                <a:solidFill>
                  <a:schemeClr val="tx1"/>
                </a:solidFill>
                <a:latin typeface="Arial" charset="0"/>
                <a:cs typeface="Arial" charset="0"/>
              </a:rPr>
              <a:t>Allen’s test</a:t>
            </a:r>
          </a:p>
          <a:p>
            <a:pPr algn="l" rtl="0" eaLnBrk="1" hangingPunct="1">
              <a:buFont typeface="Wingdings" charset="0"/>
              <a:buNone/>
            </a:pPr>
            <a:r>
              <a:rPr lang="en-GB" sz="2400" dirty="0">
                <a:solidFill>
                  <a:schemeClr val="tx1"/>
                </a:solidFill>
                <a:latin typeface="Arial" charset="0"/>
                <a:cs typeface="Arial" charset="0"/>
              </a:rPr>
              <a:t>The fist is tightly clenched, both wrist pulses are tightly obstructed and the fist then released. Pressure is released from the ulnar artery first. Allen’s test is positive when the medial part of the hand remains blanched.</a:t>
            </a:r>
          </a:p>
          <a:p>
            <a:pPr algn="ctr" eaLnBrk="1" hangingPunct="1">
              <a:lnSpc>
                <a:spcPct val="80000"/>
              </a:lnSpc>
              <a:buFont typeface="Wingdings" charset="0"/>
              <a:buNone/>
            </a:pPr>
            <a:endParaRPr lang="en-GB" sz="2700" dirty="0">
              <a:solidFill>
                <a:schemeClr val="tx1"/>
              </a:solidFill>
              <a:latin typeface="Arial" charset="0"/>
              <a:cs typeface="Arial" charset="0"/>
            </a:endParaRPr>
          </a:p>
        </p:txBody>
      </p:sp>
      <p:pic>
        <p:nvPicPr>
          <p:cNvPr id="12292" name="Picture 4"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33375"/>
            <a:ext cx="1171575" cy="87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902906"/>
      </p:ext>
    </p:extLst>
  </p:cSld>
  <p:clrMapOvr>
    <a:masterClrMapping/>
  </p:clrMapOvr>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431</TotalTime>
  <Words>2623</Words>
  <Application>Microsoft Office PowerPoint</Application>
  <PresentationFormat>Προβολή στην οθόνη (4:3)</PresentationFormat>
  <Paragraphs>435</Paragraphs>
  <Slides>61</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61</vt:i4>
      </vt:variant>
    </vt:vector>
  </HeadingPairs>
  <TitlesOfParts>
    <vt:vector size="68" baseType="lpstr">
      <vt:lpstr>American Typewriter</vt:lpstr>
      <vt:lpstr>Arial</vt:lpstr>
      <vt:lpstr>Rockwell</vt:lpstr>
      <vt:lpstr>Tamil Sangam MN</vt:lpstr>
      <vt:lpstr>Times New Roman</vt:lpstr>
      <vt:lpstr>Wingdings</vt:lpstr>
      <vt:lpstr>Advantage</vt:lpstr>
      <vt:lpstr>Critically ill surgical patient  ICU Monitoring</vt:lpstr>
      <vt:lpstr>Critical Care Patients needing ITU care</vt:lpstr>
      <vt:lpstr>Critical Care</vt:lpstr>
      <vt:lpstr>Critical Care Tools for critical care</vt:lpstr>
      <vt:lpstr>Critical Care</vt:lpstr>
      <vt:lpstr>Oxygen dissociation curve</vt:lpstr>
      <vt:lpstr>Critical Care</vt:lpstr>
      <vt:lpstr>Critical Care Arterial line</vt:lpstr>
      <vt:lpstr>Critical Care</vt:lpstr>
      <vt:lpstr>Critical Care</vt:lpstr>
      <vt:lpstr>Critical Care</vt:lpstr>
      <vt:lpstr>Central Venous Line</vt:lpstr>
      <vt:lpstr>Παρουσίαση του PowerPoint</vt:lpstr>
      <vt:lpstr>Παρουσίαση του PowerPoint</vt:lpstr>
      <vt:lpstr>Central Venous Line</vt:lpstr>
      <vt:lpstr>Critical Care</vt:lpstr>
      <vt:lpstr>Critical Care</vt:lpstr>
      <vt:lpstr>Critical Care</vt:lpstr>
      <vt:lpstr>Pulmonary artery flotation catheter (PAFC) / Swan-Ganz catheter</vt:lpstr>
      <vt:lpstr>Παρουσίαση του PowerPoint</vt:lpstr>
      <vt:lpstr>Cardiac Outpout (Flotrac / Vigileo system)</vt:lpstr>
      <vt:lpstr>Flotrac / Vigileo system</vt:lpstr>
      <vt:lpstr>Critical Care</vt:lpstr>
      <vt:lpstr>ECG monitor</vt:lpstr>
      <vt:lpstr>Ventilator</vt:lpstr>
      <vt:lpstr>Ventilator modes</vt:lpstr>
      <vt:lpstr>Παρουσίαση του PowerPoint</vt:lpstr>
      <vt:lpstr>Ventilator modes</vt:lpstr>
      <vt:lpstr>Ventilator modes</vt:lpstr>
      <vt:lpstr>Ventilator modes</vt:lpstr>
      <vt:lpstr>Ventilator modes</vt:lpstr>
      <vt:lpstr>Ventilator Settings</vt:lpstr>
      <vt:lpstr>Παρουσίαση του PowerPoint</vt:lpstr>
      <vt:lpstr>Παρουσίαση του PowerPoint</vt:lpstr>
      <vt:lpstr>Παρουσίαση του PowerPoint</vt:lpstr>
      <vt:lpstr>Critical Care</vt:lpstr>
      <vt:lpstr>Critical Care</vt:lpstr>
      <vt:lpstr>Critical Care</vt:lpstr>
      <vt:lpstr>Παρουσίαση του PowerPoint</vt:lpstr>
      <vt:lpstr>l Care</vt:lpstr>
      <vt:lpstr>Critical Care</vt:lpstr>
      <vt:lpstr>Critical Care</vt:lpstr>
      <vt:lpstr>Critical Care</vt:lpstr>
      <vt:lpstr>Critical Care</vt:lpstr>
      <vt:lpstr>Critical Care</vt:lpstr>
      <vt:lpstr>Critical Care</vt:lpstr>
      <vt:lpstr>Critical Care</vt:lpstr>
      <vt:lpstr>Critical Care</vt:lpstr>
      <vt:lpstr>Critical Care</vt:lpstr>
      <vt:lpstr>Critical Care</vt:lpstr>
      <vt:lpstr>Critical Care</vt:lpstr>
      <vt:lpstr>Critical Care</vt:lpstr>
      <vt:lpstr>Critical Care</vt:lpstr>
      <vt:lpstr>Critical Care</vt:lpstr>
      <vt:lpstr>Critical Care</vt:lpstr>
      <vt:lpstr>Patient Monitoring: </vt:lpstr>
      <vt:lpstr>Παρουσίαση του PowerPoint</vt:lpstr>
      <vt:lpstr>Παρουσίαση του PowerPoint</vt:lpstr>
      <vt:lpstr>Instrumental patient monitoring</vt:lpstr>
      <vt:lpstr>Instrumental patient monitoring</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Konstantinos Toutouzas</dc:creator>
  <cp:lastModifiedBy>Giannιs Manouras</cp:lastModifiedBy>
  <cp:revision>41</cp:revision>
  <dcterms:created xsi:type="dcterms:W3CDTF">2013-11-12T21:14:26Z</dcterms:created>
  <dcterms:modified xsi:type="dcterms:W3CDTF">2025-03-26T20:34:35Z</dcterms:modified>
</cp:coreProperties>
</file>