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JDkGLNpHMBrKN9rg5KPEipFfZ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EB60D5-FB38-4305-9761-3298EE9F77F2}">
  <a:tblStyle styleId="{1AEB60D5-FB38-4305-9761-3298EE9F77F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3261F67-5531-452D-9648-6F7FBA968A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caa76bd1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caa76bd1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bcaa76bd1d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1aa7718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1aa7718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b1aa77185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bcaa76bd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bcaa76bd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1bcaa76bd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bcaa76bd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bcaa76bd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bcaa76bd1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bcaa76bd1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bcaa76bd1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1bcaa76bd1d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bcaa76bd1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bcaa76bd1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bcaa76bd1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l-GR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Αντικείμενο" type="objOnly">
  <p:cSld name="OBJECT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Καρκινος παγκρεατος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l-GR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N. ΑΛΕΞΑΚΗΣ</a:t>
            </a: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l-GR"/>
              <a:t>Καθηγητής ΕΚΠΑ</a:t>
            </a:r>
            <a:endParaRPr/>
          </a:p>
        </p:txBody>
      </p:sp>
      <p:sp>
        <p:nvSpPr>
          <p:cNvPr id="95" name="Google Shape;95;p1" descr="Αποτέλεσμα εικόνας για καποδιστριακο πανεπιστημιο αθηνων σημα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 descr="Αποτέλεσμα εικόνας για καποδιστριακο πανεπιστημιο αθηνων σημα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4214818"/>
            <a:ext cx="1641455" cy="238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Μείζονες κ ελάσσονες παράγοντες κινδύνου ΚΠ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6" name="Google Shape;166;p12"/>
          <p:cNvGraphicFramePr/>
          <p:nvPr/>
        </p:nvGraphicFramePr>
        <p:xfrm>
          <a:off x="457200" y="1600200"/>
          <a:ext cx="8229600" cy="4998850"/>
        </p:xfrm>
        <a:graphic>
          <a:graphicData uri="http://schemas.openxmlformats.org/drawingml/2006/table">
            <a:tbl>
              <a:tblPr firstRow="1" bandRow="1">
                <a:noFill/>
                <a:tableStyleId>{1AEB60D5-FB38-4305-9761-3298EE9F77F2}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risk factor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Fold increased  risk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l-GR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total pancreatic cancers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Smoking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x2.2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factors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x5-10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Chronic pancreatitis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x10-20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Hereditary pancreatitis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x50-80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&lt;1%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&gt;70 years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x5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Minor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Diabetes mellitus type II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/>
                        <a:t>&lt;3y: X8</a:t>
                      </a: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Obesity (BMI&gt;35)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x1.</a:t>
                      </a:r>
                      <a:r>
                        <a:rPr lang="el-GR" sz="2000"/>
                        <a:t>6</a:t>
                      </a: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fat diet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x1.7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gastric surgery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x1.8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Sclerosing cholangitis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x14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Helicobacter pylori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x1.8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l-GR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Κληρονομικά σύνδρομα σχετιζόμενα με ΚΠ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13"/>
          <p:cNvGraphicFramePr/>
          <p:nvPr/>
        </p:nvGraphicFramePr>
        <p:xfrm>
          <a:off x="457200" y="1600200"/>
          <a:ext cx="8229600" cy="3337650"/>
        </p:xfrm>
        <a:graphic>
          <a:graphicData uri="http://schemas.openxmlformats.org/drawingml/2006/table">
            <a:tbl>
              <a:tblPr firstRow="1" bandRow="1">
                <a:noFill/>
                <a:tableStyleId>{1AEB60D5-FB38-4305-9761-3298EE9F77F2}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Risk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Relative risk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Lifetime risk by age 70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No identifiable futures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0,5%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BRAC1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2x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1,2%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BRAC2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3.5-10x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2-5%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HNPCC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8.6x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3.9%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FAMMM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20-34x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10-17%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Familial PC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32x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16%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Hereditary pancreatitis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50-80x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25-40%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P-J syndrome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132x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66%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946" y="297349"/>
            <a:ext cx="7110107" cy="644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Καρκίνος παγκρεατος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95% εξωκρινές παγκρεας [90% αδενοκ. πορων]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l-GR"/>
              <a:t>75% κεφαλη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el-GR"/>
              <a:t>25% σωμα/ ουρα 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/>
              <a:t>5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l-GR"/>
              <a:t>ενδοκρινες παγκρεας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2150" y="3801400"/>
            <a:ext cx="3831875" cy="22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Συμπτώματα</a:t>
            </a:r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graphicFrame>
        <p:nvGraphicFramePr>
          <p:cNvPr id="194" name="Google Shape;194;p16"/>
          <p:cNvGraphicFramePr/>
          <p:nvPr/>
        </p:nvGraphicFramePr>
        <p:xfrm>
          <a:off x="457200" y="1600200"/>
          <a:ext cx="4038600" cy="4571325"/>
        </p:xfrm>
        <a:graphic>
          <a:graphicData uri="http://schemas.openxmlformats.org/drawingml/2006/table">
            <a:tbl>
              <a:tblPr firstRow="1" bandRow="1">
                <a:noFill/>
                <a:tableStyleId>{1AEB60D5-FB38-4305-9761-3298EE9F77F2}</a:tableStyleId>
              </a:tblPr>
              <a:tblGrid>
                <a:gridCol w="257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Απωλεια βαρους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92%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Ικτερος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82%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Κοιλιακο αλγος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72%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Ανορεξια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64%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Υπερχρωση ουρων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63%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Αποχρωματισμος κοπρνων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62%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Ναυτια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45%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Εμετος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37%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αδυναμια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35%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5" name="Google Shape;195;p16"/>
          <p:cNvGraphicFramePr/>
          <p:nvPr/>
        </p:nvGraphicFramePr>
        <p:xfrm>
          <a:off x="4648200" y="1600200"/>
          <a:ext cx="4279650" cy="4035400"/>
        </p:xfrm>
        <a:graphic>
          <a:graphicData uri="http://schemas.openxmlformats.org/drawingml/2006/table">
            <a:tbl>
              <a:tblPr firstRow="1" bandRow="1">
                <a:noFill/>
                <a:tableStyleId>{1AEB60D5-FB38-4305-9761-3298EE9F77F2}</a:tableStyleId>
              </a:tblPr>
              <a:tblGrid>
                <a:gridCol w="21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Απωλεια βαρους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100%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Πονος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87%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Ναυτια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43%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Αδυναμια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42%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Εμετος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37%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Ανορεξια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33%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Δυσκοιλιοτητα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27%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Ικτερος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u="none" strike="noStrike" cap="none"/>
                        <a:t>7%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Φυσικη εξεταση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ικτερος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Διαταση χοληδοχου κυστης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/>
              <a:t>Ηπατομεγαλια </a:t>
            </a: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ασκιτης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Εργαστηριακα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Αυξημενα ALT, AST, γGT, APH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 19-9 &gt;100 U/ml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Απεικόνιση: </a:t>
            </a:r>
            <a:b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διαγνωση- σταδιοποιηση-</a:t>
            </a:r>
            <a:br>
              <a:rPr lang="el-G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εκτιμηση εξαιρεσιμοτητας 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ce-CT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ERCP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l-G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pic>
        <p:nvPicPr>
          <p:cNvPr id="219" name="Google Shape;21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43881"/>
            <a:ext cx="4038599" cy="403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843881"/>
            <a:ext cx="40385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40057"/>
            <a:ext cx="4038600" cy="40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429256" y="1643050"/>
            <a:ext cx="2857520" cy="243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0694" y="4143787"/>
            <a:ext cx="2714644" cy="269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bcaa76bd1d_0_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g1bcaa76bd1d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6949"/>
            <a:ext cx="9144001" cy="563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Lung metastasis from PDAC-F 74Y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AJCC 8</a:t>
            </a:r>
            <a:r>
              <a:rPr lang="el-GR" baseline="30000"/>
              <a:t>th</a:t>
            </a:r>
            <a:r>
              <a:rPr lang="el-GR"/>
              <a:t> ed</a:t>
            </a:r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56183"/>
            <a:ext cx="9144000" cy="354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Σταδιοποιηση κατά την διαγνωση</a:t>
            </a:r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" y="1652588"/>
            <a:ext cx="8113713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4283968" y="6329362"/>
            <a:ext cx="3379900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Gastoint Surg2006, Surgery 2008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ΚΠ: αλγοριθμος αντιμετωπισης</a:t>
            </a:r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256" name="Google Shape;256;p25" descr="C:\Users\User\Downloads\management of pancreas canc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95" y="1628801"/>
            <a:ext cx="8402891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Resection rates</a:t>
            </a:r>
            <a:endParaRPr/>
          </a:p>
        </p:txBody>
      </p:sp>
      <p:pic>
        <p:nvPicPr>
          <p:cNvPr id="262" name="Google Shape;26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550" y="1600200"/>
            <a:ext cx="821531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 txBox="1"/>
          <p:nvPr/>
        </p:nvSpPr>
        <p:spPr>
          <a:xfrm>
            <a:off x="6496050" y="6329363"/>
            <a:ext cx="1717675" cy="3762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Surg 2007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4500563" y="3500438"/>
            <a:ext cx="11509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l-GR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271" name="Google Shape;27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83" y="0"/>
            <a:ext cx="7760143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Παγκρεατο-δωδεκαδακτυλεκτομη</a:t>
            </a:r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124744"/>
            <a:ext cx="3590925" cy="46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008" y="1844824"/>
            <a:ext cx="3209925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9" descr="K:\RObvkA9BuaD_sGjRKqqjfYp_jtSus2hPwIxHN_Z7gQY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4691" y="1600200"/>
            <a:ext cx="603461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Λεμφαδενεκτομη </a:t>
            </a:r>
            <a:endParaRPr/>
          </a:p>
        </p:txBody>
      </p:sp>
      <p:pic>
        <p:nvPicPr>
          <p:cNvPr id="291" name="Google Shape;29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372450"/>
            <a:ext cx="4038599" cy="298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0" descr="HPB Surgery Pictures 05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2516981"/>
            <a:ext cx="4038599" cy="269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1" descr="DSC000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9925" y="274638"/>
            <a:ext cx="7802563" cy="5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1511559" y="5197151"/>
            <a:ext cx="578498" cy="1959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2" descr="K:\IMG_411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40000" y="1831181"/>
            <a:ext cx="4064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ΧΜΘ+/-ΑΚΘ </a:t>
            </a:r>
            <a:br>
              <a:rPr lang="el-GR"/>
            </a:br>
            <a:r>
              <a:rPr lang="el-GR"/>
              <a:t>μετα από παγκρεατεκτομη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33" descr="C:\Users\mkonstantoulakis.GNAI\Downloads\2014-05-16 15.45.1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81748" y="1600200"/>
            <a:ext cx="338050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58" y="1527393"/>
            <a:ext cx="8758282" cy="50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/>
          <p:nvPr/>
        </p:nvSpPr>
        <p:spPr>
          <a:xfrm>
            <a:off x="8001000" y="281756"/>
            <a:ext cx="531845" cy="10356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1aa77185b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600"/>
              <a:t>folfirinox or gemcitabin as adjuvant Tx for resected PaCa-NEJM2018</a:t>
            </a:r>
            <a:endParaRPr sz="2600"/>
          </a:p>
        </p:txBody>
      </p:sp>
      <p:sp>
        <p:nvSpPr>
          <p:cNvPr id="318" name="Google Shape;318;gb1aa77185b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gb1aa77185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576" y="1185025"/>
            <a:ext cx="5901650" cy="56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b1aa77185b_0_0"/>
          <p:cNvSpPr txBox="1"/>
          <p:nvPr/>
        </p:nvSpPr>
        <p:spPr>
          <a:xfrm>
            <a:off x="457205" y="2666975"/>
            <a:ext cx="14733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>
                <a:latin typeface="Calibri"/>
                <a:ea typeface="Calibri"/>
                <a:cs typeface="Calibri"/>
                <a:sym typeface="Calibri"/>
              </a:rPr>
              <a:t>median survival 54 vs 35 mo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b1aa77185b_0_0"/>
          <p:cNvSpPr txBox="1"/>
          <p:nvPr/>
        </p:nvSpPr>
        <p:spPr>
          <a:xfrm>
            <a:off x="569025" y="3995650"/>
            <a:ext cx="1247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adverse ¾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latin typeface="Calibri"/>
                <a:ea typeface="Calibri"/>
                <a:cs typeface="Calibri"/>
                <a:sym typeface="Calibri"/>
              </a:rPr>
              <a:t>76% vs 53%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bcaa76bd1d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ενδοκρινικοι ογκοι παγκρεατος</a:t>
            </a:r>
            <a:endParaRPr/>
          </a:p>
        </p:txBody>
      </p:sp>
      <p:sp>
        <p:nvSpPr>
          <p:cNvPr id="328" name="Google Shape;328;g1bcaa76bd1d_0_0"/>
          <p:cNvSpPr txBox="1">
            <a:spLocks noGrp="1"/>
          </p:cNvSpPr>
          <p:nvPr>
            <p:ph type="body" idx="1"/>
          </p:nvPr>
        </p:nvSpPr>
        <p:spPr>
          <a:xfrm>
            <a:off x="154425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g1bcaa76bd1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275" y="1533400"/>
            <a:ext cx="6058736" cy="5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bcaa76bd1d_0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1bcaa76bd1d_0_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g1bcaa76bd1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00" y="0"/>
            <a:ext cx="693457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bcaa76bd1d_0_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1bcaa76bd1d_0_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45" name="Google Shape;345;g1bcaa76bd1d_0_14"/>
          <p:cNvGraphicFramePr/>
          <p:nvPr/>
        </p:nvGraphicFramePr>
        <p:xfrm>
          <a:off x="339400" y="274650"/>
          <a:ext cx="8525800" cy="6350400"/>
        </p:xfrm>
        <a:graphic>
          <a:graphicData uri="http://schemas.openxmlformats.org/drawingml/2006/table">
            <a:tbl>
              <a:tblPr>
                <a:noFill/>
                <a:tableStyleId>{C3261F67-5531-452D-9648-6F7FBA968A44}</a:tableStyleId>
              </a:tblPr>
              <a:tblGrid>
                <a:gridCol w="213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8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b="1" i="1"/>
                        <a:t>ογκος</a:t>
                      </a:r>
                      <a:endParaRPr sz="21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b="1" i="1"/>
                        <a:t>επιπτωση</a:t>
                      </a:r>
                      <a:endParaRPr sz="21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b="1" i="1"/>
                        <a:t>τοποθεσια</a:t>
                      </a:r>
                      <a:endParaRPr sz="21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b="1" i="1"/>
                        <a:t>κακοηθεια</a:t>
                      </a:r>
                      <a:endParaRPr sz="2100" b="1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Ινσουλινωμα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40-55%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99% παγκρεας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&lt;10%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γαστρινωμα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25-50%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70% 12/λο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25% παγκρεας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60-90%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γλουκαγονωμα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σπανιο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100% παγκρεας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50-80%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σοματοστατινωμα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σπανιο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55% παγκρεας</a:t>
                      </a:r>
                      <a:endParaRPr sz="2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45% 12/λο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70%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8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VIPωμα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σπανιο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90% παγκρεας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/>
                        <a:t>40-70%</a:t>
                      </a:r>
                      <a:endParaRPr sz="2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bcaa76bd1d_0_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bcaa76bd1d_0_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53" name="Google Shape;353;g1bcaa76bd1d_0_22"/>
          <p:cNvGraphicFramePr/>
          <p:nvPr/>
        </p:nvGraphicFramePr>
        <p:xfrm>
          <a:off x="952500" y="1751100"/>
          <a:ext cx="7239000" cy="4627500"/>
        </p:xfrm>
        <a:graphic>
          <a:graphicData uri="http://schemas.openxmlformats.org/drawingml/2006/table">
            <a:tbl>
              <a:tblPr>
                <a:noFill/>
                <a:tableStyleId>{C3261F67-5531-452D-9648-6F7FBA968A44}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900"/>
                        <a:t>stage</a:t>
                      </a:r>
                      <a:endParaRPr sz="3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5y survival</a:t>
                      </a:r>
                      <a:endParaRPr sz="3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localised</a:t>
                      </a:r>
                      <a:endParaRPr sz="3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93%</a:t>
                      </a:r>
                      <a:endParaRPr sz="3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regional</a:t>
                      </a:r>
                      <a:endParaRPr sz="3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74%</a:t>
                      </a:r>
                      <a:endParaRPr sz="3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distal</a:t>
                      </a:r>
                      <a:endParaRPr sz="3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3100"/>
                        <a:t>24%</a:t>
                      </a:r>
                      <a:endParaRPr sz="3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1520890" y="4488024"/>
            <a:ext cx="541175" cy="1772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5"/>
          <p:cNvCxnSpPr/>
          <p:nvPr/>
        </p:nvCxnSpPr>
        <p:spPr>
          <a:xfrm>
            <a:off x="1576873" y="4469363"/>
            <a:ext cx="7268547" cy="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Καρκίνος παγκρέατος στην Ελλάδα</a:t>
            </a: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globocan 2012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9" name="Google Shape;139;p7"/>
          <p:cNvGraphicFramePr/>
          <p:nvPr/>
        </p:nvGraphicFramePr>
        <p:xfrm>
          <a:off x="500034" y="2786058"/>
          <a:ext cx="8229625" cy="1285260"/>
        </p:xfrm>
        <a:graphic>
          <a:graphicData uri="http://schemas.openxmlformats.org/drawingml/2006/table">
            <a:tbl>
              <a:tblPr firstRow="1" bandRow="1">
                <a:noFill/>
                <a:tableStyleId>{1AEB60D5-FB38-4305-9761-3298EE9F77F2}</a:tableStyleId>
              </a:tblPr>
              <a:tblGrid>
                <a:gridCol w="164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Cancer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Number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Crude rate / 100,000 population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ASR/ 100,000 population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Cumulative risk 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Pancreas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1539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13.5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5.8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l-GR" sz="1800" u="none" strike="noStrike" cap="none"/>
                        <a:t>0.66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l-GR" sz="4000"/>
              <a:t>καρκίνος παγκρέατος: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l-GR" sz="4000"/>
              <a:t>παράγοντες κινδύνου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/>
              <a:t>Ηλικία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ΚΠ είναι νοσος σχετιζομενη με την αυξηση της ηλικίας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Υψηλοτερη συχνοτητα στα 65-75 ετη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3203847" y="6337900"/>
            <a:ext cx="17793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l-G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GLOBOCAN 2008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Φυλο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l-G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ΚΠ είναι πιο συχνος στους ανδρες: 1.4/1 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894364"/>
            <a:ext cx="4038600" cy="3937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Προβολή στην οθόνη (4:3)</PresentationFormat>
  <Paragraphs>197</Paragraphs>
  <Slides>36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9" baseType="lpstr">
      <vt:lpstr>Arial</vt:lpstr>
      <vt:lpstr>Calibri</vt:lpstr>
      <vt:lpstr>Θέμα του Office</vt:lpstr>
      <vt:lpstr>Καρκινος παγκρεατος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Καρκίνος παγκρέατος στην Ελλάδα: globocan 2012</vt:lpstr>
      <vt:lpstr>Παρουσίαση του PowerPoint</vt:lpstr>
      <vt:lpstr>Ηλικία</vt:lpstr>
      <vt:lpstr>Φυλο </vt:lpstr>
      <vt:lpstr>Μείζονες κ ελάσσονες παράγοντες κινδύνου ΚΠ</vt:lpstr>
      <vt:lpstr>Κληρονομικά σύνδρομα σχετιζόμενα με ΚΠ</vt:lpstr>
      <vt:lpstr>Παρουσίαση του PowerPoint</vt:lpstr>
      <vt:lpstr>Καρκίνος παγκρεατος</vt:lpstr>
      <vt:lpstr>Συμπτώματα</vt:lpstr>
      <vt:lpstr>Φυσικη εξεταση </vt:lpstr>
      <vt:lpstr>Εργαστηριακα </vt:lpstr>
      <vt:lpstr>Απεικόνιση:  διαγνωση- σταδιοποιηση- εκτιμηση εξαιρεσιμοτητας  </vt:lpstr>
      <vt:lpstr>Παρουσίαση του PowerPoint</vt:lpstr>
      <vt:lpstr>Παρουσίαση του PowerPoint</vt:lpstr>
      <vt:lpstr>Lung metastasis from PDAC-F 74Y</vt:lpstr>
      <vt:lpstr>AJCC 8th ed</vt:lpstr>
      <vt:lpstr>Σταδιοποιηση κατά την διαγνωση</vt:lpstr>
      <vt:lpstr>ΚΠ: αλγοριθμος αντιμετωπισης</vt:lpstr>
      <vt:lpstr>Resection rates</vt:lpstr>
      <vt:lpstr>Παρουσίαση του PowerPoint</vt:lpstr>
      <vt:lpstr>Παγκρεατο-δωδεκαδακτυλεκτομη</vt:lpstr>
      <vt:lpstr>Παρουσίαση του PowerPoint</vt:lpstr>
      <vt:lpstr>Λεμφαδενεκτομη </vt:lpstr>
      <vt:lpstr>Παρουσίαση του PowerPoint</vt:lpstr>
      <vt:lpstr>Παρουσίαση του PowerPoint</vt:lpstr>
      <vt:lpstr>ΧΜΘ+/-ΑΚΘ  μετα από παγκρεατεκτομη</vt:lpstr>
      <vt:lpstr>folfirinox or gemcitabin as adjuvant Tx for resected PaCa-NEJM2018</vt:lpstr>
      <vt:lpstr>ενδοκρινικοι ογκοι παγκρεατος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Καρκινος παγκρεατος</dc:title>
  <cp:lastModifiedBy>bxiatroi3</cp:lastModifiedBy>
  <cp:revision>1</cp:revision>
  <dcterms:modified xsi:type="dcterms:W3CDTF">2023-06-01T11:13:29Z</dcterms:modified>
</cp:coreProperties>
</file>