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26" r:id="rId2"/>
    <p:sldId id="527" r:id="rId3"/>
    <p:sldId id="437" r:id="rId4"/>
    <p:sldId id="544" r:id="rId5"/>
    <p:sldId id="525" r:id="rId6"/>
    <p:sldId id="443" r:id="rId7"/>
    <p:sldId id="438" r:id="rId8"/>
    <p:sldId id="481" r:id="rId9"/>
    <p:sldId id="483" r:id="rId10"/>
    <p:sldId id="484" r:id="rId11"/>
    <p:sldId id="545" r:id="rId12"/>
    <p:sldId id="486" r:id="rId13"/>
    <p:sldId id="487" r:id="rId14"/>
    <p:sldId id="408" r:id="rId15"/>
    <p:sldId id="395" r:id="rId16"/>
    <p:sldId id="397" r:id="rId17"/>
    <p:sldId id="396" r:id="rId18"/>
    <p:sldId id="492" r:id="rId19"/>
    <p:sldId id="514" r:id="rId20"/>
    <p:sldId id="513" r:id="rId21"/>
    <p:sldId id="398" r:id="rId22"/>
    <p:sldId id="517" r:id="rId23"/>
    <p:sldId id="445" r:id="rId24"/>
    <p:sldId id="451" r:id="rId25"/>
    <p:sldId id="453" r:id="rId26"/>
    <p:sldId id="515" r:id="rId27"/>
    <p:sldId id="516" r:id="rId28"/>
    <p:sldId id="529" r:id="rId29"/>
    <p:sldId id="532" r:id="rId30"/>
    <p:sldId id="533" r:id="rId31"/>
    <p:sldId id="535" r:id="rId32"/>
    <p:sldId id="537" r:id="rId33"/>
    <p:sldId id="539" r:id="rId34"/>
    <p:sldId id="541" r:id="rId35"/>
    <p:sldId id="543" r:id="rId36"/>
    <p:sldId id="461" r:id="rId37"/>
    <p:sldId id="462" r:id="rId38"/>
    <p:sldId id="403" r:id="rId39"/>
    <p:sldId id="439" r:id="rId40"/>
    <p:sldId id="463" r:id="rId41"/>
    <p:sldId id="464" r:id="rId42"/>
    <p:sldId id="465" r:id="rId43"/>
    <p:sldId id="467" r:id="rId44"/>
    <p:sldId id="448" r:id="rId45"/>
    <p:sldId id="418" r:id="rId46"/>
    <p:sldId id="466" r:id="rId47"/>
    <p:sldId id="470" r:id="rId48"/>
    <p:sldId id="289" r:id="rId49"/>
    <p:sldId id="480" r:id="rId50"/>
    <p:sldId id="507" r:id="rId51"/>
    <p:sldId id="337" r:id="rId5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BFD19-AFDC-447E-9F5D-43458172D5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313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28E293-8DF4-4A31-8CEB-EF5BF69E23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614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2DBA1-FEFC-4BFF-8F21-59C7ED0CBD39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B0021-D91B-4E3E-9F4F-E06970A0C5F0}" type="slidenum">
              <a:rPr lang="el-GR" altLang="el-GR" smtClean="0"/>
              <a:pPr eaLnBrk="1" hangingPunct="1"/>
              <a:t>48</a:t>
            </a:fld>
            <a:endParaRPr lang="el-GR" altLang="el-GR" dirty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FA92F-A77F-4EB3-BBFA-52F1B84C609E}" type="slidenum">
              <a:rPr lang="el-GR" altLang="el-GR" smtClean="0"/>
              <a:pPr eaLnBrk="1" hangingPunct="1"/>
              <a:t>51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231FE7-A645-4B94-88DD-BA419B362FF2}" type="slidenum">
              <a:rPr lang="el-GR" altLang="el-GR" smtClean="0"/>
              <a:pPr eaLnBrk="1" hangingPunct="1"/>
              <a:t>11</a:t>
            </a:fld>
            <a:endParaRPr lang="el-GR" altLang="el-G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33C28-3C46-4291-8C66-1131288BCA41}" type="slidenum">
              <a:rPr lang="el-GR" altLang="el-GR" smtClean="0"/>
              <a:pPr eaLnBrk="1" hangingPunct="1"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ACBD47-2F9D-4E03-B4F3-5D9FA461B7E9}" type="slidenum">
              <a:rPr lang="el-GR" altLang="el-GR" smtClean="0"/>
              <a:pPr eaLnBrk="1" hangingPunct="1"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46565-0972-47B3-A61E-02A06FD3148B}" type="slidenum">
              <a:rPr lang="el-GR" altLang="el-GR" smtClean="0"/>
              <a:pPr eaLnBrk="1" hangingPunct="1"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85ECF-C232-4FF5-97A1-15B00E0A53EF}" type="slidenum">
              <a:rPr lang="el-GR" altLang="el-GR" smtClean="0"/>
              <a:pPr eaLnBrk="1" hangingPunct="1"/>
              <a:t>17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BD475-DFB2-4C98-AB63-7DAECA723148}" type="slidenum">
              <a:rPr lang="el-GR" altLang="el-GR" smtClean="0"/>
              <a:pPr eaLnBrk="1" hangingPunct="1"/>
              <a:t>21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B030FA-D93E-40A1-8EFE-E681785940D4}" type="slidenum">
              <a:rPr lang="el-GR" altLang="el-GR" smtClean="0"/>
              <a:pPr eaLnBrk="1" hangingPunct="1"/>
              <a:t>38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328B3B-D059-4156-B542-E8060CDB7114}" type="slidenum">
              <a:rPr lang="el-GR" altLang="el-GR" smtClean="0"/>
              <a:pPr eaLnBrk="1" hangingPunct="1"/>
              <a:t>45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3E3C-238E-4456-98D6-9EFCCD59B91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833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BBAC-7975-4545-A6C4-5D7CF24087B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49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AC75-CA0E-4961-B91E-969DAE6A6A9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50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DF03-2D30-4D16-A812-1C9D29449C4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5219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A7A0-088A-4729-B21B-5B3951168FB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973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B07E2-1B44-4C37-93B0-48A9D71276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6367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0946-CB30-4681-92B1-ED4E2A4E7D1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166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AF8-652E-4455-AEA1-7388CEF0B9E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954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0435-D377-4CDA-B37E-31558AAC13F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3292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8499-BC36-422E-BC1C-68F791B0422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52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1B2A-4263-4F36-BAD8-707B3D0930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925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F5747C-537E-4F8C-9CE9-D47C3113766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ΑΚΤΙΝΟΛΟΓΙΚΗ ΑΠΕΙΚΟΝΙΣΗ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ΜΕΛΕΤΗ ΔΙΕΛΕΥΣΕΩΣ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l-GR" sz="1800" b="1" dirty="0" smtClean="0">
                <a:solidFill>
                  <a:srgbClr val="FF0000"/>
                </a:solidFill>
              </a:rPr>
              <a:t>Η πηγή </a:t>
            </a:r>
            <a:r>
              <a:rPr lang="el-GR" sz="1800" b="1" dirty="0" err="1" smtClean="0">
                <a:solidFill>
                  <a:srgbClr val="FF0000"/>
                </a:solidFill>
              </a:rPr>
              <a:t>ιοντίζουσας</a:t>
            </a:r>
            <a:r>
              <a:rPr lang="el-GR" sz="1800" b="1" dirty="0" smtClean="0">
                <a:solidFill>
                  <a:srgbClr val="FF0000"/>
                </a:solidFill>
              </a:rPr>
              <a:t> ακτινοβολίας είναι εκτός του εξεταζομένου και η δέσμη των </a:t>
            </a:r>
            <a:r>
              <a:rPr lang="el-GR" sz="1800" b="1" dirty="0" err="1" smtClean="0">
                <a:solidFill>
                  <a:srgbClr val="FF0000"/>
                </a:solidFill>
              </a:rPr>
              <a:t>ακτίνων</a:t>
            </a:r>
            <a:r>
              <a:rPr lang="el-GR" sz="1800" b="1" dirty="0" smtClean="0">
                <a:solidFill>
                  <a:srgbClr val="FF0000"/>
                </a:solidFill>
              </a:rPr>
              <a:t> Χ διαπερνά τον εξεταζόμενο προτού φθάσει στον ανιχνευτή</a:t>
            </a:r>
            <a:endParaRPr lang="el-G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Κύκλοτρο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FF00"/>
                </a:solidFill>
              </a:rPr>
              <a:t>Βομβαρδισμός με </a:t>
            </a:r>
            <a:r>
              <a:rPr lang="el-GR" sz="3600" b="1" dirty="0" smtClean="0">
                <a:solidFill>
                  <a:srgbClr val="FF0000"/>
                </a:solidFill>
              </a:rPr>
              <a:t>πρωτόνια</a:t>
            </a:r>
            <a:r>
              <a:rPr lang="el-GR" sz="3600" dirty="0" smtClean="0">
                <a:solidFill>
                  <a:srgbClr val="FFFF00"/>
                </a:solidFill>
              </a:rPr>
              <a:t> και</a:t>
            </a: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   άλλα θετικά φορτισμένα σωματίδια δημιουργία πυρήνων με περίσσεια πρωτονίων.</a:t>
            </a:r>
          </a:p>
          <a:p>
            <a:r>
              <a:rPr lang="el-GR" sz="3600" dirty="0" smtClean="0">
                <a:solidFill>
                  <a:srgbClr val="FFFF00"/>
                </a:solidFill>
              </a:rPr>
              <a:t>Ακολουθεί </a:t>
            </a:r>
            <a:r>
              <a:rPr lang="el-GR" sz="3600" b="1" dirty="0" smtClean="0">
                <a:solidFill>
                  <a:srgbClr val="FF0000"/>
                </a:solidFill>
              </a:rPr>
              <a:t>εκπομπή ποζιτρονίων </a:t>
            </a:r>
            <a:r>
              <a:rPr lang="el-GR" sz="3600" dirty="0" smtClean="0">
                <a:solidFill>
                  <a:srgbClr val="FFFF00"/>
                </a:solidFill>
              </a:rPr>
              <a:t>και </a:t>
            </a:r>
            <a:r>
              <a:rPr lang="el-GR" sz="3600" b="1" dirty="0" smtClean="0">
                <a:solidFill>
                  <a:srgbClr val="FF0000"/>
                </a:solidFill>
              </a:rPr>
              <a:t>φαινόμενο εξαϋλωσης </a:t>
            </a:r>
            <a:r>
              <a:rPr lang="el-GR" sz="3600" b="1" dirty="0" smtClean="0">
                <a:solidFill>
                  <a:srgbClr val="FFFF00"/>
                </a:solidFill>
              </a:rPr>
              <a:t>της μάζας </a:t>
            </a:r>
            <a:r>
              <a:rPr lang="el-GR" sz="3600" dirty="0" smtClean="0">
                <a:solidFill>
                  <a:srgbClr val="FFFF00"/>
                </a:solidFill>
              </a:rPr>
              <a:t>και δημιουργία </a:t>
            </a:r>
            <a:r>
              <a:rPr lang="el-GR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αντιδιαμετρικών ακτίνων γ 511</a:t>
            </a:r>
            <a:r>
              <a:rPr lang="en-US" sz="3600" b="1" dirty="0" err="1" smtClean="0">
                <a:solidFill>
                  <a:srgbClr val="FF0000"/>
                </a:solidFill>
              </a:rPr>
              <a:t>keV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 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8775"/>
            <a:ext cx="80645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Γεννήτριες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b="1" dirty="0" smtClean="0">
                <a:solidFill>
                  <a:srgbClr val="FF0000"/>
                </a:solidFill>
              </a:rPr>
              <a:t>Πατρικό</a:t>
            </a:r>
            <a:r>
              <a:rPr lang="el-GR" sz="3600" dirty="0" smtClean="0">
                <a:solidFill>
                  <a:srgbClr val="FFFF00"/>
                </a:solidFill>
              </a:rPr>
              <a:t> μακρόβιο </a:t>
            </a:r>
            <a:r>
              <a:rPr lang="el-GR" sz="3600" dirty="0" err="1" smtClean="0">
                <a:solidFill>
                  <a:srgbClr val="FFFF00"/>
                </a:solidFill>
              </a:rPr>
              <a:t>ραδιονουκλίδιο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l-GR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προσροφημένο σε ρητίνη,</a:t>
            </a:r>
          </a:p>
          <a:p>
            <a:pPr>
              <a:buNone/>
            </a:pPr>
            <a:endParaRPr lang="el-GR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 διασπώμενο μεταστοιχειώνεται στο</a:t>
            </a:r>
          </a:p>
          <a:p>
            <a:pPr>
              <a:buNone/>
            </a:pP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θυγατρικό</a:t>
            </a:r>
            <a:r>
              <a:rPr lang="el-GR" sz="3600" dirty="0" smtClean="0">
                <a:solidFill>
                  <a:srgbClr val="FFFF00"/>
                </a:solidFill>
              </a:rPr>
              <a:t> (μικρότερου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 smtClean="0">
                <a:solidFill>
                  <a:srgbClr val="FFFF00"/>
                </a:solidFill>
              </a:rPr>
              <a:t>Τ</a:t>
            </a:r>
            <a:r>
              <a:rPr lang="en-US" sz="3600" dirty="0" smtClean="0">
                <a:solidFill>
                  <a:srgbClr val="FFFF00"/>
                </a:solidFill>
              </a:rPr>
              <a:t>p </a:t>
            </a:r>
            <a:r>
              <a:rPr lang="el-GR" sz="3600" dirty="0" smtClean="0">
                <a:solidFill>
                  <a:srgbClr val="FFFF00"/>
                </a:solidFill>
              </a:rPr>
              <a:t>1/2)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Κυριότεροι τύποι γεννητριών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99Mo- 99mTc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l-GR" sz="3600" dirty="0" smtClean="0">
                <a:solidFill>
                  <a:srgbClr val="FFFF00"/>
                </a:solidFill>
              </a:rPr>
              <a:t>Συμβατικής Πυρηνικής Ιατρικής)</a:t>
            </a:r>
            <a:r>
              <a:rPr lang="en-US" sz="3600" dirty="0" smtClean="0">
                <a:solidFill>
                  <a:srgbClr val="FFFF00"/>
                </a:solidFill>
              </a:rPr>
              <a:t> T1/2p=6h</a:t>
            </a:r>
            <a:endParaRPr lang="el-GR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68Ge-68Ga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l-GR" sz="3600" dirty="0" smtClean="0">
                <a:solidFill>
                  <a:srgbClr val="FFFF00"/>
                </a:solidFill>
              </a:rPr>
              <a:t>εξελιγμένης Πυρηνικής Ιατρικής)</a:t>
            </a:r>
            <a:r>
              <a:rPr lang="en-US" sz="3600" dirty="0" smtClean="0">
                <a:solidFill>
                  <a:srgbClr val="FFFF00"/>
                </a:solidFill>
              </a:rPr>
              <a:t> T1/2p=68min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82Sr-82Rb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l-GR" sz="3600" dirty="0" smtClean="0">
                <a:solidFill>
                  <a:srgbClr val="FFFF00"/>
                </a:solidFill>
              </a:rPr>
              <a:t>εξελιγμένης Πυρηνικής Ιατρικής)</a:t>
            </a:r>
            <a:r>
              <a:rPr lang="en-US" sz="3600" smtClean="0">
                <a:solidFill>
                  <a:srgbClr val="FFFF00"/>
                </a:solidFill>
              </a:rPr>
              <a:t>T1/2p=76s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4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solidFill>
                  <a:srgbClr val="FFC000"/>
                </a:solidFill>
              </a:rPr>
              <a:t>ΔΙΑΓΝΩΣΤΙΚΗ ΠΥΡΗΝΙΚΗ ΙΑΤΡΙΚΗ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l-GR" smtClean="0">
                <a:solidFill>
                  <a:srgbClr val="FFC000"/>
                </a:solidFill>
              </a:rPr>
              <a:t>   </a:t>
            </a:r>
            <a:r>
              <a:rPr lang="el-GR" altLang="el-GR" b="1" smtClean="0">
                <a:solidFill>
                  <a:srgbClr val="FFC000"/>
                </a:solidFill>
              </a:rPr>
              <a:t>ΙΝ </a:t>
            </a:r>
            <a:r>
              <a:rPr lang="en-US" altLang="el-GR" b="1" smtClean="0">
                <a:solidFill>
                  <a:srgbClr val="FFC000"/>
                </a:solidFill>
              </a:rPr>
              <a:t>VIVO</a:t>
            </a:r>
            <a:r>
              <a:rPr lang="el-GR" altLang="el-GR" smtClean="0">
                <a:solidFill>
                  <a:srgbClr val="FFC000"/>
                </a:solidFill>
              </a:rPr>
              <a:t> </a:t>
            </a:r>
            <a:r>
              <a:rPr lang="el-GR" altLang="el-GR" i="1" smtClean="0">
                <a:solidFill>
                  <a:srgbClr val="FFC000"/>
                </a:solidFill>
              </a:rPr>
              <a:t>(στο ζώντα οργανισμό)</a:t>
            </a:r>
            <a:endParaRPr lang="en-US" altLang="el-GR" i="1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en-US" altLang="el-GR" smtClean="0">
                <a:solidFill>
                  <a:srgbClr val="FFC000"/>
                </a:solidFill>
              </a:rPr>
              <a:t> </a:t>
            </a:r>
            <a:r>
              <a:rPr lang="en-US" altLang="el-GR" sz="2800" smtClean="0">
                <a:solidFill>
                  <a:srgbClr val="FFC000"/>
                </a:solidFill>
              </a:rPr>
              <a:t>-</a:t>
            </a:r>
            <a:r>
              <a:rPr lang="el-GR" altLang="el-GR" sz="2800" smtClean="0">
                <a:solidFill>
                  <a:srgbClr val="FFC000"/>
                </a:solidFill>
              </a:rPr>
              <a:t> ασθενής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 - πειραματόζωο</a:t>
            </a:r>
          </a:p>
          <a:p>
            <a:pPr>
              <a:buFontTx/>
              <a:buNone/>
            </a:pPr>
            <a:endParaRPr lang="el-GR" altLang="el-GR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en-US" altLang="el-GR" smtClean="0">
                <a:solidFill>
                  <a:srgbClr val="FFC000"/>
                </a:solidFill>
              </a:rPr>
              <a:t>  </a:t>
            </a:r>
            <a:r>
              <a:rPr lang="el-GR" altLang="el-GR" b="1" smtClean="0">
                <a:solidFill>
                  <a:srgbClr val="FFC000"/>
                </a:solidFill>
              </a:rPr>
              <a:t>ΙΝ </a:t>
            </a:r>
            <a:r>
              <a:rPr lang="en-US" altLang="el-GR" b="1" smtClean="0">
                <a:solidFill>
                  <a:srgbClr val="FFC000"/>
                </a:solidFill>
              </a:rPr>
              <a:t>VITRO</a:t>
            </a:r>
            <a:r>
              <a:rPr lang="en-US" altLang="el-GR" smtClean="0">
                <a:solidFill>
                  <a:srgbClr val="FFC000"/>
                </a:solidFill>
              </a:rPr>
              <a:t> </a:t>
            </a:r>
            <a:r>
              <a:rPr lang="en-US" altLang="el-GR" i="1" smtClean="0">
                <a:solidFill>
                  <a:srgbClr val="FFC000"/>
                </a:solidFill>
              </a:rPr>
              <a:t>(</a:t>
            </a:r>
            <a:r>
              <a:rPr lang="el-GR" altLang="el-GR" i="1" smtClean="0">
                <a:solidFill>
                  <a:srgbClr val="FFC000"/>
                </a:solidFill>
              </a:rPr>
              <a:t>στο δοκιμαστικό σωλήνα)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-αίμα, ορρός, πλάσμα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-ούρα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-λοιπά βιολογικά υγρά του εξεταζομένου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solidFill>
                  <a:srgbClr val="FFC000"/>
                </a:solidFill>
              </a:rPr>
              <a:t>ΔΙΑΓΝΩΣΤΙΚΗ ΠΥΡΗΝΙΚΗ ΙΑΤΡΙΚΗ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2800" b="1" smtClean="0">
                <a:solidFill>
                  <a:srgbClr val="FFC000"/>
                </a:solidFill>
              </a:rPr>
              <a:t>Ι</a:t>
            </a:r>
            <a:r>
              <a:rPr lang="en-US" altLang="el-GR" sz="2800" b="1" smtClean="0">
                <a:solidFill>
                  <a:srgbClr val="FFC000"/>
                </a:solidFill>
              </a:rPr>
              <a:t>N VIVO</a:t>
            </a:r>
          </a:p>
          <a:p>
            <a:pPr>
              <a:buFontTx/>
              <a:buNone/>
            </a:pPr>
            <a:r>
              <a:rPr lang="en-US" altLang="el-GR" sz="2800" smtClean="0">
                <a:solidFill>
                  <a:srgbClr val="FFC000"/>
                </a:solidFill>
              </a:rPr>
              <a:t> </a:t>
            </a:r>
            <a:r>
              <a:rPr lang="el-GR" altLang="el-GR" sz="2800" smtClean="0">
                <a:solidFill>
                  <a:srgbClr val="FFC000"/>
                </a:solidFill>
              </a:rPr>
              <a:t>  </a:t>
            </a:r>
            <a:r>
              <a:rPr lang="el-GR" altLang="el-GR" sz="2800" b="1" i="1" smtClean="0">
                <a:solidFill>
                  <a:srgbClr val="FFC000"/>
                </a:solidFill>
              </a:rPr>
              <a:t>Συμβατική Πυρηνική Ιατρική</a:t>
            </a:r>
            <a:r>
              <a:rPr lang="el-GR" altLang="el-GR" sz="2800" smtClean="0">
                <a:solidFill>
                  <a:srgbClr val="FFC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    </a:t>
            </a:r>
            <a:r>
              <a:rPr lang="el-GR" altLang="el-GR" sz="2400" smtClean="0">
                <a:solidFill>
                  <a:srgbClr val="FFC000"/>
                </a:solidFill>
              </a:rPr>
              <a:t>-απεικονιστικές εξετάσεις (σπινθηρογραφήματα)</a:t>
            </a:r>
          </a:p>
          <a:p>
            <a:pPr>
              <a:buFontTx/>
              <a:buNone/>
            </a:pPr>
            <a:r>
              <a:rPr lang="el-GR" altLang="el-GR" sz="2400" smtClean="0">
                <a:solidFill>
                  <a:srgbClr val="FFC000"/>
                </a:solidFill>
              </a:rPr>
              <a:t>     -καθαρά λειτουργικές (μέτρηση διαμερισμάτων, μέτρηση ραδιενέργειας οργάνων)</a:t>
            </a:r>
          </a:p>
          <a:p>
            <a:pPr>
              <a:buFontTx/>
              <a:buNone/>
            </a:pPr>
            <a:r>
              <a:rPr lang="el-GR" altLang="el-GR" sz="2800" smtClean="0">
                <a:solidFill>
                  <a:srgbClr val="FFC000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l-GR" altLang="el-GR" sz="2800" b="1" i="1" smtClean="0">
                <a:solidFill>
                  <a:srgbClr val="FFC000"/>
                </a:solidFill>
              </a:rPr>
              <a:t>  Εξελιγμένη Πυρηνική Ιατρική</a:t>
            </a:r>
          </a:p>
          <a:p>
            <a:pPr>
              <a:buFontTx/>
              <a:buNone/>
            </a:pPr>
            <a:r>
              <a:rPr lang="el-GR" altLang="el-GR" sz="2800" b="1" i="1" smtClean="0">
                <a:solidFill>
                  <a:srgbClr val="FFC000"/>
                </a:solidFill>
              </a:rPr>
              <a:t>    </a:t>
            </a:r>
            <a:r>
              <a:rPr lang="el-GR" altLang="el-GR" sz="2400" smtClean="0">
                <a:solidFill>
                  <a:srgbClr val="FFC000"/>
                </a:solidFill>
              </a:rPr>
              <a:t>απεικονιστικές εξετάσεις (μελέτες ΡΕΤ)</a:t>
            </a:r>
          </a:p>
          <a:p>
            <a:pPr>
              <a:buFontTx/>
              <a:buNone/>
            </a:pPr>
            <a:r>
              <a:rPr lang="el-GR" altLang="el-GR" sz="2400" b="1" i="1" smtClean="0">
                <a:solidFill>
                  <a:srgbClr val="FFC000"/>
                </a:solidFill>
              </a:rPr>
              <a:t> </a:t>
            </a:r>
          </a:p>
          <a:p>
            <a:endParaRPr lang="el-GR" altLang="el-GR" sz="2400" b="1" i="1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endParaRPr lang="el-GR" altLang="el-GR" sz="2800" b="1" i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smtClean="0">
                <a:solidFill>
                  <a:srgbClr val="FFC000"/>
                </a:solidFill>
              </a:rPr>
              <a:t>ΔΙΑΓΝΩΣΤΙΚΗ ΠΥΡΗΝΙΚΗ ΙΑΤΡΙΚΗ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b="1" smtClean="0">
                <a:solidFill>
                  <a:srgbClr val="FFC000"/>
                </a:solidFill>
              </a:rPr>
              <a:t>ΙΝ </a:t>
            </a:r>
            <a:r>
              <a:rPr lang="en-US" altLang="el-GR" b="1" smtClean="0">
                <a:solidFill>
                  <a:srgbClr val="FFC000"/>
                </a:solidFill>
              </a:rPr>
              <a:t>VITRO</a:t>
            </a:r>
            <a:r>
              <a:rPr lang="el-GR" altLang="el-GR" b="1" smtClean="0">
                <a:solidFill>
                  <a:srgbClr val="FFC000"/>
                </a:solidFill>
              </a:rPr>
              <a:t> </a:t>
            </a:r>
          </a:p>
          <a:p>
            <a:r>
              <a:rPr lang="el-GR" altLang="el-GR" b="1" smtClean="0">
                <a:solidFill>
                  <a:srgbClr val="FFC000"/>
                </a:solidFill>
              </a:rPr>
              <a:t>γ-ακτνοβολία: απαριθμητές σπινθηρισμών τύπου φρεατίου</a:t>
            </a:r>
          </a:p>
          <a:p>
            <a:pPr>
              <a:buFontTx/>
              <a:buNone/>
            </a:pPr>
            <a:endParaRPr lang="el-GR" altLang="el-GR" b="1" smtClean="0">
              <a:solidFill>
                <a:srgbClr val="FFC000"/>
              </a:solidFill>
            </a:endParaRPr>
          </a:p>
          <a:p>
            <a:r>
              <a:rPr lang="el-GR" altLang="el-GR" b="1" smtClean="0">
                <a:solidFill>
                  <a:srgbClr val="FFC000"/>
                </a:solidFill>
              </a:rPr>
              <a:t> β-ακτινοβολία: απαριθμητές σπινθηρισμών με υγρούς σπινθηριστές</a:t>
            </a:r>
          </a:p>
          <a:p>
            <a:endParaRPr lang="el-GR" altLang="el-GR" smtClean="0">
              <a:solidFill>
                <a:srgbClr val="FFC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 </a:t>
            </a:r>
            <a:r>
              <a:rPr lang="el-GR" altLang="el-GR">
                <a:solidFill>
                  <a:srgbClr val="FFC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1143000"/>
          </a:xfrm>
        </p:spPr>
        <p:txBody>
          <a:bodyPr/>
          <a:lstStyle/>
          <a:p>
            <a:r>
              <a:rPr lang="el-GR" altLang="el-GR" sz="4000" smtClean="0">
                <a:solidFill>
                  <a:srgbClr val="FFC000"/>
                </a:solidFill>
              </a:rPr>
              <a:t>Ραδιοφάρμακα Διαγνωστικής Πυρηνικής Ιατρικής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1075"/>
            <a:ext cx="8229600" cy="4525963"/>
          </a:xfrm>
        </p:spPr>
        <p:txBody>
          <a:bodyPr/>
          <a:lstStyle/>
          <a:p>
            <a:pPr>
              <a:buClr>
                <a:srgbClr val="FFFF00"/>
              </a:buClr>
              <a:buSzPct val="90000"/>
              <a:buFont typeface="Wingdings" pitchFamily="2" charset="2"/>
              <a:buChar char="l"/>
            </a:pPr>
            <a:r>
              <a:rPr lang="el-GR" altLang="el-GR" b="1" dirty="0" smtClean="0">
                <a:solidFill>
                  <a:srgbClr val="FFC000"/>
                </a:solidFill>
              </a:rPr>
              <a:t>Συμβατικής Πυρηνικής Ιατρικής</a:t>
            </a: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dirty="0" smtClean="0">
                <a:solidFill>
                  <a:srgbClr val="FFC000"/>
                </a:solidFill>
              </a:rPr>
              <a:t>   (</a:t>
            </a:r>
            <a:r>
              <a:rPr lang="el-GR" altLang="el-GR" b="1" dirty="0" smtClean="0">
                <a:solidFill>
                  <a:srgbClr val="FF0000"/>
                </a:solidFill>
              </a:rPr>
              <a:t>με εκπομπή απλών </a:t>
            </a:r>
            <a:r>
              <a:rPr lang="el-GR" altLang="el-GR" b="1" dirty="0" err="1" smtClean="0">
                <a:solidFill>
                  <a:srgbClr val="FF0000"/>
                </a:solidFill>
              </a:rPr>
              <a:t>ακτίνων</a:t>
            </a:r>
            <a:r>
              <a:rPr lang="el-GR" altLang="el-GR" b="1" dirty="0" smtClean="0">
                <a:solidFill>
                  <a:srgbClr val="FF0000"/>
                </a:solidFill>
              </a:rPr>
              <a:t> γ</a:t>
            </a:r>
            <a:r>
              <a:rPr lang="el-GR" altLang="el-GR" dirty="0" smtClean="0">
                <a:solidFill>
                  <a:srgbClr val="FFC000"/>
                </a:solidFill>
              </a:rPr>
              <a:t>)</a:t>
            </a: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Char char="l"/>
            </a:pPr>
            <a:endParaRPr lang="el-GR" altLang="el-GR" dirty="0" smtClean="0">
              <a:solidFill>
                <a:srgbClr val="FFC000"/>
              </a:solidFill>
            </a:endParaRP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Char char="l"/>
            </a:pPr>
            <a:r>
              <a:rPr lang="el-GR" altLang="el-GR" b="1" dirty="0" smtClean="0">
                <a:solidFill>
                  <a:srgbClr val="FFC000"/>
                </a:solidFill>
              </a:rPr>
              <a:t>Εξελιγμένης Πυρηνικής Ιατρικής</a:t>
            </a: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dirty="0" smtClean="0">
                <a:solidFill>
                  <a:srgbClr val="FFC000"/>
                </a:solidFill>
              </a:rPr>
              <a:t>   (</a:t>
            </a:r>
            <a:r>
              <a:rPr lang="el-GR" altLang="el-GR" b="1" dirty="0" smtClean="0">
                <a:solidFill>
                  <a:srgbClr val="FF0000"/>
                </a:solidFill>
              </a:rPr>
              <a:t>με εκπομπή ποζιτρονίων </a:t>
            </a:r>
            <a:r>
              <a:rPr lang="en-US" altLang="el-GR" dirty="0" smtClean="0">
                <a:solidFill>
                  <a:srgbClr val="FFC000"/>
                </a:solidFill>
              </a:rPr>
              <a:t/>
            </a:r>
            <a:br>
              <a:rPr lang="en-US" altLang="el-GR" dirty="0" smtClean="0">
                <a:solidFill>
                  <a:srgbClr val="FFC000"/>
                </a:solidFill>
              </a:rPr>
            </a:br>
            <a:r>
              <a:rPr lang="el-GR" altLang="el-GR" dirty="0" smtClean="0">
                <a:solidFill>
                  <a:srgbClr val="FFC000"/>
                </a:solidFill>
              </a:rPr>
              <a:t>που καταλήγουν σε </a:t>
            </a:r>
            <a:r>
              <a:rPr lang="el-GR" altLang="el-GR" b="1" dirty="0" smtClean="0">
                <a:solidFill>
                  <a:srgbClr val="FF0000"/>
                </a:solidFill>
              </a:rPr>
              <a:t>ζεύγος </a:t>
            </a:r>
            <a:r>
              <a:rPr lang="el-GR" altLang="el-GR" b="1" dirty="0" err="1" smtClean="0">
                <a:solidFill>
                  <a:srgbClr val="FF0000"/>
                </a:solidFill>
              </a:rPr>
              <a:t>ακτίνων</a:t>
            </a:r>
            <a:r>
              <a:rPr lang="el-GR" altLang="el-GR" b="1" dirty="0" smtClean="0">
                <a:solidFill>
                  <a:srgbClr val="FF0000"/>
                </a:solidFill>
              </a:rPr>
              <a:t> γ</a:t>
            </a:r>
            <a:r>
              <a:rPr lang="el-GR" altLang="el-GR" dirty="0" smtClean="0">
                <a:solidFill>
                  <a:srgbClr val="FFC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Κυριότερο ρ/ν Συμβατικής Π.Ι.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    </a:t>
            </a:r>
            <a:r>
              <a:rPr lang="en-US" dirty="0" smtClean="0"/>
              <a:t>        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l-GR" sz="3600" b="1" dirty="0" smtClean="0">
                <a:solidFill>
                  <a:srgbClr val="FF0000"/>
                </a:solidFill>
              </a:rPr>
              <a:t> Τ</a:t>
            </a:r>
            <a:r>
              <a:rPr lang="en-US" sz="3600" b="1" dirty="0" smtClean="0">
                <a:solidFill>
                  <a:srgbClr val="FF0000"/>
                </a:solidFill>
              </a:rPr>
              <a:t>c-99m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  <a:r>
              <a:rPr lang="el-GR" dirty="0" smtClean="0">
                <a:solidFill>
                  <a:srgbClr val="FFFF00"/>
                </a:solidFill>
              </a:rPr>
              <a:t>απλό φωτόνιο γ 140 </a:t>
            </a:r>
            <a:r>
              <a:rPr lang="en-US" dirty="0" err="1" smtClean="0">
                <a:solidFill>
                  <a:srgbClr val="FFFF00"/>
                </a:solidFill>
              </a:rPr>
              <a:t>keV</a:t>
            </a:r>
            <a:endParaRPr lang="el-GR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dirty="0" smtClean="0">
                <a:solidFill>
                  <a:srgbClr val="FFFF00"/>
                </a:solidFill>
              </a:rPr>
              <a:t>          θυγατρικό του Μο-99, προϊόν γεννήτριας Μολυβδαινίου-Τεχνητίου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Κυριότερο ρ/ν Εξελιγμένης Π.Ι.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               </a:t>
            </a:r>
          </a:p>
          <a:p>
            <a:endParaRPr lang="el-GR" dirty="0" smtClean="0"/>
          </a:p>
          <a:p>
            <a:pPr>
              <a:buNone/>
            </a:pPr>
            <a:r>
              <a:rPr lang="el-GR" sz="36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F-18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</a:t>
            </a:r>
            <a:r>
              <a:rPr lang="el-GR" dirty="0" smtClean="0">
                <a:solidFill>
                  <a:srgbClr val="FFFF00"/>
                </a:solidFill>
              </a:rPr>
              <a:t>διασπάται με εκπομπή ποζιτρονίου, που οδηγεί στην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παραγωγή ζεύγους </a:t>
            </a:r>
            <a:r>
              <a:rPr lang="el-GR" dirty="0" err="1" smtClean="0">
                <a:solidFill>
                  <a:srgbClr val="FFFF00"/>
                </a:solidFill>
              </a:rPr>
              <a:t>ακτίνων</a:t>
            </a:r>
            <a:r>
              <a:rPr lang="el-GR" dirty="0" smtClean="0">
                <a:solidFill>
                  <a:srgbClr val="FFFF00"/>
                </a:solidFill>
              </a:rPr>
              <a:t> γ εξαϋλώσεως 511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keV</a:t>
            </a:r>
            <a:r>
              <a:rPr lang="el-GR" dirty="0" smtClean="0">
                <a:solidFill>
                  <a:srgbClr val="FFFF00"/>
                </a:solidFill>
              </a:rPr>
              <a:t>                                                                              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ΑΠΕΙΚΟΝΙΣΗ ΠΥΡΗΝΙΚΗΣ ΙΑΤΡΙΚΗΣ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ΜΕΛΕΤΗ ΕΚΠΟΜΠΗΣ</a:t>
            </a:r>
          </a:p>
          <a:p>
            <a:r>
              <a:rPr lang="el-GR" sz="1800" b="1" dirty="0" smtClean="0">
                <a:solidFill>
                  <a:srgbClr val="FF0000"/>
                </a:solidFill>
              </a:rPr>
              <a:t>Η πηγή ακτινοβολίας είναι ο ίδιος ο εξεταζόμενος που εκπέμπει ακτινοβολία γ η οποία ανιχνεύεται από τον ανιχνευτή σπινθηρισμών</a:t>
            </a:r>
            <a:endParaRPr lang="el-G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 03"/>
          <p:cNvPicPr>
            <a:picLocks noChangeAspect="1" noChangeArrowheads="1"/>
          </p:cNvPicPr>
          <p:nvPr/>
        </p:nvPicPr>
        <p:blipFill>
          <a:blip r:embed="rId2" cstate="print"/>
          <a:srcRect t="19360"/>
          <a:stretch>
            <a:fillRect/>
          </a:stretch>
        </p:blipFill>
        <p:spPr bwMode="auto">
          <a:xfrm>
            <a:off x="0" y="2060575"/>
            <a:ext cx="91440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58888" y="14843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l-GR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07950" y="620713"/>
            <a:ext cx="88201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 i="1">
                <a:solidFill>
                  <a:srgbClr val="FFFF00"/>
                </a:solidFill>
              </a:rPr>
              <a:t>ΒΡΑΧΥΒΙΑ ΡΑΔΙΟΝΟΥΚΛΙΔΙΑ </a:t>
            </a:r>
            <a:endParaRPr lang="en-US" altLang="el-GR" sz="2800" b="1" i="1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2800" b="1" i="1">
                <a:solidFill>
                  <a:srgbClr val="FFFF00"/>
                </a:solidFill>
              </a:rPr>
              <a:t>ΤΟΜΟΓΡΑΦΙΑΣ ΕΚΠΟΜΠΗΣ ΠΟΖΙΤΡΟΝΙΩΝ (</a:t>
            </a:r>
            <a:r>
              <a:rPr lang="en-US" altLang="el-GR" sz="2800" b="1" i="1">
                <a:solidFill>
                  <a:srgbClr val="FFFF00"/>
                </a:solidFill>
              </a:rPr>
              <a:t>PET)</a:t>
            </a:r>
            <a:endParaRPr lang="el-GR" altLang="el-GR" sz="28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FFFF00"/>
                </a:solidFill>
              </a:rPr>
              <a:t>Τεχνολογία Πυρηνικής Ιατρικής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FFFF00"/>
                </a:solidFill>
              </a:rPr>
              <a:t>Συμβατική</a:t>
            </a:r>
            <a:r>
              <a:rPr lang="el-GR" altLang="el-GR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endParaRPr lang="el-GR" altLang="el-GR" sz="14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sz="2800" dirty="0" err="1" smtClean="0">
                <a:solidFill>
                  <a:srgbClr val="FFFF00"/>
                </a:solidFill>
              </a:rPr>
              <a:t>Τομογραφική</a:t>
            </a:r>
            <a:r>
              <a:rPr lang="el-GR" altLang="el-GR" sz="2800" dirty="0" smtClean="0">
                <a:solidFill>
                  <a:srgbClr val="FFFF00"/>
                </a:solidFill>
              </a:rPr>
              <a:t> γ-</a:t>
            </a:r>
            <a:r>
              <a:rPr lang="en-US" altLang="el-GR" sz="2800" dirty="0" smtClean="0">
                <a:solidFill>
                  <a:srgbClr val="FFFF00"/>
                </a:solidFill>
              </a:rPr>
              <a:t>camera (</a:t>
            </a:r>
            <a:r>
              <a:rPr lang="en-US" altLang="el-GR" sz="2800" b="1" dirty="0" smtClean="0">
                <a:solidFill>
                  <a:srgbClr val="FF0000"/>
                </a:solidFill>
              </a:rPr>
              <a:t>SPECT</a:t>
            </a:r>
            <a:r>
              <a:rPr lang="en-US" altLang="el-GR" sz="2800" dirty="0" smtClean="0">
                <a:solidFill>
                  <a:srgbClr val="FFFF00"/>
                </a:solidFill>
              </a:rPr>
              <a:t>)</a:t>
            </a:r>
            <a:r>
              <a:rPr lang="el-GR" altLang="el-GR" sz="2800" dirty="0" smtClean="0">
                <a:solidFill>
                  <a:srgbClr val="FFFF00"/>
                </a:solidFill>
              </a:rPr>
              <a:t>,</a:t>
            </a:r>
            <a:endParaRPr lang="en-US" altLang="el-GR" sz="28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n-US" altLang="el-GR" sz="2800" dirty="0" smtClean="0">
                <a:solidFill>
                  <a:srgbClr val="FFFF00"/>
                </a:solidFill>
              </a:rPr>
              <a:t>T</a:t>
            </a:r>
            <a:r>
              <a:rPr lang="el-GR" altLang="el-GR" sz="2800" dirty="0" smtClean="0">
                <a:solidFill>
                  <a:srgbClr val="FFFF00"/>
                </a:solidFill>
              </a:rPr>
              <a:t>ομογραφική γ-</a:t>
            </a:r>
            <a:r>
              <a:rPr lang="en-US" altLang="el-GR" sz="2800" dirty="0" smtClean="0">
                <a:solidFill>
                  <a:srgbClr val="FFFF00"/>
                </a:solidFill>
              </a:rPr>
              <a:t>camera</a:t>
            </a:r>
            <a:r>
              <a:rPr lang="el-GR" altLang="el-GR" sz="2800" dirty="0" smtClean="0">
                <a:solidFill>
                  <a:srgbClr val="FFFF00"/>
                </a:solidFill>
              </a:rPr>
              <a:t> μαζί με </a:t>
            </a:r>
            <a:r>
              <a:rPr lang="el-GR" altLang="el-GR" sz="2800" dirty="0" err="1" smtClean="0">
                <a:solidFill>
                  <a:srgbClr val="FFFF00"/>
                </a:solidFill>
              </a:rPr>
              <a:t>ΑξονικόΤομο</a:t>
            </a:r>
            <a:r>
              <a:rPr lang="en-US" altLang="el-GR" sz="2800" dirty="0" smtClean="0">
                <a:solidFill>
                  <a:srgbClr val="FFFF00"/>
                </a:solidFill>
              </a:rPr>
              <a:t>-</a:t>
            </a:r>
            <a:r>
              <a:rPr lang="el-GR" altLang="el-GR" sz="2800" dirty="0" smtClean="0">
                <a:solidFill>
                  <a:srgbClr val="FFFF00"/>
                </a:solidFill>
              </a:rPr>
              <a:t>γράφο</a:t>
            </a:r>
            <a:r>
              <a:rPr lang="en-US" altLang="el-GR" sz="2800" dirty="0" smtClean="0">
                <a:solidFill>
                  <a:srgbClr val="FFFF00"/>
                </a:solidFill>
              </a:rPr>
              <a:t> (</a:t>
            </a:r>
            <a:r>
              <a:rPr lang="en-US" altLang="el-GR" sz="2800" b="1" dirty="0" smtClean="0">
                <a:solidFill>
                  <a:srgbClr val="FF0000"/>
                </a:solidFill>
              </a:rPr>
              <a:t>SPECT/CT</a:t>
            </a:r>
            <a:r>
              <a:rPr lang="en-US" altLang="el-GR" sz="2800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n-US" altLang="el-GR" sz="2800" dirty="0" smtClean="0">
                <a:solidFill>
                  <a:srgbClr val="FFFF00"/>
                </a:solidFill>
              </a:rPr>
              <a:t> probes</a:t>
            </a:r>
            <a:endParaRPr lang="el-GR" altLang="el-GR" sz="28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sz="2400" dirty="0" smtClean="0">
                <a:solidFill>
                  <a:srgbClr val="FFC000"/>
                </a:solidFill>
              </a:rPr>
              <a:t>   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n-US" altLang="el-GR" sz="2400" dirty="0" smtClean="0">
                <a:solidFill>
                  <a:srgbClr val="FFC000"/>
                </a:solidFill>
              </a:rPr>
              <a:t> </a:t>
            </a:r>
            <a:r>
              <a:rPr lang="el-GR" altLang="el-GR" sz="2800" dirty="0" smtClean="0">
                <a:solidFill>
                  <a:srgbClr val="FFFF00"/>
                </a:solidFill>
              </a:rPr>
              <a:t>απλά επίπεδα σπινθηρογραφήματα,  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sz="2800" dirty="0" smtClean="0">
                <a:solidFill>
                  <a:srgbClr val="FFFF00"/>
                </a:solidFill>
              </a:rPr>
              <a:t> </a:t>
            </a:r>
            <a:r>
              <a:rPr lang="el-GR" altLang="el-GR" sz="2800" dirty="0" err="1" smtClean="0">
                <a:solidFill>
                  <a:srgbClr val="FFFF00"/>
                </a:solidFill>
              </a:rPr>
              <a:t>τομογραφικές</a:t>
            </a:r>
            <a:r>
              <a:rPr lang="el-GR" altLang="el-GR" sz="2800" dirty="0" smtClean="0">
                <a:solidFill>
                  <a:srgbClr val="FFFF00"/>
                </a:solidFill>
              </a:rPr>
              <a:t> μελέτες (</a:t>
            </a:r>
            <a:r>
              <a:rPr lang="en-US" altLang="el-GR" sz="2800" b="1" dirty="0" smtClean="0">
                <a:solidFill>
                  <a:srgbClr val="FF0000"/>
                </a:solidFill>
              </a:rPr>
              <a:t>SPECT</a:t>
            </a:r>
            <a:r>
              <a:rPr lang="el-GR" altLang="el-GR" sz="2800" b="1" dirty="0" smtClean="0">
                <a:solidFill>
                  <a:srgbClr val="FF0000"/>
                </a:solidFill>
              </a:rPr>
              <a:t> και </a:t>
            </a:r>
            <a:r>
              <a:rPr lang="en-US" altLang="el-GR" sz="2800" b="1" dirty="0" smtClean="0">
                <a:solidFill>
                  <a:srgbClr val="FF0000"/>
                </a:solidFill>
              </a:rPr>
              <a:t>SPECT</a:t>
            </a:r>
            <a:r>
              <a:rPr lang="el-GR" altLang="el-GR" sz="2800" b="1" dirty="0" smtClean="0">
                <a:solidFill>
                  <a:srgbClr val="FF0000"/>
                </a:solidFill>
              </a:rPr>
              <a:t>/</a:t>
            </a:r>
            <a:r>
              <a:rPr lang="en-US" altLang="el-GR" sz="2800" b="1" dirty="0" smtClean="0">
                <a:solidFill>
                  <a:srgbClr val="FF0000"/>
                </a:solidFill>
              </a:rPr>
              <a:t>CT</a:t>
            </a:r>
            <a:r>
              <a:rPr lang="el-GR" altLang="el-GR" sz="2800" b="1" dirty="0" smtClean="0">
                <a:solidFill>
                  <a:srgbClr val="FF0000"/>
                </a:solidFill>
              </a:rPr>
              <a:t> </a:t>
            </a:r>
            <a:r>
              <a:rPr lang="en-US" altLang="el-GR" sz="2800" dirty="0" smtClean="0">
                <a:solidFill>
                  <a:srgbClr val="FFFF00"/>
                </a:solidFill>
              </a:rPr>
              <a:t>),</a:t>
            </a:r>
            <a:endParaRPr lang="el-GR" altLang="el-GR" sz="28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endParaRPr lang="en-US" altLang="el-GR" sz="28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sz="2800" dirty="0" smtClean="0">
                <a:solidFill>
                  <a:srgbClr val="FFFF00"/>
                </a:solidFill>
              </a:rPr>
              <a:t> λειτουργικές μελέτες</a:t>
            </a:r>
            <a:r>
              <a:rPr lang="en-US" altLang="el-GR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endParaRPr lang="el-GR" altLang="el-GR" sz="24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None/>
            </a:pPr>
            <a:r>
              <a:rPr lang="el-GR" altLang="el-GR" sz="1400" b="1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44"/>
            <a:ext cx="9073008" cy="68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1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Ανιχνευτές σπινθηρισμών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b="1" i="1" dirty="0" smtClean="0">
                <a:solidFill>
                  <a:srgbClr val="FFFF00"/>
                </a:solidFill>
              </a:rPr>
              <a:t>Κρύσταλλοι και φωτοπολλαπλασιαστές</a:t>
            </a:r>
            <a:r>
              <a:rPr lang="en-US" b="1" i="1" dirty="0" smtClean="0"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NaJ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Tl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l-GR" b="1" dirty="0" smtClean="0">
                <a:solidFill>
                  <a:srgbClr val="FF0000"/>
                </a:solidFill>
              </a:rPr>
              <a:t> κρύσταλλοι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για ενέργειες κάτω των 200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keV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κατάλληλοι </a:t>
            </a:r>
            <a:r>
              <a:rPr lang="el-GR" dirty="0" smtClean="0">
                <a:solidFill>
                  <a:srgbClr val="FFFF00"/>
                </a:solidFill>
              </a:rPr>
              <a:t>για γ-</a:t>
            </a:r>
            <a:r>
              <a:rPr lang="en-US" dirty="0" smtClean="0">
                <a:solidFill>
                  <a:srgbClr val="FFFF00"/>
                </a:solidFill>
              </a:rPr>
              <a:t>camera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BGO, LSO, GSO </a:t>
            </a:r>
            <a:r>
              <a:rPr lang="el-GR" dirty="0" smtClean="0">
                <a:solidFill>
                  <a:srgbClr val="FFFF00"/>
                </a:solidFill>
              </a:rPr>
              <a:t>για υψηλές ενέργειες</a:t>
            </a:r>
            <a:r>
              <a:rPr lang="en-US" dirty="0" smtClean="0">
                <a:solidFill>
                  <a:srgbClr val="FFFF00"/>
                </a:solidFill>
              </a:rPr>
              <a:t> 511 </a:t>
            </a:r>
            <a:r>
              <a:rPr lang="en-US" dirty="0" err="1" smtClean="0">
                <a:solidFill>
                  <a:srgbClr val="FFFF00"/>
                </a:solidFill>
              </a:rPr>
              <a:t>ke</a:t>
            </a:r>
            <a:r>
              <a:rPr lang="en-US" dirty="0" err="1" smtClean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el-GR" dirty="0" smtClean="0">
                <a:solidFill>
                  <a:srgbClr val="FFFF00"/>
                </a:solidFill>
              </a:rPr>
              <a:t> κατάλληλοι για </a:t>
            </a:r>
            <a:r>
              <a:rPr lang="en-US" dirty="0" smtClean="0">
                <a:solidFill>
                  <a:srgbClr val="FFFF00"/>
                </a:solidFill>
              </a:rPr>
              <a:t>PET/CT</a:t>
            </a:r>
            <a:endParaRPr lang="el-G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b="1" i="1" dirty="0" smtClean="0">
                <a:solidFill>
                  <a:srgbClr val="FFFF00"/>
                </a:solidFill>
              </a:rPr>
              <a:t>Κρύσταλλοι </a:t>
            </a:r>
            <a:r>
              <a:rPr lang="el-GR" b="1" i="1" dirty="0" smtClean="0">
                <a:solidFill>
                  <a:srgbClr val="FFFF00"/>
                </a:solidFill>
              </a:rPr>
              <a:t>και φωτοδίοδοι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l-GR" b="1" i="1" dirty="0" smtClean="0">
                <a:solidFill>
                  <a:srgbClr val="FFFF00"/>
                </a:solidFill>
              </a:rPr>
              <a:t> σιλικόνης χιονοστιβάδας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κατάλληλοι για </a:t>
            </a:r>
            <a:r>
              <a:rPr lang="en-US" dirty="0" smtClean="0">
                <a:solidFill>
                  <a:srgbClr val="FFFF00"/>
                </a:solidFill>
              </a:rPr>
              <a:t>PET/MR</a:t>
            </a:r>
            <a:endParaRPr lang="el-G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b="1" i="1" dirty="0" smtClean="0">
                <a:solidFill>
                  <a:srgbClr val="FFFF00"/>
                </a:solidFill>
              </a:rPr>
              <a:t>Ημιαγωγοί-δίοδοι</a:t>
            </a:r>
            <a:r>
              <a:rPr lang="el-GR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CZT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33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Μετατροπές εντός ανιχνευτών σπινθηρισμών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Ακτινοβολία γ</a:t>
            </a:r>
            <a:r>
              <a:rPr lang="el-GR" sz="3600" dirty="0" smtClean="0">
                <a:solidFill>
                  <a:srgbClr val="FFFF00"/>
                </a:solidFill>
              </a:rPr>
              <a:t> μετατρέπεται σε </a:t>
            </a:r>
            <a:r>
              <a:rPr lang="el-GR" sz="3600" b="1" dirty="0" smtClean="0">
                <a:solidFill>
                  <a:srgbClr val="FF0000"/>
                </a:solidFill>
              </a:rPr>
              <a:t>φωτεινό σήμα </a:t>
            </a:r>
            <a:r>
              <a:rPr lang="el-GR" sz="3600" dirty="0" smtClean="0">
                <a:solidFill>
                  <a:srgbClr val="FFFF00"/>
                </a:solidFill>
              </a:rPr>
              <a:t>και μετά στον </a:t>
            </a:r>
            <a:r>
              <a:rPr lang="el-GR" sz="3600" b="1" i="1" dirty="0" smtClean="0">
                <a:solidFill>
                  <a:srgbClr val="92D050"/>
                </a:solidFill>
              </a:rPr>
              <a:t>φωτοπολλαπλασιαστή</a:t>
            </a:r>
            <a:r>
              <a:rPr lang="el-GR" sz="3600" dirty="0" smtClean="0">
                <a:solidFill>
                  <a:srgbClr val="FFFF00"/>
                </a:solidFill>
              </a:rPr>
              <a:t> ή την </a:t>
            </a:r>
            <a:r>
              <a:rPr lang="el-GR" sz="3600" b="1" i="1" dirty="0" smtClean="0">
                <a:solidFill>
                  <a:srgbClr val="92D050"/>
                </a:solidFill>
              </a:rPr>
              <a:t>φωτοδίοδο σιλικόνης </a:t>
            </a:r>
            <a:r>
              <a:rPr lang="el-GR" sz="3600" dirty="0" smtClean="0">
                <a:solidFill>
                  <a:srgbClr val="FFFF00"/>
                </a:solidFill>
              </a:rPr>
              <a:t>σε </a:t>
            </a:r>
            <a:r>
              <a:rPr lang="el-GR" sz="3600" b="1" dirty="0" smtClean="0">
                <a:solidFill>
                  <a:srgbClr val="FF0000"/>
                </a:solidFill>
              </a:rPr>
              <a:t>ηλεκτρικό ρεύμα.</a:t>
            </a:r>
          </a:p>
          <a:p>
            <a:r>
              <a:rPr lang="el-GR" sz="3600" b="1" dirty="0" smtClean="0">
                <a:solidFill>
                  <a:srgbClr val="FF0000"/>
                </a:solidFill>
              </a:rPr>
              <a:t>Ακτινοβολία γ</a:t>
            </a:r>
            <a:r>
              <a:rPr lang="el-GR" sz="3600" dirty="0" smtClean="0">
                <a:solidFill>
                  <a:srgbClr val="FFFF00"/>
                </a:solidFill>
              </a:rPr>
              <a:t> μετατρέπεται απευθείας σε </a:t>
            </a:r>
            <a:r>
              <a:rPr lang="el-GR" sz="3600" b="1" dirty="0" smtClean="0">
                <a:solidFill>
                  <a:srgbClr val="FF0000"/>
                </a:solidFill>
              </a:rPr>
              <a:t>ηλεκτρικό ρεύμα </a:t>
            </a:r>
            <a:r>
              <a:rPr lang="el-GR" sz="3600" dirty="0" smtClean="0">
                <a:solidFill>
                  <a:srgbClr val="FFFF00"/>
                </a:solidFill>
              </a:rPr>
              <a:t>εντός </a:t>
            </a:r>
            <a:r>
              <a:rPr lang="el-GR" sz="3600" b="1" i="1" dirty="0" smtClean="0">
                <a:solidFill>
                  <a:srgbClr val="92D050"/>
                </a:solidFill>
              </a:rPr>
              <a:t>ημιαγωγών-διόδων </a:t>
            </a:r>
            <a:r>
              <a:rPr lang="en-US" sz="3600" b="1" i="1" dirty="0" smtClean="0">
                <a:solidFill>
                  <a:srgbClr val="92D050"/>
                </a:solidFill>
              </a:rPr>
              <a:t>CZT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8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       </a:t>
            </a:r>
            <a:r>
              <a:rPr lang="el-GR" sz="4800" b="1" dirty="0" smtClean="0">
                <a:solidFill>
                  <a:srgbClr val="FFFF00"/>
                </a:solidFill>
              </a:rPr>
              <a:t>γ-</a:t>
            </a:r>
            <a:r>
              <a:rPr lang="en-US" sz="4800" b="1" dirty="0" smtClean="0">
                <a:solidFill>
                  <a:srgbClr val="FFFF00"/>
                </a:solidFill>
              </a:rPr>
              <a:t>camera</a:t>
            </a:r>
            <a:endParaRPr lang="el-G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5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Συστατικά μέρη της γ-</a:t>
            </a:r>
            <a:r>
              <a:rPr lang="en-US" dirty="0" smtClean="0">
                <a:solidFill>
                  <a:srgbClr val="FFFF00"/>
                </a:solidFill>
              </a:rPr>
              <a:t>camera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Κεφαλή</a:t>
            </a:r>
            <a:r>
              <a:rPr lang="el-GR" dirty="0" smtClean="0">
                <a:solidFill>
                  <a:srgbClr val="FFFF00"/>
                </a:solidFill>
              </a:rPr>
              <a:t> (</a:t>
            </a:r>
            <a:r>
              <a:rPr lang="el-GR" b="1" i="1" dirty="0" smtClean="0">
                <a:solidFill>
                  <a:srgbClr val="FFFF00"/>
                </a:solidFill>
              </a:rPr>
              <a:t>σύστημα ανίχνευσης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b="1" dirty="0" smtClean="0">
                <a:solidFill>
                  <a:srgbClr val="00B050"/>
                </a:solidFill>
              </a:rPr>
              <a:t>κρύσταλλος </a:t>
            </a:r>
            <a:r>
              <a:rPr lang="en-US" b="1" dirty="0" err="1" smtClean="0">
                <a:solidFill>
                  <a:srgbClr val="00B050"/>
                </a:solidFill>
              </a:rPr>
              <a:t>NaJ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Tl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  <a:r>
              <a:rPr lang="el-GR" b="1" dirty="0" smtClean="0">
                <a:solidFill>
                  <a:srgbClr val="00B050"/>
                </a:solidFill>
              </a:rPr>
              <a:t>+ </a:t>
            </a:r>
            <a:r>
              <a:rPr lang="el-GR" b="1" dirty="0" err="1" smtClean="0">
                <a:solidFill>
                  <a:srgbClr val="00B050"/>
                </a:solidFill>
              </a:rPr>
              <a:t>Φωτοπολλαπλασιαστές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Εξεταστική Τράπεζα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Χειριστήριο-Η/Υ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Υποστηρικτικό σύστημα ηλεκτρονικών</a:t>
            </a:r>
          </a:p>
          <a:p>
            <a:pPr>
              <a:buNone/>
            </a:pPr>
            <a:r>
              <a:rPr lang="el-GR" dirty="0" smtClean="0"/>
              <a:t>                            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Απλό επίπεδο σπινθηρογράφημα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                                                                                                 </a:t>
            </a:r>
            <a:r>
              <a:rPr lang="el-GR" sz="3600" b="1" dirty="0" smtClean="0">
                <a:solidFill>
                  <a:srgbClr val="FF0000"/>
                </a:solidFill>
              </a:rPr>
              <a:t>Δισδιάστατη</a:t>
            </a:r>
            <a:r>
              <a:rPr lang="el-GR" sz="3600" dirty="0" smtClean="0">
                <a:solidFill>
                  <a:srgbClr val="FFFF00"/>
                </a:solidFill>
              </a:rPr>
              <a:t> επίπεδη προβολή της</a:t>
            </a: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   </a:t>
            </a:r>
            <a:r>
              <a:rPr lang="el-GR" sz="3600" b="1" dirty="0" smtClean="0">
                <a:solidFill>
                  <a:srgbClr val="FF0000"/>
                </a:solidFill>
              </a:rPr>
              <a:t>τρισδιάστατης</a:t>
            </a:r>
            <a:r>
              <a:rPr lang="el-GR" sz="3600" dirty="0" smtClean="0">
                <a:solidFill>
                  <a:srgbClr val="FFFF00"/>
                </a:solidFill>
              </a:rPr>
              <a:t> κατανομής του </a:t>
            </a: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   </a:t>
            </a:r>
            <a:r>
              <a:rPr lang="el-GR" sz="3600" dirty="0" err="1" smtClean="0">
                <a:solidFill>
                  <a:srgbClr val="FFFF00"/>
                </a:solidFill>
              </a:rPr>
              <a:t>ραδιοφαρμάκου</a:t>
            </a:r>
            <a:r>
              <a:rPr lang="el-GR" sz="3600" dirty="0" smtClean="0">
                <a:solidFill>
                  <a:srgbClr val="FFFF00"/>
                </a:solidFill>
              </a:rPr>
              <a:t> στην υπό εξέταση </a:t>
            </a:r>
          </a:p>
          <a:p>
            <a:pPr>
              <a:buNone/>
            </a:pPr>
            <a:r>
              <a:rPr lang="el-GR" sz="3600" dirty="0" smtClean="0">
                <a:solidFill>
                  <a:srgbClr val="FFFF00"/>
                </a:solidFill>
              </a:rPr>
              <a:t>   περιοχή.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Αλληλεπίδραση φωτονίων γ με τον κρύσταλλο γ-</a:t>
            </a:r>
            <a:r>
              <a:rPr lang="en-US" smtClean="0">
                <a:solidFill>
                  <a:srgbClr val="FFFF00"/>
                </a:solidFill>
              </a:rPr>
              <a:t>camera</a:t>
            </a:r>
            <a:endParaRPr lang="el-GR" smtClean="0">
              <a:solidFill>
                <a:srgbClr val="FFFF00"/>
              </a:solidFill>
            </a:endParaRPr>
          </a:p>
        </p:txBody>
      </p:sp>
      <p:sp>
        <p:nvSpPr>
          <p:cNvPr id="11267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Λειτουργίες Η/Υ σε γ-</a:t>
            </a:r>
            <a:r>
              <a:rPr lang="en-US" smtClean="0">
                <a:solidFill>
                  <a:srgbClr val="FFFF00"/>
                </a:solidFill>
              </a:rPr>
              <a:t>camera</a:t>
            </a:r>
            <a:endParaRPr lang="el-GR" smtClean="0">
              <a:solidFill>
                <a:srgbClr val="FFFF00"/>
              </a:solidFill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Ψηφιοποίηση σήματος των </a:t>
            </a:r>
            <a:r>
              <a:rPr lang="el-GR" dirty="0" err="1" smtClean="0">
                <a:solidFill>
                  <a:srgbClr val="FFFF00"/>
                </a:solidFill>
              </a:rPr>
              <a:t>Φωτοπολλαπλασιαστών</a:t>
            </a:r>
            <a:r>
              <a:rPr lang="el-GR" dirty="0" smtClean="0">
                <a:solidFill>
                  <a:srgbClr val="FFFF00"/>
                </a:solidFill>
              </a:rPr>
              <a:t> σε ψηφιακές γ-</a:t>
            </a:r>
            <a:r>
              <a:rPr lang="en-US" dirty="0" smtClean="0">
                <a:solidFill>
                  <a:srgbClr val="FFFF00"/>
                </a:solidFill>
              </a:rPr>
              <a:t>camera</a:t>
            </a:r>
            <a:endParaRPr lang="el-GR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Αποθήκευση δεδομένων</a:t>
            </a: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Επεξεργασία δεδομένων με βοήθεια μαθηματικών </a:t>
            </a:r>
            <a:r>
              <a:rPr lang="el-GR" dirty="0" err="1" smtClean="0">
                <a:solidFill>
                  <a:srgbClr val="FFFF00"/>
                </a:solidFill>
              </a:rPr>
              <a:t>μοντέλλων</a:t>
            </a:r>
            <a:endParaRPr lang="el-GR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Αποτέλεσμα: Προβολή δεδομένων ως εικόνες, </a:t>
            </a:r>
            <a:r>
              <a:rPr lang="el-GR" dirty="0" smtClean="0">
                <a:solidFill>
                  <a:srgbClr val="FFFF00"/>
                </a:solidFill>
              </a:rPr>
              <a:t>ανάλυση εικόνων </a:t>
            </a:r>
            <a:r>
              <a:rPr lang="el-GR" dirty="0" smtClean="0">
                <a:solidFill>
                  <a:srgbClr val="FFFF00"/>
                </a:solidFill>
              </a:rPr>
              <a:t>και </a:t>
            </a:r>
            <a:r>
              <a:rPr lang="el-GR" dirty="0" smtClean="0">
                <a:solidFill>
                  <a:srgbClr val="FFFF00"/>
                </a:solidFill>
              </a:rPr>
              <a:t>αριθμών</a:t>
            </a:r>
            <a:endParaRPr lang="el-G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66" y="-19250"/>
            <a:ext cx="9169666" cy="687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8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Μετατροπέας αναλογικού προς ψηφιακό σήμα</a:t>
            </a:r>
          </a:p>
        </p:txBody>
      </p:sp>
      <p:sp>
        <p:nvSpPr>
          <p:cNvPr id="14339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Ψηφιακή γ-</a:t>
            </a:r>
            <a:r>
              <a:rPr lang="en-US" smtClean="0">
                <a:solidFill>
                  <a:srgbClr val="FFFF00"/>
                </a:solidFill>
              </a:rPr>
              <a:t>camera</a:t>
            </a:r>
            <a:endParaRPr lang="el-GR" smtClean="0">
              <a:solidFill>
                <a:srgbClr val="FFFF00"/>
              </a:solidFill>
            </a:endParaRPr>
          </a:p>
        </p:txBody>
      </p:sp>
      <p:sp>
        <p:nvSpPr>
          <p:cNvPr id="16387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Άμεση ψηφιοποίηση του σήματος των Φωτοπολλαπλασιαστών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endParaRPr lang="el-GR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Ηλεκτρονικά κυκλώματα εντόπισης των γεγονότων</a:t>
            </a:r>
          </a:p>
        </p:txBody>
      </p:sp>
      <p:sp>
        <p:nvSpPr>
          <p:cNvPr id="1843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Μνήμη Η/Υ γ-</a:t>
            </a:r>
            <a:r>
              <a:rPr lang="en-US" smtClean="0">
                <a:solidFill>
                  <a:srgbClr val="FFFF00"/>
                </a:solidFill>
              </a:rPr>
              <a:t>camera</a:t>
            </a:r>
            <a:endParaRPr lang="el-GR" smtClean="0">
              <a:solidFill>
                <a:srgbClr val="FFFF00"/>
              </a:solidFill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Τετράγωνη μήτρα (πλέγμα), η οποία </a:t>
            </a:r>
            <a:r>
              <a:rPr lang="el-GR" dirty="0" smtClean="0">
                <a:solidFill>
                  <a:srgbClr val="FFFF00"/>
                </a:solidFill>
              </a:rPr>
              <a:t>αντιπροσωπεύει την ανιχνευτική </a:t>
            </a:r>
            <a:r>
              <a:rPr lang="el-GR" dirty="0" smtClean="0">
                <a:solidFill>
                  <a:srgbClr val="FFFF00"/>
                </a:solidFill>
              </a:rPr>
              <a:t>επιφάνεια (οπτικό πεδίο) </a:t>
            </a:r>
            <a:r>
              <a:rPr lang="el-GR" dirty="0" smtClean="0">
                <a:solidFill>
                  <a:srgbClr val="FFFF00"/>
                </a:solidFill>
              </a:rPr>
              <a:t>της γ-</a:t>
            </a:r>
            <a:r>
              <a:rPr lang="en-US" dirty="0" smtClean="0">
                <a:solidFill>
                  <a:srgbClr val="FFFF00"/>
                </a:solidFill>
              </a:rPr>
              <a:t>camera</a:t>
            </a:r>
            <a:endParaRPr lang="el-GR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Φωτόνιο προσκρούει στον κρύσταλλο γίνεται παλμός, ψηφιοποιείται (αριθμός) και αποθηκεύεται σε θέση μνήμης του Η/Υ, ανάλογα με θέση πρόσκρουσης φωτονίου στον κρύσταλλο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Μεγέθη μήτρας Η/Υ γ-</a:t>
            </a:r>
            <a:r>
              <a:rPr lang="en-US" smtClean="0">
                <a:solidFill>
                  <a:srgbClr val="FFFF00"/>
                </a:solidFill>
              </a:rPr>
              <a:t>camera</a:t>
            </a:r>
            <a:endParaRPr lang="el-GR" smtClean="0">
              <a:solidFill>
                <a:srgbClr val="FFFF00"/>
              </a:solidFill>
            </a:endParaRP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solidFill>
                  <a:srgbClr val="FFFF00"/>
                </a:solidFill>
              </a:rPr>
              <a:t>Διάφορα μεγέθη μήτρας υπεύθυνα για χωρητικότητα Η/Υ σε εικόνες.</a:t>
            </a:r>
          </a:p>
          <a:p>
            <a:pPr eaLnBrk="1" hangingPunct="1"/>
            <a:endParaRPr lang="el-GR" sz="2400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2400" smtClean="0">
                <a:solidFill>
                  <a:srgbClr val="FFFF00"/>
                </a:solidFill>
              </a:rPr>
              <a:t>Πολλαπλά γεγονότα προστίθενται στα προηγούμενα</a:t>
            </a:r>
          </a:p>
          <a:p>
            <a:pPr eaLnBrk="1" hangingPunct="1"/>
            <a:r>
              <a:rPr lang="el-GR" sz="2400" smtClean="0">
                <a:solidFill>
                  <a:srgbClr val="FFFF00"/>
                </a:solidFill>
              </a:rPr>
              <a:t>Μήτρες με κουτιά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l-GR" sz="2400" smtClean="0">
                <a:solidFill>
                  <a:srgbClr val="FFFF00"/>
                </a:solidFill>
              </a:rPr>
              <a:t>64Χ64 (4096 )</a:t>
            </a:r>
            <a:r>
              <a:rPr lang="en-US" sz="2400" smtClean="0">
                <a:solidFill>
                  <a:srgbClr val="FFFF00"/>
                </a:solidFill>
              </a:rPr>
              <a:t> 6,25X6,25 mm</a:t>
            </a:r>
            <a:r>
              <a:rPr lang="en-US" sz="2400" baseline="30000" smtClean="0">
                <a:solidFill>
                  <a:srgbClr val="FFFF00"/>
                </a:solidFill>
              </a:rPr>
              <a:t>2</a:t>
            </a:r>
            <a:endParaRPr lang="el-GR" sz="2400" baseline="300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l-GR" sz="2400" smtClean="0">
                <a:solidFill>
                  <a:srgbClr val="FFFF00"/>
                </a:solidFill>
              </a:rPr>
              <a:t>    128Χ128 (16384), 256Χ256 (65536),</a:t>
            </a:r>
          </a:p>
          <a:p>
            <a:pPr eaLnBrk="1" hangingPunct="1">
              <a:buFontTx/>
              <a:buNone/>
            </a:pPr>
            <a:r>
              <a:rPr lang="el-GR" sz="2400" smtClean="0">
                <a:solidFill>
                  <a:srgbClr val="FFFF00"/>
                </a:solidFill>
              </a:rPr>
              <a:t>     512Χ512 (262144)</a:t>
            </a:r>
          </a:p>
          <a:p>
            <a:pPr eaLnBrk="1" hangingPunct="1"/>
            <a:endParaRPr lang="en-US" sz="2400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2400" smtClean="0">
                <a:solidFill>
                  <a:srgbClr val="FFFF00"/>
                </a:solidFill>
              </a:rPr>
              <a:t>Κάθε θέση μνήμης στη μήτρα λέγεται </a:t>
            </a:r>
            <a:r>
              <a:rPr lang="en-US" sz="2400" smtClean="0">
                <a:solidFill>
                  <a:srgbClr val="FFFF00"/>
                </a:solidFill>
              </a:rPr>
              <a:t>byte</a:t>
            </a:r>
            <a:r>
              <a:rPr lang="el-GR" sz="2400" smtClean="0">
                <a:solidFill>
                  <a:srgbClr val="FFFF00"/>
                </a:solidFill>
              </a:rPr>
              <a:t>, το βάθος του προσδιορίζει την μέγιστη τιμή καταγραφομένων σπινθηρισμών με τιμές δυνάμεις του 2 (γνωστα </a:t>
            </a:r>
            <a:r>
              <a:rPr lang="en-US" sz="2400" smtClean="0">
                <a:solidFill>
                  <a:srgbClr val="FFFF00"/>
                </a:solidFill>
              </a:rPr>
              <a:t>bits)</a:t>
            </a:r>
            <a:endParaRPr lang="el-GR" sz="24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l-GR" sz="2400" smtClean="0">
              <a:solidFill>
                <a:srgbClr val="FFFF00"/>
              </a:solidFill>
            </a:endParaRP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Επεξεργασία εικόνας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Διορθώσεις : ανομοιογένειας, ραδιενεργού υποστρώματος, εξασθένησης της ακτινοβολίας</a:t>
            </a:r>
          </a:p>
          <a:p>
            <a:r>
              <a:rPr lang="el-GR" smtClean="0">
                <a:solidFill>
                  <a:srgbClr val="FFFF00"/>
                </a:solidFill>
              </a:rPr>
              <a:t>Ποσοτικοποίηση, λήψη καμπυλών χρόνου-ραδιενεργείας</a:t>
            </a:r>
          </a:p>
          <a:p>
            <a:r>
              <a:rPr lang="el-GR" smtClean="0">
                <a:solidFill>
                  <a:srgbClr val="FFFF00"/>
                </a:solidFill>
              </a:rPr>
              <a:t>Κινηματογραφική επίδειξη ληφθεισών εικόνων δυναμικών μελετών (με </a:t>
            </a:r>
            <a:r>
              <a:rPr lang="en-US" smtClean="0">
                <a:solidFill>
                  <a:srgbClr val="FFFF00"/>
                </a:solidFill>
              </a:rPr>
              <a:t>replay </a:t>
            </a:r>
            <a:r>
              <a:rPr lang="el-GR" smtClean="0">
                <a:solidFill>
                  <a:srgbClr val="FFFF00"/>
                </a:solidFill>
              </a:rPr>
              <a:t>σε γρήγορη ακολουθία)</a:t>
            </a:r>
          </a:p>
          <a:p>
            <a:endParaRPr lang="el-GR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</a:t>
            </a:r>
            <a:r>
              <a:rPr lang="en-US" dirty="0" smtClean="0">
                <a:solidFill>
                  <a:srgbClr val="FFFF00"/>
                </a:solidFill>
              </a:rPr>
              <a:t>-camera </a:t>
            </a:r>
            <a:r>
              <a:rPr lang="el-GR" dirty="0" smtClean="0">
                <a:solidFill>
                  <a:srgbClr val="FFFF00"/>
                </a:solidFill>
              </a:rPr>
              <a:t>με ημιαγωγό-δίοδο </a:t>
            </a:r>
            <a:r>
              <a:rPr lang="en-US" dirty="0" smtClean="0">
                <a:solidFill>
                  <a:srgbClr val="FFFF00"/>
                </a:solidFill>
              </a:rPr>
              <a:t>(CZT)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 κρύσταλλος </a:t>
            </a:r>
            <a:r>
              <a:rPr lang="en-US" dirty="0" smtClean="0">
                <a:solidFill>
                  <a:srgbClr val="FF0000"/>
                </a:solidFill>
              </a:rPr>
              <a:t>CZT </a:t>
            </a:r>
            <a:r>
              <a:rPr lang="el-GR" dirty="0" smtClean="0">
                <a:solidFill>
                  <a:srgbClr val="FF0000"/>
                </a:solidFill>
              </a:rPr>
              <a:t>μετατρέπει απευθείας την ακτινοβολία γ σε ηλεκτρικό ρεύμα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κυλινδρικός ανιχνευτής σπινθηρισμών χωρίς απεικόνιση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solidFill>
                  <a:srgbClr val="FFFF00"/>
                </a:solidFill>
              </a:rPr>
              <a:t>Οι εξετάσεις που παίρνουμε με την γ-</a:t>
            </a:r>
            <a:r>
              <a:rPr lang="en-US" altLang="el-GR" sz="4000" smtClean="0">
                <a:solidFill>
                  <a:srgbClr val="FFFF00"/>
                </a:solidFill>
              </a:rPr>
              <a:t>camera </a:t>
            </a:r>
            <a:r>
              <a:rPr lang="el-GR" altLang="el-GR" sz="4000" smtClean="0">
                <a:solidFill>
                  <a:srgbClr val="FFFF00"/>
                </a:solidFill>
              </a:rPr>
              <a:t>είναι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r>
              <a:rPr lang="el-GR" altLang="el-GR" smtClean="0">
                <a:solidFill>
                  <a:srgbClr val="FFFF00"/>
                </a:solidFill>
              </a:rPr>
              <a:t>Α) στατικές</a:t>
            </a:r>
          </a:p>
          <a:p>
            <a:r>
              <a:rPr lang="el-GR" altLang="el-GR" smtClean="0">
                <a:solidFill>
                  <a:srgbClr val="FFFF00"/>
                </a:solidFill>
              </a:rPr>
              <a:t>Β) δυναμικές</a:t>
            </a:r>
          </a:p>
          <a:p>
            <a:r>
              <a:rPr lang="el-GR" altLang="el-GR" smtClean="0">
                <a:solidFill>
                  <a:srgbClr val="FFFF00"/>
                </a:solidFill>
              </a:rPr>
              <a:t>Γ) τομογραφικές</a:t>
            </a:r>
          </a:p>
          <a:p>
            <a:pPr>
              <a:buFontTx/>
              <a:buNone/>
            </a:pPr>
            <a:endParaRPr lang="el-GR" altLang="el-GR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7" t="28031" r="5330" b="34956"/>
          <a:stretch>
            <a:fillRect/>
          </a:stretch>
        </p:blipFill>
        <p:spPr bwMode="auto">
          <a:xfrm>
            <a:off x="214282" y="2571744"/>
            <a:ext cx="866781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Ενεργότητες</a:t>
            </a:r>
            <a:r>
              <a:rPr lang="el-GR" sz="3200" dirty="0" smtClean="0">
                <a:solidFill>
                  <a:srgbClr val="FFFF00"/>
                </a:solidFill>
              </a:rPr>
              <a:t> χορηγουμένων </a:t>
            </a:r>
            <a:r>
              <a:rPr lang="el-GR" sz="3200" dirty="0" err="1" smtClean="0">
                <a:solidFill>
                  <a:srgbClr val="FFFF00"/>
                </a:solidFill>
              </a:rPr>
              <a:t>ραδιοφαρμάκων</a:t>
            </a:r>
            <a:r>
              <a:rPr lang="el-GR" sz="3200" dirty="0" smtClean="0">
                <a:solidFill>
                  <a:srgbClr val="FFFF00"/>
                </a:solidFill>
              </a:rPr>
              <a:t> για τις αντίστοιχες εξετάσεις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5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id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47813"/>
            <a:ext cx="7559675" cy="365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Στατικό σπινθηρογράφημα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Δυναμικό σπινθηρογράφημα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FF00"/>
                </a:solidFill>
              </a:rPr>
              <a:t>Τομογραφικό</a:t>
            </a:r>
            <a:r>
              <a:rPr lang="el-GR" dirty="0" smtClean="0">
                <a:solidFill>
                  <a:srgbClr val="FFFF00"/>
                </a:solidFill>
              </a:rPr>
              <a:t> σπινθηρογράφημα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Τομογραφία Εκπομπής Απλού Φωτονίου 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                        (</a:t>
            </a:r>
            <a:r>
              <a:rPr lang="en-US" b="1" dirty="0" smtClean="0">
                <a:solidFill>
                  <a:srgbClr val="FFFF00"/>
                </a:solidFill>
              </a:rPr>
              <a:t>SPECT)</a:t>
            </a:r>
            <a:endParaRPr lang="el-GR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dirty="0" smtClean="0">
                <a:solidFill>
                  <a:srgbClr val="FFFF00"/>
                </a:solidFill>
              </a:rPr>
              <a:t> Πληροφορία  τρίτης διάστασης μέσω  περιστροφής κεφαλών πέριξ ασθενούς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      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   από ΠΡΟΒΟΛΕΣ λαμβάνονται ΤΟΜΕΣ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SPECT/CT (</a:t>
            </a:r>
            <a:r>
              <a:rPr lang="el-GR" dirty="0" smtClean="0">
                <a:solidFill>
                  <a:srgbClr val="FFFF00"/>
                </a:solidFill>
              </a:rPr>
              <a:t>Συνδυασμός γ-</a:t>
            </a:r>
            <a:r>
              <a:rPr lang="en-US" dirty="0" smtClean="0">
                <a:solidFill>
                  <a:srgbClr val="FFFF00"/>
                </a:solidFill>
              </a:rPr>
              <a:t>camera</a:t>
            </a:r>
            <a:r>
              <a:rPr lang="el-GR" dirty="0" smtClean="0">
                <a:solidFill>
                  <a:srgbClr val="FFFF00"/>
                </a:solidFill>
              </a:rPr>
              <a:t> με Αξονικό Τομογράφο)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599"/>
            <a:ext cx="9073008" cy="68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1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l-GR" dirty="0" smtClean="0"/>
          </a:p>
        </p:txBody>
      </p:sp>
      <p:pic>
        <p:nvPicPr>
          <p:cNvPr id="39940" name="Picture 4" descr="slide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122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FFFF00"/>
                </a:solidFill>
              </a:rPr>
              <a:t>PET/CT (</a:t>
            </a:r>
            <a:r>
              <a:rPr lang="el-GR" dirty="0" smtClean="0">
                <a:solidFill>
                  <a:srgbClr val="FFFF00"/>
                </a:solidFill>
              </a:rPr>
              <a:t>Συνδυασμός Τομογράφου ΡΕΤ με Αξονικό Τομογράφο)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FFFF00"/>
                </a:solidFill>
              </a:rPr>
              <a:t>PET/MRI </a:t>
            </a:r>
            <a:r>
              <a:rPr lang="el-GR" dirty="0" smtClean="0">
                <a:solidFill>
                  <a:srgbClr val="FFFF00"/>
                </a:solidFill>
              </a:rPr>
              <a:t>(Συνδυασμός Τομογράφου Ποζιτρονίων με Μαγνητικό Τομογράφο)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lid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8643966" cy="4253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Νέα ρ/φ για θεραπεία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568952" cy="3096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Lu-177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(πομπός ηλεκτρονίων και γ-φωτονίων)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Ra-223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(πομπός α-σωματιδίων)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ΡΑΔΙΕΝΕΡΓΕΙΑ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Η ιδιότητα ορισμένων πυρήνων να 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διασπώνται αυθόρμητα με παράλληλη 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εκπομπή ακτινοβολίας σωματιδιακής ή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ηλεκτρομαγνητικής (α, β, γ)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Η β ακτινοβολία είναι β+ ή β-</a:t>
            </a:r>
          </a:p>
          <a:p>
            <a:pPr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Οι ασταθείς αυτοί πυρήνες λέγονται </a:t>
            </a:r>
            <a:r>
              <a:rPr lang="el-GR" dirty="0" err="1" smtClean="0">
                <a:solidFill>
                  <a:srgbClr val="FFFF00"/>
                </a:solidFill>
              </a:rPr>
              <a:t>ραδιονουκλίδια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THERAGNOSTICS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therapy+diagnostics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FF00"/>
                </a:solidFill>
              </a:rPr>
              <a:t>Αρχή της προσωποποιημένης Ιατρικής</a:t>
            </a:r>
          </a:p>
          <a:p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Χρησιμοποιούμε το ίδιο ρ/φ για διάγνωση και θεραπεία, ή το ίδιο φάρμακο με διαφορετικό ρ/ν.</a:t>
            </a:r>
          </a:p>
          <a:p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Γνωρίζουμε ήδη από την διαγνωστική μελέτη κατά πόσον προσλαμβάνει ο όγκος το ρ/φ.</a:t>
            </a:r>
          </a:p>
          <a:p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Το φάρμακο κατά κανόνα είναι πεπτίδιο,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που προσλαμβάνεται από κυτταρικούς υποδοχείς.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6000" dirty="0" smtClean="0">
                <a:solidFill>
                  <a:srgbClr val="FFFF00"/>
                </a:solidFill>
              </a:rPr>
              <a:t>Ευχαριστώ για την </a:t>
            </a:r>
          </a:p>
          <a:p>
            <a:pPr algn="ctr" eaLnBrk="1" hangingPunct="1">
              <a:buFontTx/>
              <a:buNone/>
            </a:pPr>
            <a:r>
              <a:rPr lang="el-GR" altLang="el-GR" sz="6000" dirty="0" smtClean="0">
                <a:solidFill>
                  <a:srgbClr val="FFFF00"/>
                </a:solidFill>
              </a:rPr>
              <a:t>προσοχή σας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Ραδιονουκλίδιο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FF00"/>
                </a:solidFill>
              </a:rPr>
              <a:t>Ενεργότητα (ΜΒ</a:t>
            </a:r>
            <a:r>
              <a:rPr lang="en-US" sz="3600" dirty="0" smtClean="0">
                <a:solidFill>
                  <a:srgbClr val="FFFF00"/>
                </a:solidFill>
              </a:rPr>
              <a:t>q </a:t>
            </a:r>
            <a:r>
              <a:rPr lang="el-GR" sz="3600" dirty="0" smtClean="0">
                <a:solidFill>
                  <a:srgbClr val="FFFF00"/>
                </a:solidFill>
              </a:rPr>
              <a:t> ή </a:t>
            </a:r>
            <a:r>
              <a:rPr lang="en-US" sz="3600" dirty="0" err="1" smtClean="0">
                <a:solidFill>
                  <a:srgbClr val="FFFF00"/>
                </a:solidFill>
              </a:rPr>
              <a:t>mCi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l-GR" sz="3600" dirty="0" smtClean="0">
              <a:solidFill>
                <a:srgbClr val="FFFF00"/>
              </a:solidFill>
            </a:endParaRPr>
          </a:p>
          <a:p>
            <a:endParaRPr lang="el-GR" sz="3600" dirty="0">
              <a:solidFill>
                <a:srgbClr val="FFFF00"/>
              </a:solidFill>
            </a:endParaRPr>
          </a:p>
          <a:p>
            <a:endParaRPr lang="el-GR" sz="3600" dirty="0" smtClean="0">
              <a:solidFill>
                <a:srgbClr val="FFFF00"/>
              </a:solidFill>
            </a:endParaRPr>
          </a:p>
          <a:p>
            <a:r>
              <a:rPr lang="el-GR" sz="3600" dirty="0" smtClean="0">
                <a:solidFill>
                  <a:srgbClr val="FFFF00"/>
                </a:solidFill>
              </a:rPr>
              <a:t>Φυσικός χρόνος υποδιπλασιασμού</a:t>
            </a:r>
            <a:r>
              <a:rPr lang="en-US" sz="3600" dirty="0" smtClean="0">
                <a:solidFill>
                  <a:srgbClr val="FFFF00"/>
                </a:solidFill>
              </a:rPr>
              <a:t> (T1/2 p)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2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951" y="-207713"/>
            <a:ext cx="9420951" cy="7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30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Παραγωγή </a:t>
            </a:r>
            <a:r>
              <a:rPr lang="el-GR" dirty="0" err="1" smtClean="0">
                <a:solidFill>
                  <a:srgbClr val="FFFF00"/>
                </a:solidFill>
              </a:rPr>
              <a:t>ραδιονουκλιδίων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Πυρηνικός Αντιδραστήρας (βομβαρδισμός με νετρόνια)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Κύκλοτρο (βομβαρδισμός με θετικά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l-GR" dirty="0" smtClean="0">
                <a:solidFill>
                  <a:srgbClr val="FFFF00"/>
                </a:solidFill>
              </a:rPr>
              <a:t>φορτισμένα σωματίδια, κυρίως πρωτόνια)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Γεννήτριες (</a:t>
            </a:r>
            <a:r>
              <a:rPr lang="en-US" dirty="0" smtClean="0">
                <a:solidFill>
                  <a:srgbClr val="FFFF00"/>
                </a:solidFill>
              </a:rPr>
              <a:t>99Mo-99mTc,  68Ge- 68Ga)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39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Πυρηνικός Αντιδραστήρας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FF00"/>
                </a:solidFill>
              </a:rPr>
              <a:t>Βομβαρδισμός με </a:t>
            </a:r>
            <a:r>
              <a:rPr lang="el-GR" sz="3600" b="1" dirty="0" smtClean="0">
                <a:solidFill>
                  <a:srgbClr val="FF0000"/>
                </a:solidFill>
              </a:rPr>
              <a:t>νετρόνια</a:t>
            </a:r>
            <a:r>
              <a:rPr lang="el-GR" sz="3600" b="1" dirty="0" smtClean="0">
                <a:solidFill>
                  <a:srgbClr val="FFFF00"/>
                </a:solidFill>
              </a:rPr>
              <a:t>.</a:t>
            </a:r>
          </a:p>
          <a:p>
            <a:endParaRPr lang="el-GR" sz="3600" dirty="0">
              <a:solidFill>
                <a:srgbClr val="FFFF00"/>
              </a:solidFill>
            </a:endParaRPr>
          </a:p>
          <a:p>
            <a:endParaRPr lang="el-GR" sz="3600" dirty="0" smtClean="0">
              <a:solidFill>
                <a:srgbClr val="FFFF00"/>
              </a:solidFill>
            </a:endParaRPr>
          </a:p>
          <a:p>
            <a:r>
              <a:rPr lang="el-GR" sz="3600" dirty="0" smtClean="0">
                <a:solidFill>
                  <a:srgbClr val="FFFF00"/>
                </a:solidFill>
              </a:rPr>
              <a:t>Ακολουθεί </a:t>
            </a:r>
            <a:r>
              <a:rPr lang="el-GR" sz="3600" b="1" dirty="0" smtClean="0">
                <a:solidFill>
                  <a:srgbClr val="FF0000"/>
                </a:solidFill>
              </a:rPr>
              <a:t>εκπομπή ηλεκτρονίων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3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</TotalTime>
  <Words>931</Words>
  <Application>Microsoft Office PowerPoint</Application>
  <PresentationFormat>Προβολή στην οθόνη (4:3)</PresentationFormat>
  <Paragraphs>195</Paragraphs>
  <Slides>51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Default Design</vt:lpstr>
      <vt:lpstr>ΑΚΤΙΝΟΛΟΓΙΚΗ ΑΠΕΙΚΟΝΙΣΗ</vt:lpstr>
      <vt:lpstr>ΑΠΕΙΚΟΝΙΣΗ ΠΥΡΗΝΙΚΗΣ ΙΑΤΡΙΚΗΣ</vt:lpstr>
      <vt:lpstr>Διαφάνεια 3</vt:lpstr>
      <vt:lpstr>Διαφάνεια 4</vt:lpstr>
      <vt:lpstr>ΡΑΔΙΕΝΕΡΓΕΙΑ</vt:lpstr>
      <vt:lpstr>Ραδιονουκλίδιο</vt:lpstr>
      <vt:lpstr>Διαφάνεια 7</vt:lpstr>
      <vt:lpstr>Παραγωγή ραδιονουκλιδίων</vt:lpstr>
      <vt:lpstr>Πυρηνικός Αντιδραστήρας</vt:lpstr>
      <vt:lpstr>Κύκλοτρο</vt:lpstr>
      <vt:lpstr>Διαφάνεια 11</vt:lpstr>
      <vt:lpstr>Γεννήτριες</vt:lpstr>
      <vt:lpstr>Κυριότεροι τύποι γεννητριών</vt:lpstr>
      <vt:lpstr>ΔΙΑΓΝΩΣΤΙΚΗ ΠΥΡΗΝΙΚΗ ΙΑΤΡΙΚΗ</vt:lpstr>
      <vt:lpstr>ΔΙΑΓΝΩΣΤΙΚΗ ΠΥΡΗΝΙΚΗ ΙΑΤΡΙΚΗ</vt:lpstr>
      <vt:lpstr>ΔΙΑΓΝΩΣΤΙΚΗ ΠΥΡΗΝΙΚΗ ΙΑΤΡΙΚΗ</vt:lpstr>
      <vt:lpstr>Ραδιοφάρμακα Διαγνωστικής Πυρηνικής Ιατρικής</vt:lpstr>
      <vt:lpstr>Κυριότερο ρ/ν Συμβατικής Π.Ι.</vt:lpstr>
      <vt:lpstr>Κυριότερο ρ/ν Εξελιγμένης Π.Ι.</vt:lpstr>
      <vt:lpstr>Διαφάνεια 20</vt:lpstr>
      <vt:lpstr>Τεχνολογία Πυρηνικής Ιατρικής</vt:lpstr>
      <vt:lpstr>Διαφάνεια 22</vt:lpstr>
      <vt:lpstr>Ανιχνευτές σπινθηρισμών</vt:lpstr>
      <vt:lpstr>Μετατροπές εντός ανιχνευτών σπινθηρισμών</vt:lpstr>
      <vt:lpstr>Διαφάνεια 25</vt:lpstr>
      <vt:lpstr>Συστατικά μέρη της γ-camera</vt:lpstr>
      <vt:lpstr>Απλό επίπεδο σπινθηρογράφημα</vt:lpstr>
      <vt:lpstr>Αλληλεπίδραση φωτονίων γ με τον κρύσταλλο γ-camera</vt:lpstr>
      <vt:lpstr>Λειτουργίες Η/Υ σε γ-camera</vt:lpstr>
      <vt:lpstr>Μετατροπέας αναλογικού προς ψηφιακό σήμα</vt:lpstr>
      <vt:lpstr>Ψηφιακή γ-camera</vt:lpstr>
      <vt:lpstr>Ηλεκτρονικά κυκλώματα εντόπισης των γεγονότων</vt:lpstr>
      <vt:lpstr>Μνήμη Η/Υ γ-camera</vt:lpstr>
      <vt:lpstr>Μεγέθη μήτρας Η/Υ γ-camera</vt:lpstr>
      <vt:lpstr>Επεξεργασία εικόνας</vt:lpstr>
      <vt:lpstr>γ-camera με ημιαγωγό-δίοδο (CZT)</vt:lpstr>
      <vt:lpstr>Probe   κυλινδρικός ανιχνευτής σπινθηρισμών χωρίς απεικόνιση</vt:lpstr>
      <vt:lpstr>Οι εξετάσεις που παίρνουμε με την γ-camera είναι</vt:lpstr>
      <vt:lpstr>Ενεργότητες χορηγουμένων ραδιοφαρμάκων για τις αντίστοιχες εξετάσεις</vt:lpstr>
      <vt:lpstr>Στατικό σπινθηρογράφημα</vt:lpstr>
      <vt:lpstr>Δυναμικό σπινθηρογράφημα</vt:lpstr>
      <vt:lpstr>Τομογραφικό σπινθηρογράφημα </vt:lpstr>
      <vt:lpstr>SPECT/CT (Συνδυασμός γ-camera με Αξονικό Τομογράφο)</vt:lpstr>
      <vt:lpstr>Διαφάνεια 44</vt:lpstr>
      <vt:lpstr>Διαφάνεια 45</vt:lpstr>
      <vt:lpstr> PET/CT (Συνδυασμός Τομογράφου ΡΕΤ με Αξονικό Τομογράφο)</vt:lpstr>
      <vt:lpstr>  PET/MRI (Συνδυασμός Τομογράφου Ποζιτρονίων με Μαγνητικό Τομογράφο)</vt:lpstr>
      <vt:lpstr>Διαφάνεια 48</vt:lpstr>
      <vt:lpstr>Νέα ρ/φ για θεραπεία</vt:lpstr>
      <vt:lpstr>THERAGNOSTICS (therapy+diagnostics)</vt:lpstr>
      <vt:lpstr>Διαφάνεια 51</vt:lpstr>
    </vt:vector>
  </TitlesOfParts>
  <Company>EIF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Irene</dc:creator>
  <cp:lastModifiedBy>Julia Malamitsi</cp:lastModifiedBy>
  <cp:revision>182</cp:revision>
  <dcterms:created xsi:type="dcterms:W3CDTF">2006-11-14T12:06:03Z</dcterms:created>
  <dcterms:modified xsi:type="dcterms:W3CDTF">2017-12-21T11:27:53Z</dcterms:modified>
</cp:coreProperties>
</file>