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38" r:id="rId2"/>
    <p:sldId id="257" r:id="rId3"/>
    <p:sldId id="308" r:id="rId4"/>
    <p:sldId id="310" r:id="rId5"/>
    <p:sldId id="311" r:id="rId6"/>
    <p:sldId id="259" r:id="rId7"/>
    <p:sldId id="260" r:id="rId8"/>
    <p:sldId id="314" r:id="rId9"/>
    <p:sldId id="315" r:id="rId10"/>
    <p:sldId id="264" r:id="rId11"/>
    <p:sldId id="317" r:id="rId12"/>
    <p:sldId id="316" r:id="rId13"/>
    <p:sldId id="319" r:id="rId14"/>
    <p:sldId id="318" r:id="rId15"/>
    <p:sldId id="267" r:id="rId16"/>
    <p:sldId id="266" r:id="rId17"/>
    <p:sldId id="268" r:id="rId18"/>
    <p:sldId id="269" r:id="rId19"/>
    <p:sldId id="320" r:id="rId20"/>
    <p:sldId id="321" r:id="rId21"/>
    <p:sldId id="322" r:id="rId22"/>
    <p:sldId id="272" r:id="rId23"/>
    <p:sldId id="324" r:id="rId24"/>
    <p:sldId id="327" r:id="rId25"/>
    <p:sldId id="325" r:id="rId26"/>
    <p:sldId id="340" r:id="rId27"/>
    <p:sldId id="395" r:id="rId28"/>
    <p:sldId id="396" r:id="rId29"/>
    <p:sldId id="397" r:id="rId30"/>
    <p:sldId id="398" r:id="rId31"/>
    <p:sldId id="399" r:id="rId32"/>
    <p:sldId id="332" r:id="rId33"/>
    <p:sldId id="342" r:id="rId34"/>
    <p:sldId id="328" r:id="rId35"/>
    <p:sldId id="336" r:id="rId36"/>
    <p:sldId id="281" r:id="rId37"/>
    <p:sldId id="366" r:id="rId38"/>
    <p:sldId id="367" r:id="rId39"/>
    <p:sldId id="368" r:id="rId40"/>
    <p:sldId id="369" r:id="rId41"/>
    <p:sldId id="285" r:id="rId42"/>
    <p:sldId id="345" r:id="rId43"/>
    <p:sldId id="286" r:id="rId44"/>
    <p:sldId id="346" r:id="rId45"/>
    <p:sldId id="287" r:id="rId46"/>
    <p:sldId id="347" r:id="rId47"/>
    <p:sldId id="289" r:id="rId48"/>
    <p:sldId id="349" r:id="rId49"/>
    <p:sldId id="357" r:id="rId50"/>
    <p:sldId id="356" r:id="rId51"/>
    <p:sldId id="290" r:id="rId52"/>
    <p:sldId id="355" r:id="rId53"/>
    <p:sldId id="284" r:id="rId54"/>
    <p:sldId id="358" r:id="rId55"/>
    <p:sldId id="359" r:id="rId56"/>
    <p:sldId id="292" r:id="rId57"/>
    <p:sldId id="361" r:id="rId58"/>
    <p:sldId id="293" r:id="rId59"/>
    <p:sldId id="363" r:id="rId60"/>
    <p:sldId id="296" r:id="rId61"/>
    <p:sldId id="371" r:id="rId62"/>
    <p:sldId id="362" r:id="rId63"/>
    <p:sldId id="297" r:id="rId64"/>
    <p:sldId id="300" r:id="rId65"/>
    <p:sldId id="388" r:id="rId66"/>
    <p:sldId id="390" r:id="rId67"/>
    <p:sldId id="389" r:id="rId68"/>
    <p:sldId id="372" r:id="rId69"/>
    <p:sldId id="301" r:id="rId70"/>
    <p:sldId id="391" r:id="rId71"/>
    <p:sldId id="394" r:id="rId72"/>
    <p:sldId id="400" r:id="rId73"/>
    <p:sldId id="374" r:id="rId7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  <a:srgbClr val="FF7C80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11" autoAdjust="0"/>
  </p:normalViewPr>
  <p:slideViewPr>
    <p:cSldViewPr>
      <p:cViewPr>
        <p:scale>
          <a:sx n="66" d="100"/>
          <a:sy n="66" d="100"/>
        </p:scale>
        <p:origin x="-2850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7B0C-6375-4017-A091-F63C34C0CF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3B7C-E9CD-4E36-A913-F55731A00F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9E2E-22A3-46FD-A0EC-0C58483AB3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Τίτλος, 2 Αντικείμενα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9BCD0-52F4-469C-BEF9-14973AA2EF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7651-B1E8-4624-BCF9-D1ED69E6FD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A93F8-44ED-46E7-9158-BB84A3FA82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26209-A094-47EB-9810-84D169D61B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D0F3-0BD9-481E-AAB5-B6323DFB03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0522-0F91-4B99-B115-7B88BE8F56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7B4D-078E-410E-9615-DF0935269F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7C57-56B0-4FC5-ABDD-60EA1296BB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8F38-C61E-45C6-A201-5F559DE9FB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974A6331-5971-4BC5-8EAF-09F0D1D852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File:Kunstnie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File:Kunstnie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en.wikipedia.org/wiki/File:Radiocephalic_fistula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File:Kunstni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en.wikipedia.org/wiki/File:Semipermeable_membrane.png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n.wikipedia.org/wiki/File:Semipermeable_membrane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n.wikipedia.org/wiki/File:Semipermeable_membrane.png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File:CentralDialysatedelivery.JPG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en.wikipedia.org/wiki/File:Peritoneal_dialysis.gif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341438"/>
            <a:ext cx="7772400" cy="1920875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Ώσμωση και οι νεφροί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331913" y="3429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Π. Δημητρίου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Εργαστήριο Ιατρικής Φυσικής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4" name="Picture 6" descr="athin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868863"/>
            <a:ext cx="10747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εικόνα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39481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50825" y="4005263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l-GR" sz="3200" b="0">
                <a:latin typeface="Verdana" pitchFamily="34" charset="0"/>
                <a:ea typeface="Verdana" pitchFamily="34" charset="0"/>
                <a:cs typeface="Verdana" pitchFamily="34" charset="0"/>
              </a:rPr>
              <a:t> μορίων περιοχής Α  που μετακινούνται δεξιά  &gt;  </a:t>
            </a:r>
            <a:r>
              <a:rPr lang="en-US" sz="3200" b="0"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l-GR" sz="3200" b="0">
                <a:latin typeface="Verdana" pitchFamily="34" charset="0"/>
                <a:ea typeface="Verdana" pitchFamily="34" charset="0"/>
                <a:cs typeface="Verdana" pitchFamily="34" charset="0"/>
              </a:rPr>
              <a:t> μορίων περιοχής Β που μετακινούνται αριστερά.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l-GR" sz="320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Ροή μορίων από περιοχή Α προς Β. </a:t>
            </a:r>
          </a:p>
        </p:txBody>
      </p:sp>
      <p:sp>
        <p:nvSpPr>
          <p:cNvPr id="1229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l-GR" sz="320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Διάχυση </a:t>
            </a:r>
            <a:br>
              <a:rPr lang="el-GR" sz="320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280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(παράδειγμα με βαθμίδα</a:t>
            </a:r>
            <a:r>
              <a:rPr lang="en-US" sz="280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80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συγκέντρωσης ).</a:t>
            </a:r>
            <a:r>
              <a:rPr lang="el-GR" sz="4000" smtClean="0">
                <a:solidFill>
                  <a:schemeClr val="tx1"/>
                </a:solidFill>
                <a:effectLst/>
              </a:rPr>
              <a:t/>
            </a:r>
            <a:br>
              <a:rPr lang="el-GR" sz="4000" smtClean="0">
                <a:solidFill>
                  <a:schemeClr val="tx1"/>
                </a:solidFill>
                <a:effectLst/>
              </a:rPr>
            </a:br>
            <a:endParaRPr lang="el-GR" sz="4000" smtClean="0">
              <a:solidFill>
                <a:schemeClr val="tx1"/>
              </a:solidFill>
              <a:effectLst/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4356100" y="1844675"/>
            <a:ext cx="4464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Κάθε μόριο μπορεί να μετακινηθεί με την ίδια πιθανότητα δεξιά ή αριστερά .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31913" y="3068638"/>
            <a:ext cx="863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rot="-10800000">
            <a:off x="2555875" y="3068638"/>
            <a:ext cx="863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Διάχυση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68625"/>
            <a:ext cx="8675687" cy="1973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Περίπτωση 3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Δεν υπάρχει ροή νερού στο σωλήνα. 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συγκέντρωση της γλυκόζης αριστερά διαφορετική  από δεξιά</a:t>
            </a:r>
          </a:p>
        </p:txBody>
      </p:sp>
      <p:grpSp>
        <p:nvGrpSpPr>
          <p:cNvPr id="13316" name="Group 116"/>
          <p:cNvGrpSpPr>
            <a:grpSpLocks/>
          </p:cNvGrpSpPr>
          <p:nvPr/>
        </p:nvGrpSpPr>
        <p:grpSpPr bwMode="auto">
          <a:xfrm>
            <a:off x="684213" y="1638300"/>
            <a:ext cx="7434262" cy="927100"/>
            <a:chOff x="657" y="2886"/>
            <a:chExt cx="4683" cy="584"/>
          </a:xfrm>
        </p:grpSpPr>
        <p:grpSp>
          <p:nvGrpSpPr>
            <p:cNvPr id="13319" name="Group 43"/>
            <p:cNvGrpSpPr>
              <a:grpSpLocks/>
            </p:cNvGrpSpPr>
            <p:nvPr/>
          </p:nvGrpSpPr>
          <p:grpSpPr bwMode="auto">
            <a:xfrm>
              <a:off x="3469" y="2886"/>
              <a:ext cx="1871" cy="584"/>
              <a:chOff x="975" y="2387"/>
              <a:chExt cx="1871" cy="584"/>
            </a:xfrm>
          </p:grpSpPr>
          <p:sp>
            <p:nvSpPr>
              <p:cNvPr id="88108" name="Oval 44"/>
              <p:cNvSpPr>
                <a:spLocks noChangeArrowheads="1"/>
              </p:cNvSpPr>
              <p:nvPr/>
            </p:nvSpPr>
            <p:spPr bwMode="auto">
              <a:xfrm>
                <a:off x="2558" y="2387"/>
                <a:ext cx="288" cy="58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09" name="Rectangle 45"/>
              <p:cNvSpPr>
                <a:spLocks noChangeArrowheads="1"/>
              </p:cNvSpPr>
              <p:nvPr/>
            </p:nvSpPr>
            <p:spPr bwMode="auto">
              <a:xfrm>
                <a:off x="2510" y="2387"/>
                <a:ext cx="19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10" name="Rectangle 46"/>
              <p:cNvSpPr>
                <a:spLocks noChangeArrowheads="1"/>
              </p:cNvSpPr>
              <p:nvPr/>
            </p:nvSpPr>
            <p:spPr bwMode="auto">
              <a:xfrm>
                <a:off x="1118" y="2387"/>
                <a:ext cx="1608" cy="584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11" name="Oval 47"/>
              <p:cNvSpPr>
                <a:spLocks noChangeArrowheads="1"/>
              </p:cNvSpPr>
              <p:nvPr/>
            </p:nvSpPr>
            <p:spPr bwMode="auto">
              <a:xfrm>
                <a:off x="975" y="2387"/>
                <a:ext cx="288" cy="584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12" name="Line 48"/>
              <p:cNvSpPr>
                <a:spLocks noChangeShapeType="1"/>
              </p:cNvSpPr>
              <p:nvPr/>
            </p:nvSpPr>
            <p:spPr bwMode="auto">
              <a:xfrm flipV="1">
                <a:off x="1118" y="2971"/>
                <a:ext cx="1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13" name="Line 49"/>
              <p:cNvSpPr>
                <a:spLocks noChangeShapeType="1"/>
              </p:cNvSpPr>
              <p:nvPr/>
            </p:nvSpPr>
            <p:spPr bwMode="auto">
              <a:xfrm>
                <a:off x="1142" y="2387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3362" name="Group 50"/>
              <p:cNvGrpSpPr>
                <a:grpSpLocks/>
              </p:cNvGrpSpPr>
              <p:nvPr/>
            </p:nvGrpSpPr>
            <p:grpSpPr bwMode="auto">
              <a:xfrm>
                <a:off x="1292" y="2478"/>
                <a:ext cx="1474" cy="323"/>
                <a:chOff x="1886" y="1385"/>
                <a:chExt cx="1474" cy="323"/>
              </a:xfrm>
            </p:grpSpPr>
            <p:sp>
              <p:nvSpPr>
                <p:cNvPr id="88115" name="Oval 51"/>
                <p:cNvSpPr>
                  <a:spLocks noChangeArrowheads="1"/>
                </p:cNvSpPr>
                <p:nvPr/>
              </p:nvSpPr>
              <p:spPr bwMode="auto">
                <a:xfrm>
                  <a:off x="1933" y="1440"/>
                  <a:ext cx="46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16" name="Oval 52"/>
                <p:cNvSpPr>
                  <a:spLocks noChangeArrowheads="1"/>
                </p:cNvSpPr>
                <p:nvPr/>
              </p:nvSpPr>
              <p:spPr bwMode="auto">
                <a:xfrm>
                  <a:off x="2075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17" name="Oval 53"/>
                <p:cNvSpPr>
                  <a:spLocks noChangeArrowheads="1"/>
                </p:cNvSpPr>
                <p:nvPr/>
              </p:nvSpPr>
              <p:spPr bwMode="auto">
                <a:xfrm>
                  <a:off x="2075" y="1440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18" name="Oval 54"/>
                <p:cNvSpPr>
                  <a:spLocks noChangeArrowheads="1"/>
                </p:cNvSpPr>
                <p:nvPr/>
              </p:nvSpPr>
              <p:spPr bwMode="auto">
                <a:xfrm>
                  <a:off x="1980" y="1548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19" name="Oval 55"/>
                <p:cNvSpPr>
                  <a:spLocks noChangeArrowheads="1"/>
                </p:cNvSpPr>
                <p:nvPr/>
              </p:nvSpPr>
              <p:spPr bwMode="auto">
                <a:xfrm>
                  <a:off x="2219" y="1385"/>
                  <a:ext cx="45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20" name="Oval 56"/>
                <p:cNvSpPr>
                  <a:spLocks noChangeArrowheads="1"/>
                </p:cNvSpPr>
                <p:nvPr/>
              </p:nvSpPr>
              <p:spPr bwMode="auto">
                <a:xfrm>
                  <a:off x="2219" y="1548"/>
                  <a:ext cx="45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21" name="Oval 57"/>
                <p:cNvSpPr>
                  <a:spLocks noChangeArrowheads="1"/>
                </p:cNvSpPr>
                <p:nvPr/>
              </p:nvSpPr>
              <p:spPr bwMode="auto">
                <a:xfrm>
                  <a:off x="2313" y="1656"/>
                  <a:ext cx="48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22" name="Oval 58"/>
                <p:cNvSpPr>
                  <a:spLocks noChangeArrowheads="1"/>
                </p:cNvSpPr>
                <p:nvPr/>
              </p:nvSpPr>
              <p:spPr bwMode="auto">
                <a:xfrm>
                  <a:off x="2313" y="1494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23" name="Oval 59"/>
                <p:cNvSpPr>
                  <a:spLocks noChangeArrowheads="1"/>
                </p:cNvSpPr>
                <p:nvPr/>
              </p:nvSpPr>
              <p:spPr bwMode="auto">
                <a:xfrm>
                  <a:off x="2409" y="1440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24" name="Oval 60"/>
                <p:cNvSpPr>
                  <a:spLocks noChangeArrowheads="1"/>
                </p:cNvSpPr>
                <p:nvPr/>
              </p:nvSpPr>
              <p:spPr bwMode="auto">
                <a:xfrm>
                  <a:off x="2457" y="1602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25" name="Oval 61"/>
                <p:cNvSpPr>
                  <a:spLocks noChangeArrowheads="1"/>
                </p:cNvSpPr>
                <p:nvPr/>
              </p:nvSpPr>
              <p:spPr bwMode="auto">
                <a:xfrm>
                  <a:off x="2599" y="1385"/>
                  <a:ext cx="47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26" name="Oval 62"/>
                <p:cNvSpPr>
                  <a:spLocks noChangeArrowheads="1"/>
                </p:cNvSpPr>
                <p:nvPr/>
              </p:nvSpPr>
              <p:spPr bwMode="auto">
                <a:xfrm>
                  <a:off x="2551" y="1494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27" name="Oval 63"/>
                <p:cNvSpPr>
                  <a:spLocks noChangeArrowheads="1"/>
                </p:cNvSpPr>
                <p:nvPr/>
              </p:nvSpPr>
              <p:spPr bwMode="auto">
                <a:xfrm>
                  <a:off x="2551" y="1656"/>
                  <a:ext cx="48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28" name="Oval 64"/>
                <p:cNvSpPr>
                  <a:spLocks noChangeArrowheads="1"/>
                </p:cNvSpPr>
                <p:nvPr/>
              </p:nvSpPr>
              <p:spPr bwMode="auto">
                <a:xfrm>
                  <a:off x="2695" y="1494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29" name="Oval 65"/>
                <p:cNvSpPr>
                  <a:spLocks noChangeArrowheads="1"/>
                </p:cNvSpPr>
                <p:nvPr/>
              </p:nvSpPr>
              <p:spPr bwMode="auto">
                <a:xfrm>
                  <a:off x="2742" y="1602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30" name="Oval 66"/>
                <p:cNvSpPr>
                  <a:spLocks noChangeArrowheads="1"/>
                </p:cNvSpPr>
                <p:nvPr/>
              </p:nvSpPr>
              <p:spPr bwMode="auto">
                <a:xfrm>
                  <a:off x="2790" y="1440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31" name="Oval 67"/>
                <p:cNvSpPr>
                  <a:spLocks noChangeArrowheads="1"/>
                </p:cNvSpPr>
                <p:nvPr/>
              </p:nvSpPr>
              <p:spPr bwMode="auto">
                <a:xfrm>
                  <a:off x="2884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32" name="Oval 68"/>
                <p:cNvSpPr>
                  <a:spLocks noChangeArrowheads="1"/>
                </p:cNvSpPr>
                <p:nvPr/>
              </p:nvSpPr>
              <p:spPr bwMode="auto">
                <a:xfrm>
                  <a:off x="2884" y="1548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33" name="Oval 69"/>
                <p:cNvSpPr>
                  <a:spLocks noChangeArrowheads="1"/>
                </p:cNvSpPr>
                <p:nvPr/>
              </p:nvSpPr>
              <p:spPr bwMode="auto">
                <a:xfrm>
                  <a:off x="2980" y="1385"/>
                  <a:ext cx="48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34" name="Oval 70"/>
                <p:cNvSpPr>
                  <a:spLocks noChangeArrowheads="1"/>
                </p:cNvSpPr>
                <p:nvPr/>
              </p:nvSpPr>
              <p:spPr bwMode="auto">
                <a:xfrm>
                  <a:off x="3028" y="1494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35" name="Oval 71"/>
                <p:cNvSpPr>
                  <a:spLocks noChangeArrowheads="1"/>
                </p:cNvSpPr>
                <p:nvPr/>
              </p:nvSpPr>
              <p:spPr bwMode="auto">
                <a:xfrm>
                  <a:off x="3122" y="1385"/>
                  <a:ext cx="48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36" name="Oval 72"/>
                <p:cNvSpPr>
                  <a:spLocks noChangeArrowheads="1"/>
                </p:cNvSpPr>
                <p:nvPr/>
              </p:nvSpPr>
              <p:spPr bwMode="auto">
                <a:xfrm>
                  <a:off x="2980" y="1548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37" name="Oval 73"/>
                <p:cNvSpPr>
                  <a:spLocks noChangeArrowheads="1"/>
                </p:cNvSpPr>
                <p:nvPr/>
              </p:nvSpPr>
              <p:spPr bwMode="auto">
                <a:xfrm>
                  <a:off x="3122" y="1656"/>
                  <a:ext cx="48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38" name="Oval 74"/>
                <p:cNvSpPr>
                  <a:spLocks noChangeArrowheads="1"/>
                </p:cNvSpPr>
                <p:nvPr/>
              </p:nvSpPr>
              <p:spPr bwMode="auto">
                <a:xfrm>
                  <a:off x="3171" y="1548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39" name="Oval 75"/>
                <p:cNvSpPr>
                  <a:spLocks noChangeArrowheads="1"/>
                </p:cNvSpPr>
                <p:nvPr/>
              </p:nvSpPr>
              <p:spPr bwMode="auto">
                <a:xfrm>
                  <a:off x="3266" y="1440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40" name="Oval 76"/>
                <p:cNvSpPr>
                  <a:spLocks noChangeArrowheads="1"/>
                </p:cNvSpPr>
                <p:nvPr/>
              </p:nvSpPr>
              <p:spPr bwMode="auto">
                <a:xfrm>
                  <a:off x="3313" y="1548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41" name="Oval 77"/>
                <p:cNvSpPr>
                  <a:spLocks noChangeArrowheads="1"/>
                </p:cNvSpPr>
                <p:nvPr/>
              </p:nvSpPr>
              <p:spPr bwMode="auto">
                <a:xfrm>
                  <a:off x="3266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142" name="Oval 78"/>
                <p:cNvSpPr>
                  <a:spLocks noChangeArrowheads="1"/>
                </p:cNvSpPr>
                <p:nvPr/>
              </p:nvSpPr>
              <p:spPr bwMode="auto">
                <a:xfrm>
                  <a:off x="1886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8143" name="Oval 79"/>
            <p:cNvSpPr>
              <a:spLocks noChangeArrowheads="1"/>
            </p:cNvSpPr>
            <p:nvPr/>
          </p:nvSpPr>
          <p:spPr bwMode="auto">
            <a:xfrm>
              <a:off x="2240" y="2886"/>
              <a:ext cx="288" cy="5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44" name="Rectangle 80"/>
            <p:cNvSpPr>
              <a:spLocks noChangeArrowheads="1"/>
            </p:cNvSpPr>
            <p:nvPr/>
          </p:nvSpPr>
          <p:spPr bwMode="auto">
            <a:xfrm>
              <a:off x="2192" y="2886"/>
              <a:ext cx="192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45" name="Rectangle 81"/>
            <p:cNvSpPr>
              <a:spLocks noChangeArrowheads="1"/>
            </p:cNvSpPr>
            <p:nvPr/>
          </p:nvSpPr>
          <p:spPr bwMode="auto">
            <a:xfrm>
              <a:off x="800" y="2886"/>
              <a:ext cx="1608" cy="58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46" name="Oval 82"/>
            <p:cNvSpPr>
              <a:spLocks noChangeArrowheads="1"/>
            </p:cNvSpPr>
            <p:nvPr/>
          </p:nvSpPr>
          <p:spPr bwMode="auto">
            <a:xfrm>
              <a:off x="657" y="2886"/>
              <a:ext cx="288" cy="584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47" name="Line 83"/>
            <p:cNvSpPr>
              <a:spLocks noChangeShapeType="1"/>
            </p:cNvSpPr>
            <p:nvPr/>
          </p:nvSpPr>
          <p:spPr bwMode="auto">
            <a:xfrm flipV="1">
              <a:off x="800" y="3470"/>
              <a:ext cx="1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48" name="Line 84"/>
            <p:cNvSpPr>
              <a:spLocks noChangeShapeType="1"/>
            </p:cNvSpPr>
            <p:nvPr/>
          </p:nvSpPr>
          <p:spPr bwMode="auto">
            <a:xfrm>
              <a:off x="824" y="2886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50" name="Oval 86"/>
            <p:cNvSpPr>
              <a:spLocks noChangeArrowheads="1"/>
            </p:cNvSpPr>
            <p:nvPr/>
          </p:nvSpPr>
          <p:spPr bwMode="auto">
            <a:xfrm>
              <a:off x="974" y="3021"/>
              <a:ext cx="4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51" name="Oval 87"/>
            <p:cNvSpPr>
              <a:spLocks noChangeArrowheads="1"/>
            </p:cNvSpPr>
            <p:nvPr/>
          </p:nvSpPr>
          <p:spPr bwMode="auto">
            <a:xfrm>
              <a:off x="1065" y="3294"/>
              <a:ext cx="4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52" name="Oval 88"/>
            <p:cNvSpPr>
              <a:spLocks noChangeArrowheads="1"/>
            </p:cNvSpPr>
            <p:nvPr/>
          </p:nvSpPr>
          <p:spPr bwMode="auto">
            <a:xfrm>
              <a:off x="1065" y="3021"/>
              <a:ext cx="48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53" name="Oval 89"/>
            <p:cNvSpPr>
              <a:spLocks noChangeArrowheads="1"/>
            </p:cNvSpPr>
            <p:nvPr/>
          </p:nvSpPr>
          <p:spPr bwMode="auto">
            <a:xfrm>
              <a:off x="974" y="3158"/>
              <a:ext cx="49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54" name="Oval 90"/>
            <p:cNvSpPr>
              <a:spLocks noChangeArrowheads="1"/>
            </p:cNvSpPr>
            <p:nvPr/>
          </p:nvSpPr>
          <p:spPr bwMode="auto">
            <a:xfrm>
              <a:off x="1110" y="2976"/>
              <a:ext cx="46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55" name="Oval 91"/>
            <p:cNvSpPr>
              <a:spLocks noChangeArrowheads="1"/>
            </p:cNvSpPr>
            <p:nvPr/>
          </p:nvSpPr>
          <p:spPr bwMode="auto">
            <a:xfrm>
              <a:off x="1020" y="3112"/>
              <a:ext cx="46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56" name="Oval 92"/>
            <p:cNvSpPr>
              <a:spLocks noChangeArrowheads="1"/>
            </p:cNvSpPr>
            <p:nvPr/>
          </p:nvSpPr>
          <p:spPr bwMode="auto">
            <a:xfrm>
              <a:off x="1292" y="3339"/>
              <a:ext cx="4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57" name="Oval 93"/>
            <p:cNvSpPr>
              <a:spLocks noChangeArrowheads="1"/>
            </p:cNvSpPr>
            <p:nvPr/>
          </p:nvSpPr>
          <p:spPr bwMode="auto">
            <a:xfrm>
              <a:off x="1247" y="2931"/>
              <a:ext cx="48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58" name="Oval 94"/>
            <p:cNvSpPr>
              <a:spLocks noChangeArrowheads="1"/>
            </p:cNvSpPr>
            <p:nvPr/>
          </p:nvSpPr>
          <p:spPr bwMode="auto">
            <a:xfrm>
              <a:off x="1292" y="3203"/>
              <a:ext cx="49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61" name="Oval 97"/>
            <p:cNvSpPr>
              <a:spLocks noChangeArrowheads="1"/>
            </p:cNvSpPr>
            <p:nvPr/>
          </p:nvSpPr>
          <p:spPr bwMode="auto">
            <a:xfrm>
              <a:off x="1110" y="3158"/>
              <a:ext cx="49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63" name="Oval 99"/>
            <p:cNvSpPr>
              <a:spLocks noChangeArrowheads="1"/>
            </p:cNvSpPr>
            <p:nvPr/>
          </p:nvSpPr>
          <p:spPr bwMode="auto">
            <a:xfrm>
              <a:off x="1383" y="2931"/>
              <a:ext cx="47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64" name="Oval 100"/>
            <p:cNvSpPr>
              <a:spLocks noChangeArrowheads="1"/>
            </p:cNvSpPr>
            <p:nvPr/>
          </p:nvSpPr>
          <p:spPr bwMode="auto">
            <a:xfrm>
              <a:off x="1247" y="3067"/>
              <a:ext cx="49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66" name="Oval 102"/>
            <p:cNvSpPr>
              <a:spLocks noChangeArrowheads="1"/>
            </p:cNvSpPr>
            <p:nvPr/>
          </p:nvSpPr>
          <p:spPr bwMode="auto">
            <a:xfrm>
              <a:off x="1020" y="2931"/>
              <a:ext cx="47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339" name="Group 115"/>
            <p:cNvGrpSpPr>
              <a:grpSpLocks/>
            </p:cNvGrpSpPr>
            <p:nvPr/>
          </p:nvGrpSpPr>
          <p:grpSpPr bwMode="auto">
            <a:xfrm>
              <a:off x="2245" y="2931"/>
              <a:ext cx="185" cy="440"/>
              <a:chOff x="1246" y="2931"/>
              <a:chExt cx="185" cy="440"/>
            </a:xfrm>
          </p:grpSpPr>
          <p:sp>
            <p:nvSpPr>
              <p:cNvPr id="88159" name="Oval 95"/>
              <p:cNvSpPr>
                <a:spLocks noChangeArrowheads="1"/>
              </p:cNvSpPr>
              <p:nvPr/>
            </p:nvSpPr>
            <p:spPr bwMode="auto">
              <a:xfrm>
                <a:off x="1246" y="3203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60" name="Oval 96"/>
              <p:cNvSpPr>
                <a:spLocks noChangeArrowheads="1"/>
              </p:cNvSpPr>
              <p:nvPr/>
            </p:nvSpPr>
            <p:spPr bwMode="auto">
              <a:xfrm>
                <a:off x="1246" y="3021"/>
                <a:ext cx="48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62" name="Oval 98"/>
              <p:cNvSpPr>
                <a:spLocks noChangeArrowheads="1"/>
              </p:cNvSpPr>
              <p:nvPr/>
            </p:nvSpPr>
            <p:spPr bwMode="auto">
              <a:xfrm>
                <a:off x="1246" y="3294"/>
                <a:ext cx="49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65" name="Oval 101"/>
              <p:cNvSpPr>
                <a:spLocks noChangeArrowheads="1"/>
              </p:cNvSpPr>
              <p:nvPr/>
            </p:nvSpPr>
            <p:spPr bwMode="auto">
              <a:xfrm>
                <a:off x="1246" y="2931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67" name="Oval 103"/>
              <p:cNvSpPr>
                <a:spLocks noChangeArrowheads="1"/>
              </p:cNvSpPr>
              <p:nvPr/>
            </p:nvSpPr>
            <p:spPr bwMode="auto">
              <a:xfrm>
                <a:off x="1246" y="3112"/>
                <a:ext cx="47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68" name="Oval 104"/>
              <p:cNvSpPr>
                <a:spLocks noChangeArrowheads="1"/>
              </p:cNvSpPr>
              <p:nvPr/>
            </p:nvSpPr>
            <p:spPr bwMode="auto">
              <a:xfrm>
                <a:off x="1292" y="3112"/>
                <a:ext cx="49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69" name="Oval 105"/>
              <p:cNvSpPr>
                <a:spLocks noChangeArrowheads="1"/>
              </p:cNvSpPr>
              <p:nvPr/>
            </p:nvSpPr>
            <p:spPr bwMode="auto">
              <a:xfrm>
                <a:off x="1292" y="3203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70" name="Oval 106"/>
              <p:cNvSpPr>
                <a:spLocks noChangeArrowheads="1"/>
              </p:cNvSpPr>
              <p:nvPr/>
            </p:nvSpPr>
            <p:spPr bwMode="auto">
              <a:xfrm>
                <a:off x="1292" y="3294"/>
                <a:ext cx="49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71" name="Oval 107"/>
              <p:cNvSpPr>
                <a:spLocks noChangeArrowheads="1"/>
              </p:cNvSpPr>
              <p:nvPr/>
            </p:nvSpPr>
            <p:spPr bwMode="auto">
              <a:xfrm>
                <a:off x="1292" y="3021"/>
                <a:ext cx="49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72" name="Oval 108"/>
              <p:cNvSpPr>
                <a:spLocks noChangeArrowheads="1"/>
              </p:cNvSpPr>
              <p:nvPr/>
            </p:nvSpPr>
            <p:spPr bwMode="auto">
              <a:xfrm>
                <a:off x="1337" y="3203"/>
                <a:ext cx="49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73" name="Oval 109"/>
              <p:cNvSpPr>
                <a:spLocks noChangeArrowheads="1"/>
              </p:cNvSpPr>
              <p:nvPr/>
            </p:nvSpPr>
            <p:spPr bwMode="auto">
              <a:xfrm>
                <a:off x="1383" y="3067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74" name="Oval 110"/>
              <p:cNvSpPr>
                <a:spLocks noChangeArrowheads="1"/>
              </p:cNvSpPr>
              <p:nvPr/>
            </p:nvSpPr>
            <p:spPr bwMode="auto">
              <a:xfrm>
                <a:off x="1337" y="3021"/>
                <a:ext cx="47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75" name="Oval 111"/>
              <p:cNvSpPr>
                <a:spLocks noChangeArrowheads="1"/>
              </p:cNvSpPr>
              <p:nvPr/>
            </p:nvSpPr>
            <p:spPr bwMode="auto">
              <a:xfrm>
                <a:off x="1337" y="3112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176" name="Oval 112"/>
              <p:cNvSpPr>
                <a:spLocks noChangeArrowheads="1"/>
              </p:cNvSpPr>
              <p:nvPr/>
            </p:nvSpPr>
            <p:spPr bwMode="auto">
              <a:xfrm>
                <a:off x="1337" y="3248"/>
                <a:ext cx="47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8177" name="Oval 113"/>
            <p:cNvSpPr>
              <a:spLocks noChangeArrowheads="1"/>
            </p:cNvSpPr>
            <p:nvPr/>
          </p:nvSpPr>
          <p:spPr bwMode="auto">
            <a:xfrm>
              <a:off x="974" y="3312"/>
              <a:ext cx="4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178" name="AutoShape 114"/>
            <p:cNvSpPr>
              <a:spLocks noChangeArrowheads="1"/>
            </p:cNvSpPr>
            <p:nvPr/>
          </p:nvSpPr>
          <p:spPr bwMode="auto">
            <a:xfrm>
              <a:off x="2743" y="3113"/>
              <a:ext cx="590" cy="91"/>
            </a:xfrm>
            <a:prstGeom prst="rightArrow">
              <a:avLst>
                <a:gd name="adj1" fmla="val 50000"/>
                <a:gd name="adj2" fmla="val 16208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8182" name="Rectangle 118"/>
          <p:cNvSpPr>
            <a:spLocks noChangeArrowheads="1"/>
          </p:cNvSpPr>
          <p:nvPr/>
        </p:nvSpPr>
        <p:spPr bwMode="auto">
          <a:xfrm>
            <a:off x="468313" y="5273675"/>
            <a:ext cx="82296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buFontTx/>
              <a:buChar char="•"/>
            </a:pP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Η διάχυση συνεχίζεται μέχρις ότου υπάρξει πλήρης και ομοιογενής ανάμειξη. </a:t>
            </a:r>
          </a:p>
        </p:txBody>
      </p:sp>
      <p:sp>
        <p:nvSpPr>
          <p:cNvPr id="88184" name="Line 120"/>
          <p:cNvSpPr>
            <a:spLocks noChangeShapeType="1"/>
          </p:cNvSpPr>
          <p:nvPr/>
        </p:nvSpPr>
        <p:spPr bwMode="auto">
          <a:xfrm>
            <a:off x="4356100" y="4581525"/>
            <a:ext cx="0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Διάχυση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84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Περίπτωση 4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μετακίνηση των μορίων του νερού και των μορίων της γλυκόζης προς την  κατεύθυνση της ροής , υπερισχύει της τυχαίας κίνησης που πραγματοποιείται προς τις άλλες κατευθύνσεις .</a:t>
            </a:r>
          </a:p>
        </p:txBody>
      </p:sp>
      <p:grpSp>
        <p:nvGrpSpPr>
          <p:cNvPr id="14340" name="Group 116"/>
          <p:cNvGrpSpPr>
            <a:grpSpLocks/>
          </p:cNvGrpSpPr>
          <p:nvPr/>
        </p:nvGrpSpPr>
        <p:grpSpPr bwMode="auto">
          <a:xfrm>
            <a:off x="1258888" y="4870450"/>
            <a:ext cx="6624637" cy="1511300"/>
            <a:chOff x="793" y="2568"/>
            <a:chExt cx="4173" cy="952"/>
          </a:xfrm>
        </p:grpSpPr>
        <p:sp>
          <p:nvSpPr>
            <p:cNvPr id="87119" name="Oval 79"/>
            <p:cNvSpPr>
              <a:spLocks noChangeArrowheads="1"/>
            </p:cNvSpPr>
            <p:nvPr/>
          </p:nvSpPr>
          <p:spPr bwMode="auto">
            <a:xfrm>
              <a:off x="4565" y="2568"/>
              <a:ext cx="401" cy="95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120" name="Rectangle 80"/>
            <p:cNvSpPr>
              <a:spLocks noChangeArrowheads="1"/>
            </p:cNvSpPr>
            <p:nvPr/>
          </p:nvSpPr>
          <p:spPr bwMode="auto">
            <a:xfrm>
              <a:off x="4497" y="2568"/>
              <a:ext cx="269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121" name="Rectangle 81"/>
            <p:cNvSpPr>
              <a:spLocks noChangeArrowheads="1"/>
            </p:cNvSpPr>
            <p:nvPr/>
          </p:nvSpPr>
          <p:spPr bwMode="auto">
            <a:xfrm>
              <a:off x="2558" y="2568"/>
              <a:ext cx="2240" cy="95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122" name="Oval 82"/>
            <p:cNvSpPr>
              <a:spLocks noChangeArrowheads="1"/>
            </p:cNvSpPr>
            <p:nvPr/>
          </p:nvSpPr>
          <p:spPr bwMode="auto">
            <a:xfrm>
              <a:off x="2358" y="2568"/>
              <a:ext cx="401" cy="952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123" name="Line 83"/>
            <p:cNvSpPr>
              <a:spLocks noChangeShapeType="1"/>
            </p:cNvSpPr>
            <p:nvPr/>
          </p:nvSpPr>
          <p:spPr bwMode="auto">
            <a:xfrm flipV="1">
              <a:off x="2558" y="3520"/>
              <a:ext cx="2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124" name="Line 84"/>
            <p:cNvSpPr>
              <a:spLocks noChangeShapeType="1"/>
            </p:cNvSpPr>
            <p:nvPr/>
          </p:nvSpPr>
          <p:spPr bwMode="auto">
            <a:xfrm>
              <a:off x="2592" y="2568"/>
              <a:ext cx="2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125" name="AutoShape 85"/>
            <p:cNvSpPr>
              <a:spLocks noChangeArrowheads="1"/>
            </p:cNvSpPr>
            <p:nvPr/>
          </p:nvSpPr>
          <p:spPr bwMode="auto">
            <a:xfrm>
              <a:off x="793" y="2750"/>
              <a:ext cx="1739" cy="544"/>
            </a:xfrm>
            <a:prstGeom prst="rightArrow">
              <a:avLst>
                <a:gd name="adj1" fmla="val 50000"/>
                <a:gd name="adj2" fmla="val 79917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  <a:alpha val="48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348" name="Group 115"/>
            <p:cNvGrpSpPr>
              <a:grpSpLocks/>
            </p:cNvGrpSpPr>
            <p:nvPr/>
          </p:nvGrpSpPr>
          <p:grpSpPr bwMode="auto">
            <a:xfrm>
              <a:off x="839" y="2886"/>
              <a:ext cx="864" cy="215"/>
              <a:chOff x="837" y="2874"/>
              <a:chExt cx="1347" cy="272"/>
            </a:xfrm>
          </p:grpSpPr>
          <p:sp>
            <p:nvSpPr>
              <p:cNvPr id="87126" name="Oval 86"/>
              <p:cNvSpPr>
                <a:spLocks noChangeArrowheads="1"/>
              </p:cNvSpPr>
              <p:nvPr/>
            </p:nvSpPr>
            <p:spPr bwMode="auto">
              <a:xfrm>
                <a:off x="881" y="2976"/>
                <a:ext cx="42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27" name="Oval 87"/>
              <p:cNvSpPr>
                <a:spLocks noChangeArrowheads="1"/>
              </p:cNvSpPr>
              <p:nvPr/>
            </p:nvSpPr>
            <p:spPr bwMode="auto">
              <a:xfrm>
                <a:off x="1012" y="3112"/>
                <a:ext cx="42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28" name="Oval 88"/>
              <p:cNvSpPr>
                <a:spLocks noChangeArrowheads="1"/>
              </p:cNvSpPr>
              <p:nvPr/>
            </p:nvSpPr>
            <p:spPr bwMode="auto">
              <a:xfrm>
                <a:off x="1012" y="2976"/>
                <a:ext cx="42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29" name="Oval 89"/>
              <p:cNvSpPr>
                <a:spLocks noChangeArrowheads="1"/>
              </p:cNvSpPr>
              <p:nvPr/>
            </p:nvSpPr>
            <p:spPr bwMode="auto">
              <a:xfrm>
                <a:off x="924" y="3044"/>
                <a:ext cx="42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30" name="Oval 90"/>
              <p:cNvSpPr>
                <a:spLocks noChangeArrowheads="1"/>
              </p:cNvSpPr>
              <p:nvPr/>
            </p:nvSpPr>
            <p:spPr bwMode="auto">
              <a:xfrm>
                <a:off x="1141" y="2942"/>
                <a:ext cx="44" cy="3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31" name="Oval 91"/>
              <p:cNvSpPr>
                <a:spLocks noChangeArrowheads="1"/>
              </p:cNvSpPr>
              <p:nvPr/>
            </p:nvSpPr>
            <p:spPr bwMode="auto">
              <a:xfrm>
                <a:off x="1141" y="3044"/>
                <a:ext cx="44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32" name="Oval 92"/>
              <p:cNvSpPr>
                <a:spLocks noChangeArrowheads="1"/>
              </p:cNvSpPr>
              <p:nvPr/>
            </p:nvSpPr>
            <p:spPr bwMode="auto">
              <a:xfrm>
                <a:off x="1228" y="3112"/>
                <a:ext cx="42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33" name="Oval 93"/>
              <p:cNvSpPr>
                <a:spLocks noChangeArrowheads="1"/>
              </p:cNvSpPr>
              <p:nvPr/>
            </p:nvSpPr>
            <p:spPr bwMode="auto">
              <a:xfrm>
                <a:off x="1228" y="3011"/>
                <a:ext cx="42" cy="3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34" name="Oval 94"/>
              <p:cNvSpPr>
                <a:spLocks noChangeArrowheads="1"/>
              </p:cNvSpPr>
              <p:nvPr/>
            </p:nvSpPr>
            <p:spPr bwMode="auto">
              <a:xfrm>
                <a:off x="1316" y="2976"/>
                <a:ext cx="42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35" name="Oval 95"/>
              <p:cNvSpPr>
                <a:spLocks noChangeArrowheads="1"/>
              </p:cNvSpPr>
              <p:nvPr/>
            </p:nvSpPr>
            <p:spPr bwMode="auto">
              <a:xfrm>
                <a:off x="1358" y="3078"/>
                <a:ext cx="44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36" name="Oval 96"/>
              <p:cNvSpPr>
                <a:spLocks noChangeArrowheads="1"/>
              </p:cNvSpPr>
              <p:nvPr/>
            </p:nvSpPr>
            <p:spPr bwMode="auto">
              <a:xfrm>
                <a:off x="1489" y="2942"/>
                <a:ext cx="44" cy="3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37" name="Oval 97"/>
              <p:cNvSpPr>
                <a:spLocks noChangeArrowheads="1"/>
              </p:cNvSpPr>
              <p:nvPr/>
            </p:nvSpPr>
            <p:spPr bwMode="auto">
              <a:xfrm>
                <a:off x="1447" y="3011"/>
                <a:ext cx="42" cy="3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38" name="Oval 98"/>
              <p:cNvSpPr>
                <a:spLocks noChangeArrowheads="1"/>
              </p:cNvSpPr>
              <p:nvPr/>
            </p:nvSpPr>
            <p:spPr bwMode="auto">
              <a:xfrm>
                <a:off x="1447" y="3112"/>
                <a:ext cx="42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39" name="Oval 99"/>
              <p:cNvSpPr>
                <a:spLocks noChangeArrowheads="1"/>
              </p:cNvSpPr>
              <p:nvPr/>
            </p:nvSpPr>
            <p:spPr bwMode="auto">
              <a:xfrm>
                <a:off x="1576" y="3011"/>
                <a:ext cx="44" cy="3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40" name="Oval 100"/>
              <p:cNvSpPr>
                <a:spLocks noChangeArrowheads="1"/>
              </p:cNvSpPr>
              <p:nvPr/>
            </p:nvSpPr>
            <p:spPr bwMode="auto">
              <a:xfrm>
                <a:off x="1620" y="3078"/>
                <a:ext cx="42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41" name="Oval 101"/>
              <p:cNvSpPr>
                <a:spLocks noChangeArrowheads="1"/>
              </p:cNvSpPr>
              <p:nvPr/>
            </p:nvSpPr>
            <p:spPr bwMode="auto">
              <a:xfrm>
                <a:off x="1663" y="2976"/>
                <a:ext cx="42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42" name="Oval 102"/>
              <p:cNvSpPr>
                <a:spLocks noChangeArrowheads="1"/>
              </p:cNvSpPr>
              <p:nvPr/>
            </p:nvSpPr>
            <p:spPr bwMode="auto">
              <a:xfrm>
                <a:off x="1749" y="3112"/>
                <a:ext cx="44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43" name="Oval 103"/>
              <p:cNvSpPr>
                <a:spLocks noChangeArrowheads="1"/>
              </p:cNvSpPr>
              <p:nvPr/>
            </p:nvSpPr>
            <p:spPr bwMode="auto">
              <a:xfrm>
                <a:off x="1749" y="3044"/>
                <a:ext cx="44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44" name="Oval 104"/>
              <p:cNvSpPr>
                <a:spLocks noChangeArrowheads="1"/>
              </p:cNvSpPr>
              <p:nvPr/>
            </p:nvSpPr>
            <p:spPr bwMode="auto">
              <a:xfrm>
                <a:off x="1836" y="2942"/>
                <a:ext cx="44" cy="3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45" name="Oval 105"/>
              <p:cNvSpPr>
                <a:spLocks noChangeArrowheads="1"/>
              </p:cNvSpPr>
              <p:nvPr/>
            </p:nvSpPr>
            <p:spPr bwMode="auto">
              <a:xfrm>
                <a:off x="1880" y="3011"/>
                <a:ext cx="44" cy="3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46" name="Oval 106"/>
              <p:cNvSpPr>
                <a:spLocks noChangeArrowheads="1"/>
              </p:cNvSpPr>
              <p:nvPr/>
            </p:nvSpPr>
            <p:spPr bwMode="auto">
              <a:xfrm>
                <a:off x="1967" y="2942"/>
                <a:ext cx="42" cy="3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47" name="Oval 107"/>
              <p:cNvSpPr>
                <a:spLocks noChangeArrowheads="1"/>
              </p:cNvSpPr>
              <p:nvPr/>
            </p:nvSpPr>
            <p:spPr bwMode="auto">
              <a:xfrm>
                <a:off x="1836" y="3044"/>
                <a:ext cx="44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48" name="Oval 108"/>
              <p:cNvSpPr>
                <a:spLocks noChangeArrowheads="1"/>
              </p:cNvSpPr>
              <p:nvPr/>
            </p:nvSpPr>
            <p:spPr bwMode="auto">
              <a:xfrm>
                <a:off x="1967" y="3112"/>
                <a:ext cx="42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49" name="Oval 109"/>
              <p:cNvSpPr>
                <a:spLocks noChangeArrowheads="1"/>
              </p:cNvSpPr>
              <p:nvPr/>
            </p:nvSpPr>
            <p:spPr bwMode="auto">
              <a:xfrm>
                <a:off x="2011" y="3044"/>
                <a:ext cx="44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50" name="Oval 110"/>
              <p:cNvSpPr>
                <a:spLocks noChangeArrowheads="1"/>
              </p:cNvSpPr>
              <p:nvPr/>
            </p:nvSpPr>
            <p:spPr bwMode="auto">
              <a:xfrm>
                <a:off x="2097" y="2976"/>
                <a:ext cx="44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51" name="Oval 111"/>
              <p:cNvSpPr>
                <a:spLocks noChangeArrowheads="1"/>
              </p:cNvSpPr>
              <p:nvPr/>
            </p:nvSpPr>
            <p:spPr bwMode="auto">
              <a:xfrm>
                <a:off x="2097" y="2874"/>
                <a:ext cx="44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52" name="Oval 112"/>
              <p:cNvSpPr>
                <a:spLocks noChangeArrowheads="1"/>
              </p:cNvSpPr>
              <p:nvPr/>
            </p:nvSpPr>
            <p:spPr bwMode="auto">
              <a:xfrm>
                <a:off x="2140" y="3044"/>
                <a:ext cx="44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53" name="Oval 113"/>
              <p:cNvSpPr>
                <a:spLocks noChangeArrowheads="1"/>
              </p:cNvSpPr>
              <p:nvPr/>
            </p:nvSpPr>
            <p:spPr bwMode="auto">
              <a:xfrm>
                <a:off x="2097" y="3112"/>
                <a:ext cx="44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154" name="Oval 114"/>
              <p:cNvSpPr>
                <a:spLocks noChangeArrowheads="1"/>
              </p:cNvSpPr>
              <p:nvPr/>
            </p:nvSpPr>
            <p:spPr bwMode="auto">
              <a:xfrm>
                <a:off x="837" y="3112"/>
                <a:ext cx="44" cy="3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 eaLnBrk="1" hangingPunct="1"/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Σε ένα σωλήνα, </a:t>
            </a: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αιμοφόρα αγγεία</a:t>
            </a: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, η ροή όγκου προκαλείται από τη διαφορά της πίεσης στα άκρα του σωλήνα.</a:t>
            </a:r>
          </a:p>
          <a:p>
            <a:pPr eaLnBrk="1" hangingPunct="1"/>
            <a:endParaRPr lang="el-GR" sz="3600" b="1" smtClean="0"/>
          </a:p>
        </p:txBody>
      </p:sp>
      <p:sp>
        <p:nvSpPr>
          <p:cNvPr id="911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Ροή όγκου έναντι διάχυσης</a:t>
            </a:r>
          </a:p>
        </p:txBody>
      </p:sp>
      <p:grpSp>
        <p:nvGrpSpPr>
          <p:cNvPr id="15364" name="Group 78"/>
          <p:cNvGrpSpPr>
            <a:grpSpLocks/>
          </p:cNvGrpSpPr>
          <p:nvPr/>
        </p:nvGrpSpPr>
        <p:grpSpPr bwMode="auto">
          <a:xfrm>
            <a:off x="2987675" y="4292600"/>
            <a:ext cx="2970213" cy="927100"/>
            <a:chOff x="1429" y="2795"/>
            <a:chExt cx="1871" cy="584"/>
          </a:xfrm>
        </p:grpSpPr>
        <p:grpSp>
          <p:nvGrpSpPr>
            <p:cNvPr id="15369" name="Group 6"/>
            <p:cNvGrpSpPr>
              <a:grpSpLocks/>
            </p:cNvGrpSpPr>
            <p:nvPr/>
          </p:nvGrpSpPr>
          <p:grpSpPr bwMode="auto">
            <a:xfrm>
              <a:off x="1429" y="2795"/>
              <a:ext cx="1871" cy="584"/>
              <a:chOff x="975" y="2387"/>
              <a:chExt cx="1871" cy="584"/>
            </a:xfrm>
          </p:grpSpPr>
          <p:sp>
            <p:nvSpPr>
              <p:cNvPr id="91143" name="Oval 7"/>
              <p:cNvSpPr>
                <a:spLocks noChangeArrowheads="1"/>
              </p:cNvSpPr>
              <p:nvPr/>
            </p:nvSpPr>
            <p:spPr bwMode="auto">
              <a:xfrm>
                <a:off x="2558" y="2387"/>
                <a:ext cx="288" cy="58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144" name="Rectangle 8"/>
              <p:cNvSpPr>
                <a:spLocks noChangeArrowheads="1"/>
              </p:cNvSpPr>
              <p:nvPr/>
            </p:nvSpPr>
            <p:spPr bwMode="auto">
              <a:xfrm>
                <a:off x="2510" y="2387"/>
                <a:ext cx="19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145" name="Rectangle 9"/>
              <p:cNvSpPr>
                <a:spLocks noChangeArrowheads="1"/>
              </p:cNvSpPr>
              <p:nvPr/>
            </p:nvSpPr>
            <p:spPr bwMode="auto">
              <a:xfrm>
                <a:off x="1118" y="2387"/>
                <a:ext cx="1608" cy="584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146" name="Oval 10"/>
              <p:cNvSpPr>
                <a:spLocks noChangeArrowheads="1"/>
              </p:cNvSpPr>
              <p:nvPr/>
            </p:nvSpPr>
            <p:spPr bwMode="auto">
              <a:xfrm>
                <a:off x="975" y="2387"/>
                <a:ext cx="288" cy="584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147" name="Line 11"/>
              <p:cNvSpPr>
                <a:spLocks noChangeShapeType="1"/>
              </p:cNvSpPr>
              <p:nvPr/>
            </p:nvSpPr>
            <p:spPr bwMode="auto">
              <a:xfrm flipV="1">
                <a:off x="1118" y="2971"/>
                <a:ext cx="1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148" name="Line 12"/>
              <p:cNvSpPr>
                <a:spLocks noChangeShapeType="1"/>
              </p:cNvSpPr>
              <p:nvPr/>
            </p:nvSpPr>
            <p:spPr bwMode="auto">
              <a:xfrm>
                <a:off x="1142" y="2387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5377" name="Group 13"/>
              <p:cNvGrpSpPr>
                <a:grpSpLocks/>
              </p:cNvGrpSpPr>
              <p:nvPr/>
            </p:nvGrpSpPr>
            <p:grpSpPr bwMode="auto">
              <a:xfrm>
                <a:off x="1292" y="2478"/>
                <a:ext cx="1474" cy="323"/>
                <a:chOff x="1886" y="1385"/>
                <a:chExt cx="1474" cy="323"/>
              </a:xfrm>
            </p:grpSpPr>
            <p:sp>
              <p:nvSpPr>
                <p:cNvPr id="91150" name="Oval 14"/>
                <p:cNvSpPr>
                  <a:spLocks noChangeArrowheads="1"/>
                </p:cNvSpPr>
                <p:nvPr/>
              </p:nvSpPr>
              <p:spPr bwMode="auto">
                <a:xfrm>
                  <a:off x="1933" y="1440"/>
                  <a:ext cx="46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51" name="Oval 15"/>
                <p:cNvSpPr>
                  <a:spLocks noChangeArrowheads="1"/>
                </p:cNvSpPr>
                <p:nvPr/>
              </p:nvSpPr>
              <p:spPr bwMode="auto">
                <a:xfrm>
                  <a:off x="2075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52" name="Oval 16"/>
                <p:cNvSpPr>
                  <a:spLocks noChangeArrowheads="1"/>
                </p:cNvSpPr>
                <p:nvPr/>
              </p:nvSpPr>
              <p:spPr bwMode="auto">
                <a:xfrm>
                  <a:off x="2075" y="1440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53" name="Oval 17"/>
                <p:cNvSpPr>
                  <a:spLocks noChangeArrowheads="1"/>
                </p:cNvSpPr>
                <p:nvPr/>
              </p:nvSpPr>
              <p:spPr bwMode="auto">
                <a:xfrm>
                  <a:off x="1980" y="1548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54" name="Oval 18"/>
                <p:cNvSpPr>
                  <a:spLocks noChangeArrowheads="1"/>
                </p:cNvSpPr>
                <p:nvPr/>
              </p:nvSpPr>
              <p:spPr bwMode="auto">
                <a:xfrm>
                  <a:off x="2219" y="1385"/>
                  <a:ext cx="45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55" name="Oval 19"/>
                <p:cNvSpPr>
                  <a:spLocks noChangeArrowheads="1"/>
                </p:cNvSpPr>
                <p:nvPr/>
              </p:nvSpPr>
              <p:spPr bwMode="auto">
                <a:xfrm>
                  <a:off x="2219" y="1548"/>
                  <a:ext cx="45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56" name="Oval 20"/>
                <p:cNvSpPr>
                  <a:spLocks noChangeArrowheads="1"/>
                </p:cNvSpPr>
                <p:nvPr/>
              </p:nvSpPr>
              <p:spPr bwMode="auto">
                <a:xfrm>
                  <a:off x="2313" y="1656"/>
                  <a:ext cx="48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57" name="Oval 21"/>
                <p:cNvSpPr>
                  <a:spLocks noChangeArrowheads="1"/>
                </p:cNvSpPr>
                <p:nvPr/>
              </p:nvSpPr>
              <p:spPr bwMode="auto">
                <a:xfrm>
                  <a:off x="2313" y="1494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58" name="Oval 22"/>
                <p:cNvSpPr>
                  <a:spLocks noChangeArrowheads="1"/>
                </p:cNvSpPr>
                <p:nvPr/>
              </p:nvSpPr>
              <p:spPr bwMode="auto">
                <a:xfrm>
                  <a:off x="2409" y="1440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59" name="Oval 23"/>
                <p:cNvSpPr>
                  <a:spLocks noChangeArrowheads="1"/>
                </p:cNvSpPr>
                <p:nvPr/>
              </p:nvSpPr>
              <p:spPr bwMode="auto">
                <a:xfrm>
                  <a:off x="2457" y="1602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60" name="Oval 24"/>
                <p:cNvSpPr>
                  <a:spLocks noChangeArrowheads="1"/>
                </p:cNvSpPr>
                <p:nvPr/>
              </p:nvSpPr>
              <p:spPr bwMode="auto">
                <a:xfrm>
                  <a:off x="2599" y="1385"/>
                  <a:ext cx="47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61" name="Oval 25"/>
                <p:cNvSpPr>
                  <a:spLocks noChangeArrowheads="1"/>
                </p:cNvSpPr>
                <p:nvPr/>
              </p:nvSpPr>
              <p:spPr bwMode="auto">
                <a:xfrm>
                  <a:off x="2551" y="1494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62" name="Oval 26"/>
                <p:cNvSpPr>
                  <a:spLocks noChangeArrowheads="1"/>
                </p:cNvSpPr>
                <p:nvPr/>
              </p:nvSpPr>
              <p:spPr bwMode="auto">
                <a:xfrm>
                  <a:off x="2551" y="1656"/>
                  <a:ext cx="48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63" name="Oval 27"/>
                <p:cNvSpPr>
                  <a:spLocks noChangeArrowheads="1"/>
                </p:cNvSpPr>
                <p:nvPr/>
              </p:nvSpPr>
              <p:spPr bwMode="auto">
                <a:xfrm>
                  <a:off x="2695" y="1494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64" name="Oval 28"/>
                <p:cNvSpPr>
                  <a:spLocks noChangeArrowheads="1"/>
                </p:cNvSpPr>
                <p:nvPr/>
              </p:nvSpPr>
              <p:spPr bwMode="auto">
                <a:xfrm>
                  <a:off x="2742" y="1602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65" name="Oval 29"/>
                <p:cNvSpPr>
                  <a:spLocks noChangeArrowheads="1"/>
                </p:cNvSpPr>
                <p:nvPr/>
              </p:nvSpPr>
              <p:spPr bwMode="auto">
                <a:xfrm>
                  <a:off x="2790" y="1440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66" name="Oval 30"/>
                <p:cNvSpPr>
                  <a:spLocks noChangeArrowheads="1"/>
                </p:cNvSpPr>
                <p:nvPr/>
              </p:nvSpPr>
              <p:spPr bwMode="auto">
                <a:xfrm>
                  <a:off x="2884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67" name="Oval 31"/>
                <p:cNvSpPr>
                  <a:spLocks noChangeArrowheads="1"/>
                </p:cNvSpPr>
                <p:nvPr/>
              </p:nvSpPr>
              <p:spPr bwMode="auto">
                <a:xfrm>
                  <a:off x="2884" y="1548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68" name="Oval 32"/>
                <p:cNvSpPr>
                  <a:spLocks noChangeArrowheads="1"/>
                </p:cNvSpPr>
                <p:nvPr/>
              </p:nvSpPr>
              <p:spPr bwMode="auto">
                <a:xfrm>
                  <a:off x="2980" y="1385"/>
                  <a:ext cx="48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69" name="Oval 33"/>
                <p:cNvSpPr>
                  <a:spLocks noChangeArrowheads="1"/>
                </p:cNvSpPr>
                <p:nvPr/>
              </p:nvSpPr>
              <p:spPr bwMode="auto">
                <a:xfrm>
                  <a:off x="3028" y="1494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70" name="Oval 34"/>
                <p:cNvSpPr>
                  <a:spLocks noChangeArrowheads="1"/>
                </p:cNvSpPr>
                <p:nvPr/>
              </p:nvSpPr>
              <p:spPr bwMode="auto">
                <a:xfrm>
                  <a:off x="3122" y="1385"/>
                  <a:ext cx="48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71" name="Oval 35"/>
                <p:cNvSpPr>
                  <a:spLocks noChangeArrowheads="1"/>
                </p:cNvSpPr>
                <p:nvPr/>
              </p:nvSpPr>
              <p:spPr bwMode="auto">
                <a:xfrm>
                  <a:off x="2980" y="1548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72" name="Oval 36"/>
                <p:cNvSpPr>
                  <a:spLocks noChangeArrowheads="1"/>
                </p:cNvSpPr>
                <p:nvPr/>
              </p:nvSpPr>
              <p:spPr bwMode="auto">
                <a:xfrm>
                  <a:off x="3122" y="1656"/>
                  <a:ext cx="48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73" name="Oval 37"/>
                <p:cNvSpPr>
                  <a:spLocks noChangeArrowheads="1"/>
                </p:cNvSpPr>
                <p:nvPr/>
              </p:nvSpPr>
              <p:spPr bwMode="auto">
                <a:xfrm>
                  <a:off x="3171" y="1548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74" name="Oval 38"/>
                <p:cNvSpPr>
                  <a:spLocks noChangeArrowheads="1"/>
                </p:cNvSpPr>
                <p:nvPr/>
              </p:nvSpPr>
              <p:spPr bwMode="auto">
                <a:xfrm>
                  <a:off x="3266" y="1440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75" name="Oval 39"/>
                <p:cNvSpPr>
                  <a:spLocks noChangeArrowheads="1"/>
                </p:cNvSpPr>
                <p:nvPr/>
              </p:nvSpPr>
              <p:spPr bwMode="auto">
                <a:xfrm>
                  <a:off x="3313" y="1548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76" name="Oval 40"/>
                <p:cNvSpPr>
                  <a:spLocks noChangeArrowheads="1"/>
                </p:cNvSpPr>
                <p:nvPr/>
              </p:nvSpPr>
              <p:spPr bwMode="auto">
                <a:xfrm>
                  <a:off x="3266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177" name="Oval 41"/>
                <p:cNvSpPr>
                  <a:spLocks noChangeArrowheads="1"/>
                </p:cNvSpPr>
                <p:nvPr/>
              </p:nvSpPr>
              <p:spPr bwMode="auto">
                <a:xfrm>
                  <a:off x="1886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1213" name="AutoShape 77"/>
            <p:cNvSpPr>
              <a:spLocks noChangeArrowheads="1"/>
            </p:cNvSpPr>
            <p:nvPr/>
          </p:nvSpPr>
          <p:spPr bwMode="auto">
            <a:xfrm>
              <a:off x="2381" y="3067"/>
              <a:ext cx="590" cy="91"/>
            </a:xfrm>
            <a:prstGeom prst="rightArrow">
              <a:avLst>
                <a:gd name="adj1" fmla="val 50000"/>
                <a:gd name="adj2" fmla="val 16208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365" name="Text Box 80"/>
          <p:cNvSpPr txBox="1">
            <a:spLocks noChangeArrowheads="1"/>
          </p:cNvSpPr>
          <p:nvPr/>
        </p:nvSpPr>
        <p:spPr bwMode="auto">
          <a:xfrm>
            <a:off x="2195513" y="4437063"/>
            <a:ext cx="72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</a:t>
            </a:r>
            <a:r>
              <a:rPr lang="en-US" sz="3200" baseline="-25000"/>
              <a:t>1</a:t>
            </a:r>
            <a:endParaRPr lang="el-GR" sz="3200"/>
          </a:p>
        </p:txBody>
      </p:sp>
      <p:sp>
        <p:nvSpPr>
          <p:cNvPr id="15366" name="Text Box 81"/>
          <p:cNvSpPr txBox="1">
            <a:spLocks noChangeArrowheads="1"/>
          </p:cNvSpPr>
          <p:nvPr/>
        </p:nvSpPr>
        <p:spPr bwMode="auto">
          <a:xfrm>
            <a:off x="4716463" y="5516563"/>
            <a:ext cx="2160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&gt; P</a:t>
            </a:r>
            <a:r>
              <a:rPr lang="en-US" sz="3200" baseline="-25000"/>
              <a:t>2</a:t>
            </a:r>
            <a:endParaRPr lang="el-GR" sz="3200"/>
          </a:p>
        </p:txBody>
      </p:sp>
      <p:sp>
        <p:nvSpPr>
          <p:cNvPr id="15367" name="Text Box 82"/>
          <p:cNvSpPr txBox="1">
            <a:spLocks noChangeArrowheads="1"/>
          </p:cNvSpPr>
          <p:nvPr/>
        </p:nvSpPr>
        <p:spPr bwMode="auto">
          <a:xfrm>
            <a:off x="3924300" y="5516563"/>
            <a:ext cx="719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</a:t>
            </a:r>
            <a:r>
              <a:rPr lang="en-US" sz="3200" baseline="-25000"/>
              <a:t>1 </a:t>
            </a:r>
            <a:endParaRPr lang="el-GR"/>
          </a:p>
        </p:txBody>
      </p:sp>
      <p:sp>
        <p:nvSpPr>
          <p:cNvPr id="15368" name="Text Box 84"/>
          <p:cNvSpPr txBox="1">
            <a:spLocks noChangeArrowheads="1"/>
          </p:cNvSpPr>
          <p:nvPr/>
        </p:nvSpPr>
        <p:spPr bwMode="auto">
          <a:xfrm>
            <a:off x="6443663" y="4437063"/>
            <a:ext cx="72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</a:t>
            </a:r>
            <a:r>
              <a:rPr lang="en-US" sz="3200" baseline="-25000"/>
              <a:t>2</a:t>
            </a:r>
            <a:endParaRPr lang="el-G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Ροή όγκου έναντι διάχυσης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Ροή όγκου </a:t>
            </a:r>
            <a:r>
              <a:rPr lang="en-US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l-GR" sz="2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τα μόρια του νερού βρίσκονται σε επαφή.</a:t>
            </a:r>
          </a:p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ένα μόριο νερού συμπαρασύρει  τα γειτονικά του (δυνάμεις συνοχής). </a:t>
            </a:r>
          </a:p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Τα μόρια του νερού κινούνται συλλογικά</a:t>
            </a: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π.χ. σιφώνιο) </a:t>
            </a:r>
          </a:p>
        </p:txBody>
      </p:sp>
      <p:pic>
        <p:nvPicPr>
          <p:cNvPr id="16388" name="Picture 4" descr="εικόνα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0" y="4221163"/>
            <a:ext cx="35290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6227763" y="5300663"/>
            <a:ext cx="2663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Μόρια</a:t>
            </a:r>
            <a:r>
              <a:rPr lang="el-GR" sz="2000" b="0">
                <a:latin typeface="Verdana" pitchFamily="34" charset="0"/>
                <a:ea typeface="Verdana" pitchFamily="34" charset="0"/>
                <a:cs typeface="Verdana" pitchFamily="34" charset="0"/>
              </a:rPr>
              <a:t> διαλυμένης ουσίας</a:t>
            </a: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H="1">
            <a:off x="5292725" y="5589588"/>
            <a:ext cx="100806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95288" y="5013325"/>
            <a:ext cx="22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Μόρια νερού</a:t>
            </a: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V="1">
            <a:off x="2339975" y="5157788"/>
            <a:ext cx="1152525" cy="1428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/>
          <a:lstStyle/>
          <a:p>
            <a:pPr eaLnBrk="1" hangingPunct="1"/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Ροή όγκου έναντι διάχυσης</a:t>
            </a:r>
          </a:p>
        </p:txBody>
      </p:sp>
      <p:pic>
        <p:nvPicPr>
          <p:cNvPr id="17411" name="Picture 4" descr="εικόνα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41438"/>
            <a:ext cx="396081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39750" y="3938588"/>
            <a:ext cx="8604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 Τα μόρια του νερού μετακινούνται μαζί.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 Τα μόρια της διαλυμένης ουσίας απομονωμένα,    κινούνται ανεξάρτητα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 Εξαναγκάζονται σε κίνηση από τα μόρια του νερού.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468313" y="1773238"/>
            <a:ext cx="215900" cy="2159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468313" y="24209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755650" y="2420938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Μόρια νερού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755650" y="1484313"/>
            <a:ext cx="295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Μόρια</a:t>
            </a:r>
            <a:r>
              <a:rPr lang="el-GR" b="0">
                <a:latin typeface="Verdana" pitchFamily="34" charset="0"/>
                <a:ea typeface="Verdana" pitchFamily="34" charset="0"/>
                <a:cs typeface="Verdana" pitchFamily="34" charset="0"/>
              </a:rPr>
              <a:t> διαλυμένης ουσίας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Ροή όγκου έναντι διάχυσης</a:t>
            </a:r>
            <a:endParaRPr lang="el-GR" sz="32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800" i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«εξαναγκασμένη από το διαλύτη μετακίνηση»</a:t>
            </a:r>
            <a:r>
              <a:rPr lang="en-US" sz="2800" i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μόριο της διαλυμένης ουσίας εξαναγκάζεται να κινηθεί μόνο από την κίνηση των νερού</a:t>
            </a:r>
            <a:endParaRPr lang="el-GR" sz="2800" i="1" smtClean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διαδικασία της διάχυσης της διαλυμένης ουσίας και εξαναγκασμένης από το διαλύτη </a:t>
            </a:r>
            <a:r>
              <a:rPr lang="el-GR" sz="2800" i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μετακίνησης </a:t>
            </a: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πραγματοποιούνται ταυτόχρονα.</a:t>
            </a:r>
          </a:p>
        </p:txBody>
      </p:sp>
      <p:pic>
        <p:nvPicPr>
          <p:cNvPr id="18436" name="Picture 4" descr="εικόνα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5294313"/>
            <a:ext cx="237648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Πώς μεταφέρονται οι ουσίες μέσω μεμβρανών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557588"/>
          </a:xfrm>
        </p:spPr>
        <p:txBody>
          <a:bodyPr/>
          <a:lstStyle/>
          <a:p>
            <a:pPr marL="514350" indent="-514350" eaLnBrk="1" hangingPunct="1">
              <a:buFont typeface="Garamond" pitchFamily="18" charset="0"/>
              <a:buAutoNum type="arabicPeriod"/>
            </a:pPr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Διάχυση και εξαναγκασμένη από το διαλύτη μετακίνηση</a:t>
            </a:r>
            <a:endParaRPr 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eaLnBrk="1" hangingPunct="1">
              <a:buFont typeface="Garamond" pitchFamily="18" charset="0"/>
              <a:buAutoNum type="arabicPeriod"/>
            </a:pPr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Ωσμωτική πίεση</a:t>
            </a:r>
            <a:endParaRPr 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eaLnBrk="1" hangingPunct="1">
              <a:buFont typeface="Garamond" pitchFamily="18" charset="0"/>
              <a:buAutoNum type="arabicPeriod"/>
            </a:pPr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 Ενεργητική μεταφορά — σε αντίθετη κατεύθυνση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Διάχυση και εξαναγκασμένη από το διαλύτη μετακίνηση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Οι περισσότερες βιολογικές δομές περιβάλλονται από μεμβράνες</a:t>
            </a:r>
            <a:r>
              <a:rPr lang="en-US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π.χ </a:t>
            </a:r>
            <a:r>
              <a:rPr lang="en-US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l-GR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el-GR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κύτταρο</a:t>
            </a:r>
          </a:p>
          <a:p>
            <a:pPr eaLnBrk="1" hangingPunct="1"/>
            <a:r>
              <a:rPr lang="el-GR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Οι υποδομές μέσα στο κύτταρο. </a:t>
            </a:r>
          </a:p>
          <a:p>
            <a:pPr eaLnBrk="1" hangingPunct="1"/>
            <a:r>
              <a:rPr lang="el-GR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Τα  τριχοειδή αγγεία</a:t>
            </a:r>
            <a:r>
              <a:rPr lang="el-GR" sz="36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pic>
        <p:nvPicPr>
          <p:cNvPr id="27652" name="Picture 4" descr="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035550"/>
            <a:ext cx="2339975" cy="18224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Διάχυση και εξαναγκασμένη από το διαλύτη μετακίνηση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8229600" cy="4525962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Οι μεμβράνες είναι </a:t>
            </a:r>
            <a:r>
              <a:rPr lang="el-GR" sz="28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διαπερατές για </a:t>
            </a: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κάποιες ουσίες και </a:t>
            </a:r>
            <a:r>
              <a:rPr lang="el-GR" sz="28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αδιαπέρατες για </a:t>
            </a: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κάποιες άλλες.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μεμβράνη που επιτρέπει μόνο σε κάποιες ουσίες να την διαπεράσουν ονομάζεται </a:t>
            </a:r>
            <a:r>
              <a:rPr lang="el-GR" sz="28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ημιδιαπερατή.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Ώσμωση και οι νεφροί</a:t>
            </a:r>
            <a:br>
              <a:rPr lang="el-G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Εισαγωγή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l-GR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Φυσικές διαδικασίες </a:t>
            </a:r>
            <a:r>
              <a:rPr lang="en-US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( </a:t>
            </a:r>
            <a:r>
              <a:rPr lang="el-GR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π.χ. μεταφορά τροφών και αποβολή μη χρήσιμων ουσιών) :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</a:t>
            </a:r>
            <a:r>
              <a:rPr lang="el-GR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διάχυση </a:t>
            </a:r>
            <a:r>
              <a:rPr lang="el-GR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και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εξαναγκασμένη από το διαλύτη μετακίνηση.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Διάχυση και εξαναγκασμένη από το διαλύτη μετακίνηση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1989138"/>
            <a:ext cx="6192837" cy="1973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Οι βιολογικές μεμβράνες φέρουν πόρους που έχουν </a:t>
            </a:r>
            <a:r>
              <a:rPr lang="en-US" sz="28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l-GR" sz="28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απλή πορεία διασχίζοντας τη μεμβράνη, ή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πολύπλοκη πορεία (β). </a:t>
            </a:r>
          </a:p>
        </p:txBody>
      </p:sp>
      <p:pic>
        <p:nvPicPr>
          <p:cNvPr id="2253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3338"/>
            <a:ext cx="175895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35150" y="4508500"/>
            <a:ext cx="5616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0">
                <a:latin typeface="Verdana" pitchFamily="34" charset="0"/>
                <a:ea typeface="Verdana" pitchFamily="34" charset="0"/>
                <a:cs typeface="Verdana" pitchFamily="34" charset="0"/>
              </a:rPr>
              <a:t>(α) Ευθεία πορεία του πόρου, </a:t>
            </a:r>
          </a:p>
          <a:p>
            <a:pPr>
              <a:spcBef>
                <a:spcPct val="50000"/>
              </a:spcBef>
            </a:pPr>
            <a:endParaRPr lang="el-GR" sz="2000" b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2000" b="0">
                <a:latin typeface="Verdana" pitchFamily="34" charset="0"/>
                <a:ea typeface="Verdana" pitchFamily="34" charset="0"/>
                <a:cs typeface="Verdana" pitchFamily="34" charset="0"/>
              </a:rPr>
              <a:t>(β) Πολύπλοκη πορεία του πόρου. </a:t>
            </a: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900113" y="3141663"/>
            <a:ext cx="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68313" y="25654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0">
                <a:latin typeface="Verdana" pitchFamily="34" charset="0"/>
                <a:ea typeface="Verdana" pitchFamily="34" charset="0"/>
                <a:cs typeface="Verdana" pitchFamily="34" charset="0"/>
              </a:rPr>
              <a:t>μεμβράνη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Διάχυση και εξαναγκασμένη από το διαλύτη μετακίνηση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1973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 smtClean="0">
                <a:solidFill>
                  <a:schemeClr val="hlink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Στο τοίχωμα των τριχοειδών αγγείων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800" b="1" smtClean="0">
              <a:solidFill>
                <a:schemeClr val="hlink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οι πόροι αποτελούνται από περιοχές μεταξύ των ενδοθηλιακών κυττάρων του εσωτερικού της μεμβράνης. </a:t>
            </a:r>
          </a:p>
        </p:txBody>
      </p:sp>
      <p:pic>
        <p:nvPicPr>
          <p:cNvPr id="23556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3138" y="3429000"/>
            <a:ext cx="175895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755650" y="4437063"/>
            <a:ext cx="5256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Τα μεγάλα μόρια δεν περνούν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3995738" y="5013325"/>
            <a:ext cx="14398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Διάχυση και εξαναγκασμένη από το διαλύτη μετακίνηση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5194300" cy="3844925"/>
          </a:xfrm>
        </p:spPr>
        <p:txBody>
          <a:bodyPr/>
          <a:lstStyle/>
          <a:p>
            <a:pPr eaLnBrk="1" hangingPunct="1"/>
            <a:r>
              <a:rPr lang="el-GR" sz="280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Μια μεμβράνη η οποία διαθέτει πόρους, μπορεί να είναι διαπερατή για μόρια μικρού μεγέθους και αδιαπέρατη για μεγάλα μόρια. </a:t>
            </a:r>
          </a:p>
        </p:txBody>
      </p:sp>
      <p:grpSp>
        <p:nvGrpSpPr>
          <p:cNvPr id="24580" name="Group 18"/>
          <p:cNvGrpSpPr>
            <a:grpSpLocks/>
          </p:cNvGrpSpPr>
          <p:nvPr/>
        </p:nvGrpSpPr>
        <p:grpSpPr bwMode="auto">
          <a:xfrm>
            <a:off x="5580063" y="1628775"/>
            <a:ext cx="2952750" cy="4176713"/>
            <a:chOff x="4308" y="1117"/>
            <a:chExt cx="1452" cy="1905"/>
          </a:xfrm>
        </p:grpSpPr>
        <p:pic>
          <p:nvPicPr>
            <p:cNvPr id="24581" name="Picture 19" descr="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8" y="1117"/>
              <a:ext cx="1452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4" name="Oval 20"/>
            <p:cNvSpPr>
              <a:spLocks noChangeArrowheads="1"/>
            </p:cNvSpPr>
            <p:nvPr/>
          </p:nvSpPr>
          <p:spPr bwMode="auto">
            <a:xfrm>
              <a:off x="4558" y="1253"/>
              <a:ext cx="180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65" name="Oval 21"/>
            <p:cNvSpPr>
              <a:spLocks noChangeArrowheads="1"/>
            </p:cNvSpPr>
            <p:nvPr/>
          </p:nvSpPr>
          <p:spPr bwMode="auto">
            <a:xfrm>
              <a:off x="4694" y="1616"/>
              <a:ext cx="180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66" name="Oval 22"/>
            <p:cNvSpPr>
              <a:spLocks noChangeArrowheads="1"/>
            </p:cNvSpPr>
            <p:nvPr/>
          </p:nvSpPr>
          <p:spPr bwMode="auto">
            <a:xfrm>
              <a:off x="4513" y="1752"/>
              <a:ext cx="178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67" name="Oval 23"/>
            <p:cNvSpPr>
              <a:spLocks noChangeArrowheads="1"/>
            </p:cNvSpPr>
            <p:nvPr/>
          </p:nvSpPr>
          <p:spPr bwMode="auto">
            <a:xfrm>
              <a:off x="4649" y="2296"/>
              <a:ext cx="178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68" name="Oval 24"/>
            <p:cNvSpPr>
              <a:spLocks noChangeArrowheads="1"/>
            </p:cNvSpPr>
            <p:nvPr/>
          </p:nvSpPr>
          <p:spPr bwMode="auto">
            <a:xfrm>
              <a:off x="4649" y="2659"/>
              <a:ext cx="178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69" name="Oval 25"/>
            <p:cNvSpPr>
              <a:spLocks noChangeArrowheads="1"/>
            </p:cNvSpPr>
            <p:nvPr/>
          </p:nvSpPr>
          <p:spPr bwMode="auto">
            <a:xfrm>
              <a:off x="4468" y="2523"/>
              <a:ext cx="178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4284663" y="1700213"/>
            <a:ext cx="46085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Τα διαμερίσματα υγρού Α &amp; Β διαχωρίζονται από ημιδιαπερατή μεμβράνη</a:t>
            </a:r>
            <a:r>
              <a:rPr lang="en-US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l-GR" sz="2400" b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  Α  νερό ή αραιό διάλυμα καλαμοσάκχαρου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  Β   πυκνό διάλυμα καλαμοσάκχαρου</a:t>
            </a:r>
          </a:p>
        </p:txBody>
      </p:sp>
      <p:sp>
        <p:nvSpPr>
          <p:cNvPr id="98310" name="Rectangle 6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Ωσμωτική πίεση</a:t>
            </a:r>
          </a:p>
        </p:txBody>
      </p: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250825" y="1557338"/>
            <a:ext cx="3673475" cy="5030787"/>
            <a:chOff x="158" y="981"/>
            <a:chExt cx="2914" cy="3169"/>
          </a:xfrm>
        </p:grpSpPr>
        <p:pic>
          <p:nvPicPr>
            <p:cNvPr id="2560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981"/>
              <a:ext cx="2914" cy="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6" name="Text Box 7"/>
            <p:cNvSpPr txBox="1">
              <a:spLocks noChangeArrowheads="1"/>
            </p:cNvSpPr>
            <p:nvPr/>
          </p:nvSpPr>
          <p:spPr bwMode="auto">
            <a:xfrm>
              <a:off x="158" y="3109"/>
              <a:ext cx="2903" cy="83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Το υγρό ανέρχεται στο σωλήνα Σ, σε ύψος </a:t>
              </a:r>
              <a:r>
                <a:rPr lang="en-US" sz="20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 </a:t>
              </a:r>
              <a:r>
                <a:rPr lang="el-GR" sz="20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από την επιφάνεια του υγρού στο δοχείο Α.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3518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Πειραματική εξίσωση της ωσμωτικής πίεσης </a:t>
            </a:r>
            <a:r>
              <a:rPr lang="en-US" sz="240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el-GR" sz="240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i="1">
                <a:latin typeface="Verdana" pitchFamily="34" charset="0"/>
                <a:ea typeface="Verdana" pitchFamily="34" charset="0"/>
                <a:cs typeface="Verdana" pitchFamily="34" charset="0"/>
              </a:rPr>
              <a:t>P = R . m .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endParaRPr lang="el-GR" sz="2400" i="1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l-GR" sz="2400" b="0" i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απόλυτη  θερμοκρασία </a:t>
            </a:r>
            <a:endParaRPr lang="en-US" sz="2400" b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l-GR" sz="2400" b="0" i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   μοριακή συγκέντρωση (</a:t>
            </a:r>
            <a:r>
              <a:rPr lang="en-US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molality</a:t>
            </a: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) της     διαλυμένης ουσίας</a:t>
            </a:r>
            <a:r>
              <a:rPr lang="en-US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l-GR" sz="2400" b="0" i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   η παγκόσμια σταθερά των αερίων.</a:t>
            </a:r>
            <a:endParaRPr lang="en-US" sz="2400" b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endParaRPr lang="el-GR" sz="2400" b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2400" b="0" i="1">
                <a:latin typeface="Verdana" pitchFamily="34" charset="0"/>
                <a:ea typeface="Verdana" pitchFamily="34" charset="0"/>
                <a:cs typeface="Verdana" pitchFamily="34" charset="0"/>
              </a:rPr>
              <a:t>Για διάλυμα καλαμοσάκχαρου </a:t>
            </a:r>
            <a:r>
              <a:rPr lang="en-US" sz="2400" b="0" i="1">
                <a:latin typeface="Verdana" pitchFamily="34" charset="0"/>
                <a:ea typeface="Verdana" pitchFamily="34" charset="0"/>
                <a:cs typeface="Verdana" pitchFamily="34" charset="0"/>
              </a:rPr>
              <a:t>4g </a:t>
            </a:r>
            <a:r>
              <a:rPr lang="el-GR" sz="2400" b="0" i="1">
                <a:latin typeface="Verdana" pitchFamily="34" charset="0"/>
                <a:ea typeface="Verdana" pitchFamily="34" charset="0"/>
                <a:cs typeface="Verdana" pitchFamily="34" charset="0"/>
              </a:rPr>
              <a:t>σε </a:t>
            </a:r>
            <a:r>
              <a:rPr lang="en-US" sz="2400" b="0" i="1">
                <a:latin typeface="Verdana" pitchFamily="34" charset="0"/>
                <a:ea typeface="Verdana" pitchFamily="34" charset="0"/>
                <a:cs typeface="Verdana" pitchFamily="34" charset="0"/>
              </a:rPr>
              <a:t>100ml </a:t>
            </a:r>
            <a:r>
              <a:rPr lang="el-GR" sz="2400" b="0" i="1">
                <a:latin typeface="Verdana" pitchFamily="34" charset="0"/>
                <a:ea typeface="Verdana" pitchFamily="34" charset="0"/>
                <a:cs typeface="Verdana" pitchFamily="34" charset="0"/>
              </a:rPr>
              <a:t>ύδατος στους </a:t>
            </a:r>
            <a:r>
              <a:rPr lang="en-US" sz="2400" b="0" i="1">
                <a:latin typeface="Verdana" pitchFamily="34" charset="0"/>
                <a:ea typeface="Verdana" pitchFamily="34" charset="0"/>
                <a:cs typeface="Verdana" pitchFamily="34" charset="0"/>
              </a:rPr>
              <a:t>25</a:t>
            </a:r>
            <a:r>
              <a:rPr lang="en-US" sz="2400" b="0" i="1" baseline="3000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2400" b="0" i="1">
                <a:latin typeface="Verdana" pitchFamily="34" charset="0"/>
                <a:ea typeface="Verdana" pitchFamily="34" charset="0"/>
                <a:cs typeface="Verdana" pitchFamily="34" charset="0"/>
              </a:rPr>
              <a:t> C</a:t>
            </a:r>
            <a:r>
              <a:rPr lang="el-GR" sz="2400" b="0" i="1">
                <a:latin typeface="Verdana" pitchFamily="34" charset="0"/>
                <a:ea typeface="Verdana" pitchFamily="34" charset="0"/>
                <a:cs typeface="Verdana" pitchFamily="34" charset="0"/>
              </a:rPr>
              <a:t>, η ωσμωτική πίεση</a:t>
            </a:r>
            <a:r>
              <a:rPr lang="el-GR" sz="2400" b="0" i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είναι </a:t>
            </a:r>
            <a:r>
              <a:rPr lang="en-US" sz="2400" b="0" i="1">
                <a:latin typeface="Verdana" pitchFamily="34" charset="0"/>
                <a:ea typeface="Verdana" pitchFamily="34" charset="0"/>
                <a:cs typeface="Verdana" pitchFamily="34" charset="0"/>
              </a:rPr>
              <a:t>2.9 atm.</a:t>
            </a:r>
            <a:endParaRPr lang="el-GR" sz="2400" b="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1382" name="Rectangle 6"/>
          <p:cNvSpPr>
            <a:spLocks noRot="1"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Ωσμωτική πίεση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icture 4"/>
          <p:cNvSpPr>
            <a:spLocks noChangeAspect="1" noChangeArrowheads="1"/>
          </p:cNvSpPr>
          <p:nvPr/>
        </p:nvSpPr>
        <p:spPr bwMode="auto">
          <a:xfrm>
            <a:off x="0" y="1412875"/>
            <a:ext cx="38925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924300" y="1557338"/>
            <a:ext cx="500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0">
                <a:latin typeface="Verdana" pitchFamily="34" charset="0"/>
                <a:ea typeface="Verdana" pitchFamily="34" charset="0"/>
                <a:cs typeface="Verdana" pitchFamily="34" charset="0"/>
              </a:rPr>
              <a:t>Ωσμωτική πίεση από διάλυμα καλαμοσάκχαρου σε ημιπερατή μεμβράνη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0" y="4149725"/>
            <a:ext cx="9144000" cy="2122488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Η ανύψωση της </a:t>
            </a:r>
            <a:r>
              <a:rPr lang="el-GR" sz="2400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ημιπερατής</a:t>
            </a:r>
            <a:r>
              <a:rPr lang="el-GR" sz="2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μεμβράνης οφείλεται στην ωσμωτική πίεση.</a:t>
            </a:r>
          </a:p>
          <a:p>
            <a:pPr>
              <a:spcBef>
                <a:spcPct val="50000"/>
              </a:spcBef>
            </a:pPr>
            <a:r>
              <a:rPr lang="el-GR" sz="2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</a:t>
            </a:r>
            <a:r>
              <a:rPr lang="el-GR" sz="2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πίεση που πρέπει να εφαρμοστεί στο έμβολο ώστε να σταματήσει η ανύψωσή του,  ονομάζεται </a:t>
            </a:r>
            <a:r>
              <a:rPr lang="el-GR" sz="2400" b="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ωσμωτική πίεση </a:t>
            </a:r>
            <a:r>
              <a:rPr lang="el-GR" sz="2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της διαλυμένης</a:t>
            </a:r>
          </a:p>
        </p:txBody>
      </p:sp>
      <p:sp>
        <p:nvSpPr>
          <p:cNvPr id="99336" name="Rectangle 8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Ωσμωτική πίεση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Ωσμωτική πίεση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/>
            <a:r>
              <a:rPr lang="el-GR" sz="2000" b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Η διαφορά της ωσμωτικής  πίεσης εκατέρωθεν της μεμβράνης προκαλεί ροή μέσω των πόρων</a:t>
            </a:r>
            <a:endParaRPr lang="en-US" sz="2000" b="1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l-GR" sz="2000" b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Τα μόρια του νερού είναι σε επαφή μεταξύ τους, δεν κινούνται ανεξάρτητα το ένα από το άλλο</a:t>
            </a:r>
          </a:p>
          <a:p>
            <a:pPr eaLnBrk="1" hangingPunct="1"/>
            <a:r>
              <a:rPr lang="el-GR" sz="2000" b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Μετακινούνται μέσω της ροής όγκου 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1187450" y="3716338"/>
            <a:ext cx="1979613" cy="2808287"/>
            <a:chOff x="2608" y="2551"/>
            <a:chExt cx="1247" cy="1769"/>
          </a:xfrm>
        </p:grpSpPr>
        <p:grpSp>
          <p:nvGrpSpPr>
            <p:cNvPr id="28678" name="Group 5"/>
            <p:cNvGrpSpPr>
              <a:grpSpLocks/>
            </p:cNvGrpSpPr>
            <p:nvPr/>
          </p:nvGrpSpPr>
          <p:grpSpPr bwMode="auto">
            <a:xfrm>
              <a:off x="2608" y="2551"/>
              <a:ext cx="1247" cy="1769"/>
              <a:chOff x="4308" y="1117"/>
              <a:chExt cx="1452" cy="1905"/>
            </a:xfrm>
          </p:grpSpPr>
          <p:pic>
            <p:nvPicPr>
              <p:cNvPr id="28681" name="Picture 6" descr="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08" y="1117"/>
                <a:ext cx="1452" cy="1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767" name="Oval 7"/>
              <p:cNvSpPr>
                <a:spLocks noChangeArrowheads="1"/>
              </p:cNvSpPr>
              <p:nvPr/>
            </p:nvSpPr>
            <p:spPr bwMode="auto">
              <a:xfrm>
                <a:off x="4558" y="1253"/>
                <a:ext cx="178" cy="1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768" name="Oval 8"/>
              <p:cNvSpPr>
                <a:spLocks noChangeArrowheads="1"/>
              </p:cNvSpPr>
              <p:nvPr/>
            </p:nvSpPr>
            <p:spPr bwMode="auto">
              <a:xfrm>
                <a:off x="4695" y="1616"/>
                <a:ext cx="178" cy="13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769" name="Oval 9"/>
              <p:cNvSpPr>
                <a:spLocks noChangeArrowheads="1"/>
              </p:cNvSpPr>
              <p:nvPr/>
            </p:nvSpPr>
            <p:spPr bwMode="auto">
              <a:xfrm>
                <a:off x="4513" y="1752"/>
                <a:ext cx="178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770" name="Oval 10"/>
              <p:cNvSpPr>
                <a:spLocks noChangeArrowheads="1"/>
              </p:cNvSpPr>
              <p:nvPr/>
            </p:nvSpPr>
            <p:spPr bwMode="auto">
              <a:xfrm>
                <a:off x="4649" y="2296"/>
                <a:ext cx="178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771" name="Oval 11"/>
              <p:cNvSpPr>
                <a:spLocks noChangeArrowheads="1"/>
              </p:cNvSpPr>
              <p:nvPr/>
            </p:nvSpPr>
            <p:spPr bwMode="auto">
              <a:xfrm>
                <a:off x="4649" y="2659"/>
                <a:ext cx="178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772" name="Oval 12"/>
              <p:cNvSpPr>
                <a:spLocks noChangeArrowheads="1"/>
              </p:cNvSpPr>
              <p:nvPr/>
            </p:nvSpPr>
            <p:spPr bwMode="auto">
              <a:xfrm>
                <a:off x="4468" y="2523"/>
                <a:ext cx="178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7773" name="Line 13"/>
            <p:cNvSpPr>
              <a:spLocks noChangeShapeType="1"/>
            </p:cNvSpPr>
            <p:nvPr/>
          </p:nvSpPr>
          <p:spPr bwMode="auto">
            <a:xfrm flipH="1">
              <a:off x="3016" y="2976"/>
              <a:ext cx="63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774" name="Line 14"/>
            <p:cNvSpPr>
              <a:spLocks noChangeShapeType="1"/>
            </p:cNvSpPr>
            <p:nvPr/>
          </p:nvSpPr>
          <p:spPr bwMode="auto">
            <a:xfrm flipH="1">
              <a:off x="2971" y="3884"/>
              <a:ext cx="63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3419475" y="4076700"/>
            <a:ext cx="53292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Verdana" pitchFamily="34" charset="0"/>
                <a:ea typeface="Verdana" pitchFamily="34" charset="0"/>
                <a:cs typeface="Verdana" pitchFamily="34" charset="0"/>
              </a:rPr>
              <a:t>Η λόγω ωσμωτικής πίεσης ροή όγκου των μορίων του διαλύτη μέσω των πόρων της μεμβράνης, συμπαρασύρει τα μόρια της διαλυμένης ουσίας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l-GR" sz="4000" smtClean="0"/>
              <a:t>   </a:t>
            </a:r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Ρύθμιση του διάμεσου υγρού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233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b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Μεταφορά  με διάχυση.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b="1" smtClean="0">
                <a:solidFill>
                  <a:schemeClr val="hlink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οξυγόνο</a:t>
            </a:r>
            <a:r>
              <a:rPr lang="el-GR" sz="2400" b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και </a:t>
            </a:r>
            <a:r>
              <a:rPr lang="el-GR" sz="2400" b="1" smtClean="0">
                <a:solidFill>
                  <a:schemeClr val="hlink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θρεπτικά συστατικά</a:t>
            </a:r>
            <a:r>
              <a:rPr lang="el-GR" sz="2400" b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από τα τριχοειδή αγγεία, 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b="1" smtClean="0">
                <a:solidFill>
                  <a:srgbClr val="99FFC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προϊόντα που πρόκειται να αποβληθούν</a:t>
            </a:r>
            <a:r>
              <a:rPr lang="el-GR" sz="2400" b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από τα κύτταρα στην κυκλοφορία. </a:t>
            </a:r>
          </a:p>
        </p:txBody>
      </p:sp>
      <p:sp>
        <p:nvSpPr>
          <p:cNvPr id="38924" name="Rectangle 12" descr="Large confetti"/>
          <p:cNvSpPr>
            <a:spLocks noChangeArrowheads="1"/>
          </p:cNvSpPr>
          <p:nvPr/>
        </p:nvSpPr>
        <p:spPr bwMode="auto">
          <a:xfrm>
            <a:off x="827088" y="4437063"/>
            <a:ext cx="1514475" cy="2349500"/>
          </a:xfrm>
          <a:prstGeom prst="rect">
            <a:avLst/>
          </a:prstGeom>
          <a:pattFill prst="lgConfetti">
            <a:fgClr>
              <a:srgbClr val="FF7C8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5" name="Rectangle 13" descr="75%"/>
          <p:cNvSpPr>
            <a:spLocks noChangeArrowheads="1"/>
          </p:cNvSpPr>
          <p:nvPr/>
        </p:nvSpPr>
        <p:spPr bwMode="auto">
          <a:xfrm>
            <a:off x="6581775" y="4481513"/>
            <a:ext cx="1735138" cy="2376487"/>
          </a:xfrm>
          <a:prstGeom prst="rect">
            <a:avLst/>
          </a:prstGeom>
          <a:pattFill prst="pct75">
            <a:fgClr>
              <a:srgbClr val="FF7C8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971550" y="5229225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αίμα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6516688" y="5300663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κύτταρα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2341563" y="4554538"/>
            <a:ext cx="4240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οξυγόνο &amp; θρεπτικές ουσίες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2432050" y="5661025"/>
            <a:ext cx="424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Απόβλητες ουσίες</a:t>
            </a:r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>
            <a:off x="2432050" y="4986338"/>
            <a:ext cx="3970338" cy="242887"/>
          </a:xfrm>
          <a:prstGeom prst="rightArrow">
            <a:avLst>
              <a:gd name="adj1" fmla="val 50000"/>
              <a:gd name="adj2" fmla="val 4086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31" name="AutoShape 19"/>
          <p:cNvSpPr>
            <a:spLocks noChangeArrowheads="1"/>
          </p:cNvSpPr>
          <p:nvPr/>
        </p:nvSpPr>
        <p:spPr bwMode="auto">
          <a:xfrm flipV="1">
            <a:off x="2432050" y="6165850"/>
            <a:ext cx="3970338" cy="287338"/>
          </a:xfrm>
          <a:prstGeom prst="leftArrow">
            <a:avLst>
              <a:gd name="adj1" fmla="val 50000"/>
              <a:gd name="adj2" fmla="val 34544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Ρύθμιση του διάμεσου (μεσοκυττάριου) υγρού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2908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Μέσο τριχοειδές αγγείο έχει </a:t>
            </a:r>
          </a:p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μήκος  1 </a:t>
            </a: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mm</a:t>
            </a: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και </a:t>
            </a:r>
          </a:p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διάμετρο είναι περίπου ίση με τη διάμετρο ενός ερυθροκυττάρου 7 μ</a:t>
            </a: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(διέρχονται ένα </a:t>
            </a: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ένα).</a:t>
            </a:r>
          </a:p>
        </p:txBody>
      </p:sp>
      <p:grpSp>
        <p:nvGrpSpPr>
          <p:cNvPr id="30724" name="Group 78"/>
          <p:cNvGrpSpPr>
            <a:grpSpLocks/>
          </p:cNvGrpSpPr>
          <p:nvPr/>
        </p:nvGrpSpPr>
        <p:grpSpPr bwMode="auto">
          <a:xfrm>
            <a:off x="611188" y="4508500"/>
            <a:ext cx="7804150" cy="1800225"/>
            <a:chOff x="385" y="2840"/>
            <a:chExt cx="4916" cy="1134"/>
          </a:xfrm>
        </p:grpSpPr>
        <p:grpSp>
          <p:nvGrpSpPr>
            <p:cNvPr id="30725" name="Group 38"/>
            <p:cNvGrpSpPr>
              <a:grpSpLocks/>
            </p:cNvGrpSpPr>
            <p:nvPr/>
          </p:nvGrpSpPr>
          <p:grpSpPr bwMode="auto">
            <a:xfrm>
              <a:off x="882" y="3113"/>
              <a:ext cx="4336" cy="861"/>
              <a:chOff x="431" y="255"/>
              <a:chExt cx="3765" cy="4173"/>
            </a:xfrm>
          </p:grpSpPr>
          <p:grpSp>
            <p:nvGrpSpPr>
              <p:cNvPr id="30741" name="Group 39"/>
              <p:cNvGrpSpPr>
                <a:grpSpLocks/>
              </p:cNvGrpSpPr>
              <p:nvPr/>
            </p:nvGrpSpPr>
            <p:grpSpPr bwMode="auto">
              <a:xfrm>
                <a:off x="431" y="255"/>
                <a:ext cx="3765" cy="2268"/>
                <a:chOff x="884" y="1344"/>
                <a:chExt cx="3765" cy="2268"/>
              </a:xfrm>
            </p:grpSpPr>
            <p:grpSp>
              <p:nvGrpSpPr>
                <p:cNvPr id="30755" name="Group 40"/>
                <p:cNvGrpSpPr>
                  <a:grpSpLocks/>
                </p:cNvGrpSpPr>
                <p:nvPr/>
              </p:nvGrpSpPr>
              <p:grpSpPr bwMode="auto">
                <a:xfrm rot="-5400000">
                  <a:off x="1633" y="595"/>
                  <a:ext cx="2268" cy="3765"/>
                  <a:chOff x="4308" y="1117"/>
                  <a:chExt cx="1452" cy="1905"/>
                </a:xfrm>
              </p:grpSpPr>
              <p:pic>
                <p:nvPicPr>
                  <p:cNvPr id="30758" name="Picture 41" descr="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08" y="1117"/>
                    <a:ext cx="1452" cy="19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8586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4596" y="1253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8587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4692" y="1616"/>
                    <a:ext cx="180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858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4550" y="1752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8589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2296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8590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2659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8591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4506" y="2523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8592" name="Rectangle 48"/>
                <p:cNvSpPr>
                  <a:spLocks noChangeArrowheads="1"/>
                </p:cNvSpPr>
                <p:nvPr/>
              </p:nvSpPr>
              <p:spPr bwMode="auto">
                <a:xfrm>
                  <a:off x="1837" y="2158"/>
                  <a:ext cx="1586" cy="591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8593" name="Rectangle 49"/>
                <p:cNvSpPr>
                  <a:spLocks noChangeArrowheads="1"/>
                </p:cNvSpPr>
                <p:nvPr/>
              </p:nvSpPr>
              <p:spPr bwMode="auto">
                <a:xfrm>
                  <a:off x="3289" y="2158"/>
                  <a:ext cx="181" cy="591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0742" name="Group 50"/>
              <p:cNvGrpSpPr>
                <a:grpSpLocks/>
              </p:cNvGrpSpPr>
              <p:nvPr/>
            </p:nvGrpSpPr>
            <p:grpSpPr bwMode="auto">
              <a:xfrm rot="10800000">
                <a:off x="431" y="2160"/>
                <a:ext cx="3764" cy="2268"/>
                <a:chOff x="884" y="1344"/>
                <a:chExt cx="3765" cy="2268"/>
              </a:xfrm>
            </p:grpSpPr>
            <p:grpSp>
              <p:nvGrpSpPr>
                <p:cNvPr id="30745" name="Group 51"/>
                <p:cNvGrpSpPr>
                  <a:grpSpLocks/>
                </p:cNvGrpSpPr>
                <p:nvPr/>
              </p:nvGrpSpPr>
              <p:grpSpPr bwMode="auto">
                <a:xfrm rot="-5400000">
                  <a:off x="1633" y="595"/>
                  <a:ext cx="2268" cy="3765"/>
                  <a:chOff x="4308" y="1117"/>
                  <a:chExt cx="1452" cy="1905"/>
                </a:xfrm>
              </p:grpSpPr>
              <p:pic>
                <p:nvPicPr>
                  <p:cNvPr id="30748" name="Picture 52" descr="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08" y="1117"/>
                    <a:ext cx="1452" cy="19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8597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4522" y="1251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8598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4655" y="1616"/>
                    <a:ext cx="180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8599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475" y="1751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8600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296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8601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658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8602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4469" y="2520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8603" name="Rectangle 59"/>
                <p:cNvSpPr>
                  <a:spLocks noChangeArrowheads="1"/>
                </p:cNvSpPr>
                <p:nvPr/>
              </p:nvSpPr>
              <p:spPr bwMode="auto">
                <a:xfrm>
                  <a:off x="1838" y="2158"/>
                  <a:ext cx="1589" cy="591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8604" name="Rectangle 60"/>
                <p:cNvSpPr>
                  <a:spLocks noChangeArrowheads="1"/>
                </p:cNvSpPr>
                <p:nvPr/>
              </p:nvSpPr>
              <p:spPr bwMode="auto">
                <a:xfrm>
                  <a:off x="3290" y="2158"/>
                  <a:ext cx="182" cy="591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8605" name="Rectangle 61"/>
              <p:cNvSpPr>
                <a:spLocks noChangeArrowheads="1"/>
              </p:cNvSpPr>
              <p:nvPr/>
            </p:nvSpPr>
            <p:spPr bwMode="auto">
              <a:xfrm>
                <a:off x="3878" y="1205"/>
                <a:ext cx="227" cy="27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606" name="Rectangle 62"/>
              <p:cNvSpPr>
                <a:spLocks noChangeArrowheads="1"/>
              </p:cNvSpPr>
              <p:nvPr/>
            </p:nvSpPr>
            <p:spPr bwMode="auto">
              <a:xfrm>
                <a:off x="476" y="3202"/>
                <a:ext cx="317" cy="2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8607" name="Rectangle 63"/>
            <p:cNvSpPr>
              <a:spLocks noChangeArrowheads="1"/>
            </p:cNvSpPr>
            <p:nvPr/>
          </p:nvSpPr>
          <p:spPr bwMode="auto">
            <a:xfrm>
              <a:off x="884" y="3364"/>
              <a:ext cx="4334" cy="376"/>
            </a:xfrm>
            <a:prstGeom prst="rect">
              <a:avLst/>
            </a:prstGeom>
            <a:gradFill rotWithShape="1">
              <a:gsLst>
                <a:gs pos="0">
                  <a:srgbClr val="FF5050">
                    <a:gamma/>
                    <a:shade val="46275"/>
                    <a:invGamma/>
                    <a:alpha val="0"/>
                  </a:srgbClr>
                </a:gs>
                <a:gs pos="50000">
                  <a:srgbClr val="FF5050"/>
                </a:gs>
                <a:gs pos="100000">
                  <a:srgbClr val="FF5050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608" name="Rectangle 64"/>
            <p:cNvSpPr>
              <a:spLocks noChangeArrowheads="1"/>
            </p:cNvSpPr>
            <p:nvPr/>
          </p:nvSpPr>
          <p:spPr bwMode="auto">
            <a:xfrm>
              <a:off x="882" y="3813"/>
              <a:ext cx="4336" cy="16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609" name="Rectangle 65"/>
            <p:cNvSpPr>
              <a:spLocks noChangeArrowheads="1"/>
            </p:cNvSpPr>
            <p:nvPr/>
          </p:nvSpPr>
          <p:spPr bwMode="auto">
            <a:xfrm rot="10800000">
              <a:off x="882" y="3113"/>
              <a:ext cx="4336" cy="16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611" name="Oval 67"/>
            <p:cNvSpPr>
              <a:spLocks noChangeArrowheads="1"/>
            </p:cNvSpPr>
            <p:nvPr/>
          </p:nvSpPr>
          <p:spPr bwMode="auto">
            <a:xfrm>
              <a:off x="793" y="3385"/>
              <a:ext cx="198" cy="287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0"/>
                  </a:srgbClr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612" name="Rectangle 68"/>
            <p:cNvSpPr>
              <a:spLocks noChangeArrowheads="1"/>
            </p:cNvSpPr>
            <p:nvPr/>
          </p:nvSpPr>
          <p:spPr bwMode="auto">
            <a:xfrm>
              <a:off x="882" y="3258"/>
              <a:ext cx="4336" cy="125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613" name="Rectangle 69"/>
            <p:cNvSpPr>
              <a:spLocks noChangeArrowheads="1"/>
            </p:cNvSpPr>
            <p:nvPr/>
          </p:nvSpPr>
          <p:spPr bwMode="auto">
            <a:xfrm rot="10800000">
              <a:off x="882" y="3670"/>
              <a:ext cx="4336" cy="143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614" name="Oval 70"/>
            <p:cNvSpPr>
              <a:spLocks noChangeArrowheads="1"/>
            </p:cNvSpPr>
            <p:nvPr/>
          </p:nvSpPr>
          <p:spPr bwMode="auto">
            <a:xfrm>
              <a:off x="5103" y="3385"/>
              <a:ext cx="198" cy="287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0"/>
                  </a:srgbClr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615" name="Text Box 71"/>
            <p:cNvSpPr txBox="1">
              <a:spLocks noChangeArrowheads="1"/>
            </p:cNvSpPr>
            <p:nvPr/>
          </p:nvSpPr>
          <p:spPr bwMode="auto">
            <a:xfrm>
              <a:off x="2472" y="2840"/>
              <a:ext cx="9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</a:t>
              </a:r>
              <a:r>
                <a:rPr lang="en-US" sz="2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mm</a:t>
              </a:r>
              <a:endParaRPr lang="el-GR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616" name="Line 72"/>
            <p:cNvSpPr>
              <a:spLocks noChangeShapeType="1"/>
            </p:cNvSpPr>
            <p:nvPr/>
          </p:nvSpPr>
          <p:spPr bwMode="auto">
            <a:xfrm flipH="1">
              <a:off x="884" y="2976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617" name="Line 73"/>
            <p:cNvSpPr>
              <a:spLocks noChangeShapeType="1"/>
            </p:cNvSpPr>
            <p:nvPr/>
          </p:nvSpPr>
          <p:spPr bwMode="auto">
            <a:xfrm>
              <a:off x="3152" y="2976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618" name="Text Box 74"/>
            <p:cNvSpPr txBox="1">
              <a:spLocks noChangeArrowheads="1"/>
            </p:cNvSpPr>
            <p:nvPr/>
          </p:nvSpPr>
          <p:spPr bwMode="auto">
            <a:xfrm>
              <a:off x="385" y="3339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 μ</a:t>
              </a:r>
              <a:r>
                <a:rPr lang="en-US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endParaRPr lang="el-GR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619" name="Line 75"/>
            <p:cNvSpPr>
              <a:spLocks noChangeShapeType="1"/>
            </p:cNvSpPr>
            <p:nvPr/>
          </p:nvSpPr>
          <p:spPr bwMode="auto">
            <a:xfrm>
              <a:off x="657" y="35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621" name="Line 77"/>
            <p:cNvSpPr>
              <a:spLocks noChangeShapeType="1"/>
            </p:cNvSpPr>
            <p:nvPr/>
          </p:nvSpPr>
          <p:spPr bwMode="auto">
            <a:xfrm flipV="1">
              <a:off x="657" y="324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Ρύθμιση του διάμεσου (μεσοκυττάριου) υγρού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225" cy="1871663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πλάσμα αποτελείται από νερό και μεταφέρει, </a:t>
            </a:r>
            <a:r>
              <a:rPr lang="el-GR" sz="2800" b="1" smtClean="0">
                <a:solidFill>
                  <a:srgbClr val="99FF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ηλεκτρολύτες</a:t>
            </a: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l-GR" sz="2800" smtClean="0">
                <a:solidFill>
                  <a:srgbClr val="99FF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μικρά μόρια, όπως γλυκόζη και διοξείδιο του άνθρακα, και μεγάλα πρωτεϊνικά μόρια. 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611188" y="4005263"/>
            <a:ext cx="7804150" cy="2303462"/>
            <a:chOff x="385" y="2840"/>
            <a:chExt cx="4916" cy="1134"/>
          </a:xfrm>
        </p:grpSpPr>
        <p:grpSp>
          <p:nvGrpSpPr>
            <p:cNvPr id="31749" name="Group 5"/>
            <p:cNvGrpSpPr>
              <a:grpSpLocks/>
            </p:cNvGrpSpPr>
            <p:nvPr/>
          </p:nvGrpSpPr>
          <p:grpSpPr bwMode="auto">
            <a:xfrm>
              <a:off x="882" y="3113"/>
              <a:ext cx="4336" cy="861"/>
              <a:chOff x="431" y="255"/>
              <a:chExt cx="3765" cy="4173"/>
            </a:xfrm>
          </p:grpSpPr>
          <p:grpSp>
            <p:nvGrpSpPr>
              <p:cNvPr id="31765" name="Group 6"/>
              <p:cNvGrpSpPr>
                <a:grpSpLocks/>
              </p:cNvGrpSpPr>
              <p:nvPr/>
            </p:nvGrpSpPr>
            <p:grpSpPr bwMode="auto">
              <a:xfrm>
                <a:off x="431" y="255"/>
                <a:ext cx="3765" cy="2268"/>
                <a:chOff x="884" y="1344"/>
                <a:chExt cx="3765" cy="2268"/>
              </a:xfrm>
            </p:grpSpPr>
            <p:grpSp>
              <p:nvGrpSpPr>
                <p:cNvPr id="31779" name="Group 7"/>
                <p:cNvGrpSpPr>
                  <a:grpSpLocks/>
                </p:cNvGrpSpPr>
                <p:nvPr/>
              </p:nvGrpSpPr>
              <p:grpSpPr bwMode="auto">
                <a:xfrm rot="-5400000">
                  <a:off x="1633" y="595"/>
                  <a:ext cx="2268" cy="3765"/>
                  <a:chOff x="4308" y="1117"/>
                  <a:chExt cx="1452" cy="1905"/>
                </a:xfrm>
              </p:grpSpPr>
              <p:pic>
                <p:nvPicPr>
                  <p:cNvPr id="31782" name="Picture 8" descr="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08" y="1117"/>
                    <a:ext cx="1452" cy="19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053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1253"/>
                    <a:ext cx="179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053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664" y="1616"/>
                    <a:ext cx="179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053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514" y="1752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054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650" y="2296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054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650" y="2659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054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523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50543" name="Rectangle 15"/>
                <p:cNvSpPr>
                  <a:spLocks noChangeArrowheads="1"/>
                </p:cNvSpPr>
                <p:nvPr/>
              </p:nvSpPr>
              <p:spPr bwMode="auto">
                <a:xfrm>
                  <a:off x="1837" y="2161"/>
                  <a:ext cx="1586" cy="58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0544" name="Rectangle 16"/>
                <p:cNvSpPr>
                  <a:spLocks noChangeArrowheads="1"/>
                </p:cNvSpPr>
                <p:nvPr/>
              </p:nvSpPr>
              <p:spPr bwMode="auto">
                <a:xfrm>
                  <a:off x="3289" y="2161"/>
                  <a:ext cx="181" cy="58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1766" name="Group 17"/>
              <p:cNvGrpSpPr>
                <a:grpSpLocks/>
              </p:cNvGrpSpPr>
              <p:nvPr/>
            </p:nvGrpSpPr>
            <p:grpSpPr bwMode="auto">
              <a:xfrm rot="10800000">
                <a:off x="431" y="2160"/>
                <a:ext cx="3764" cy="2268"/>
                <a:chOff x="884" y="1344"/>
                <a:chExt cx="3765" cy="2268"/>
              </a:xfrm>
            </p:grpSpPr>
            <p:grpSp>
              <p:nvGrpSpPr>
                <p:cNvPr id="31769" name="Group 18"/>
                <p:cNvGrpSpPr>
                  <a:grpSpLocks/>
                </p:cNvGrpSpPr>
                <p:nvPr/>
              </p:nvGrpSpPr>
              <p:grpSpPr bwMode="auto">
                <a:xfrm rot="-5400000">
                  <a:off x="1633" y="595"/>
                  <a:ext cx="2268" cy="3765"/>
                  <a:chOff x="4308" y="1117"/>
                  <a:chExt cx="1452" cy="1905"/>
                </a:xfrm>
              </p:grpSpPr>
              <p:pic>
                <p:nvPicPr>
                  <p:cNvPr id="31772" name="Picture 19" descr="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08" y="1117"/>
                    <a:ext cx="1452" cy="19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054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557" y="1251"/>
                    <a:ext cx="179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0549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693" y="1616"/>
                    <a:ext cx="179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055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513" y="1751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0551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296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055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658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0553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467" y="2520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50554" name="Rectangle 26"/>
                <p:cNvSpPr>
                  <a:spLocks noChangeArrowheads="1"/>
                </p:cNvSpPr>
                <p:nvPr/>
              </p:nvSpPr>
              <p:spPr bwMode="auto">
                <a:xfrm>
                  <a:off x="1838" y="2162"/>
                  <a:ext cx="1589" cy="58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055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90" y="2162"/>
                  <a:ext cx="182" cy="58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0556" name="Rectangle 28"/>
              <p:cNvSpPr>
                <a:spLocks noChangeArrowheads="1"/>
              </p:cNvSpPr>
              <p:nvPr/>
            </p:nvSpPr>
            <p:spPr bwMode="auto">
              <a:xfrm>
                <a:off x="3878" y="1205"/>
                <a:ext cx="227" cy="27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557" name="Rectangle 29"/>
              <p:cNvSpPr>
                <a:spLocks noChangeArrowheads="1"/>
              </p:cNvSpPr>
              <p:nvPr/>
            </p:nvSpPr>
            <p:spPr bwMode="auto">
              <a:xfrm>
                <a:off x="476" y="3205"/>
                <a:ext cx="317" cy="22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884" y="3364"/>
              <a:ext cx="4334" cy="376"/>
            </a:xfrm>
            <a:prstGeom prst="rect">
              <a:avLst/>
            </a:prstGeom>
            <a:gradFill rotWithShape="1">
              <a:gsLst>
                <a:gs pos="0">
                  <a:srgbClr val="FF5050">
                    <a:gamma/>
                    <a:shade val="46275"/>
                    <a:invGamma/>
                    <a:alpha val="0"/>
                  </a:srgbClr>
                </a:gs>
                <a:gs pos="50000">
                  <a:srgbClr val="FF5050"/>
                </a:gs>
                <a:gs pos="100000">
                  <a:srgbClr val="FF5050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559" name="Rectangle 31"/>
            <p:cNvSpPr>
              <a:spLocks noChangeArrowheads="1"/>
            </p:cNvSpPr>
            <p:nvPr/>
          </p:nvSpPr>
          <p:spPr bwMode="auto">
            <a:xfrm>
              <a:off x="882" y="3813"/>
              <a:ext cx="4336" cy="16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560" name="Rectangle 32"/>
            <p:cNvSpPr>
              <a:spLocks noChangeArrowheads="1"/>
            </p:cNvSpPr>
            <p:nvPr/>
          </p:nvSpPr>
          <p:spPr bwMode="auto">
            <a:xfrm rot="10800000">
              <a:off x="882" y="3113"/>
              <a:ext cx="4336" cy="16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561" name="Oval 33"/>
            <p:cNvSpPr>
              <a:spLocks noChangeArrowheads="1"/>
            </p:cNvSpPr>
            <p:nvPr/>
          </p:nvSpPr>
          <p:spPr bwMode="auto">
            <a:xfrm>
              <a:off x="793" y="3385"/>
              <a:ext cx="198" cy="288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0"/>
                  </a:srgbClr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562" name="Rectangle 34"/>
            <p:cNvSpPr>
              <a:spLocks noChangeArrowheads="1"/>
            </p:cNvSpPr>
            <p:nvPr/>
          </p:nvSpPr>
          <p:spPr bwMode="auto">
            <a:xfrm>
              <a:off x="882" y="3258"/>
              <a:ext cx="4336" cy="125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563" name="Rectangle 35"/>
            <p:cNvSpPr>
              <a:spLocks noChangeArrowheads="1"/>
            </p:cNvSpPr>
            <p:nvPr/>
          </p:nvSpPr>
          <p:spPr bwMode="auto">
            <a:xfrm rot="10800000">
              <a:off x="882" y="3670"/>
              <a:ext cx="4336" cy="143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564" name="Oval 36"/>
            <p:cNvSpPr>
              <a:spLocks noChangeArrowheads="1"/>
            </p:cNvSpPr>
            <p:nvPr/>
          </p:nvSpPr>
          <p:spPr bwMode="auto">
            <a:xfrm>
              <a:off x="5103" y="3385"/>
              <a:ext cx="198" cy="288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0"/>
                  </a:srgbClr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565" name="Text Box 37"/>
            <p:cNvSpPr txBox="1">
              <a:spLocks noChangeArrowheads="1"/>
            </p:cNvSpPr>
            <p:nvPr/>
          </p:nvSpPr>
          <p:spPr bwMode="auto">
            <a:xfrm>
              <a:off x="2472" y="2840"/>
              <a:ext cx="90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</a:t>
              </a:r>
              <a:r>
                <a:rPr lang="en-US" sz="2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mm</a:t>
              </a:r>
              <a:endParaRPr lang="el-GR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0566" name="Line 38"/>
            <p:cNvSpPr>
              <a:spLocks noChangeShapeType="1"/>
            </p:cNvSpPr>
            <p:nvPr/>
          </p:nvSpPr>
          <p:spPr bwMode="auto">
            <a:xfrm flipH="1">
              <a:off x="884" y="2976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567" name="Line 39"/>
            <p:cNvSpPr>
              <a:spLocks noChangeShapeType="1"/>
            </p:cNvSpPr>
            <p:nvPr/>
          </p:nvSpPr>
          <p:spPr bwMode="auto">
            <a:xfrm>
              <a:off x="3152" y="2976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568" name="Text Box 40"/>
            <p:cNvSpPr txBox="1">
              <a:spLocks noChangeArrowheads="1"/>
            </p:cNvSpPr>
            <p:nvPr/>
          </p:nvSpPr>
          <p:spPr bwMode="auto">
            <a:xfrm>
              <a:off x="385" y="3339"/>
              <a:ext cx="45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 μ</a:t>
              </a:r>
              <a:r>
                <a:rPr lang="en-US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endParaRPr lang="el-GR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0569" name="Line 41"/>
            <p:cNvSpPr>
              <a:spLocks noChangeShapeType="1"/>
            </p:cNvSpPr>
            <p:nvPr/>
          </p:nvSpPr>
          <p:spPr bwMode="auto">
            <a:xfrm>
              <a:off x="657" y="35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570" name="Line 42"/>
            <p:cNvSpPr>
              <a:spLocks noChangeShapeType="1"/>
            </p:cNvSpPr>
            <p:nvPr/>
          </p:nvSpPr>
          <p:spPr bwMode="auto">
            <a:xfrm flipV="1">
              <a:off x="657" y="324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Ώσμωση και οι νεφροί</a:t>
            </a:r>
            <a:br>
              <a:rPr lang="el-G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l-GR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sz="3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Παράδειγμα φυσικών διαδικασιών</a:t>
            </a:r>
            <a:r>
              <a:rPr lang="el-G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κατά το μεταβολισμό των κυττάρων </a:t>
            </a: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l-GR" b="1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διαχέεται</a:t>
            </a: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από τα κύτταρα στα τριχοειδή διαλύεται στο αίμα και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l-GR" b="1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με εξαναγκασμένη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μετακίνηση μεταφέρεται στην αιματική ροή.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Ρύθμιση του διάμεσου (μεσοκυττάριου) υγρού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675687" cy="2836863"/>
          </a:xfrm>
        </p:spPr>
        <p:txBody>
          <a:bodyPr/>
          <a:lstStyle/>
          <a:p>
            <a:pPr eaLnBrk="1" hangingPunct="1"/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Πόροι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σχισμές μεταξύ των κυττάρων του τοιχώματος του τριχοειδούς αγγείου </a:t>
            </a:r>
          </a:p>
          <a:p>
            <a:pPr eaLnBrk="1" hangingPunct="1"/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Όλα τα συστατικά του πλάσματος, (εκτός τα μεγάλα πρωτεϊνικά μόρια), μπορούν να διαπεράσουν τα τοιχώματα του τριχοειδούς αγγείου</a:t>
            </a:r>
            <a:r>
              <a:rPr lang="el-GR" dirty="0" smtClean="0"/>
              <a:t>.</a:t>
            </a:r>
          </a:p>
        </p:txBody>
      </p:sp>
      <p:grpSp>
        <p:nvGrpSpPr>
          <p:cNvPr id="32772" name="Group 37"/>
          <p:cNvGrpSpPr>
            <a:grpSpLocks/>
          </p:cNvGrpSpPr>
          <p:nvPr/>
        </p:nvGrpSpPr>
        <p:grpSpPr bwMode="auto">
          <a:xfrm>
            <a:off x="1258888" y="5086350"/>
            <a:ext cx="7129462" cy="1366838"/>
            <a:chOff x="793" y="3113"/>
            <a:chExt cx="4491" cy="861"/>
          </a:xfrm>
        </p:grpSpPr>
        <p:grpSp>
          <p:nvGrpSpPr>
            <p:cNvPr id="32781" name="Group 5"/>
            <p:cNvGrpSpPr>
              <a:grpSpLocks/>
            </p:cNvGrpSpPr>
            <p:nvPr/>
          </p:nvGrpSpPr>
          <p:grpSpPr bwMode="auto">
            <a:xfrm>
              <a:off x="882" y="3113"/>
              <a:ext cx="4336" cy="861"/>
              <a:chOff x="431" y="255"/>
              <a:chExt cx="3765" cy="4173"/>
            </a:xfrm>
          </p:grpSpPr>
          <p:grpSp>
            <p:nvGrpSpPr>
              <p:cNvPr id="32791" name="Group 6"/>
              <p:cNvGrpSpPr>
                <a:grpSpLocks/>
              </p:cNvGrpSpPr>
              <p:nvPr/>
            </p:nvGrpSpPr>
            <p:grpSpPr bwMode="auto">
              <a:xfrm>
                <a:off x="431" y="255"/>
                <a:ext cx="3765" cy="2268"/>
                <a:chOff x="884" y="1344"/>
                <a:chExt cx="3765" cy="2268"/>
              </a:xfrm>
            </p:grpSpPr>
            <p:grpSp>
              <p:nvGrpSpPr>
                <p:cNvPr id="32805" name="Group 7"/>
                <p:cNvGrpSpPr>
                  <a:grpSpLocks/>
                </p:cNvGrpSpPr>
                <p:nvPr/>
              </p:nvGrpSpPr>
              <p:grpSpPr bwMode="auto">
                <a:xfrm rot="-5400000">
                  <a:off x="1633" y="595"/>
                  <a:ext cx="2268" cy="3765"/>
                  <a:chOff x="4308" y="1117"/>
                  <a:chExt cx="1452" cy="1905"/>
                </a:xfrm>
              </p:grpSpPr>
              <p:pic>
                <p:nvPicPr>
                  <p:cNvPr id="32808" name="Picture 8" descr="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08" y="1117"/>
                    <a:ext cx="1452" cy="19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0601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596" y="1253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060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692" y="1616"/>
                    <a:ext cx="180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060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550" y="1752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060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2296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060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2659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0606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506" y="2523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10607" name="Rectangle 15"/>
                <p:cNvSpPr>
                  <a:spLocks noChangeArrowheads="1"/>
                </p:cNvSpPr>
                <p:nvPr/>
              </p:nvSpPr>
              <p:spPr bwMode="auto">
                <a:xfrm>
                  <a:off x="1837" y="2158"/>
                  <a:ext cx="1586" cy="591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0608" name="Rectangle 16"/>
                <p:cNvSpPr>
                  <a:spLocks noChangeArrowheads="1"/>
                </p:cNvSpPr>
                <p:nvPr/>
              </p:nvSpPr>
              <p:spPr bwMode="auto">
                <a:xfrm>
                  <a:off x="3289" y="2158"/>
                  <a:ext cx="181" cy="591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2792" name="Group 17"/>
              <p:cNvGrpSpPr>
                <a:grpSpLocks/>
              </p:cNvGrpSpPr>
              <p:nvPr/>
            </p:nvGrpSpPr>
            <p:grpSpPr bwMode="auto">
              <a:xfrm rot="10800000">
                <a:off x="431" y="2160"/>
                <a:ext cx="3764" cy="2268"/>
                <a:chOff x="884" y="1344"/>
                <a:chExt cx="3765" cy="2268"/>
              </a:xfrm>
            </p:grpSpPr>
            <p:grpSp>
              <p:nvGrpSpPr>
                <p:cNvPr id="32795" name="Group 18"/>
                <p:cNvGrpSpPr>
                  <a:grpSpLocks/>
                </p:cNvGrpSpPr>
                <p:nvPr/>
              </p:nvGrpSpPr>
              <p:grpSpPr bwMode="auto">
                <a:xfrm rot="-5400000">
                  <a:off x="1633" y="595"/>
                  <a:ext cx="2268" cy="3765"/>
                  <a:chOff x="4308" y="1117"/>
                  <a:chExt cx="1452" cy="1905"/>
                </a:xfrm>
              </p:grpSpPr>
              <p:pic>
                <p:nvPicPr>
                  <p:cNvPr id="32798" name="Picture 19" descr="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08" y="1117"/>
                    <a:ext cx="1452" cy="19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0612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522" y="1251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0613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655" y="1616"/>
                    <a:ext cx="180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0614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475" y="1751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0615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296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061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658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0617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469" y="2520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10618" name="Rectangle 26"/>
                <p:cNvSpPr>
                  <a:spLocks noChangeArrowheads="1"/>
                </p:cNvSpPr>
                <p:nvPr/>
              </p:nvSpPr>
              <p:spPr bwMode="auto">
                <a:xfrm>
                  <a:off x="1838" y="2158"/>
                  <a:ext cx="1589" cy="591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0619" name="Rectangle 27"/>
                <p:cNvSpPr>
                  <a:spLocks noChangeArrowheads="1"/>
                </p:cNvSpPr>
                <p:nvPr/>
              </p:nvSpPr>
              <p:spPr bwMode="auto">
                <a:xfrm>
                  <a:off x="3290" y="2158"/>
                  <a:ext cx="182" cy="591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0620" name="Rectangle 28"/>
              <p:cNvSpPr>
                <a:spLocks noChangeArrowheads="1"/>
              </p:cNvSpPr>
              <p:nvPr/>
            </p:nvSpPr>
            <p:spPr bwMode="auto">
              <a:xfrm>
                <a:off x="3878" y="1205"/>
                <a:ext cx="227" cy="27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621" name="Rectangle 29"/>
              <p:cNvSpPr>
                <a:spLocks noChangeArrowheads="1"/>
              </p:cNvSpPr>
              <p:nvPr/>
            </p:nvSpPr>
            <p:spPr bwMode="auto">
              <a:xfrm>
                <a:off x="476" y="3202"/>
                <a:ext cx="317" cy="2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0622" name="Rectangle 30"/>
            <p:cNvSpPr>
              <a:spLocks noChangeArrowheads="1"/>
            </p:cNvSpPr>
            <p:nvPr/>
          </p:nvSpPr>
          <p:spPr bwMode="auto">
            <a:xfrm>
              <a:off x="814" y="3364"/>
              <a:ext cx="4404" cy="376"/>
            </a:xfrm>
            <a:prstGeom prst="rect">
              <a:avLst/>
            </a:prstGeom>
            <a:gradFill rotWithShape="1">
              <a:gsLst>
                <a:gs pos="0">
                  <a:srgbClr val="FF5050">
                    <a:gamma/>
                    <a:shade val="46275"/>
                    <a:invGamma/>
                    <a:alpha val="0"/>
                  </a:srgbClr>
                </a:gs>
                <a:gs pos="50000">
                  <a:srgbClr val="FF5050"/>
                </a:gs>
                <a:gs pos="100000">
                  <a:srgbClr val="FF5050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23" name="Rectangle 31"/>
            <p:cNvSpPr>
              <a:spLocks noChangeArrowheads="1"/>
            </p:cNvSpPr>
            <p:nvPr/>
          </p:nvSpPr>
          <p:spPr bwMode="auto">
            <a:xfrm>
              <a:off x="882" y="3813"/>
              <a:ext cx="4336" cy="16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24" name="Rectangle 32"/>
            <p:cNvSpPr>
              <a:spLocks noChangeArrowheads="1"/>
            </p:cNvSpPr>
            <p:nvPr/>
          </p:nvSpPr>
          <p:spPr bwMode="auto">
            <a:xfrm rot="10800000">
              <a:off x="882" y="3113"/>
              <a:ext cx="4336" cy="16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auto">
            <a:xfrm>
              <a:off x="5103" y="3383"/>
              <a:ext cx="181" cy="287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0"/>
                  </a:srgbClr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auto">
            <a:xfrm>
              <a:off x="793" y="3385"/>
              <a:ext cx="198" cy="287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0"/>
                  </a:srgbClr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27" name="Rectangle 35"/>
            <p:cNvSpPr>
              <a:spLocks noChangeArrowheads="1"/>
            </p:cNvSpPr>
            <p:nvPr/>
          </p:nvSpPr>
          <p:spPr bwMode="auto">
            <a:xfrm>
              <a:off x="882" y="3258"/>
              <a:ext cx="4336" cy="125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28" name="Rectangle 36"/>
            <p:cNvSpPr>
              <a:spLocks noChangeArrowheads="1"/>
            </p:cNvSpPr>
            <p:nvPr/>
          </p:nvSpPr>
          <p:spPr bwMode="auto">
            <a:xfrm rot="10800000">
              <a:off x="882" y="3670"/>
              <a:ext cx="4336" cy="143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773" name="Group 42"/>
          <p:cNvGrpSpPr>
            <a:grpSpLocks/>
          </p:cNvGrpSpPr>
          <p:nvPr/>
        </p:nvGrpSpPr>
        <p:grpSpPr bwMode="auto">
          <a:xfrm>
            <a:off x="1476375" y="4581525"/>
            <a:ext cx="1943100" cy="1584325"/>
            <a:chOff x="930" y="2886"/>
            <a:chExt cx="1088" cy="998"/>
          </a:xfrm>
        </p:grpSpPr>
        <p:sp>
          <p:nvSpPr>
            <p:cNvPr id="110631" name="Text Box 39"/>
            <p:cNvSpPr txBox="1">
              <a:spLocks noChangeArrowheads="1"/>
            </p:cNvSpPr>
            <p:nvPr/>
          </p:nvSpPr>
          <p:spPr bwMode="auto">
            <a:xfrm>
              <a:off x="930" y="2886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πόροι</a:t>
              </a:r>
            </a:p>
          </p:txBody>
        </p:sp>
        <p:sp>
          <p:nvSpPr>
            <p:cNvPr id="110632" name="Line 40"/>
            <p:cNvSpPr>
              <a:spLocks noChangeShapeType="1"/>
            </p:cNvSpPr>
            <p:nvPr/>
          </p:nvSpPr>
          <p:spPr bwMode="auto">
            <a:xfrm>
              <a:off x="1338" y="3022"/>
              <a:ext cx="544" cy="4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33" name="Line 41"/>
            <p:cNvSpPr>
              <a:spLocks noChangeShapeType="1"/>
            </p:cNvSpPr>
            <p:nvPr/>
          </p:nvSpPr>
          <p:spPr bwMode="auto">
            <a:xfrm>
              <a:off x="1338" y="3022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774" name="Group 43"/>
          <p:cNvGrpSpPr>
            <a:grpSpLocks/>
          </p:cNvGrpSpPr>
          <p:nvPr/>
        </p:nvGrpSpPr>
        <p:grpSpPr bwMode="auto">
          <a:xfrm>
            <a:off x="4932363" y="4581525"/>
            <a:ext cx="1727200" cy="1584325"/>
            <a:chOff x="930" y="2886"/>
            <a:chExt cx="1088" cy="998"/>
          </a:xfrm>
        </p:grpSpPr>
        <p:sp>
          <p:nvSpPr>
            <p:cNvPr id="110636" name="Text Box 44"/>
            <p:cNvSpPr txBox="1">
              <a:spLocks noChangeArrowheads="1"/>
            </p:cNvSpPr>
            <p:nvPr/>
          </p:nvSpPr>
          <p:spPr bwMode="auto">
            <a:xfrm>
              <a:off x="930" y="2886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πόροι</a:t>
              </a:r>
            </a:p>
          </p:txBody>
        </p:sp>
        <p:sp>
          <p:nvSpPr>
            <p:cNvPr id="110637" name="Line 45"/>
            <p:cNvSpPr>
              <a:spLocks noChangeShapeType="1"/>
            </p:cNvSpPr>
            <p:nvPr/>
          </p:nvSpPr>
          <p:spPr bwMode="auto">
            <a:xfrm>
              <a:off x="1338" y="3022"/>
              <a:ext cx="544" cy="4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638" name="Line 46"/>
            <p:cNvSpPr>
              <a:spLocks noChangeShapeType="1"/>
            </p:cNvSpPr>
            <p:nvPr/>
          </p:nvSpPr>
          <p:spPr bwMode="auto">
            <a:xfrm>
              <a:off x="1338" y="3022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341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Τα κύτταρα βρίσκονται </a:t>
            </a:r>
            <a:r>
              <a:rPr lang="el-GR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ε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κτός των τριχοειδών, στο </a:t>
            </a:r>
            <a:r>
              <a:rPr lang="el-GR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διάμεσο υγρό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συγκέντρωση των πρωτεϊνών είναι μεγαλύτερη εντός των τριχοειδών. 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ωσμωτική πίεση, κύρια διαδικασία για τη  ροή των θρεπτικών συστατικών και του νερού μέσω των τοιχωμάτων των τριχοειδών αγγείων</a:t>
            </a:r>
          </a:p>
        </p:txBody>
      </p:sp>
      <p:grpSp>
        <p:nvGrpSpPr>
          <p:cNvPr id="33795" name="Group 40"/>
          <p:cNvGrpSpPr>
            <a:grpSpLocks/>
          </p:cNvGrpSpPr>
          <p:nvPr/>
        </p:nvGrpSpPr>
        <p:grpSpPr bwMode="auto">
          <a:xfrm>
            <a:off x="0" y="5949950"/>
            <a:ext cx="2122488" cy="366713"/>
            <a:chOff x="0" y="3748"/>
            <a:chExt cx="1337" cy="231"/>
          </a:xfrm>
        </p:grpSpPr>
        <p:sp>
          <p:nvSpPr>
            <p:cNvPr id="39974" name="Text Box 38"/>
            <p:cNvSpPr txBox="1">
              <a:spLocks noChangeArrowheads="1"/>
            </p:cNvSpPr>
            <p:nvPr/>
          </p:nvSpPr>
          <p:spPr bwMode="auto">
            <a:xfrm>
              <a:off x="0" y="3748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b="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διάμεσο υγρό</a:t>
              </a:r>
            </a:p>
          </p:txBody>
        </p:sp>
        <p:sp>
          <p:nvSpPr>
            <p:cNvPr id="39975" name="AutoShape 39"/>
            <p:cNvSpPr>
              <a:spLocks noChangeArrowheads="1"/>
            </p:cNvSpPr>
            <p:nvPr/>
          </p:nvSpPr>
          <p:spPr bwMode="auto">
            <a:xfrm>
              <a:off x="793" y="3793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796" name="Group 41"/>
          <p:cNvGrpSpPr>
            <a:grpSpLocks/>
          </p:cNvGrpSpPr>
          <p:nvPr/>
        </p:nvGrpSpPr>
        <p:grpSpPr bwMode="auto">
          <a:xfrm>
            <a:off x="0" y="4797425"/>
            <a:ext cx="2122488" cy="366713"/>
            <a:chOff x="0" y="3748"/>
            <a:chExt cx="1337" cy="231"/>
          </a:xfrm>
        </p:grpSpPr>
        <p:sp>
          <p:nvSpPr>
            <p:cNvPr id="39978" name="Text Box 42"/>
            <p:cNvSpPr txBox="1">
              <a:spLocks noChangeArrowheads="1"/>
            </p:cNvSpPr>
            <p:nvPr/>
          </p:nvSpPr>
          <p:spPr bwMode="auto">
            <a:xfrm>
              <a:off x="0" y="3748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b="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διάμεσο υγρό</a:t>
              </a:r>
            </a:p>
          </p:txBody>
        </p:sp>
        <p:sp>
          <p:nvSpPr>
            <p:cNvPr id="39979" name="AutoShape 43"/>
            <p:cNvSpPr>
              <a:spLocks noChangeArrowheads="1"/>
            </p:cNvSpPr>
            <p:nvPr/>
          </p:nvSpPr>
          <p:spPr bwMode="auto">
            <a:xfrm>
              <a:off x="793" y="3793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797" name="Group 44"/>
          <p:cNvGrpSpPr>
            <a:grpSpLocks/>
          </p:cNvGrpSpPr>
          <p:nvPr/>
        </p:nvGrpSpPr>
        <p:grpSpPr bwMode="auto">
          <a:xfrm>
            <a:off x="2014538" y="4941888"/>
            <a:ext cx="7129462" cy="1366837"/>
            <a:chOff x="793" y="3113"/>
            <a:chExt cx="4491" cy="861"/>
          </a:xfrm>
        </p:grpSpPr>
        <p:grpSp>
          <p:nvGrpSpPr>
            <p:cNvPr id="33799" name="Group 45"/>
            <p:cNvGrpSpPr>
              <a:grpSpLocks/>
            </p:cNvGrpSpPr>
            <p:nvPr/>
          </p:nvGrpSpPr>
          <p:grpSpPr bwMode="auto">
            <a:xfrm>
              <a:off x="882" y="3113"/>
              <a:ext cx="4336" cy="861"/>
              <a:chOff x="431" y="255"/>
              <a:chExt cx="3765" cy="4173"/>
            </a:xfrm>
          </p:grpSpPr>
          <p:grpSp>
            <p:nvGrpSpPr>
              <p:cNvPr id="33809" name="Group 46"/>
              <p:cNvGrpSpPr>
                <a:grpSpLocks/>
              </p:cNvGrpSpPr>
              <p:nvPr/>
            </p:nvGrpSpPr>
            <p:grpSpPr bwMode="auto">
              <a:xfrm>
                <a:off x="431" y="255"/>
                <a:ext cx="3765" cy="2268"/>
                <a:chOff x="884" y="1344"/>
                <a:chExt cx="3765" cy="2268"/>
              </a:xfrm>
            </p:grpSpPr>
            <p:grpSp>
              <p:nvGrpSpPr>
                <p:cNvPr id="33823" name="Group 47"/>
                <p:cNvGrpSpPr>
                  <a:grpSpLocks/>
                </p:cNvGrpSpPr>
                <p:nvPr/>
              </p:nvGrpSpPr>
              <p:grpSpPr bwMode="auto">
                <a:xfrm rot="-5400000">
                  <a:off x="1633" y="595"/>
                  <a:ext cx="2268" cy="3765"/>
                  <a:chOff x="4308" y="1117"/>
                  <a:chExt cx="1452" cy="1905"/>
                </a:xfrm>
              </p:grpSpPr>
              <p:pic>
                <p:nvPicPr>
                  <p:cNvPr id="33826" name="Picture 48" descr="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08" y="1117"/>
                    <a:ext cx="1452" cy="19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9985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596" y="1253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9986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4692" y="1616"/>
                    <a:ext cx="180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9987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4550" y="1752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998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2296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998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2659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999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4506" y="2523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9991" name="Rectangle 55"/>
                <p:cNvSpPr>
                  <a:spLocks noChangeArrowheads="1"/>
                </p:cNvSpPr>
                <p:nvPr/>
              </p:nvSpPr>
              <p:spPr bwMode="auto">
                <a:xfrm>
                  <a:off x="1837" y="2158"/>
                  <a:ext cx="1586" cy="591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992" name="Rectangle 56"/>
                <p:cNvSpPr>
                  <a:spLocks noChangeArrowheads="1"/>
                </p:cNvSpPr>
                <p:nvPr/>
              </p:nvSpPr>
              <p:spPr bwMode="auto">
                <a:xfrm>
                  <a:off x="3289" y="2158"/>
                  <a:ext cx="181" cy="591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3810" name="Group 57"/>
              <p:cNvGrpSpPr>
                <a:grpSpLocks/>
              </p:cNvGrpSpPr>
              <p:nvPr/>
            </p:nvGrpSpPr>
            <p:grpSpPr bwMode="auto">
              <a:xfrm rot="10800000">
                <a:off x="431" y="2160"/>
                <a:ext cx="3764" cy="2268"/>
                <a:chOff x="884" y="1344"/>
                <a:chExt cx="3765" cy="2268"/>
              </a:xfrm>
            </p:grpSpPr>
            <p:grpSp>
              <p:nvGrpSpPr>
                <p:cNvPr id="33813" name="Group 58"/>
                <p:cNvGrpSpPr>
                  <a:grpSpLocks/>
                </p:cNvGrpSpPr>
                <p:nvPr/>
              </p:nvGrpSpPr>
              <p:grpSpPr bwMode="auto">
                <a:xfrm rot="-5400000">
                  <a:off x="1633" y="595"/>
                  <a:ext cx="2268" cy="3765"/>
                  <a:chOff x="4308" y="1117"/>
                  <a:chExt cx="1452" cy="1905"/>
                </a:xfrm>
              </p:grpSpPr>
              <p:pic>
                <p:nvPicPr>
                  <p:cNvPr id="33816" name="Picture 59" descr="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08" y="1117"/>
                    <a:ext cx="1452" cy="19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999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4522" y="1251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999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4655" y="1616"/>
                    <a:ext cx="180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999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475" y="1751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999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296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0000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658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0001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4469" y="2520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0002" name="Rectangle 66"/>
                <p:cNvSpPr>
                  <a:spLocks noChangeArrowheads="1"/>
                </p:cNvSpPr>
                <p:nvPr/>
              </p:nvSpPr>
              <p:spPr bwMode="auto">
                <a:xfrm>
                  <a:off x="1838" y="2158"/>
                  <a:ext cx="1589" cy="591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003" name="Rectangle 67"/>
                <p:cNvSpPr>
                  <a:spLocks noChangeArrowheads="1"/>
                </p:cNvSpPr>
                <p:nvPr/>
              </p:nvSpPr>
              <p:spPr bwMode="auto">
                <a:xfrm>
                  <a:off x="3290" y="2158"/>
                  <a:ext cx="182" cy="591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0004" name="Rectangle 68"/>
              <p:cNvSpPr>
                <a:spLocks noChangeArrowheads="1"/>
              </p:cNvSpPr>
              <p:nvPr/>
            </p:nvSpPr>
            <p:spPr bwMode="auto">
              <a:xfrm>
                <a:off x="3878" y="1205"/>
                <a:ext cx="227" cy="27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005" name="Rectangle 69"/>
              <p:cNvSpPr>
                <a:spLocks noChangeArrowheads="1"/>
              </p:cNvSpPr>
              <p:nvPr/>
            </p:nvSpPr>
            <p:spPr bwMode="auto">
              <a:xfrm>
                <a:off x="476" y="3202"/>
                <a:ext cx="317" cy="2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0006" name="Rectangle 70"/>
            <p:cNvSpPr>
              <a:spLocks noChangeArrowheads="1"/>
            </p:cNvSpPr>
            <p:nvPr/>
          </p:nvSpPr>
          <p:spPr bwMode="auto">
            <a:xfrm>
              <a:off x="814" y="3364"/>
              <a:ext cx="4404" cy="376"/>
            </a:xfrm>
            <a:prstGeom prst="rect">
              <a:avLst/>
            </a:prstGeom>
            <a:gradFill rotWithShape="1">
              <a:gsLst>
                <a:gs pos="0">
                  <a:srgbClr val="FF5050">
                    <a:gamma/>
                    <a:shade val="46275"/>
                    <a:invGamma/>
                    <a:alpha val="0"/>
                  </a:srgbClr>
                </a:gs>
                <a:gs pos="50000">
                  <a:srgbClr val="FF5050"/>
                </a:gs>
                <a:gs pos="100000">
                  <a:srgbClr val="FF5050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007" name="Rectangle 71"/>
            <p:cNvSpPr>
              <a:spLocks noChangeArrowheads="1"/>
            </p:cNvSpPr>
            <p:nvPr/>
          </p:nvSpPr>
          <p:spPr bwMode="auto">
            <a:xfrm>
              <a:off x="882" y="3813"/>
              <a:ext cx="4336" cy="16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008" name="Rectangle 72"/>
            <p:cNvSpPr>
              <a:spLocks noChangeArrowheads="1"/>
            </p:cNvSpPr>
            <p:nvPr/>
          </p:nvSpPr>
          <p:spPr bwMode="auto">
            <a:xfrm rot="10800000">
              <a:off x="882" y="3113"/>
              <a:ext cx="4336" cy="16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009" name="Oval 73"/>
            <p:cNvSpPr>
              <a:spLocks noChangeArrowheads="1"/>
            </p:cNvSpPr>
            <p:nvPr/>
          </p:nvSpPr>
          <p:spPr bwMode="auto">
            <a:xfrm>
              <a:off x="5103" y="3383"/>
              <a:ext cx="181" cy="287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0"/>
                  </a:srgbClr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010" name="Oval 74"/>
            <p:cNvSpPr>
              <a:spLocks noChangeArrowheads="1"/>
            </p:cNvSpPr>
            <p:nvPr/>
          </p:nvSpPr>
          <p:spPr bwMode="auto">
            <a:xfrm>
              <a:off x="793" y="3385"/>
              <a:ext cx="198" cy="287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0"/>
                  </a:srgbClr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011" name="Rectangle 75"/>
            <p:cNvSpPr>
              <a:spLocks noChangeArrowheads="1"/>
            </p:cNvSpPr>
            <p:nvPr/>
          </p:nvSpPr>
          <p:spPr bwMode="auto">
            <a:xfrm>
              <a:off x="882" y="3258"/>
              <a:ext cx="4336" cy="125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012" name="Rectangle 76"/>
            <p:cNvSpPr>
              <a:spLocks noChangeArrowheads="1"/>
            </p:cNvSpPr>
            <p:nvPr/>
          </p:nvSpPr>
          <p:spPr bwMode="auto">
            <a:xfrm rot="10800000">
              <a:off x="882" y="3670"/>
              <a:ext cx="4336" cy="143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Ρύθμιση του διάμεσου (μεσοκυττάριου) υγρού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- Ορθογώνιο"/>
          <p:cNvSpPr/>
          <p:nvPr/>
        </p:nvSpPr>
        <p:spPr bwMode="auto">
          <a:xfrm>
            <a:off x="1908175" y="2565400"/>
            <a:ext cx="5111750" cy="2159000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71" name="Rectangle 51"/>
          <p:cNvSpPr>
            <a:spLocks noRot="1"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Ωσμωτική πίεση</a:t>
            </a:r>
            <a:br>
              <a:rPr lang="el-G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(τριχοειδές αγγείο)</a:t>
            </a:r>
          </a:p>
        </p:txBody>
      </p:sp>
      <p:sp>
        <p:nvSpPr>
          <p:cNvPr id="34820" name="Text Box 35"/>
          <p:cNvSpPr txBox="1">
            <a:spLocks noChangeArrowheads="1"/>
          </p:cNvSpPr>
          <p:nvPr/>
        </p:nvSpPr>
        <p:spPr bwMode="auto">
          <a:xfrm>
            <a:off x="6804025" y="1863725"/>
            <a:ext cx="2160588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chemeClr val="bg2"/>
                </a:solidFill>
              </a:rPr>
              <a:t>Εκτός  τριχοειδούς π</a:t>
            </a:r>
            <a:r>
              <a:rPr lang="el-GR" sz="2000" baseline="-25000">
                <a:solidFill>
                  <a:schemeClr val="bg2"/>
                </a:solidFill>
              </a:rPr>
              <a:t>ο </a:t>
            </a:r>
            <a:r>
              <a:rPr lang="el-GR" sz="2000">
                <a:solidFill>
                  <a:schemeClr val="bg2"/>
                </a:solidFill>
              </a:rPr>
              <a:t>= </a:t>
            </a:r>
            <a:r>
              <a:rPr lang="en-US" sz="2000">
                <a:solidFill>
                  <a:schemeClr val="bg2"/>
                </a:solidFill>
              </a:rPr>
              <a:t>600</a:t>
            </a:r>
            <a:r>
              <a:rPr lang="el-GR" sz="2000">
                <a:solidFill>
                  <a:schemeClr val="bg2"/>
                </a:solidFill>
              </a:rPr>
              <a:t> </a:t>
            </a:r>
            <a:r>
              <a:rPr lang="en-US" sz="2000">
                <a:solidFill>
                  <a:schemeClr val="bg2"/>
                </a:solidFill>
              </a:rPr>
              <a:t>Pa</a:t>
            </a:r>
            <a:endParaRPr lang="el-GR" sz="2000">
              <a:solidFill>
                <a:schemeClr val="bg2"/>
              </a:solidFill>
            </a:endParaRPr>
          </a:p>
        </p:txBody>
      </p:sp>
      <p:sp>
        <p:nvSpPr>
          <p:cNvPr id="107627" name="Text Box 107"/>
          <p:cNvSpPr txBox="1">
            <a:spLocks noChangeArrowheads="1"/>
          </p:cNvSpPr>
          <p:nvPr/>
        </p:nvSpPr>
        <p:spPr bwMode="auto">
          <a:xfrm>
            <a:off x="611188" y="5445125"/>
            <a:ext cx="828198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Θεωρούμε ότι δεν υπάρχει ροή πλάσματος μέσα στο αγγείο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Κίνηση διαλύτη από μέσα προς το διάμεσο υγρό</a:t>
            </a:r>
          </a:p>
        </p:txBody>
      </p:sp>
      <p:grpSp>
        <p:nvGrpSpPr>
          <p:cNvPr id="34822" name="Group 4"/>
          <p:cNvGrpSpPr>
            <a:grpSpLocks/>
          </p:cNvGrpSpPr>
          <p:nvPr/>
        </p:nvGrpSpPr>
        <p:grpSpPr bwMode="auto">
          <a:xfrm rot="-5400000">
            <a:off x="3525838" y="511175"/>
            <a:ext cx="1878012" cy="4681538"/>
            <a:chOff x="4308" y="1117"/>
            <a:chExt cx="1452" cy="1905"/>
          </a:xfrm>
        </p:grpSpPr>
        <p:pic>
          <p:nvPicPr>
            <p:cNvPr id="34850" name="Picture 5" descr="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8" y="1117"/>
              <a:ext cx="1452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26" name="Oval 6"/>
            <p:cNvSpPr>
              <a:spLocks noChangeArrowheads="1"/>
            </p:cNvSpPr>
            <p:nvPr/>
          </p:nvSpPr>
          <p:spPr bwMode="auto">
            <a:xfrm>
              <a:off x="4553" y="1253"/>
              <a:ext cx="178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27" name="Oval 7"/>
            <p:cNvSpPr>
              <a:spLocks noChangeArrowheads="1"/>
            </p:cNvSpPr>
            <p:nvPr/>
          </p:nvSpPr>
          <p:spPr bwMode="auto">
            <a:xfrm>
              <a:off x="4688" y="1615"/>
              <a:ext cx="178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28" name="Oval 8"/>
            <p:cNvSpPr>
              <a:spLocks noChangeArrowheads="1"/>
            </p:cNvSpPr>
            <p:nvPr/>
          </p:nvSpPr>
          <p:spPr bwMode="auto">
            <a:xfrm>
              <a:off x="4513" y="1752"/>
              <a:ext cx="178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29" name="Oval 9"/>
            <p:cNvSpPr>
              <a:spLocks noChangeArrowheads="1"/>
            </p:cNvSpPr>
            <p:nvPr/>
          </p:nvSpPr>
          <p:spPr bwMode="auto">
            <a:xfrm>
              <a:off x="4649" y="2296"/>
              <a:ext cx="178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30" name="Oval 10"/>
            <p:cNvSpPr>
              <a:spLocks noChangeArrowheads="1"/>
            </p:cNvSpPr>
            <p:nvPr/>
          </p:nvSpPr>
          <p:spPr bwMode="auto">
            <a:xfrm>
              <a:off x="4649" y="2659"/>
              <a:ext cx="178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31" name="Oval 11"/>
            <p:cNvSpPr>
              <a:spLocks noChangeArrowheads="1"/>
            </p:cNvSpPr>
            <p:nvPr/>
          </p:nvSpPr>
          <p:spPr bwMode="auto">
            <a:xfrm>
              <a:off x="4468" y="2523"/>
              <a:ext cx="178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3308350" y="2589213"/>
            <a:ext cx="1973263" cy="48736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5114925" y="2589213"/>
            <a:ext cx="225425" cy="487362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825" name="Group 15"/>
          <p:cNvGrpSpPr>
            <a:grpSpLocks/>
          </p:cNvGrpSpPr>
          <p:nvPr/>
        </p:nvGrpSpPr>
        <p:grpSpPr bwMode="auto">
          <a:xfrm rot="10800000">
            <a:off x="2124075" y="3490913"/>
            <a:ext cx="4679950" cy="1878012"/>
            <a:chOff x="884" y="1344"/>
            <a:chExt cx="3765" cy="2268"/>
          </a:xfrm>
        </p:grpSpPr>
        <p:grpSp>
          <p:nvGrpSpPr>
            <p:cNvPr id="34840" name="Group 16"/>
            <p:cNvGrpSpPr>
              <a:grpSpLocks/>
            </p:cNvGrpSpPr>
            <p:nvPr/>
          </p:nvGrpSpPr>
          <p:grpSpPr bwMode="auto">
            <a:xfrm rot="-5400000">
              <a:off x="1633" y="595"/>
              <a:ext cx="2268" cy="3765"/>
              <a:chOff x="4308" y="1117"/>
              <a:chExt cx="1452" cy="1905"/>
            </a:xfrm>
          </p:grpSpPr>
          <p:pic>
            <p:nvPicPr>
              <p:cNvPr id="34843" name="Picture 17" descr="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08" y="1117"/>
                <a:ext cx="1452" cy="1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538" name="Oval 18"/>
              <p:cNvSpPr>
                <a:spLocks noChangeArrowheads="1"/>
              </p:cNvSpPr>
              <p:nvPr/>
            </p:nvSpPr>
            <p:spPr bwMode="auto">
              <a:xfrm>
                <a:off x="4558" y="1253"/>
                <a:ext cx="179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539" name="Oval 19"/>
              <p:cNvSpPr>
                <a:spLocks noChangeArrowheads="1"/>
              </p:cNvSpPr>
              <p:nvPr/>
            </p:nvSpPr>
            <p:spPr bwMode="auto">
              <a:xfrm>
                <a:off x="4693" y="1616"/>
                <a:ext cx="179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540" name="Oval 20"/>
              <p:cNvSpPr>
                <a:spLocks noChangeArrowheads="1"/>
              </p:cNvSpPr>
              <p:nvPr/>
            </p:nvSpPr>
            <p:spPr bwMode="auto">
              <a:xfrm>
                <a:off x="4513" y="1752"/>
                <a:ext cx="178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541" name="Oval 21"/>
              <p:cNvSpPr>
                <a:spLocks noChangeArrowheads="1"/>
              </p:cNvSpPr>
              <p:nvPr/>
            </p:nvSpPr>
            <p:spPr bwMode="auto">
              <a:xfrm>
                <a:off x="4649" y="2296"/>
                <a:ext cx="178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542" name="Oval 22"/>
              <p:cNvSpPr>
                <a:spLocks noChangeArrowheads="1"/>
              </p:cNvSpPr>
              <p:nvPr/>
            </p:nvSpPr>
            <p:spPr bwMode="auto">
              <a:xfrm>
                <a:off x="4649" y="2659"/>
                <a:ext cx="178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543" name="Oval 23"/>
              <p:cNvSpPr>
                <a:spLocks noChangeArrowheads="1"/>
              </p:cNvSpPr>
              <p:nvPr/>
            </p:nvSpPr>
            <p:spPr bwMode="auto">
              <a:xfrm>
                <a:off x="4467" y="2523"/>
                <a:ext cx="178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7544" name="Rectangle 24"/>
            <p:cNvSpPr>
              <a:spLocks noChangeArrowheads="1"/>
            </p:cNvSpPr>
            <p:nvPr/>
          </p:nvSpPr>
          <p:spPr bwMode="auto">
            <a:xfrm>
              <a:off x="1853" y="2161"/>
              <a:ext cx="1586" cy="58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545" name="Rectangle 25"/>
            <p:cNvSpPr>
              <a:spLocks noChangeArrowheads="1"/>
            </p:cNvSpPr>
            <p:nvPr/>
          </p:nvSpPr>
          <p:spPr bwMode="auto">
            <a:xfrm>
              <a:off x="3317" y="2161"/>
              <a:ext cx="180" cy="589"/>
            </a:xfrm>
            <a:prstGeom prst="rect">
              <a:avLst/>
            </a:prstGeom>
            <a:solidFill>
              <a:schemeClr val="tx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7546" name="Rectangle 26"/>
          <p:cNvSpPr>
            <a:spLocks noChangeArrowheads="1"/>
          </p:cNvSpPr>
          <p:nvPr/>
        </p:nvSpPr>
        <p:spPr bwMode="auto">
          <a:xfrm>
            <a:off x="6410325" y="2701925"/>
            <a:ext cx="282575" cy="2254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2179638" y="4354513"/>
            <a:ext cx="395287" cy="187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58" name="Rectangle 38"/>
          <p:cNvSpPr>
            <a:spLocks noChangeArrowheads="1"/>
          </p:cNvSpPr>
          <p:nvPr/>
        </p:nvSpPr>
        <p:spPr bwMode="auto">
          <a:xfrm>
            <a:off x="2124075" y="4721225"/>
            <a:ext cx="4679950" cy="6477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59" name="Rectangle 39"/>
          <p:cNvSpPr>
            <a:spLocks noChangeArrowheads="1"/>
          </p:cNvSpPr>
          <p:nvPr/>
        </p:nvSpPr>
        <p:spPr bwMode="auto">
          <a:xfrm rot="10800000">
            <a:off x="2124075" y="1916113"/>
            <a:ext cx="4679950" cy="6477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2051050" y="2565400"/>
            <a:ext cx="4679950" cy="504825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69" name="Rectangle 49"/>
          <p:cNvSpPr>
            <a:spLocks noChangeArrowheads="1"/>
          </p:cNvSpPr>
          <p:nvPr/>
        </p:nvSpPr>
        <p:spPr bwMode="auto">
          <a:xfrm rot="10800000">
            <a:off x="2124075" y="4148138"/>
            <a:ext cx="4679950" cy="576262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76" name="Text Box 56"/>
          <p:cNvSpPr txBox="1">
            <a:spLocks noChangeArrowheads="1"/>
          </p:cNvSpPr>
          <p:nvPr/>
        </p:nvSpPr>
        <p:spPr bwMode="auto">
          <a:xfrm>
            <a:off x="179388" y="2565400"/>
            <a:ext cx="158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Τοιχώματα τριχοειδούς</a:t>
            </a:r>
          </a:p>
        </p:txBody>
      </p:sp>
      <p:sp>
        <p:nvSpPr>
          <p:cNvPr id="107578" name="Text Box 58"/>
          <p:cNvSpPr txBox="1">
            <a:spLocks noChangeArrowheads="1"/>
          </p:cNvSpPr>
          <p:nvPr/>
        </p:nvSpPr>
        <p:spPr bwMode="auto">
          <a:xfrm>
            <a:off x="250825" y="1989138"/>
            <a:ext cx="1800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Διάμεσο υγρό</a:t>
            </a:r>
          </a:p>
        </p:txBody>
      </p:sp>
      <p:sp>
        <p:nvSpPr>
          <p:cNvPr id="107629" name="Line 109"/>
          <p:cNvSpPr>
            <a:spLocks noChangeShapeType="1"/>
          </p:cNvSpPr>
          <p:nvPr/>
        </p:nvSpPr>
        <p:spPr bwMode="auto">
          <a:xfrm flipV="1">
            <a:off x="3205163" y="2133600"/>
            <a:ext cx="0" cy="115093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630" name="Line 110"/>
          <p:cNvSpPr>
            <a:spLocks noChangeShapeType="1"/>
          </p:cNvSpPr>
          <p:nvPr/>
        </p:nvSpPr>
        <p:spPr bwMode="auto">
          <a:xfrm flipV="1">
            <a:off x="5653088" y="2205038"/>
            <a:ext cx="0" cy="1150937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631" name="Line 111"/>
          <p:cNvSpPr>
            <a:spLocks noChangeShapeType="1"/>
          </p:cNvSpPr>
          <p:nvPr/>
        </p:nvSpPr>
        <p:spPr bwMode="auto">
          <a:xfrm rot="10800000" flipV="1">
            <a:off x="5724525" y="3933825"/>
            <a:ext cx="0" cy="115093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632" name="Line 112"/>
          <p:cNvSpPr>
            <a:spLocks noChangeShapeType="1"/>
          </p:cNvSpPr>
          <p:nvPr/>
        </p:nvSpPr>
        <p:spPr bwMode="auto">
          <a:xfrm rot="10800000" flipV="1">
            <a:off x="3276600" y="3933825"/>
            <a:ext cx="0" cy="115093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38" name="Text Box 116"/>
          <p:cNvSpPr txBox="1">
            <a:spLocks noChangeArrowheads="1"/>
          </p:cNvSpPr>
          <p:nvPr/>
        </p:nvSpPr>
        <p:spPr bwMode="auto">
          <a:xfrm>
            <a:off x="6804025" y="3141663"/>
            <a:ext cx="2160588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chemeClr val="bg2"/>
                </a:solidFill>
              </a:rPr>
              <a:t>Εντός  τριχοειδούς π</a:t>
            </a:r>
            <a:r>
              <a:rPr lang="el-GR" sz="2000" baseline="-25000">
                <a:solidFill>
                  <a:schemeClr val="bg2"/>
                </a:solidFill>
              </a:rPr>
              <a:t>1 </a:t>
            </a:r>
            <a:r>
              <a:rPr lang="el-GR" sz="2000">
                <a:solidFill>
                  <a:schemeClr val="bg2"/>
                </a:solidFill>
              </a:rPr>
              <a:t>= 37</a:t>
            </a:r>
            <a:r>
              <a:rPr lang="en-US" sz="2000">
                <a:solidFill>
                  <a:schemeClr val="bg2"/>
                </a:solidFill>
              </a:rPr>
              <a:t>00</a:t>
            </a:r>
            <a:r>
              <a:rPr lang="el-GR" sz="2000">
                <a:solidFill>
                  <a:schemeClr val="bg2"/>
                </a:solidFill>
              </a:rPr>
              <a:t> </a:t>
            </a:r>
            <a:r>
              <a:rPr lang="en-US" sz="2000">
                <a:solidFill>
                  <a:schemeClr val="bg2"/>
                </a:solidFill>
              </a:rPr>
              <a:t>Pa</a:t>
            </a:r>
            <a:endParaRPr lang="el-GR" sz="2000">
              <a:solidFill>
                <a:schemeClr val="bg2"/>
              </a:solidFill>
            </a:endParaRPr>
          </a:p>
        </p:txBody>
      </p:sp>
      <p:sp>
        <p:nvSpPr>
          <p:cNvPr id="32788" name="Text Box 117"/>
          <p:cNvSpPr txBox="1">
            <a:spLocks noChangeArrowheads="1"/>
          </p:cNvSpPr>
          <p:nvPr/>
        </p:nvSpPr>
        <p:spPr bwMode="auto">
          <a:xfrm>
            <a:off x="7092950" y="836613"/>
            <a:ext cx="15827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Οσμωτική πίεση</a:t>
            </a:r>
            <a:r>
              <a:rPr lang="el-GR" sz="2400">
                <a:solidFill>
                  <a:schemeClr val="tx2"/>
                </a:solidFill>
              </a:rPr>
              <a:t/>
            </a:r>
            <a:br>
              <a:rPr lang="el-GR" sz="2400">
                <a:solidFill>
                  <a:schemeClr val="tx2"/>
                </a:solidFill>
              </a:rPr>
            </a:br>
            <a:endParaRPr lang="el-GR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- Ορθογώνιο"/>
          <p:cNvSpPr/>
          <p:nvPr/>
        </p:nvSpPr>
        <p:spPr bwMode="auto">
          <a:xfrm>
            <a:off x="1763713" y="2420938"/>
            <a:ext cx="5184775" cy="2160587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810" name="Rectangle 2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Ολική πίεση </a:t>
            </a:r>
            <a:r>
              <a:rPr lang="el-GR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(τριχοειδές αγγείο)</a:t>
            </a:r>
          </a:p>
        </p:txBody>
      </p:sp>
      <p:sp>
        <p:nvSpPr>
          <p:cNvPr id="119846" name="Text Box 38"/>
          <p:cNvSpPr txBox="1">
            <a:spLocks noChangeArrowheads="1"/>
          </p:cNvSpPr>
          <p:nvPr/>
        </p:nvSpPr>
        <p:spPr bwMode="auto">
          <a:xfrm>
            <a:off x="6156325" y="5300663"/>
            <a:ext cx="2479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32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total </a:t>
            </a: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= P</a:t>
            </a:r>
            <a:r>
              <a:rPr lang="en-US" sz="32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– P</a:t>
            </a:r>
            <a:r>
              <a:rPr lang="en-US" sz="32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l-GR" sz="3200" i="1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5845" name="Group 48"/>
          <p:cNvGrpSpPr>
            <a:grpSpLocks/>
          </p:cNvGrpSpPr>
          <p:nvPr/>
        </p:nvGrpSpPr>
        <p:grpSpPr bwMode="auto">
          <a:xfrm>
            <a:off x="250825" y="1773238"/>
            <a:ext cx="7165975" cy="3455987"/>
            <a:chOff x="906" y="797"/>
            <a:chExt cx="4514" cy="2177"/>
          </a:xfrm>
        </p:grpSpPr>
        <p:grpSp>
          <p:nvGrpSpPr>
            <p:cNvPr id="35849" name="Group 5"/>
            <p:cNvGrpSpPr>
              <a:grpSpLocks/>
            </p:cNvGrpSpPr>
            <p:nvPr/>
          </p:nvGrpSpPr>
          <p:grpSpPr bwMode="auto">
            <a:xfrm>
              <a:off x="1973" y="797"/>
              <a:ext cx="2949" cy="1183"/>
              <a:chOff x="884" y="1344"/>
              <a:chExt cx="3765" cy="2268"/>
            </a:xfrm>
          </p:grpSpPr>
          <p:grpSp>
            <p:nvGrpSpPr>
              <p:cNvPr id="35876" name="Group 6"/>
              <p:cNvGrpSpPr>
                <a:grpSpLocks/>
              </p:cNvGrpSpPr>
              <p:nvPr/>
            </p:nvGrpSpPr>
            <p:grpSpPr bwMode="auto">
              <a:xfrm rot="-5400000">
                <a:off x="1633" y="595"/>
                <a:ext cx="2268" cy="3765"/>
                <a:chOff x="4308" y="1117"/>
                <a:chExt cx="1452" cy="1905"/>
              </a:xfrm>
            </p:grpSpPr>
            <p:pic>
              <p:nvPicPr>
                <p:cNvPr id="35879" name="Picture 7" descr="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308" y="1117"/>
                  <a:ext cx="1452" cy="19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9816" name="Oval 8"/>
                <p:cNvSpPr>
                  <a:spLocks noChangeArrowheads="1"/>
                </p:cNvSpPr>
                <p:nvPr/>
              </p:nvSpPr>
              <p:spPr bwMode="auto">
                <a:xfrm>
                  <a:off x="4540" y="1253"/>
                  <a:ext cx="179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817" name="Oval 9"/>
                <p:cNvSpPr>
                  <a:spLocks noChangeArrowheads="1"/>
                </p:cNvSpPr>
                <p:nvPr/>
              </p:nvSpPr>
              <p:spPr bwMode="auto">
                <a:xfrm>
                  <a:off x="4675" y="1615"/>
                  <a:ext cx="179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818" name="Oval 10"/>
                <p:cNvSpPr>
                  <a:spLocks noChangeArrowheads="1"/>
                </p:cNvSpPr>
                <p:nvPr/>
              </p:nvSpPr>
              <p:spPr bwMode="auto">
                <a:xfrm>
                  <a:off x="4513" y="1752"/>
                  <a:ext cx="178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819" name="Oval 11"/>
                <p:cNvSpPr>
                  <a:spLocks noChangeArrowheads="1"/>
                </p:cNvSpPr>
                <p:nvPr/>
              </p:nvSpPr>
              <p:spPr bwMode="auto">
                <a:xfrm>
                  <a:off x="4649" y="2296"/>
                  <a:ext cx="178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820" name="Oval 12"/>
                <p:cNvSpPr>
                  <a:spLocks noChangeArrowheads="1"/>
                </p:cNvSpPr>
                <p:nvPr/>
              </p:nvSpPr>
              <p:spPr bwMode="auto">
                <a:xfrm>
                  <a:off x="4649" y="2659"/>
                  <a:ext cx="178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821" name="Oval 13"/>
                <p:cNvSpPr>
                  <a:spLocks noChangeArrowheads="1"/>
                </p:cNvSpPr>
                <p:nvPr/>
              </p:nvSpPr>
              <p:spPr bwMode="auto">
                <a:xfrm>
                  <a:off x="4467" y="2523"/>
                  <a:ext cx="178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9822" name="Rectangle 14"/>
              <p:cNvSpPr>
                <a:spLocks noChangeArrowheads="1"/>
              </p:cNvSpPr>
              <p:nvPr/>
            </p:nvSpPr>
            <p:spPr bwMode="auto">
              <a:xfrm>
                <a:off x="1836" y="2161"/>
                <a:ext cx="1587" cy="58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9823" name="Rectangle 15"/>
              <p:cNvSpPr>
                <a:spLocks noChangeArrowheads="1"/>
              </p:cNvSpPr>
              <p:nvPr/>
            </p:nvSpPr>
            <p:spPr bwMode="auto">
              <a:xfrm>
                <a:off x="3289" y="2161"/>
                <a:ext cx="181" cy="589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850" name="Group 16"/>
            <p:cNvGrpSpPr>
              <a:grpSpLocks/>
            </p:cNvGrpSpPr>
            <p:nvPr/>
          </p:nvGrpSpPr>
          <p:grpSpPr bwMode="auto">
            <a:xfrm rot="10800000">
              <a:off x="1973" y="1791"/>
              <a:ext cx="2948" cy="1183"/>
              <a:chOff x="884" y="1344"/>
              <a:chExt cx="3765" cy="2268"/>
            </a:xfrm>
          </p:grpSpPr>
          <p:grpSp>
            <p:nvGrpSpPr>
              <p:cNvPr id="35866" name="Group 17"/>
              <p:cNvGrpSpPr>
                <a:grpSpLocks/>
              </p:cNvGrpSpPr>
              <p:nvPr/>
            </p:nvGrpSpPr>
            <p:grpSpPr bwMode="auto">
              <a:xfrm rot="-5400000">
                <a:off x="1633" y="595"/>
                <a:ext cx="2268" cy="3765"/>
                <a:chOff x="4308" y="1117"/>
                <a:chExt cx="1452" cy="1905"/>
              </a:xfrm>
            </p:grpSpPr>
            <p:pic>
              <p:nvPicPr>
                <p:cNvPr id="35869" name="Picture 18" descr="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308" y="1117"/>
                  <a:ext cx="1452" cy="19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9827" name="Oval 19"/>
                <p:cNvSpPr>
                  <a:spLocks noChangeArrowheads="1"/>
                </p:cNvSpPr>
                <p:nvPr/>
              </p:nvSpPr>
              <p:spPr bwMode="auto">
                <a:xfrm>
                  <a:off x="4558" y="1253"/>
                  <a:ext cx="179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828" name="Oval 20"/>
                <p:cNvSpPr>
                  <a:spLocks noChangeArrowheads="1"/>
                </p:cNvSpPr>
                <p:nvPr/>
              </p:nvSpPr>
              <p:spPr bwMode="auto">
                <a:xfrm>
                  <a:off x="4693" y="1616"/>
                  <a:ext cx="179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829" name="Oval 21"/>
                <p:cNvSpPr>
                  <a:spLocks noChangeArrowheads="1"/>
                </p:cNvSpPr>
                <p:nvPr/>
              </p:nvSpPr>
              <p:spPr bwMode="auto">
                <a:xfrm>
                  <a:off x="4513" y="1752"/>
                  <a:ext cx="178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830" name="Oval 22"/>
                <p:cNvSpPr>
                  <a:spLocks noChangeArrowheads="1"/>
                </p:cNvSpPr>
                <p:nvPr/>
              </p:nvSpPr>
              <p:spPr bwMode="auto">
                <a:xfrm>
                  <a:off x="4649" y="2296"/>
                  <a:ext cx="178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831" name="Oval 23"/>
                <p:cNvSpPr>
                  <a:spLocks noChangeArrowheads="1"/>
                </p:cNvSpPr>
                <p:nvPr/>
              </p:nvSpPr>
              <p:spPr bwMode="auto">
                <a:xfrm>
                  <a:off x="4649" y="2659"/>
                  <a:ext cx="178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832" name="Oval 24"/>
                <p:cNvSpPr>
                  <a:spLocks noChangeArrowheads="1"/>
                </p:cNvSpPr>
                <p:nvPr/>
              </p:nvSpPr>
              <p:spPr bwMode="auto">
                <a:xfrm>
                  <a:off x="4467" y="2523"/>
                  <a:ext cx="178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9833" name="Rectangle 25"/>
              <p:cNvSpPr>
                <a:spLocks noChangeArrowheads="1"/>
              </p:cNvSpPr>
              <p:nvPr/>
            </p:nvSpPr>
            <p:spPr bwMode="auto">
              <a:xfrm>
                <a:off x="1853" y="2161"/>
                <a:ext cx="1586" cy="58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9834" name="Rectangle 26"/>
              <p:cNvSpPr>
                <a:spLocks noChangeArrowheads="1"/>
              </p:cNvSpPr>
              <p:nvPr/>
            </p:nvSpPr>
            <p:spPr bwMode="auto">
              <a:xfrm>
                <a:off x="3317" y="2161"/>
                <a:ext cx="180" cy="589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9835" name="Rectangle 27"/>
            <p:cNvSpPr>
              <a:spLocks noChangeArrowheads="1"/>
            </p:cNvSpPr>
            <p:nvPr/>
          </p:nvSpPr>
          <p:spPr bwMode="auto">
            <a:xfrm>
              <a:off x="4673" y="1294"/>
              <a:ext cx="178" cy="14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836" name="Rectangle 28"/>
            <p:cNvSpPr>
              <a:spLocks noChangeArrowheads="1"/>
            </p:cNvSpPr>
            <p:nvPr/>
          </p:nvSpPr>
          <p:spPr bwMode="auto">
            <a:xfrm>
              <a:off x="2008" y="2335"/>
              <a:ext cx="249" cy="11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840" name="Text Box 32"/>
            <p:cNvSpPr txBox="1">
              <a:spLocks noChangeArrowheads="1"/>
            </p:cNvSpPr>
            <p:nvPr/>
          </p:nvSpPr>
          <p:spPr bwMode="auto">
            <a:xfrm>
              <a:off x="1428" y="1704"/>
              <a:ext cx="45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l-GR" sz="3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9841" name="Rectangle 33"/>
            <p:cNvSpPr>
              <a:spLocks noChangeArrowheads="1"/>
            </p:cNvSpPr>
            <p:nvPr/>
          </p:nvSpPr>
          <p:spPr bwMode="auto">
            <a:xfrm>
              <a:off x="1927" y="1432"/>
              <a:ext cx="2994" cy="952"/>
            </a:xfrm>
            <a:prstGeom prst="rect">
              <a:avLst/>
            </a:prstGeom>
            <a:gradFill rotWithShape="1">
              <a:gsLst>
                <a:gs pos="0">
                  <a:srgbClr val="FF5050">
                    <a:gamma/>
                    <a:shade val="46275"/>
                    <a:invGamma/>
                    <a:alpha val="0"/>
                  </a:srgbClr>
                </a:gs>
                <a:gs pos="50000">
                  <a:srgbClr val="FF5050"/>
                </a:gs>
                <a:gs pos="100000">
                  <a:srgbClr val="FF5050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842" name="Text Box 34"/>
            <p:cNvSpPr txBox="1">
              <a:spLocks noChangeArrowheads="1"/>
            </p:cNvSpPr>
            <p:nvPr/>
          </p:nvSpPr>
          <p:spPr bwMode="auto">
            <a:xfrm>
              <a:off x="4967" y="1659"/>
              <a:ext cx="45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l-GR" sz="3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9843" name="Rectangle 35"/>
            <p:cNvSpPr>
              <a:spLocks noChangeArrowheads="1"/>
            </p:cNvSpPr>
            <p:nvPr/>
          </p:nvSpPr>
          <p:spPr bwMode="auto">
            <a:xfrm>
              <a:off x="1973" y="2566"/>
              <a:ext cx="2948" cy="4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844" name="Rectangle 36"/>
            <p:cNvSpPr>
              <a:spLocks noChangeArrowheads="1"/>
            </p:cNvSpPr>
            <p:nvPr/>
          </p:nvSpPr>
          <p:spPr bwMode="auto">
            <a:xfrm rot="10800000">
              <a:off x="1973" y="797"/>
              <a:ext cx="2948" cy="4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847" name="Oval 39"/>
            <p:cNvSpPr>
              <a:spLocks noChangeArrowheads="1"/>
            </p:cNvSpPr>
            <p:nvPr/>
          </p:nvSpPr>
          <p:spPr bwMode="auto">
            <a:xfrm>
              <a:off x="4740" y="1480"/>
              <a:ext cx="227" cy="725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0"/>
                  </a:srgbClr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848" name="Oval 40"/>
            <p:cNvSpPr>
              <a:spLocks noChangeArrowheads="1"/>
            </p:cNvSpPr>
            <p:nvPr/>
          </p:nvSpPr>
          <p:spPr bwMode="auto">
            <a:xfrm>
              <a:off x="1882" y="1480"/>
              <a:ext cx="227" cy="725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0"/>
                  </a:srgbClr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849" name="Rectangle 41"/>
            <p:cNvSpPr>
              <a:spLocks noChangeArrowheads="1"/>
            </p:cNvSpPr>
            <p:nvPr/>
          </p:nvSpPr>
          <p:spPr bwMode="auto">
            <a:xfrm>
              <a:off x="1950" y="1205"/>
              <a:ext cx="2948" cy="318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850" name="Rectangle 42"/>
            <p:cNvSpPr>
              <a:spLocks noChangeArrowheads="1"/>
            </p:cNvSpPr>
            <p:nvPr/>
          </p:nvSpPr>
          <p:spPr bwMode="auto">
            <a:xfrm rot="10800000">
              <a:off x="1973" y="2205"/>
              <a:ext cx="2948" cy="363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864" name="Text Box 45"/>
            <p:cNvSpPr txBox="1">
              <a:spLocks noChangeArrowheads="1"/>
            </p:cNvSpPr>
            <p:nvPr/>
          </p:nvSpPr>
          <p:spPr bwMode="auto">
            <a:xfrm>
              <a:off x="906" y="1160"/>
              <a:ext cx="133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0">
                  <a:solidFill>
                    <a:schemeClr val="hlin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Τοιχώματα τριχοειδούς</a:t>
              </a:r>
            </a:p>
          </p:txBody>
        </p:sp>
        <p:sp>
          <p:nvSpPr>
            <p:cNvPr id="35865" name="Text Box 47"/>
            <p:cNvSpPr txBox="1">
              <a:spLocks noChangeArrowheads="1"/>
            </p:cNvSpPr>
            <p:nvPr/>
          </p:nvSpPr>
          <p:spPr bwMode="auto">
            <a:xfrm>
              <a:off x="906" y="842"/>
              <a:ext cx="11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0">
                  <a:solidFill>
                    <a:schemeClr val="hlin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Διάμεσο υγρό</a:t>
              </a:r>
            </a:p>
          </p:txBody>
        </p:sp>
      </p:grpSp>
      <p:sp>
        <p:nvSpPr>
          <p:cNvPr id="35846" name="Text Box 49"/>
          <p:cNvSpPr txBox="1">
            <a:spLocks noChangeArrowheads="1"/>
          </p:cNvSpPr>
          <p:nvPr/>
        </p:nvSpPr>
        <p:spPr bwMode="auto">
          <a:xfrm>
            <a:off x="468313" y="6092825"/>
            <a:ext cx="755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000">
                <a:latin typeface="Verdana" pitchFamily="34" charset="0"/>
                <a:ea typeface="Verdana" pitchFamily="34" charset="0"/>
                <a:cs typeface="Verdana" pitchFamily="34" charset="0"/>
              </a:rPr>
              <a:t>Δημιουργεί τη ροή πλάσματος μέσα στο αγγείο</a:t>
            </a:r>
          </a:p>
        </p:txBody>
      </p:sp>
      <p:sp>
        <p:nvSpPr>
          <p:cNvPr id="35847" name="Text Box 35"/>
          <p:cNvSpPr txBox="1">
            <a:spLocks noChangeArrowheads="1"/>
          </p:cNvSpPr>
          <p:nvPr/>
        </p:nvSpPr>
        <p:spPr bwMode="auto">
          <a:xfrm>
            <a:off x="6659563" y="1700213"/>
            <a:ext cx="2160587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chemeClr val="bg2"/>
                </a:solidFill>
              </a:rPr>
              <a:t>Εκτός  τριχοειδούς π</a:t>
            </a:r>
            <a:r>
              <a:rPr lang="el-GR" sz="2000" baseline="-25000">
                <a:solidFill>
                  <a:schemeClr val="bg2"/>
                </a:solidFill>
              </a:rPr>
              <a:t>ο </a:t>
            </a:r>
            <a:r>
              <a:rPr lang="el-GR" sz="2000">
                <a:solidFill>
                  <a:schemeClr val="bg2"/>
                </a:solidFill>
              </a:rPr>
              <a:t>= </a:t>
            </a:r>
            <a:r>
              <a:rPr lang="en-US" sz="2000">
                <a:solidFill>
                  <a:schemeClr val="bg2"/>
                </a:solidFill>
              </a:rPr>
              <a:t>600</a:t>
            </a:r>
            <a:r>
              <a:rPr lang="el-GR" sz="2000">
                <a:solidFill>
                  <a:schemeClr val="bg2"/>
                </a:solidFill>
              </a:rPr>
              <a:t> </a:t>
            </a:r>
            <a:r>
              <a:rPr lang="en-US" sz="2000">
                <a:solidFill>
                  <a:schemeClr val="bg2"/>
                </a:solidFill>
              </a:rPr>
              <a:t>Pa</a:t>
            </a:r>
            <a:endParaRPr lang="el-GR" sz="2000">
              <a:solidFill>
                <a:schemeClr val="bg2"/>
              </a:solidFill>
            </a:endParaRPr>
          </a:p>
        </p:txBody>
      </p:sp>
      <p:sp>
        <p:nvSpPr>
          <p:cNvPr id="35848" name="Text Box 116"/>
          <p:cNvSpPr txBox="1">
            <a:spLocks noChangeArrowheads="1"/>
          </p:cNvSpPr>
          <p:nvPr/>
        </p:nvSpPr>
        <p:spPr bwMode="auto">
          <a:xfrm>
            <a:off x="6659563" y="3789363"/>
            <a:ext cx="2160587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chemeClr val="bg2"/>
                </a:solidFill>
              </a:rPr>
              <a:t>Εντός  τριχοειδούς π</a:t>
            </a:r>
            <a:r>
              <a:rPr lang="el-GR" sz="2000" baseline="-25000">
                <a:solidFill>
                  <a:schemeClr val="bg2"/>
                </a:solidFill>
              </a:rPr>
              <a:t>1 </a:t>
            </a:r>
            <a:r>
              <a:rPr lang="el-GR" sz="2000">
                <a:solidFill>
                  <a:schemeClr val="bg2"/>
                </a:solidFill>
              </a:rPr>
              <a:t>= 37</a:t>
            </a:r>
            <a:r>
              <a:rPr lang="en-US" sz="2000">
                <a:solidFill>
                  <a:schemeClr val="bg2"/>
                </a:solidFill>
              </a:rPr>
              <a:t>00</a:t>
            </a:r>
            <a:r>
              <a:rPr lang="el-GR" sz="2000">
                <a:solidFill>
                  <a:schemeClr val="bg2"/>
                </a:solidFill>
              </a:rPr>
              <a:t> </a:t>
            </a:r>
            <a:r>
              <a:rPr lang="en-US" sz="2000">
                <a:solidFill>
                  <a:schemeClr val="bg2"/>
                </a:solidFill>
              </a:rPr>
              <a:t>Pa</a:t>
            </a:r>
            <a:endParaRPr lang="el-GR" sz="20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- Ορθογώνιο"/>
          <p:cNvSpPr/>
          <p:nvPr/>
        </p:nvSpPr>
        <p:spPr bwMode="auto">
          <a:xfrm>
            <a:off x="2484438" y="4149725"/>
            <a:ext cx="4679950" cy="2708275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Διαφορική πίεση </a:t>
            </a:r>
            <a:r>
              <a:rPr lang="el-GR" sz="320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(τριχοειδές αγγείο</a:t>
            </a:r>
            <a:r>
              <a:rPr lang="el-GR" sz="4000" smtClean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351838" cy="1441450"/>
          </a:xfrm>
        </p:spPr>
        <p:txBody>
          <a:bodyPr/>
          <a:lstStyle/>
          <a:p>
            <a:pPr eaLnBrk="1" hangingPunct="1"/>
            <a:r>
              <a:rPr lang="el-GR" sz="2400" i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Η πίεση</a:t>
            </a:r>
            <a:r>
              <a:rPr lang="el-GR" sz="24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σε κάθε πλευρά της μεμβράνης καλείται  </a:t>
            </a:r>
            <a:r>
              <a:rPr lang="el-GR" sz="2400" i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διαφορική πίεση</a:t>
            </a:r>
            <a:r>
              <a:rPr lang="el-GR" sz="24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400" i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Ρ</a:t>
            </a:r>
            <a:r>
              <a:rPr lang="en-US" sz="2400" i="1" baseline="-250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 </a:t>
            </a:r>
            <a:endParaRPr lang="el-GR" sz="2400" i="1" baseline="-2500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6869" name="Group 74"/>
          <p:cNvGrpSpPr>
            <a:grpSpLocks/>
          </p:cNvGrpSpPr>
          <p:nvPr/>
        </p:nvGrpSpPr>
        <p:grpSpPr bwMode="auto">
          <a:xfrm>
            <a:off x="468313" y="4149725"/>
            <a:ext cx="8027987" cy="2708275"/>
            <a:chOff x="703" y="1112"/>
            <a:chExt cx="5057" cy="2177"/>
          </a:xfrm>
        </p:grpSpPr>
        <p:sp>
          <p:nvSpPr>
            <p:cNvPr id="102475" name="Text Box 75"/>
            <p:cNvSpPr txBox="1">
              <a:spLocks noChangeArrowheads="1"/>
            </p:cNvSpPr>
            <p:nvPr/>
          </p:nvSpPr>
          <p:spPr bwMode="auto">
            <a:xfrm>
              <a:off x="4989" y="1659"/>
              <a:ext cx="771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π</a:t>
              </a:r>
              <a:r>
                <a:rPr lang="el-GR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ι</a:t>
              </a:r>
            </a:p>
          </p:txBody>
        </p:sp>
        <p:sp>
          <p:nvSpPr>
            <p:cNvPr id="102476" name="Text Box 76"/>
            <p:cNvSpPr txBox="1">
              <a:spLocks noChangeArrowheads="1"/>
            </p:cNvSpPr>
            <p:nvPr/>
          </p:nvSpPr>
          <p:spPr bwMode="auto">
            <a:xfrm>
              <a:off x="4989" y="1115"/>
              <a:ext cx="771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π</a:t>
              </a:r>
              <a:r>
                <a:rPr lang="el-GR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ο</a:t>
              </a:r>
            </a:p>
          </p:txBody>
        </p:sp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748" y="1568"/>
              <a:ext cx="1815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Τοιχώματα τριχοειδούς</a:t>
              </a:r>
            </a:p>
          </p:txBody>
        </p:sp>
        <p:grpSp>
          <p:nvGrpSpPr>
            <p:cNvPr id="36874" name="Group 78"/>
            <p:cNvGrpSpPr>
              <a:grpSpLocks/>
            </p:cNvGrpSpPr>
            <p:nvPr/>
          </p:nvGrpSpPr>
          <p:grpSpPr bwMode="auto">
            <a:xfrm>
              <a:off x="703" y="1112"/>
              <a:ext cx="4717" cy="2177"/>
              <a:chOff x="703" y="1112"/>
              <a:chExt cx="4717" cy="2177"/>
            </a:xfrm>
          </p:grpSpPr>
          <p:grpSp>
            <p:nvGrpSpPr>
              <p:cNvPr id="36875" name="Group 79"/>
              <p:cNvGrpSpPr>
                <a:grpSpLocks/>
              </p:cNvGrpSpPr>
              <p:nvPr/>
            </p:nvGrpSpPr>
            <p:grpSpPr bwMode="auto">
              <a:xfrm>
                <a:off x="1973" y="1112"/>
                <a:ext cx="2949" cy="1183"/>
                <a:chOff x="884" y="1344"/>
                <a:chExt cx="3765" cy="2268"/>
              </a:xfrm>
            </p:grpSpPr>
            <p:grpSp>
              <p:nvGrpSpPr>
                <p:cNvPr id="36901" name="Group 80"/>
                <p:cNvGrpSpPr>
                  <a:grpSpLocks/>
                </p:cNvGrpSpPr>
                <p:nvPr/>
              </p:nvGrpSpPr>
              <p:grpSpPr bwMode="auto">
                <a:xfrm rot="-5400000">
                  <a:off x="1633" y="595"/>
                  <a:ext cx="2268" cy="3765"/>
                  <a:chOff x="4308" y="1117"/>
                  <a:chExt cx="1452" cy="1905"/>
                </a:xfrm>
              </p:grpSpPr>
              <p:pic>
                <p:nvPicPr>
                  <p:cNvPr id="36904" name="Picture 81" descr="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08" y="1117"/>
                    <a:ext cx="1452" cy="19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2482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4540" y="1253"/>
                    <a:ext cx="179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483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4693" y="1615"/>
                    <a:ext cx="180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484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4494" y="1752"/>
                    <a:ext cx="179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485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296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486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659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487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449" y="2523"/>
                    <a:ext cx="179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2488" name="Rectangle 88"/>
                <p:cNvSpPr>
                  <a:spLocks noChangeArrowheads="1"/>
                </p:cNvSpPr>
                <p:nvPr/>
              </p:nvSpPr>
              <p:spPr bwMode="auto">
                <a:xfrm>
                  <a:off x="1836" y="2161"/>
                  <a:ext cx="1587" cy="58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2489" name="Rectangle 89"/>
                <p:cNvSpPr>
                  <a:spLocks noChangeArrowheads="1"/>
                </p:cNvSpPr>
                <p:nvPr/>
              </p:nvSpPr>
              <p:spPr bwMode="auto">
                <a:xfrm>
                  <a:off x="3289" y="2161"/>
                  <a:ext cx="181" cy="58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876" name="Group 90"/>
              <p:cNvGrpSpPr>
                <a:grpSpLocks/>
              </p:cNvGrpSpPr>
              <p:nvPr/>
            </p:nvGrpSpPr>
            <p:grpSpPr bwMode="auto">
              <a:xfrm rot="10800000">
                <a:off x="1973" y="2106"/>
                <a:ext cx="2948" cy="1183"/>
                <a:chOff x="884" y="1344"/>
                <a:chExt cx="3765" cy="2268"/>
              </a:xfrm>
            </p:grpSpPr>
            <p:grpSp>
              <p:nvGrpSpPr>
                <p:cNvPr id="36891" name="Group 91"/>
                <p:cNvGrpSpPr>
                  <a:grpSpLocks/>
                </p:cNvGrpSpPr>
                <p:nvPr/>
              </p:nvGrpSpPr>
              <p:grpSpPr bwMode="auto">
                <a:xfrm rot="-5400000">
                  <a:off x="1633" y="595"/>
                  <a:ext cx="2268" cy="3765"/>
                  <a:chOff x="4308" y="1117"/>
                  <a:chExt cx="1452" cy="1905"/>
                </a:xfrm>
              </p:grpSpPr>
              <p:pic>
                <p:nvPicPr>
                  <p:cNvPr id="36894" name="Picture 92" descr="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08" y="1117"/>
                    <a:ext cx="1452" cy="19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2493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540" y="1253"/>
                    <a:ext cx="179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494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674" y="1616"/>
                    <a:ext cx="179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495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494" y="1752"/>
                    <a:ext cx="179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496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296"/>
                    <a:ext cx="177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49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2659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498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523"/>
                    <a:ext cx="179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2499" name="Rectangle 99"/>
                <p:cNvSpPr>
                  <a:spLocks noChangeArrowheads="1"/>
                </p:cNvSpPr>
                <p:nvPr/>
              </p:nvSpPr>
              <p:spPr bwMode="auto">
                <a:xfrm>
                  <a:off x="1853" y="2132"/>
                  <a:ext cx="1586" cy="58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250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317" y="2132"/>
                  <a:ext cx="180" cy="58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2501" name="Rectangle 101"/>
              <p:cNvSpPr>
                <a:spLocks noChangeArrowheads="1"/>
              </p:cNvSpPr>
              <p:nvPr/>
            </p:nvSpPr>
            <p:spPr bwMode="auto">
              <a:xfrm>
                <a:off x="4673" y="1608"/>
                <a:ext cx="178" cy="14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502" name="Rectangle 102"/>
              <p:cNvSpPr>
                <a:spLocks noChangeArrowheads="1"/>
              </p:cNvSpPr>
              <p:nvPr/>
            </p:nvSpPr>
            <p:spPr bwMode="auto">
              <a:xfrm>
                <a:off x="2008" y="2650"/>
                <a:ext cx="249" cy="12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503" name="Text Box 103"/>
              <p:cNvSpPr txBox="1">
                <a:spLocks noChangeArrowheads="1"/>
              </p:cNvSpPr>
              <p:nvPr/>
            </p:nvSpPr>
            <p:spPr bwMode="auto">
              <a:xfrm>
                <a:off x="1428" y="2018"/>
                <a:ext cx="453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  <a:r>
                  <a:rPr lang="en-US" sz="32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  <a:endPara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02504" name="Rectangle 104"/>
              <p:cNvSpPr>
                <a:spLocks noChangeArrowheads="1"/>
              </p:cNvSpPr>
              <p:nvPr/>
            </p:nvSpPr>
            <p:spPr bwMode="auto">
              <a:xfrm>
                <a:off x="1927" y="1747"/>
                <a:ext cx="2994" cy="952"/>
              </a:xfrm>
              <a:prstGeom prst="rect">
                <a:avLst/>
              </a:prstGeom>
              <a:gradFill rotWithShape="1">
                <a:gsLst>
                  <a:gs pos="0">
                    <a:srgbClr val="FF5050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5050"/>
                  </a:gs>
                  <a:gs pos="100000">
                    <a:srgbClr val="FF5050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505" name="Text Box 105"/>
              <p:cNvSpPr txBox="1">
                <a:spLocks noChangeArrowheads="1"/>
              </p:cNvSpPr>
              <p:nvPr/>
            </p:nvSpPr>
            <p:spPr bwMode="auto">
              <a:xfrm>
                <a:off x="4967" y="1975"/>
                <a:ext cx="453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  <a:r>
                  <a:rPr lang="en-US" sz="32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endPara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02506" name="Rectangle 106"/>
              <p:cNvSpPr>
                <a:spLocks noChangeArrowheads="1"/>
              </p:cNvSpPr>
              <p:nvPr/>
            </p:nvSpPr>
            <p:spPr bwMode="auto">
              <a:xfrm>
                <a:off x="1973" y="2881"/>
                <a:ext cx="2948" cy="40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507" name="Rectangle 107"/>
              <p:cNvSpPr>
                <a:spLocks noChangeArrowheads="1"/>
              </p:cNvSpPr>
              <p:nvPr/>
            </p:nvSpPr>
            <p:spPr bwMode="auto">
              <a:xfrm rot="10800000">
                <a:off x="1973" y="1112"/>
                <a:ext cx="2948" cy="40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508" name="Oval 108"/>
              <p:cNvSpPr>
                <a:spLocks noChangeArrowheads="1"/>
              </p:cNvSpPr>
              <p:nvPr/>
            </p:nvSpPr>
            <p:spPr bwMode="auto">
              <a:xfrm>
                <a:off x="4740" y="1795"/>
                <a:ext cx="227" cy="725"/>
              </a:xfrm>
              <a:prstGeom prst="ellipse">
                <a:avLst/>
              </a:prstGeom>
              <a:gradFill rotWithShape="1">
                <a:gsLst>
                  <a:gs pos="0">
                    <a:srgbClr val="FF5050">
                      <a:alpha val="0"/>
                    </a:srgbClr>
                  </a:gs>
                  <a:gs pos="100000">
                    <a:srgbClr val="FF505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509" name="Oval 109"/>
              <p:cNvSpPr>
                <a:spLocks noChangeArrowheads="1"/>
              </p:cNvSpPr>
              <p:nvPr/>
            </p:nvSpPr>
            <p:spPr bwMode="auto">
              <a:xfrm>
                <a:off x="1882" y="1795"/>
                <a:ext cx="227" cy="725"/>
              </a:xfrm>
              <a:prstGeom prst="ellipse">
                <a:avLst/>
              </a:prstGeom>
              <a:gradFill rotWithShape="1">
                <a:gsLst>
                  <a:gs pos="0">
                    <a:srgbClr val="FF5050">
                      <a:alpha val="0"/>
                    </a:srgbClr>
                  </a:gs>
                  <a:gs pos="100000">
                    <a:srgbClr val="FF505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510" name="Rectangle 110"/>
              <p:cNvSpPr>
                <a:spLocks noChangeArrowheads="1"/>
              </p:cNvSpPr>
              <p:nvPr/>
            </p:nvSpPr>
            <p:spPr bwMode="auto">
              <a:xfrm>
                <a:off x="1973" y="1477"/>
                <a:ext cx="2948" cy="31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511" name="Rectangle 111"/>
              <p:cNvSpPr>
                <a:spLocks noChangeArrowheads="1"/>
              </p:cNvSpPr>
              <p:nvPr/>
            </p:nvSpPr>
            <p:spPr bwMode="auto">
              <a:xfrm rot="10800000">
                <a:off x="1973" y="2520"/>
                <a:ext cx="2948" cy="365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512" name="Text Box 112"/>
              <p:cNvSpPr txBox="1">
                <a:spLocks noChangeArrowheads="1"/>
              </p:cNvSpPr>
              <p:nvPr/>
            </p:nvSpPr>
            <p:spPr bwMode="auto">
              <a:xfrm>
                <a:off x="703" y="1160"/>
                <a:ext cx="1633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Διάμεσο υγρό</a:t>
                </a:r>
              </a:p>
            </p:txBody>
          </p:sp>
        </p:grpSp>
      </p:grpSp>
      <p:sp>
        <p:nvSpPr>
          <p:cNvPr id="36870" name="Text Box 113"/>
          <p:cNvSpPr txBox="1">
            <a:spLocks noChangeArrowheads="1"/>
          </p:cNvSpPr>
          <p:nvPr/>
        </p:nvSpPr>
        <p:spPr bwMode="auto">
          <a:xfrm>
            <a:off x="684213" y="2636838"/>
            <a:ext cx="77771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2400" i="1">
                <a:latin typeface="Verdana" pitchFamily="34" charset="0"/>
                <a:ea typeface="Verdana" pitchFamily="34" charset="0"/>
                <a:cs typeface="Verdana" pitchFamily="34" charset="0"/>
              </a:rPr>
              <a:t>Ρ</a:t>
            </a:r>
            <a:r>
              <a:rPr lang="en-US" sz="2400" i="1" baseline="-2500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l-GR" sz="2400" i="1" baseline="-25000">
                <a:latin typeface="Verdana" pitchFamily="34" charset="0"/>
                <a:ea typeface="Verdana" pitchFamily="34" charset="0"/>
                <a:cs typeface="Verdana" pitchFamily="34" charset="0"/>
              </a:rPr>
              <a:t> 1</a:t>
            </a:r>
            <a:r>
              <a:rPr lang="el-GR" sz="2400" i="1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i="1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2400" i="1" baseline="-25000">
                <a:latin typeface="Verdana" pitchFamily="34" charset="0"/>
                <a:ea typeface="Verdana" pitchFamily="34" charset="0"/>
                <a:cs typeface="Verdana" pitchFamily="34" charset="0"/>
              </a:rPr>
              <a:t>total </a:t>
            </a:r>
            <a:r>
              <a:rPr lang="el-GR" sz="2400">
                <a:latin typeface="Verdana" pitchFamily="34" charset="0"/>
                <a:ea typeface="Verdana" pitchFamily="34" charset="0"/>
                <a:cs typeface="Verdana" pitchFamily="34" charset="0"/>
              </a:rPr>
              <a:t>– π</a:t>
            </a:r>
            <a:r>
              <a:rPr lang="el-GR" sz="2400" baseline="-25000">
                <a:latin typeface="Verdana" pitchFamily="34" charset="0"/>
                <a:ea typeface="Verdana" pitchFamily="34" charset="0"/>
                <a:cs typeface="Verdana" pitchFamily="34" charset="0"/>
              </a:rPr>
              <a:t>1         εντός του αγγείου όπου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l-GR" sz="2400">
                <a:latin typeface="Verdana" pitchFamily="34" charset="0"/>
                <a:ea typeface="Verdana" pitchFamily="34" charset="0"/>
                <a:cs typeface="Verdana" pitchFamily="34" charset="0"/>
              </a:rPr>
              <a:t>π</a:t>
            </a:r>
            <a:r>
              <a:rPr lang="el-GR" sz="2400" baseline="-2500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l-GR" sz="2400">
                <a:latin typeface="Verdana" pitchFamily="34" charset="0"/>
                <a:ea typeface="Verdana" pitchFamily="34" charset="0"/>
                <a:cs typeface="Verdana" pitchFamily="34" charset="0"/>
              </a:rPr>
              <a:t>  : </a:t>
            </a:r>
            <a:r>
              <a:rPr lang="en-US" sz="24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400">
                <a:latin typeface="Verdana" pitchFamily="34" charset="0"/>
                <a:ea typeface="Verdana" pitchFamily="34" charset="0"/>
                <a:cs typeface="Verdana" pitchFamily="34" charset="0"/>
              </a:rPr>
              <a:t>ωσμωτική πίεση εντός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l-G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Ρύθμιση του διάμεσου υγρού </a:t>
            </a:r>
            <a:r>
              <a:rPr lang="el-GR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Τριχοειδές αγγείο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252413" y="2039938"/>
            <a:ext cx="8296275" cy="4649787"/>
            <a:chOff x="197" y="797"/>
            <a:chExt cx="5478" cy="3284"/>
          </a:xfrm>
        </p:grpSpPr>
        <p:grpSp>
          <p:nvGrpSpPr>
            <p:cNvPr id="37895" name="Group 4"/>
            <p:cNvGrpSpPr>
              <a:grpSpLocks/>
            </p:cNvGrpSpPr>
            <p:nvPr/>
          </p:nvGrpSpPr>
          <p:grpSpPr bwMode="auto">
            <a:xfrm>
              <a:off x="1973" y="797"/>
              <a:ext cx="2949" cy="2177"/>
              <a:chOff x="431" y="255"/>
              <a:chExt cx="3765" cy="4173"/>
            </a:xfrm>
          </p:grpSpPr>
          <p:grpSp>
            <p:nvGrpSpPr>
              <p:cNvPr id="37913" name="Group 5"/>
              <p:cNvGrpSpPr>
                <a:grpSpLocks/>
              </p:cNvGrpSpPr>
              <p:nvPr/>
            </p:nvGrpSpPr>
            <p:grpSpPr bwMode="auto">
              <a:xfrm>
                <a:off x="431" y="255"/>
                <a:ext cx="3765" cy="2268"/>
                <a:chOff x="884" y="1344"/>
                <a:chExt cx="3765" cy="2268"/>
              </a:xfrm>
            </p:grpSpPr>
            <p:grpSp>
              <p:nvGrpSpPr>
                <p:cNvPr id="37927" name="Group 6"/>
                <p:cNvGrpSpPr>
                  <a:grpSpLocks/>
                </p:cNvGrpSpPr>
                <p:nvPr/>
              </p:nvGrpSpPr>
              <p:grpSpPr bwMode="auto">
                <a:xfrm rot="-5400000">
                  <a:off x="1633" y="595"/>
                  <a:ext cx="2268" cy="3765"/>
                  <a:chOff x="4308" y="1117"/>
                  <a:chExt cx="1452" cy="1905"/>
                </a:xfrm>
              </p:grpSpPr>
              <p:pic>
                <p:nvPicPr>
                  <p:cNvPr id="37930" name="Picture 7" descr="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08" y="1117"/>
                    <a:ext cx="1452" cy="19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2648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542" y="1253"/>
                    <a:ext cx="179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2649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693" y="1616"/>
                    <a:ext cx="180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2650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513" y="1752"/>
                    <a:ext cx="177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265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638" y="2296"/>
                    <a:ext cx="176" cy="1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265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638" y="2658"/>
                    <a:ext cx="176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265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451" y="2522"/>
                    <a:ext cx="179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12654" name="Rectangle 14"/>
                <p:cNvSpPr>
                  <a:spLocks noChangeArrowheads="1"/>
                </p:cNvSpPr>
                <p:nvPr/>
              </p:nvSpPr>
              <p:spPr bwMode="auto">
                <a:xfrm>
                  <a:off x="1836" y="2161"/>
                  <a:ext cx="1587" cy="589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2655" name="Rectangle 15"/>
                <p:cNvSpPr>
                  <a:spLocks noChangeArrowheads="1"/>
                </p:cNvSpPr>
                <p:nvPr/>
              </p:nvSpPr>
              <p:spPr bwMode="auto">
                <a:xfrm>
                  <a:off x="3290" y="2161"/>
                  <a:ext cx="182" cy="589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7914" name="Group 16"/>
              <p:cNvGrpSpPr>
                <a:grpSpLocks/>
              </p:cNvGrpSpPr>
              <p:nvPr/>
            </p:nvGrpSpPr>
            <p:grpSpPr bwMode="auto">
              <a:xfrm rot="10800000">
                <a:off x="431" y="2160"/>
                <a:ext cx="3764" cy="2268"/>
                <a:chOff x="884" y="1344"/>
                <a:chExt cx="3765" cy="2268"/>
              </a:xfrm>
            </p:grpSpPr>
            <p:grpSp>
              <p:nvGrpSpPr>
                <p:cNvPr id="37917" name="Group 17"/>
                <p:cNvGrpSpPr>
                  <a:grpSpLocks/>
                </p:cNvGrpSpPr>
                <p:nvPr/>
              </p:nvGrpSpPr>
              <p:grpSpPr bwMode="auto">
                <a:xfrm rot="-5400000">
                  <a:off x="1633" y="595"/>
                  <a:ext cx="2268" cy="3765"/>
                  <a:chOff x="4308" y="1117"/>
                  <a:chExt cx="1452" cy="1905"/>
                </a:xfrm>
              </p:grpSpPr>
              <p:pic>
                <p:nvPicPr>
                  <p:cNvPr id="37920" name="Picture 18" descr="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308" y="1117"/>
                    <a:ext cx="1452" cy="19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2659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559" y="1255"/>
                    <a:ext cx="179" cy="1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2660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94" y="1618"/>
                    <a:ext cx="180" cy="13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266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515" y="1749"/>
                    <a:ext cx="179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266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650" y="2296"/>
                    <a:ext cx="180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2663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650" y="2658"/>
                    <a:ext cx="180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1266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521"/>
                    <a:ext cx="179" cy="13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1266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45" y="2126"/>
                  <a:ext cx="1585" cy="589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2666" name="Rectangle 26"/>
                <p:cNvSpPr>
                  <a:spLocks noChangeArrowheads="1"/>
                </p:cNvSpPr>
                <p:nvPr/>
              </p:nvSpPr>
              <p:spPr bwMode="auto">
                <a:xfrm>
                  <a:off x="3295" y="2126"/>
                  <a:ext cx="182" cy="589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2667" name="Rectangle 27"/>
              <p:cNvSpPr>
                <a:spLocks noChangeArrowheads="1"/>
              </p:cNvSpPr>
              <p:nvPr/>
            </p:nvSpPr>
            <p:spPr bwMode="auto">
              <a:xfrm>
                <a:off x="3878" y="1207"/>
                <a:ext cx="225" cy="27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668" name="Rectangle 28"/>
              <p:cNvSpPr>
                <a:spLocks noChangeArrowheads="1"/>
              </p:cNvSpPr>
              <p:nvPr/>
            </p:nvSpPr>
            <p:spPr bwMode="auto">
              <a:xfrm>
                <a:off x="476" y="3204"/>
                <a:ext cx="317" cy="2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2669" name="Text Box 29"/>
            <p:cNvSpPr txBox="1">
              <a:spLocks noChangeArrowheads="1"/>
            </p:cNvSpPr>
            <p:nvPr/>
          </p:nvSpPr>
          <p:spPr bwMode="auto">
            <a:xfrm>
              <a:off x="1292" y="3019"/>
              <a:ext cx="4219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l-GR" sz="2400" b="0" i="1">
                  <a:latin typeface="Verdana" pitchFamily="34" charset="0"/>
                  <a:ea typeface="Verdana" pitchFamily="34" charset="0"/>
                  <a:cs typeface="Verdana" pitchFamily="34" charset="0"/>
                </a:rPr>
                <a:t>Διαφορική πίεση</a:t>
              </a:r>
              <a:r>
                <a:rPr lang="el-GR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      </a:t>
              </a:r>
              <a:r>
                <a:rPr lang="el-GR" sz="2400" i="1">
                  <a:latin typeface="Verdana" pitchFamily="34" charset="0"/>
                  <a:ea typeface="Verdana" pitchFamily="34" charset="0"/>
                  <a:cs typeface="Verdana" pitchFamily="34" charset="0"/>
                </a:rPr>
                <a:t>Ρ</a:t>
              </a:r>
              <a:r>
                <a:rPr lang="en-US" sz="2400" i="1" baseline="-25000">
                  <a:latin typeface="Verdana" pitchFamily="34" charset="0"/>
                  <a:ea typeface="Verdana" pitchFamily="34" charset="0"/>
                  <a:cs typeface="Verdana" pitchFamily="34" charset="0"/>
                </a:rPr>
                <a:t>d</a:t>
              </a:r>
              <a:r>
                <a:rPr lang="el-GR" sz="2400" i="1" baseline="-2500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l-GR" sz="2400" i="1">
                  <a:latin typeface="Verdana" pitchFamily="34" charset="0"/>
                  <a:ea typeface="Verdana" pitchFamily="34" charset="0"/>
                  <a:cs typeface="Verdana" pitchFamily="34" charset="0"/>
                </a:rPr>
                <a:t>= </a:t>
              </a:r>
              <a:r>
                <a:rPr lang="en-US" sz="2400" i="1"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en-US" sz="2400" i="1" baseline="-25000">
                  <a:latin typeface="Verdana" pitchFamily="34" charset="0"/>
                  <a:ea typeface="Verdana" pitchFamily="34" charset="0"/>
                  <a:cs typeface="Verdana" pitchFamily="34" charset="0"/>
                </a:rPr>
                <a:t>total </a:t>
              </a:r>
              <a:r>
                <a:rPr lang="el-GR" sz="2400">
                  <a:latin typeface="Verdana" pitchFamily="34" charset="0"/>
                  <a:ea typeface="Verdana" pitchFamily="34" charset="0"/>
                  <a:cs typeface="Verdana" pitchFamily="34" charset="0"/>
                </a:rPr>
                <a:t>– π</a:t>
              </a:r>
              <a:r>
                <a:rPr lang="en-US" sz="240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endParaRPr lang="el-GR" sz="2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l-GR" sz="2400" b="0">
                  <a:latin typeface="Verdana" pitchFamily="34" charset="0"/>
                  <a:ea typeface="Verdana" pitchFamily="34" charset="0"/>
                  <a:cs typeface="Verdana" pitchFamily="34" charset="0"/>
                </a:rPr>
                <a:t>όπου </a:t>
              </a:r>
            </a:p>
          </p:txBody>
        </p:sp>
        <p:sp>
          <p:nvSpPr>
            <p:cNvPr id="112670" name="Text Box 30"/>
            <p:cNvSpPr txBox="1">
              <a:spLocks noChangeArrowheads="1"/>
            </p:cNvSpPr>
            <p:nvPr/>
          </p:nvSpPr>
          <p:spPr bwMode="auto">
            <a:xfrm>
              <a:off x="4904" y="1982"/>
              <a:ext cx="771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32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π</a:t>
              </a:r>
              <a:r>
                <a:rPr lang="el-GR" sz="32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ι</a:t>
              </a:r>
            </a:p>
          </p:txBody>
        </p:sp>
        <p:sp>
          <p:nvSpPr>
            <p:cNvPr id="112672" name="Text Box 32"/>
            <p:cNvSpPr txBox="1">
              <a:spLocks noChangeArrowheads="1"/>
            </p:cNvSpPr>
            <p:nvPr/>
          </p:nvSpPr>
          <p:spPr bwMode="auto">
            <a:xfrm>
              <a:off x="1428" y="1704"/>
              <a:ext cx="4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sz="32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673" name="Rectangle 33"/>
            <p:cNvSpPr>
              <a:spLocks noChangeArrowheads="1"/>
            </p:cNvSpPr>
            <p:nvPr/>
          </p:nvSpPr>
          <p:spPr bwMode="auto">
            <a:xfrm>
              <a:off x="1927" y="1432"/>
              <a:ext cx="2994" cy="952"/>
            </a:xfrm>
            <a:prstGeom prst="rect">
              <a:avLst/>
            </a:prstGeom>
            <a:gradFill rotWithShape="1">
              <a:gsLst>
                <a:gs pos="0">
                  <a:srgbClr val="FF5050">
                    <a:gamma/>
                    <a:shade val="46275"/>
                    <a:invGamma/>
                    <a:alpha val="0"/>
                  </a:srgbClr>
                </a:gs>
                <a:gs pos="50000">
                  <a:srgbClr val="FF5050"/>
                </a:gs>
                <a:gs pos="100000">
                  <a:srgbClr val="FF5050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674" name="Text Box 34"/>
            <p:cNvSpPr txBox="1">
              <a:spLocks noChangeArrowheads="1"/>
            </p:cNvSpPr>
            <p:nvPr/>
          </p:nvSpPr>
          <p:spPr bwMode="auto">
            <a:xfrm>
              <a:off x="4967" y="1659"/>
              <a:ext cx="456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l-GR" sz="3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675" name="Rectangle 35"/>
            <p:cNvSpPr>
              <a:spLocks noChangeArrowheads="1"/>
            </p:cNvSpPr>
            <p:nvPr/>
          </p:nvSpPr>
          <p:spPr bwMode="auto">
            <a:xfrm>
              <a:off x="1973" y="2566"/>
              <a:ext cx="2953" cy="4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676" name="Rectangle 36"/>
            <p:cNvSpPr>
              <a:spLocks noChangeArrowheads="1"/>
            </p:cNvSpPr>
            <p:nvPr/>
          </p:nvSpPr>
          <p:spPr bwMode="auto">
            <a:xfrm rot="10800000">
              <a:off x="1973" y="797"/>
              <a:ext cx="2953" cy="4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905" name="Text Box 37"/>
            <p:cNvSpPr txBox="1">
              <a:spLocks noChangeArrowheads="1"/>
            </p:cNvSpPr>
            <p:nvPr/>
          </p:nvSpPr>
          <p:spPr bwMode="auto">
            <a:xfrm>
              <a:off x="385" y="3566"/>
              <a:ext cx="1588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0" i="1">
                  <a:latin typeface="Verdana" pitchFamily="34" charset="0"/>
                  <a:ea typeface="Verdana" pitchFamily="34" charset="0"/>
                  <a:cs typeface="Verdana" pitchFamily="34" charset="0"/>
                </a:rPr>
                <a:t>ωσμωτική πίεση</a:t>
              </a:r>
              <a:r>
                <a:rPr lang="el-GR" b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l-GR" b="0" i="1">
                  <a:latin typeface="Verdana" pitchFamily="34" charset="0"/>
                  <a:ea typeface="Verdana" pitchFamily="34" charset="0"/>
                  <a:cs typeface="Verdana" pitchFamily="34" charset="0"/>
                </a:rPr>
                <a:t>π</a:t>
              </a:r>
            </a:p>
          </p:txBody>
        </p:sp>
        <p:sp>
          <p:nvSpPr>
            <p:cNvPr id="112678" name="Text Box 38"/>
            <p:cNvSpPr txBox="1">
              <a:spLocks noChangeArrowheads="1"/>
            </p:cNvSpPr>
            <p:nvPr/>
          </p:nvSpPr>
          <p:spPr bwMode="auto">
            <a:xfrm>
              <a:off x="2608" y="3711"/>
              <a:ext cx="1923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en-US" sz="2800" i="1" baseline="-25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total</a:t>
              </a:r>
              <a:r>
                <a:rPr lang="en-US" sz="2800" i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= P</a:t>
              </a:r>
              <a:r>
                <a:rPr lang="en-US" sz="2800" i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1 </a:t>
              </a:r>
              <a:r>
                <a:rPr lang="en-US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– P</a:t>
              </a:r>
              <a:r>
                <a:rPr lang="en-US" sz="2800" i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l-GR" sz="2800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2679" name="Oval 39"/>
            <p:cNvSpPr>
              <a:spLocks noChangeArrowheads="1"/>
            </p:cNvSpPr>
            <p:nvPr/>
          </p:nvSpPr>
          <p:spPr bwMode="auto">
            <a:xfrm>
              <a:off x="4740" y="1480"/>
              <a:ext cx="225" cy="725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0"/>
                  </a:srgbClr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680" name="Oval 40"/>
            <p:cNvSpPr>
              <a:spLocks noChangeArrowheads="1"/>
            </p:cNvSpPr>
            <p:nvPr/>
          </p:nvSpPr>
          <p:spPr bwMode="auto">
            <a:xfrm>
              <a:off x="1881" y="1480"/>
              <a:ext cx="219" cy="725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0"/>
                  </a:srgbClr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681" name="Rectangle 41"/>
            <p:cNvSpPr>
              <a:spLocks noChangeArrowheads="1"/>
            </p:cNvSpPr>
            <p:nvPr/>
          </p:nvSpPr>
          <p:spPr bwMode="auto">
            <a:xfrm>
              <a:off x="1973" y="1163"/>
              <a:ext cx="2953" cy="31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682" name="Rectangle 42"/>
            <p:cNvSpPr>
              <a:spLocks noChangeArrowheads="1"/>
            </p:cNvSpPr>
            <p:nvPr/>
          </p:nvSpPr>
          <p:spPr bwMode="auto">
            <a:xfrm rot="10800000">
              <a:off x="1973" y="2205"/>
              <a:ext cx="2953" cy="362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685" name="Text Box 45"/>
            <p:cNvSpPr txBox="1">
              <a:spLocks noChangeArrowheads="1"/>
            </p:cNvSpPr>
            <p:nvPr/>
          </p:nvSpPr>
          <p:spPr bwMode="auto">
            <a:xfrm>
              <a:off x="197" y="1168"/>
              <a:ext cx="236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Τοιχώματα τριχοειδούς</a:t>
              </a:r>
            </a:p>
          </p:txBody>
        </p:sp>
        <p:sp>
          <p:nvSpPr>
            <p:cNvPr id="112687" name="Text Box 47"/>
            <p:cNvSpPr txBox="1">
              <a:spLocks noChangeArrowheads="1"/>
            </p:cNvSpPr>
            <p:nvPr/>
          </p:nvSpPr>
          <p:spPr bwMode="auto">
            <a:xfrm>
              <a:off x="435" y="845"/>
              <a:ext cx="190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Διάμεσο υγρό</a:t>
              </a:r>
            </a:p>
          </p:txBody>
        </p:sp>
      </p:grpSp>
      <p:sp>
        <p:nvSpPr>
          <p:cNvPr id="37892" name="Text Box 35"/>
          <p:cNvSpPr txBox="1">
            <a:spLocks noChangeArrowheads="1"/>
          </p:cNvSpPr>
          <p:nvPr/>
        </p:nvSpPr>
        <p:spPr bwMode="auto">
          <a:xfrm>
            <a:off x="3419475" y="2060575"/>
            <a:ext cx="381635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chemeClr val="bg2"/>
                </a:solidFill>
              </a:rPr>
              <a:t>Εκτός  τριχοειδούς π</a:t>
            </a:r>
            <a:r>
              <a:rPr lang="el-GR" sz="2000" baseline="-25000">
                <a:solidFill>
                  <a:schemeClr val="bg2"/>
                </a:solidFill>
              </a:rPr>
              <a:t>ο </a:t>
            </a:r>
            <a:r>
              <a:rPr lang="el-GR" sz="2000">
                <a:solidFill>
                  <a:schemeClr val="bg2"/>
                </a:solidFill>
              </a:rPr>
              <a:t>= </a:t>
            </a:r>
            <a:r>
              <a:rPr lang="en-US" sz="2000">
                <a:solidFill>
                  <a:schemeClr val="bg2"/>
                </a:solidFill>
              </a:rPr>
              <a:t>600</a:t>
            </a:r>
            <a:r>
              <a:rPr lang="el-GR" sz="2000">
                <a:solidFill>
                  <a:schemeClr val="bg2"/>
                </a:solidFill>
              </a:rPr>
              <a:t> </a:t>
            </a:r>
            <a:r>
              <a:rPr lang="en-US" sz="2000">
                <a:solidFill>
                  <a:schemeClr val="bg2"/>
                </a:solidFill>
              </a:rPr>
              <a:t>Pa</a:t>
            </a:r>
            <a:endParaRPr lang="el-GR" sz="2000">
              <a:solidFill>
                <a:schemeClr val="bg2"/>
              </a:solidFill>
            </a:endParaRPr>
          </a:p>
        </p:txBody>
      </p:sp>
      <p:sp>
        <p:nvSpPr>
          <p:cNvPr id="37893" name="Text Box 116"/>
          <p:cNvSpPr txBox="1">
            <a:spLocks noChangeArrowheads="1"/>
          </p:cNvSpPr>
          <p:nvPr/>
        </p:nvSpPr>
        <p:spPr bwMode="auto">
          <a:xfrm>
            <a:off x="4067175" y="3213100"/>
            <a:ext cx="2160588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chemeClr val="bg2"/>
                </a:solidFill>
              </a:rPr>
              <a:t>Εντός  τριχοειδούς π</a:t>
            </a:r>
            <a:r>
              <a:rPr lang="el-GR" sz="2000" baseline="-25000">
                <a:solidFill>
                  <a:schemeClr val="bg2"/>
                </a:solidFill>
              </a:rPr>
              <a:t>1 </a:t>
            </a:r>
            <a:r>
              <a:rPr lang="el-GR" sz="2000">
                <a:solidFill>
                  <a:schemeClr val="bg2"/>
                </a:solidFill>
              </a:rPr>
              <a:t>= 37</a:t>
            </a:r>
            <a:r>
              <a:rPr lang="en-US" sz="2000">
                <a:solidFill>
                  <a:schemeClr val="bg2"/>
                </a:solidFill>
              </a:rPr>
              <a:t>00</a:t>
            </a:r>
            <a:r>
              <a:rPr lang="el-GR" sz="2000">
                <a:solidFill>
                  <a:schemeClr val="bg2"/>
                </a:solidFill>
              </a:rPr>
              <a:t> </a:t>
            </a:r>
            <a:r>
              <a:rPr lang="en-US" sz="2000">
                <a:solidFill>
                  <a:schemeClr val="bg2"/>
                </a:solidFill>
              </a:rPr>
              <a:t>Pa</a:t>
            </a:r>
            <a:endParaRPr lang="el-GR" sz="2000">
              <a:solidFill>
                <a:schemeClr val="bg2"/>
              </a:solidFill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7380288" y="1916113"/>
            <a:ext cx="1168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lang="el-GR" sz="3200" baseline="-25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Ωσμωτικές</a:t>
            </a:r>
            <a:r>
              <a:rPr lang="el-GR" sz="32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πιέσεις εντός και εκτός τριχοειδούς αγγείου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0925"/>
            <a:ext cx="8229600" cy="2620963"/>
          </a:xfrm>
        </p:spPr>
        <p:txBody>
          <a:bodyPr/>
          <a:lstStyle/>
          <a:p>
            <a:pPr algn="ctr" eaLnBrk="1" hangingPunct="1"/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Εντός του τριχοειδούς αγγείου: 	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 π</a:t>
            </a:r>
            <a:r>
              <a:rPr lang="en-US" sz="2800" b="1" baseline="-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= 3700 </a:t>
            </a:r>
            <a:r>
              <a:rPr lang="en-US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</a:t>
            </a: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(28 </a:t>
            </a:r>
            <a:r>
              <a:rPr lang="en-US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mm Hg</a:t>
            </a: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ctr" eaLnBrk="1" hangingPunct="1">
              <a:buFont typeface="Wingdings" pitchFamily="2" charset="2"/>
              <a:buNone/>
            </a:pPr>
            <a:endParaRPr lang="el-GR" sz="2800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Εκτός του τριχοειδούς αγγείου, διάμεσο υγρό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</a:t>
            </a:r>
            <a:r>
              <a:rPr lang="el-GR" sz="2800" b="1" baseline="-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</a:t>
            </a: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600 </a:t>
            </a:r>
            <a:r>
              <a:rPr lang="en-US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</a:t>
            </a: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(4,5 </a:t>
            </a:r>
            <a:r>
              <a:rPr lang="en-US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mm Hg</a:t>
            </a: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9"/>
          <p:cNvGrpSpPr>
            <a:grpSpLocks/>
          </p:cNvGrpSpPr>
          <p:nvPr/>
        </p:nvGrpSpPr>
        <p:grpSpPr bwMode="auto">
          <a:xfrm>
            <a:off x="468313" y="115888"/>
            <a:ext cx="8351837" cy="5702300"/>
            <a:chOff x="295" y="73"/>
            <a:chExt cx="5261" cy="3592"/>
          </a:xfrm>
        </p:grpSpPr>
        <p:sp>
          <p:nvSpPr>
            <p:cNvPr id="151556" name="Text Box 4"/>
            <p:cNvSpPr txBox="1">
              <a:spLocks noChangeArrowheads="1"/>
            </p:cNvSpPr>
            <p:nvPr/>
          </p:nvSpPr>
          <p:spPr bwMode="auto">
            <a:xfrm>
              <a:off x="295" y="73"/>
              <a:ext cx="726" cy="3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4000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3000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2000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1000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-1000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-2000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-3000</a:t>
              </a:r>
            </a:p>
          </p:txBody>
        </p:sp>
        <p:sp>
          <p:nvSpPr>
            <p:cNvPr id="151557" name="Line 5"/>
            <p:cNvSpPr>
              <a:spLocks noChangeShapeType="1"/>
            </p:cNvSpPr>
            <p:nvPr/>
          </p:nvSpPr>
          <p:spPr bwMode="auto">
            <a:xfrm>
              <a:off x="1066" y="300"/>
              <a:ext cx="0" cy="32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558" name="Line 6"/>
            <p:cNvSpPr>
              <a:spLocks noChangeShapeType="1"/>
            </p:cNvSpPr>
            <p:nvPr/>
          </p:nvSpPr>
          <p:spPr bwMode="auto">
            <a:xfrm>
              <a:off x="5556" y="300"/>
              <a:ext cx="0" cy="32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559" name="Line 7"/>
            <p:cNvSpPr>
              <a:spLocks noChangeShapeType="1"/>
            </p:cNvSpPr>
            <p:nvPr/>
          </p:nvSpPr>
          <p:spPr bwMode="auto">
            <a:xfrm>
              <a:off x="1066" y="300"/>
              <a:ext cx="44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560" name="Line 8"/>
            <p:cNvSpPr>
              <a:spLocks noChangeShapeType="1"/>
            </p:cNvSpPr>
            <p:nvPr/>
          </p:nvSpPr>
          <p:spPr bwMode="auto">
            <a:xfrm>
              <a:off x="1066" y="3521"/>
              <a:ext cx="44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939" name="Group 13"/>
          <p:cNvGrpSpPr>
            <a:grpSpLocks/>
          </p:cNvGrpSpPr>
          <p:nvPr/>
        </p:nvGrpSpPr>
        <p:grpSpPr bwMode="auto">
          <a:xfrm>
            <a:off x="1690688" y="981075"/>
            <a:ext cx="7131050" cy="1584325"/>
            <a:chOff x="1065" y="618"/>
            <a:chExt cx="4492" cy="998"/>
          </a:xfrm>
        </p:grpSpPr>
        <p:sp>
          <p:nvSpPr>
            <p:cNvPr id="151562" name="Oval 10"/>
            <p:cNvSpPr>
              <a:spLocks noChangeArrowheads="1"/>
            </p:cNvSpPr>
            <p:nvPr/>
          </p:nvSpPr>
          <p:spPr bwMode="auto">
            <a:xfrm>
              <a:off x="1065" y="618"/>
              <a:ext cx="46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563" name="Oval 11"/>
            <p:cNvSpPr>
              <a:spLocks noChangeArrowheads="1"/>
            </p:cNvSpPr>
            <p:nvPr/>
          </p:nvSpPr>
          <p:spPr bwMode="auto">
            <a:xfrm>
              <a:off x="5511" y="1570"/>
              <a:ext cx="46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564" name="Line 12"/>
            <p:cNvSpPr>
              <a:spLocks noChangeShapeType="1"/>
            </p:cNvSpPr>
            <p:nvPr/>
          </p:nvSpPr>
          <p:spPr bwMode="auto">
            <a:xfrm>
              <a:off x="1066" y="618"/>
              <a:ext cx="4490" cy="99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940" name="Group 14"/>
          <p:cNvGrpSpPr>
            <a:grpSpLocks/>
          </p:cNvGrpSpPr>
          <p:nvPr/>
        </p:nvGrpSpPr>
        <p:grpSpPr bwMode="auto">
          <a:xfrm>
            <a:off x="1692275" y="3644900"/>
            <a:ext cx="7131050" cy="1584325"/>
            <a:chOff x="1065" y="618"/>
            <a:chExt cx="4492" cy="998"/>
          </a:xfrm>
        </p:grpSpPr>
        <p:sp>
          <p:nvSpPr>
            <p:cNvPr id="151567" name="Oval 15"/>
            <p:cNvSpPr>
              <a:spLocks noChangeArrowheads="1"/>
            </p:cNvSpPr>
            <p:nvPr/>
          </p:nvSpPr>
          <p:spPr bwMode="auto">
            <a:xfrm>
              <a:off x="1065" y="618"/>
              <a:ext cx="46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568" name="Oval 16"/>
            <p:cNvSpPr>
              <a:spLocks noChangeArrowheads="1"/>
            </p:cNvSpPr>
            <p:nvPr/>
          </p:nvSpPr>
          <p:spPr bwMode="auto">
            <a:xfrm>
              <a:off x="5511" y="1570"/>
              <a:ext cx="46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569" name="Line 17"/>
            <p:cNvSpPr>
              <a:spLocks noChangeShapeType="1"/>
            </p:cNvSpPr>
            <p:nvPr/>
          </p:nvSpPr>
          <p:spPr bwMode="auto">
            <a:xfrm>
              <a:off x="1066" y="618"/>
              <a:ext cx="4490" cy="998"/>
            </a:xfrm>
            <a:prstGeom prst="line">
              <a:avLst/>
            </a:prstGeom>
            <a:noFill/>
            <a:ln w="38100">
              <a:solidFill>
                <a:srgbClr val="99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941" name="Group 57"/>
          <p:cNvGrpSpPr>
            <a:grpSpLocks/>
          </p:cNvGrpSpPr>
          <p:nvPr/>
        </p:nvGrpSpPr>
        <p:grpSpPr bwMode="auto">
          <a:xfrm>
            <a:off x="720725" y="5589588"/>
            <a:ext cx="8459788" cy="1223962"/>
            <a:chOff x="454" y="3521"/>
            <a:chExt cx="5329" cy="771"/>
          </a:xfrm>
        </p:grpSpPr>
        <p:sp>
          <p:nvSpPr>
            <p:cNvPr id="39948" name="Text Box 19"/>
            <p:cNvSpPr txBox="1">
              <a:spLocks noChangeArrowheads="1"/>
            </p:cNvSpPr>
            <p:nvPr/>
          </p:nvSpPr>
          <p:spPr bwMode="auto">
            <a:xfrm>
              <a:off x="1474" y="3838"/>
              <a:ext cx="37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latin typeface="Arial" charset="0"/>
                </a:rPr>
                <a:t>Απόσταση κατά μήκος του τριχοειδούς</a:t>
              </a:r>
            </a:p>
          </p:txBody>
        </p:sp>
        <p:grpSp>
          <p:nvGrpSpPr>
            <p:cNvPr id="39949" name="Group 20"/>
            <p:cNvGrpSpPr>
              <a:grpSpLocks/>
            </p:cNvGrpSpPr>
            <p:nvPr/>
          </p:nvGrpSpPr>
          <p:grpSpPr bwMode="auto">
            <a:xfrm>
              <a:off x="884" y="3521"/>
              <a:ext cx="4785" cy="363"/>
              <a:chOff x="1766" y="1285"/>
              <a:chExt cx="2943" cy="1942"/>
            </a:xfrm>
          </p:grpSpPr>
          <p:grpSp>
            <p:nvGrpSpPr>
              <p:cNvPr id="39954" name="Group 21"/>
              <p:cNvGrpSpPr>
                <a:grpSpLocks/>
              </p:cNvGrpSpPr>
              <p:nvPr/>
            </p:nvGrpSpPr>
            <p:grpSpPr bwMode="auto">
              <a:xfrm>
                <a:off x="1853" y="1285"/>
                <a:ext cx="2813" cy="1942"/>
                <a:chOff x="431" y="255"/>
                <a:chExt cx="3765" cy="4173"/>
              </a:xfrm>
            </p:grpSpPr>
            <p:grpSp>
              <p:nvGrpSpPr>
                <p:cNvPr id="39964" name="Group 22"/>
                <p:cNvGrpSpPr>
                  <a:grpSpLocks/>
                </p:cNvGrpSpPr>
                <p:nvPr/>
              </p:nvGrpSpPr>
              <p:grpSpPr bwMode="auto">
                <a:xfrm>
                  <a:off x="431" y="255"/>
                  <a:ext cx="3765" cy="2268"/>
                  <a:chOff x="884" y="1344"/>
                  <a:chExt cx="3765" cy="2268"/>
                </a:xfrm>
              </p:grpSpPr>
              <p:grpSp>
                <p:nvGrpSpPr>
                  <p:cNvPr id="39978" name="Group 2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33" y="595"/>
                    <a:ext cx="2268" cy="3765"/>
                    <a:chOff x="4308" y="1117"/>
                    <a:chExt cx="1452" cy="1905"/>
                  </a:xfrm>
                </p:grpSpPr>
                <p:pic>
                  <p:nvPicPr>
                    <p:cNvPr id="39981" name="Picture 24" descr="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308" y="1117"/>
                      <a:ext cx="1452" cy="19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51577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2" y="1253"/>
                      <a:ext cx="177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1578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3" y="1616"/>
                      <a:ext cx="184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1579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8" y="1752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1580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0" y="2296"/>
                      <a:ext cx="177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1581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0" y="2659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1582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3" y="2523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5158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160"/>
                    <a:ext cx="1587" cy="586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158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289" y="2160"/>
                    <a:ext cx="181" cy="586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9965" name="Group 33"/>
                <p:cNvGrpSpPr>
                  <a:grpSpLocks/>
                </p:cNvGrpSpPr>
                <p:nvPr/>
              </p:nvGrpSpPr>
              <p:grpSpPr bwMode="auto">
                <a:xfrm rot="10800000">
                  <a:off x="431" y="2160"/>
                  <a:ext cx="3764" cy="2268"/>
                  <a:chOff x="884" y="1344"/>
                  <a:chExt cx="3765" cy="2268"/>
                </a:xfrm>
              </p:grpSpPr>
              <p:grpSp>
                <p:nvGrpSpPr>
                  <p:cNvPr id="39968" name="Group 3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33" y="595"/>
                    <a:ext cx="2268" cy="3765"/>
                    <a:chOff x="4308" y="1117"/>
                    <a:chExt cx="1452" cy="1905"/>
                  </a:xfrm>
                </p:grpSpPr>
                <p:pic>
                  <p:nvPicPr>
                    <p:cNvPr id="39971" name="Picture 35" descr="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308" y="1117"/>
                      <a:ext cx="1452" cy="19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51588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2" y="1253"/>
                      <a:ext cx="177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1589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4" y="1615"/>
                      <a:ext cx="184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1590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8" y="1752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1591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" y="2296"/>
                      <a:ext cx="177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1592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" y="2659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1593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2" y="2523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5159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842" y="2160"/>
                    <a:ext cx="1588" cy="586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159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289" y="2160"/>
                    <a:ext cx="181" cy="586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51596" name="Rectangle 44"/>
                <p:cNvSpPr>
                  <a:spLocks noChangeArrowheads="1"/>
                </p:cNvSpPr>
                <p:nvPr/>
              </p:nvSpPr>
              <p:spPr bwMode="auto">
                <a:xfrm>
                  <a:off x="3878" y="1209"/>
                  <a:ext cx="226" cy="27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1597" name="Rectangle 45"/>
                <p:cNvSpPr>
                  <a:spLocks noChangeArrowheads="1"/>
                </p:cNvSpPr>
                <p:nvPr/>
              </p:nvSpPr>
              <p:spPr bwMode="auto">
                <a:xfrm>
                  <a:off x="476" y="3198"/>
                  <a:ext cx="317" cy="23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1598" name="Rectangle 46"/>
              <p:cNvSpPr>
                <a:spLocks noChangeArrowheads="1"/>
              </p:cNvSpPr>
              <p:nvPr/>
            </p:nvSpPr>
            <p:spPr bwMode="auto">
              <a:xfrm>
                <a:off x="1809" y="1851"/>
                <a:ext cx="2857" cy="849"/>
              </a:xfrm>
              <a:prstGeom prst="rect">
                <a:avLst/>
              </a:prstGeom>
              <a:gradFill rotWithShape="1">
                <a:gsLst>
                  <a:gs pos="0">
                    <a:srgbClr val="FF5050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5050"/>
                  </a:gs>
                  <a:gs pos="100000">
                    <a:srgbClr val="FF5050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599" name="Rectangle 47"/>
              <p:cNvSpPr>
                <a:spLocks noChangeArrowheads="1"/>
              </p:cNvSpPr>
              <p:nvPr/>
            </p:nvSpPr>
            <p:spPr bwMode="auto">
              <a:xfrm>
                <a:off x="1853" y="2863"/>
                <a:ext cx="2813" cy="364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600" name="Rectangle 48"/>
              <p:cNvSpPr>
                <a:spLocks noChangeArrowheads="1"/>
              </p:cNvSpPr>
              <p:nvPr/>
            </p:nvSpPr>
            <p:spPr bwMode="auto">
              <a:xfrm rot="10800000">
                <a:off x="1853" y="1285"/>
                <a:ext cx="2813" cy="364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601" name="Oval 49"/>
              <p:cNvSpPr>
                <a:spLocks noChangeArrowheads="1"/>
              </p:cNvSpPr>
              <p:nvPr/>
            </p:nvSpPr>
            <p:spPr bwMode="auto">
              <a:xfrm>
                <a:off x="4493" y="1895"/>
                <a:ext cx="216" cy="647"/>
              </a:xfrm>
              <a:prstGeom prst="ellipse">
                <a:avLst/>
              </a:prstGeom>
              <a:gradFill rotWithShape="1">
                <a:gsLst>
                  <a:gs pos="0">
                    <a:srgbClr val="FF5050">
                      <a:alpha val="0"/>
                    </a:srgbClr>
                  </a:gs>
                  <a:gs pos="100000">
                    <a:srgbClr val="FF505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602" name="Oval 50"/>
              <p:cNvSpPr>
                <a:spLocks noChangeArrowheads="1"/>
              </p:cNvSpPr>
              <p:nvPr/>
            </p:nvSpPr>
            <p:spPr bwMode="auto">
              <a:xfrm>
                <a:off x="1766" y="1895"/>
                <a:ext cx="217" cy="647"/>
              </a:xfrm>
              <a:prstGeom prst="ellipse">
                <a:avLst/>
              </a:prstGeom>
              <a:gradFill rotWithShape="1">
                <a:gsLst>
                  <a:gs pos="0">
                    <a:srgbClr val="FF5050">
                      <a:alpha val="0"/>
                    </a:srgbClr>
                  </a:gs>
                  <a:gs pos="100000">
                    <a:srgbClr val="FF505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603" name="Rectangle 51"/>
              <p:cNvSpPr>
                <a:spLocks noChangeArrowheads="1"/>
              </p:cNvSpPr>
              <p:nvPr/>
            </p:nvSpPr>
            <p:spPr bwMode="auto">
              <a:xfrm>
                <a:off x="1853" y="1611"/>
                <a:ext cx="2813" cy="284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604" name="Rectangle 52"/>
              <p:cNvSpPr>
                <a:spLocks noChangeArrowheads="1"/>
              </p:cNvSpPr>
              <p:nvPr/>
            </p:nvSpPr>
            <p:spPr bwMode="auto">
              <a:xfrm rot="10800000">
                <a:off x="1853" y="2542"/>
                <a:ext cx="2813" cy="321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1605" name="Text Box 53"/>
            <p:cNvSpPr txBox="1">
              <a:spLocks noChangeArrowheads="1"/>
            </p:cNvSpPr>
            <p:nvPr/>
          </p:nvSpPr>
          <p:spPr bwMode="auto">
            <a:xfrm>
              <a:off x="454" y="4061"/>
              <a:ext cx="1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Αρτηριακό άκρο</a:t>
              </a:r>
            </a:p>
          </p:txBody>
        </p:sp>
        <p:sp>
          <p:nvSpPr>
            <p:cNvPr id="151606" name="Text Box 54"/>
            <p:cNvSpPr txBox="1">
              <a:spLocks noChangeArrowheads="1"/>
            </p:cNvSpPr>
            <p:nvPr/>
          </p:nvSpPr>
          <p:spPr bwMode="auto">
            <a:xfrm>
              <a:off x="4785" y="4061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Φλεβικό άκρο</a:t>
              </a:r>
            </a:p>
          </p:txBody>
        </p:sp>
        <p:sp>
          <p:nvSpPr>
            <p:cNvPr id="151607" name="AutoShape 55"/>
            <p:cNvSpPr>
              <a:spLocks noChangeArrowheads="1"/>
            </p:cNvSpPr>
            <p:nvPr/>
          </p:nvSpPr>
          <p:spPr bwMode="auto">
            <a:xfrm>
              <a:off x="975" y="3793"/>
              <a:ext cx="182" cy="317"/>
            </a:xfrm>
            <a:prstGeom prst="upArrow">
              <a:avLst>
                <a:gd name="adj1" fmla="val 50000"/>
                <a:gd name="adj2" fmla="val 4354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608" name="AutoShape 56"/>
            <p:cNvSpPr>
              <a:spLocks noChangeArrowheads="1"/>
            </p:cNvSpPr>
            <p:nvPr/>
          </p:nvSpPr>
          <p:spPr bwMode="auto">
            <a:xfrm>
              <a:off x="5420" y="3793"/>
              <a:ext cx="182" cy="317"/>
            </a:xfrm>
            <a:prstGeom prst="upArrow">
              <a:avLst>
                <a:gd name="adj1" fmla="val 50000"/>
                <a:gd name="adj2" fmla="val 43544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1610" name="Text Box 58"/>
          <p:cNvSpPr txBox="1">
            <a:spLocks noChangeArrowheads="1"/>
          </p:cNvSpPr>
          <p:nvPr/>
        </p:nvSpPr>
        <p:spPr bwMode="auto">
          <a:xfrm rot="16200000">
            <a:off x="-1000919" y="3385345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Πίεση σε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Pascal</a:t>
            </a:r>
            <a:endParaRPr lang="el-G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611" name="Text Box 59"/>
          <p:cNvSpPr txBox="1">
            <a:spLocks noChangeArrowheads="1"/>
          </p:cNvSpPr>
          <p:nvPr/>
        </p:nvSpPr>
        <p:spPr bwMode="auto">
          <a:xfrm>
            <a:off x="3851275" y="1052513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Ολική πίεση εντός του αγγείου </a:t>
            </a:r>
          </a:p>
        </p:txBody>
      </p:sp>
      <p:sp>
        <p:nvSpPr>
          <p:cNvPr id="151612" name="Text Box 60"/>
          <p:cNvSpPr txBox="1">
            <a:spLocks noChangeArrowheads="1"/>
          </p:cNvSpPr>
          <p:nvPr/>
        </p:nvSpPr>
        <p:spPr bwMode="auto">
          <a:xfrm>
            <a:off x="4140200" y="3854450"/>
            <a:ext cx="374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Διαφορική  πίεση εντός του αγγείου </a:t>
            </a:r>
          </a:p>
        </p:txBody>
      </p:sp>
      <p:sp>
        <p:nvSpPr>
          <p:cNvPr id="151613" name="Line 61"/>
          <p:cNvSpPr>
            <a:spLocks noChangeShapeType="1"/>
          </p:cNvSpPr>
          <p:nvPr/>
        </p:nvSpPr>
        <p:spPr bwMode="auto">
          <a:xfrm>
            <a:off x="3132138" y="1412875"/>
            <a:ext cx="0" cy="252095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14" name="Text Box 62"/>
          <p:cNvSpPr txBox="1">
            <a:spLocks noChangeArrowheads="1"/>
          </p:cNvSpPr>
          <p:nvPr/>
        </p:nvSpPr>
        <p:spPr bwMode="auto">
          <a:xfrm>
            <a:off x="3203575" y="2636838"/>
            <a:ext cx="4824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- 37000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Pa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 Ωσμωτική πίεση εντός του αγγείου </a:t>
            </a:r>
          </a:p>
        </p:txBody>
      </p:sp>
      <p:sp>
        <p:nvSpPr>
          <p:cNvPr id="151615" name="Text Box 63"/>
          <p:cNvSpPr txBox="1">
            <a:spLocks noChangeArrowheads="1"/>
          </p:cNvSpPr>
          <p:nvPr/>
        </p:nvSpPr>
        <p:spPr bwMode="auto">
          <a:xfrm>
            <a:off x="2627313" y="115888"/>
            <a:ext cx="5257800" cy="679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Πιέσεις εντός του αγγείου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468313" y="115888"/>
            <a:ext cx="8351837" cy="5702300"/>
            <a:chOff x="295" y="73"/>
            <a:chExt cx="5261" cy="3592"/>
          </a:xfrm>
        </p:grpSpPr>
        <p:sp>
          <p:nvSpPr>
            <p:cNvPr id="152579" name="Text Box 3"/>
            <p:cNvSpPr txBox="1">
              <a:spLocks noChangeArrowheads="1"/>
            </p:cNvSpPr>
            <p:nvPr/>
          </p:nvSpPr>
          <p:spPr bwMode="auto">
            <a:xfrm>
              <a:off x="295" y="73"/>
              <a:ext cx="726" cy="3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4000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3000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2000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1000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-1000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-2000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3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-3000</a:t>
              </a:r>
            </a:p>
          </p:txBody>
        </p:sp>
        <p:sp>
          <p:nvSpPr>
            <p:cNvPr id="152580" name="Line 4"/>
            <p:cNvSpPr>
              <a:spLocks noChangeShapeType="1"/>
            </p:cNvSpPr>
            <p:nvPr/>
          </p:nvSpPr>
          <p:spPr bwMode="auto">
            <a:xfrm>
              <a:off x="1066" y="300"/>
              <a:ext cx="0" cy="32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581" name="Line 5"/>
            <p:cNvSpPr>
              <a:spLocks noChangeShapeType="1"/>
            </p:cNvSpPr>
            <p:nvPr/>
          </p:nvSpPr>
          <p:spPr bwMode="auto">
            <a:xfrm>
              <a:off x="5556" y="300"/>
              <a:ext cx="0" cy="32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582" name="Line 6"/>
            <p:cNvSpPr>
              <a:spLocks noChangeShapeType="1"/>
            </p:cNvSpPr>
            <p:nvPr/>
          </p:nvSpPr>
          <p:spPr bwMode="auto">
            <a:xfrm>
              <a:off x="1066" y="300"/>
              <a:ext cx="44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583" name="Line 7"/>
            <p:cNvSpPr>
              <a:spLocks noChangeShapeType="1"/>
            </p:cNvSpPr>
            <p:nvPr/>
          </p:nvSpPr>
          <p:spPr bwMode="auto">
            <a:xfrm>
              <a:off x="1066" y="3521"/>
              <a:ext cx="44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2584" name="Line 8"/>
          <p:cNvSpPr>
            <a:spLocks noChangeShapeType="1"/>
          </p:cNvSpPr>
          <p:nvPr/>
        </p:nvSpPr>
        <p:spPr bwMode="auto">
          <a:xfrm>
            <a:off x="1692275" y="3860800"/>
            <a:ext cx="71278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>
            <a:off x="1692275" y="4365625"/>
            <a:ext cx="7127875" cy="0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5" name="Group 10"/>
          <p:cNvGrpSpPr>
            <a:grpSpLocks/>
          </p:cNvGrpSpPr>
          <p:nvPr/>
        </p:nvGrpSpPr>
        <p:grpSpPr bwMode="auto">
          <a:xfrm>
            <a:off x="720725" y="5589588"/>
            <a:ext cx="8459788" cy="1223962"/>
            <a:chOff x="454" y="3521"/>
            <a:chExt cx="5329" cy="771"/>
          </a:xfrm>
        </p:grpSpPr>
        <p:sp>
          <p:nvSpPr>
            <p:cNvPr id="40972" name="Text Box 11"/>
            <p:cNvSpPr txBox="1">
              <a:spLocks noChangeArrowheads="1"/>
            </p:cNvSpPr>
            <p:nvPr/>
          </p:nvSpPr>
          <p:spPr bwMode="auto">
            <a:xfrm>
              <a:off x="1474" y="3838"/>
              <a:ext cx="37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latin typeface="Arial" charset="0"/>
                </a:rPr>
                <a:t>Απόσταση κατά μήκος του τριχοειδούς</a:t>
              </a:r>
            </a:p>
          </p:txBody>
        </p:sp>
        <p:grpSp>
          <p:nvGrpSpPr>
            <p:cNvPr id="40973" name="Group 12"/>
            <p:cNvGrpSpPr>
              <a:grpSpLocks/>
            </p:cNvGrpSpPr>
            <p:nvPr/>
          </p:nvGrpSpPr>
          <p:grpSpPr bwMode="auto">
            <a:xfrm>
              <a:off x="884" y="3521"/>
              <a:ext cx="4785" cy="363"/>
              <a:chOff x="1766" y="1285"/>
              <a:chExt cx="2943" cy="1942"/>
            </a:xfrm>
          </p:grpSpPr>
          <p:grpSp>
            <p:nvGrpSpPr>
              <p:cNvPr id="40978" name="Group 13"/>
              <p:cNvGrpSpPr>
                <a:grpSpLocks/>
              </p:cNvGrpSpPr>
              <p:nvPr/>
            </p:nvGrpSpPr>
            <p:grpSpPr bwMode="auto">
              <a:xfrm>
                <a:off x="1853" y="1285"/>
                <a:ext cx="2813" cy="1942"/>
                <a:chOff x="431" y="255"/>
                <a:chExt cx="3765" cy="4173"/>
              </a:xfrm>
            </p:grpSpPr>
            <p:grpSp>
              <p:nvGrpSpPr>
                <p:cNvPr id="40988" name="Group 14"/>
                <p:cNvGrpSpPr>
                  <a:grpSpLocks/>
                </p:cNvGrpSpPr>
                <p:nvPr/>
              </p:nvGrpSpPr>
              <p:grpSpPr bwMode="auto">
                <a:xfrm>
                  <a:off x="431" y="255"/>
                  <a:ext cx="3765" cy="2268"/>
                  <a:chOff x="884" y="1344"/>
                  <a:chExt cx="3765" cy="2268"/>
                </a:xfrm>
              </p:grpSpPr>
              <p:grpSp>
                <p:nvGrpSpPr>
                  <p:cNvPr id="41002" name="Group 15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33" y="595"/>
                    <a:ext cx="2268" cy="3765"/>
                    <a:chOff x="4308" y="1117"/>
                    <a:chExt cx="1452" cy="1905"/>
                  </a:xfrm>
                </p:grpSpPr>
                <p:pic>
                  <p:nvPicPr>
                    <p:cNvPr id="41005" name="Picture 16" descr="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308" y="1117"/>
                      <a:ext cx="1452" cy="19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52593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2" y="1253"/>
                      <a:ext cx="177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2594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3" y="1616"/>
                      <a:ext cx="184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2595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8" y="1752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2596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0" y="2296"/>
                      <a:ext cx="177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2597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0" y="2659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2598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3" y="2523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5259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160"/>
                    <a:ext cx="1587" cy="586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260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289" y="2160"/>
                    <a:ext cx="181" cy="586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0989" name="Group 25"/>
                <p:cNvGrpSpPr>
                  <a:grpSpLocks/>
                </p:cNvGrpSpPr>
                <p:nvPr/>
              </p:nvGrpSpPr>
              <p:grpSpPr bwMode="auto">
                <a:xfrm rot="10800000">
                  <a:off x="431" y="2160"/>
                  <a:ext cx="3764" cy="2268"/>
                  <a:chOff x="884" y="1344"/>
                  <a:chExt cx="3765" cy="2268"/>
                </a:xfrm>
              </p:grpSpPr>
              <p:grpSp>
                <p:nvGrpSpPr>
                  <p:cNvPr id="40992" name="Group 26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33" y="595"/>
                    <a:ext cx="2268" cy="3765"/>
                    <a:chOff x="4308" y="1117"/>
                    <a:chExt cx="1452" cy="1905"/>
                  </a:xfrm>
                </p:grpSpPr>
                <p:pic>
                  <p:nvPicPr>
                    <p:cNvPr id="40995" name="Picture 27" descr="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308" y="1117"/>
                      <a:ext cx="1452" cy="19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52604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2" y="1253"/>
                      <a:ext cx="177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2605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4" y="1615"/>
                      <a:ext cx="184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2606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8" y="1752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2607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" y="2296"/>
                      <a:ext cx="177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2608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" y="2659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2609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2" y="2523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5261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842" y="2160"/>
                    <a:ext cx="1588" cy="586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261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289" y="2160"/>
                    <a:ext cx="181" cy="586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52612" name="Rectangle 36"/>
                <p:cNvSpPr>
                  <a:spLocks noChangeArrowheads="1"/>
                </p:cNvSpPr>
                <p:nvPr/>
              </p:nvSpPr>
              <p:spPr bwMode="auto">
                <a:xfrm>
                  <a:off x="3878" y="1209"/>
                  <a:ext cx="226" cy="27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2613" name="Rectangle 37"/>
                <p:cNvSpPr>
                  <a:spLocks noChangeArrowheads="1"/>
                </p:cNvSpPr>
                <p:nvPr/>
              </p:nvSpPr>
              <p:spPr bwMode="auto">
                <a:xfrm>
                  <a:off x="476" y="3198"/>
                  <a:ext cx="317" cy="23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2614" name="Rectangle 38"/>
              <p:cNvSpPr>
                <a:spLocks noChangeArrowheads="1"/>
              </p:cNvSpPr>
              <p:nvPr/>
            </p:nvSpPr>
            <p:spPr bwMode="auto">
              <a:xfrm>
                <a:off x="1809" y="1851"/>
                <a:ext cx="2857" cy="849"/>
              </a:xfrm>
              <a:prstGeom prst="rect">
                <a:avLst/>
              </a:prstGeom>
              <a:gradFill rotWithShape="1">
                <a:gsLst>
                  <a:gs pos="0">
                    <a:srgbClr val="FF5050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5050"/>
                  </a:gs>
                  <a:gs pos="100000">
                    <a:srgbClr val="FF5050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615" name="Rectangle 39"/>
              <p:cNvSpPr>
                <a:spLocks noChangeArrowheads="1"/>
              </p:cNvSpPr>
              <p:nvPr/>
            </p:nvSpPr>
            <p:spPr bwMode="auto">
              <a:xfrm>
                <a:off x="1853" y="2863"/>
                <a:ext cx="2813" cy="364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616" name="Rectangle 40"/>
              <p:cNvSpPr>
                <a:spLocks noChangeArrowheads="1"/>
              </p:cNvSpPr>
              <p:nvPr/>
            </p:nvSpPr>
            <p:spPr bwMode="auto">
              <a:xfrm rot="10800000">
                <a:off x="1853" y="1285"/>
                <a:ext cx="2813" cy="364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617" name="Oval 41"/>
              <p:cNvSpPr>
                <a:spLocks noChangeArrowheads="1"/>
              </p:cNvSpPr>
              <p:nvPr/>
            </p:nvSpPr>
            <p:spPr bwMode="auto">
              <a:xfrm>
                <a:off x="4493" y="1895"/>
                <a:ext cx="216" cy="647"/>
              </a:xfrm>
              <a:prstGeom prst="ellipse">
                <a:avLst/>
              </a:prstGeom>
              <a:gradFill rotWithShape="1">
                <a:gsLst>
                  <a:gs pos="0">
                    <a:srgbClr val="FF5050">
                      <a:alpha val="0"/>
                    </a:srgbClr>
                  </a:gs>
                  <a:gs pos="100000">
                    <a:srgbClr val="FF505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618" name="Oval 42"/>
              <p:cNvSpPr>
                <a:spLocks noChangeArrowheads="1"/>
              </p:cNvSpPr>
              <p:nvPr/>
            </p:nvSpPr>
            <p:spPr bwMode="auto">
              <a:xfrm>
                <a:off x="1766" y="1895"/>
                <a:ext cx="217" cy="647"/>
              </a:xfrm>
              <a:prstGeom prst="ellipse">
                <a:avLst/>
              </a:prstGeom>
              <a:gradFill rotWithShape="1">
                <a:gsLst>
                  <a:gs pos="0">
                    <a:srgbClr val="FF5050">
                      <a:alpha val="0"/>
                    </a:srgbClr>
                  </a:gs>
                  <a:gs pos="100000">
                    <a:srgbClr val="FF505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619" name="Rectangle 43"/>
              <p:cNvSpPr>
                <a:spLocks noChangeArrowheads="1"/>
              </p:cNvSpPr>
              <p:nvPr/>
            </p:nvSpPr>
            <p:spPr bwMode="auto">
              <a:xfrm>
                <a:off x="1853" y="1611"/>
                <a:ext cx="2813" cy="284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620" name="Rectangle 44"/>
              <p:cNvSpPr>
                <a:spLocks noChangeArrowheads="1"/>
              </p:cNvSpPr>
              <p:nvPr/>
            </p:nvSpPr>
            <p:spPr bwMode="auto">
              <a:xfrm rot="10800000">
                <a:off x="1853" y="2542"/>
                <a:ext cx="2813" cy="321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2621" name="Text Box 45"/>
            <p:cNvSpPr txBox="1">
              <a:spLocks noChangeArrowheads="1"/>
            </p:cNvSpPr>
            <p:nvPr/>
          </p:nvSpPr>
          <p:spPr bwMode="auto">
            <a:xfrm>
              <a:off x="454" y="4061"/>
              <a:ext cx="1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Αρτηριακό άκρο</a:t>
              </a:r>
            </a:p>
          </p:txBody>
        </p:sp>
        <p:sp>
          <p:nvSpPr>
            <p:cNvPr id="152622" name="Text Box 46"/>
            <p:cNvSpPr txBox="1">
              <a:spLocks noChangeArrowheads="1"/>
            </p:cNvSpPr>
            <p:nvPr/>
          </p:nvSpPr>
          <p:spPr bwMode="auto">
            <a:xfrm>
              <a:off x="4785" y="4061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Φλεβικό άκρο</a:t>
              </a:r>
            </a:p>
          </p:txBody>
        </p:sp>
        <p:sp>
          <p:nvSpPr>
            <p:cNvPr id="152623" name="AutoShape 47"/>
            <p:cNvSpPr>
              <a:spLocks noChangeArrowheads="1"/>
            </p:cNvSpPr>
            <p:nvPr/>
          </p:nvSpPr>
          <p:spPr bwMode="auto">
            <a:xfrm>
              <a:off x="975" y="3793"/>
              <a:ext cx="182" cy="317"/>
            </a:xfrm>
            <a:prstGeom prst="upArrow">
              <a:avLst>
                <a:gd name="adj1" fmla="val 50000"/>
                <a:gd name="adj2" fmla="val 4354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624" name="AutoShape 48"/>
            <p:cNvSpPr>
              <a:spLocks noChangeArrowheads="1"/>
            </p:cNvSpPr>
            <p:nvPr/>
          </p:nvSpPr>
          <p:spPr bwMode="auto">
            <a:xfrm>
              <a:off x="5420" y="3793"/>
              <a:ext cx="182" cy="317"/>
            </a:xfrm>
            <a:prstGeom prst="upArrow">
              <a:avLst>
                <a:gd name="adj1" fmla="val 50000"/>
                <a:gd name="adj2" fmla="val 43544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2625" name="Text Box 49"/>
          <p:cNvSpPr txBox="1">
            <a:spLocks noChangeArrowheads="1"/>
          </p:cNvSpPr>
          <p:nvPr/>
        </p:nvSpPr>
        <p:spPr bwMode="auto">
          <a:xfrm rot="16200000">
            <a:off x="-1000919" y="3385345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Πίεση σε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Pascal</a:t>
            </a:r>
            <a:endParaRPr lang="el-G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26" name="Text Box 50"/>
          <p:cNvSpPr txBox="1">
            <a:spLocks noChangeArrowheads="1"/>
          </p:cNvSpPr>
          <p:nvPr/>
        </p:nvSpPr>
        <p:spPr bwMode="auto">
          <a:xfrm>
            <a:off x="1763713" y="3494088"/>
            <a:ext cx="4824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600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Pa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 Ωσμωτική πίεση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εκτός του αγγείου </a:t>
            </a:r>
          </a:p>
        </p:txBody>
      </p:sp>
      <p:sp>
        <p:nvSpPr>
          <p:cNvPr id="152627" name="Text Box 51"/>
          <p:cNvSpPr txBox="1">
            <a:spLocks noChangeArrowheads="1"/>
          </p:cNvSpPr>
          <p:nvPr/>
        </p:nvSpPr>
        <p:spPr bwMode="auto">
          <a:xfrm>
            <a:off x="3779838" y="393382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- 8</a:t>
            </a: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</a:t>
            </a: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</a:t>
            </a: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Ολική πίεση</a:t>
            </a: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εκτός του αγγείου </a:t>
            </a:r>
          </a:p>
        </p:txBody>
      </p:sp>
      <p:sp>
        <p:nvSpPr>
          <p:cNvPr id="152628" name="Text Box 52"/>
          <p:cNvSpPr txBox="1">
            <a:spLocks noChangeArrowheads="1"/>
          </p:cNvSpPr>
          <p:nvPr/>
        </p:nvSpPr>
        <p:spPr bwMode="auto">
          <a:xfrm>
            <a:off x="1908175" y="4508500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- 1400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Pa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 Διαφορική πίεση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εκτός του αγγείου </a:t>
            </a:r>
          </a:p>
        </p:txBody>
      </p:sp>
      <p:sp>
        <p:nvSpPr>
          <p:cNvPr id="152629" name="Line 53"/>
          <p:cNvSpPr>
            <a:spLocks noChangeShapeType="1"/>
          </p:cNvSpPr>
          <p:nvPr/>
        </p:nvSpPr>
        <p:spPr bwMode="auto">
          <a:xfrm>
            <a:off x="3779838" y="3933825"/>
            <a:ext cx="0" cy="4318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lg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630" name="Text Box 54"/>
          <p:cNvSpPr txBox="1">
            <a:spLocks noChangeArrowheads="1"/>
          </p:cNvSpPr>
          <p:nvPr/>
        </p:nvSpPr>
        <p:spPr bwMode="auto">
          <a:xfrm>
            <a:off x="2627313" y="115888"/>
            <a:ext cx="5184775" cy="1228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Πιέσεις εκτός του αγγείου    (εξωκυττάριος χώρος)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57"/>
          <p:cNvGrpSpPr>
            <a:grpSpLocks/>
          </p:cNvGrpSpPr>
          <p:nvPr/>
        </p:nvGrpSpPr>
        <p:grpSpPr bwMode="auto">
          <a:xfrm>
            <a:off x="247650" y="115888"/>
            <a:ext cx="8932863" cy="6742112"/>
            <a:chOff x="156" y="73"/>
            <a:chExt cx="5627" cy="4247"/>
          </a:xfrm>
        </p:grpSpPr>
        <p:grpSp>
          <p:nvGrpSpPr>
            <p:cNvPr id="41989" name="Group 2"/>
            <p:cNvGrpSpPr>
              <a:grpSpLocks/>
            </p:cNvGrpSpPr>
            <p:nvPr/>
          </p:nvGrpSpPr>
          <p:grpSpPr bwMode="auto">
            <a:xfrm>
              <a:off x="295" y="73"/>
              <a:ext cx="5261" cy="3592"/>
              <a:chOff x="295" y="73"/>
              <a:chExt cx="5261" cy="3592"/>
            </a:xfrm>
          </p:grpSpPr>
          <p:sp>
            <p:nvSpPr>
              <p:cNvPr id="153603" name="Text Box 3"/>
              <p:cNvSpPr txBox="1">
                <a:spLocks noChangeArrowheads="1"/>
              </p:cNvSpPr>
              <p:nvPr/>
            </p:nvSpPr>
            <p:spPr bwMode="auto">
              <a:xfrm>
                <a:off x="295" y="73"/>
                <a:ext cx="726" cy="3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4000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3000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2000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1000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    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-1000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-2000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-3000</a:t>
                </a:r>
              </a:p>
            </p:txBody>
          </p:sp>
          <p:sp>
            <p:nvSpPr>
              <p:cNvPr id="153604" name="Line 4"/>
              <p:cNvSpPr>
                <a:spLocks noChangeShapeType="1"/>
              </p:cNvSpPr>
              <p:nvPr/>
            </p:nvSpPr>
            <p:spPr bwMode="auto">
              <a:xfrm>
                <a:off x="1066" y="300"/>
                <a:ext cx="0" cy="322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605" name="Line 5"/>
              <p:cNvSpPr>
                <a:spLocks noChangeShapeType="1"/>
              </p:cNvSpPr>
              <p:nvPr/>
            </p:nvSpPr>
            <p:spPr bwMode="auto">
              <a:xfrm>
                <a:off x="5556" y="300"/>
                <a:ext cx="0" cy="322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606" name="Line 6"/>
              <p:cNvSpPr>
                <a:spLocks noChangeShapeType="1"/>
              </p:cNvSpPr>
              <p:nvPr/>
            </p:nvSpPr>
            <p:spPr bwMode="auto">
              <a:xfrm>
                <a:off x="1066" y="300"/>
                <a:ext cx="449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607" name="Line 7"/>
              <p:cNvSpPr>
                <a:spLocks noChangeShapeType="1"/>
              </p:cNvSpPr>
              <p:nvPr/>
            </p:nvSpPr>
            <p:spPr bwMode="auto">
              <a:xfrm>
                <a:off x="1066" y="3521"/>
                <a:ext cx="449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1990" name="Group 8"/>
            <p:cNvGrpSpPr>
              <a:grpSpLocks/>
            </p:cNvGrpSpPr>
            <p:nvPr/>
          </p:nvGrpSpPr>
          <p:grpSpPr bwMode="auto">
            <a:xfrm>
              <a:off x="1066" y="2296"/>
              <a:ext cx="4492" cy="998"/>
              <a:chOff x="1065" y="618"/>
              <a:chExt cx="4492" cy="998"/>
            </a:xfrm>
          </p:grpSpPr>
          <p:sp>
            <p:nvSpPr>
              <p:cNvPr id="153609" name="Oval 9"/>
              <p:cNvSpPr>
                <a:spLocks noChangeArrowheads="1"/>
              </p:cNvSpPr>
              <p:nvPr/>
            </p:nvSpPr>
            <p:spPr bwMode="auto">
              <a:xfrm>
                <a:off x="1065" y="618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610" name="Oval 10"/>
              <p:cNvSpPr>
                <a:spLocks noChangeArrowheads="1"/>
              </p:cNvSpPr>
              <p:nvPr/>
            </p:nvSpPr>
            <p:spPr bwMode="auto">
              <a:xfrm>
                <a:off x="5511" y="157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611" name="Line 11"/>
              <p:cNvSpPr>
                <a:spLocks noChangeShapeType="1"/>
              </p:cNvSpPr>
              <p:nvPr/>
            </p:nvSpPr>
            <p:spPr bwMode="auto">
              <a:xfrm>
                <a:off x="1066" y="618"/>
                <a:ext cx="4490" cy="998"/>
              </a:xfrm>
              <a:prstGeom prst="line">
                <a:avLst/>
              </a:prstGeom>
              <a:noFill/>
              <a:ln w="38100">
                <a:solidFill>
                  <a:srgbClr val="99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3612" name="Line 12"/>
            <p:cNvSpPr>
              <a:spLocks noChangeShapeType="1"/>
            </p:cNvSpPr>
            <p:nvPr/>
          </p:nvSpPr>
          <p:spPr bwMode="auto">
            <a:xfrm>
              <a:off x="1066" y="2750"/>
              <a:ext cx="4490" cy="0"/>
            </a:xfrm>
            <a:prstGeom prst="line">
              <a:avLst/>
            </a:prstGeom>
            <a:noFill/>
            <a:ln w="38100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1992" name="Group 13"/>
            <p:cNvGrpSpPr>
              <a:grpSpLocks/>
            </p:cNvGrpSpPr>
            <p:nvPr/>
          </p:nvGrpSpPr>
          <p:grpSpPr bwMode="auto">
            <a:xfrm>
              <a:off x="340" y="3521"/>
              <a:ext cx="5443" cy="799"/>
              <a:chOff x="340" y="3521"/>
              <a:chExt cx="5443" cy="799"/>
            </a:xfrm>
          </p:grpSpPr>
          <p:sp>
            <p:nvSpPr>
              <p:cNvPr id="41997" name="Text Box 14"/>
              <p:cNvSpPr txBox="1">
                <a:spLocks noChangeArrowheads="1"/>
              </p:cNvSpPr>
              <p:nvPr/>
            </p:nvSpPr>
            <p:spPr bwMode="auto">
              <a:xfrm>
                <a:off x="1474" y="3838"/>
                <a:ext cx="371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000">
                    <a:latin typeface="Arial" charset="0"/>
                  </a:rPr>
                  <a:t>Απόσταση κατά μήκος του τριχοειδούς</a:t>
                </a:r>
              </a:p>
            </p:txBody>
          </p:sp>
          <p:grpSp>
            <p:nvGrpSpPr>
              <p:cNvPr id="41998" name="Group 15"/>
              <p:cNvGrpSpPr>
                <a:grpSpLocks/>
              </p:cNvGrpSpPr>
              <p:nvPr/>
            </p:nvGrpSpPr>
            <p:grpSpPr bwMode="auto">
              <a:xfrm>
                <a:off x="884" y="3521"/>
                <a:ext cx="4785" cy="363"/>
                <a:chOff x="1766" y="1285"/>
                <a:chExt cx="2943" cy="1942"/>
              </a:xfrm>
            </p:grpSpPr>
            <p:grpSp>
              <p:nvGrpSpPr>
                <p:cNvPr id="42003" name="Group 16"/>
                <p:cNvGrpSpPr>
                  <a:grpSpLocks/>
                </p:cNvGrpSpPr>
                <p:nvPr/>
              </p:nvGrpSpPr>
              <p:grpSpPr bwMode="auto">
                <a:xfrm>
                  <a:off x="1853" y="1285"/>
                  <a:ext cx="2813" cy="1942"/>
                  <a:chOff x="431" y="255"/>
                  <a:chExt cx="3765" cy="4173"/>
                </a:xfrm>
              </p:grpSpPr>
              <p:grpSp>
                <p:nvGrpSpPr>
                  <p:cNvPr id="42013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431" y="255"/>
                    <a:ext cx="3765" cy="2268"/>
                    <a:chOff x="884" y="1344"/>
                    <a:chExt cx="3765" cy="2268"/>
                  </a:xfrm>
                </p:grpSpPr>
                <p:grpSp>
                  <p:nvGrpSpPr>
                    <p:cNvPr id="42027" name="Group 18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33" y="595"/>
                      <a:ext cx="2268" cy="3765"/>
                      <a:chOff x="4308" y="1117"/>
                      <a:chExt cx="1452" cy="1905"/>
                    </a:xfrm>
                  </p:grpSpPr>
                  <p:pic>
                    <p:nvPicPr>
                      <p:cNvPr id="42030" name="Picture 19" descr="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" y="1117"/>
                        <a:ext cx="1452" cy="19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53620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72" y="1253"/>
                        <a:ext cx="177" cy="13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3621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3" y="1616"/>
                        <a:ext cx="184" cy="13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362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8" y="1752"/>
                        <a:ext cx="177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3623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296"/>
                        <a:ext cx="177" cy="13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3624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659"/>
                        <a:ext cx="177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3625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3" y="2523"/>
                        <a:ext cx="177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53626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7" y="2160"/>
                      <a:ext cx="1587" cy="58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3627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9" y="2160"/>
                      <a:ext cx="181" cy="58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42014" name="Group 28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431" y="2160"/>
                    <a:ext cx="3764" cy="2268"/>
                    <a:chOff x="884" y="1344"/>
                    <a:chExt cx="3765" cy="2268"/>
                  </a:xfrm>
                </p:grpSpPr>
                <p:grpSp>
                  <p:nvGrpSpPr>
                    <p:cNvPr id="42017" name="Group 29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33" y="595"/>
                      <a:ext cx="2268" cy="3765"/>
                      <a:chOff x="4308" y="1117"/>
                      <a:chExt cx="1452" cy="1905"/>
                    </a:xfrm>
                  </p:grpSpPr>
                  <p:pic>
                    <p:nvPicPr>
                      <p:cNvPr id="42020" name="Picture 30" descr="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" y="1117"/>
                        <a:ext cx="1452" cy="19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53631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72" y="1253"/>
                        <a:ext cx="177" cy="13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3632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1615"/>
                        <a:ext cx="184" cy="13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3633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8" y="1752"/>
                        <a:ext cx="177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3634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8" y="2296"/>
                        <a:ext cx="177" cy="13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363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8" y="2659"/>
                        <a:ext cx="177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3636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72" y="2523"/>
                        <a:ext cx="177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53637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2" y="2160"/>
                      <a:ext cx="1588" cy="58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3638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9" y="2160"/>
                      <a:ext cx="181" cy="58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5363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1209"/>
                    <a:ext cx="226" cy="27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364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76" y="3198"/>
                    <a:ext cx="317" cy="23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53641" name="Rectangle 41"/>
                <p:cNvSpPr>
                  <a:spLocks noChangeArrowheads="1"/>
                </p:cNvSpPr>
                <p:nvPr/>
              </p:nvSpPr>
              <p:spPr bwMode="auto">
                <a:xfrm>
                  <a:off x="1809" y="1851"/>
                  <a:ext cx="2857" cy="84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5050">
                        <a:gamma/>
                        <a:shade val="46275"/>
                        <a:invGamma/>
                        <a:alpha val="0"/>
                      </a:srgbClr>
                    </a:gs>
                    <a:gs pos="50000">
                      <a:srgbClr val="FF5050"/>
                    </a:gs>
                    <a:gs pos="100000">
                      <a:srgbClr val="FF505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642" name="Rectangle 42"/>
                <p:cNvSpPr>
                  <a:spLocks noChangeArrowheads="1"/>
                </p:cNvSpPr>
                <p:nvPr/>
              </p:nvSpPr>
              <p:spPr bwMode="auto">
                <a:xfrm>
                  <a:off x="1853" y="2863"/>
                  <a:ext cx="2813" cy="36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643" name="Rectangle 43"/>
                <p:cNvSpPr>
                  <a:spLocks noChangeArrowheads="1"/>
                </p:cNvSpPr>
                <p:nvPr/>
              </p:nvSpPr>
              <p:spPr bwMode="auto">
                <a:xfrm rot="10800000">
                  <a:off x="1853" y="1285"/>
                  <a:ext cx="2813" cy="36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644" name="Oval 44"/>
                <p:cNvSpPr>
                  <a:spLocks noChangeArrowheads="1"/>
                </p:cNvSpPr>
                <p:nvPr/>
              </p:nvSpPr>
              <p:spPr bwMode="auto">
                <a:xfrm>
                  <a:off x="4493" y="1895"/>
                  <a:ext cx="21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5050">
                        <a:alpha val="0"/>
                      </a:srgbClr>
                    </a:gs>
                    <a:gs pos="100000">
                      <a:srgbClr val="FF505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645" name="Oval 45"/>
                <p:cNvSpPr>
                  <a:spLocks noChangeArrowheads="1"/>
                </p:cNvSpPr>
                <p:nvPr/>
              </p:nvSpPr>
              <p:spPr bwMode="auto">
                <a:xfrm>
                  <a:off x="1766" y="1895"/>
                  <a:ext cx="217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5050">
                        <a:alpha val="0"/>
                      </a:srgbClr>
                    </a:gs>
                    <a:gs pos="100000">
                      <a:srgbClr val="FF505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646" name="Rectangle 46"/>
                <p:cNvSpPr>
                  <a:spLocks noChangeArrowheads="1"/>
                </p:cNvSpPr>
                <p:nvPr/>
              </p:nvSpPr>
              <p:spPr bwMode="auto">
                <a:xfrm>
                  <a:off x="1853" y="1611"/>
                  <a:ext cx="2813" cy="2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647" name="Rectangle 47"/>
                <p:cNvSpPr>
                  <a:spLocks noChangeArrowheads="1"/>
                </p:cNvSpPr>
                <p:nvPr/>
              </p:nvSpPr>
              <p:spPr bwMode="auto">
                <a:xfrm rot="10800000">
                  <a:off x="1853" y="2542"/>
                  <a:ext cx="2813" cy="321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3648" name="Text Box 48"/>
              <p:cNvSpPr txBox="1">
                <a:spLocks noChangeArrowheads="1"/>
              </p:cNvSpPr>
              <p:nvPr/>
            </p:nvSpPr>
            <p:spPr bwMode="auto">
              <a:xfrm>
                <a:off x="340" y="4087"/>
                <a:ext cx="18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Αρτηριακό άκρο</a:t>
                </a:r>
              </a:p>
            </p:txBody>
          </p:sp>
          <p:sp>
            <p:nvSpPr>
              <p:cNvPr id="153649" name="Text Box 49"/>
              <p:cNvSpPr txBox="1">
                <a:spLocks noChangeArrowheads="1"/>
              </p:cNvSpPr>
              <p:nvPr/>
            </p:nvSpPr>
            <p:spPr bwMode="auto">
              <a:xfrm>
                <a:off x="4513" y="4061"/>
                <a:ext cx="127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Φλεβικό άκρο</a:t>
                </a:r>
              </a:p>
            </p:txBody>
          </p:sp>
          <p:sp>
            <p:nvSpPr>
              <p:cNvPr id="153650" name="AutoShape 50"/>
              <p:cNvSpPr>
                <a:spLocks noChangeArrowheads="1"/>
              </p:cNvSpPr>
              <p:nvPr/>
            </p:nvSpPr>
            <p:spPr bwMode="auto">
              <a:xfrm>
                <a:off x="975" y="3793"/>
                <a:ext cx="182" cy="317"/>
              </a:xfrm>
              <a:prstGeom prst="upArrow">
                <a:avLst>
                  <a:gd name="adj1" fmla="val 50000"/>
                  <a:gd name="adj2" fmla="val 43544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651" name="AutoShape 51"/>
              <p:cNvSpPr>
                <a:spLocks noChangeArrowheads="1"/>
              </p:cNvSpPr>
              <p:nvPr/>
            </p:nvSpPr>
            <p:spPr bwMode="auto">
              <a:xfrm>
                <a:off x="5420" y="3793"/>
                <a:ext cx="182" cy="317"/>
              </a:xfrm>
              <a:prstGeom prst="upArrow">
                <a:avLst>
                  <a:gd name="adj1" fmla="val 50000"/>
                  <a:gd name="adj2" fmla="val 43544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3652" name="Text Box 52"/>
            <p:cNvSpPr txBox="1">
              <a:spLocks noChangeArrowheads="1"/>
            </p:cNvSpPr>
            <p:nvPr/>
          </p:nvSpPr>
          <p:spPr bwMode="auto">
            <a:xfrm rot="16200000">
              <a:off x="-635" y="2190"/>
              <a:ext cx="18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Πίεση σε 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Pascal</a:t>
              </a:r>
              <a:endParaRPr lang="el-GR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3653" name="Text Box 53"/>
            <p:cNvSpPr txBox="1">
              <a:spLocks noChangeArrowheads="1"/>
            </p:cNvSpPr>
            <p:nvPr/>
          </p:nvSpPr>
          <p:spPr bwMode="auto">
            <a:xfrm>
              <a:off x="1429" y="73"/>
              <a:ext cx="3855" cy="5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Διαφορά διαφορικών πιέσεων εντός και  εκτός του αγγείου</a:t>
              </a:r>
            </a:p>
          </p:txBody>
        </p:sp>
        <p:sp>
          <p:nvSpPr>
            <p:cNvPr id="153654" name="Text Box 54"/>
            <p:cNvSpPr txBox="1">
              <a:spLocks noChangeArrowheads="1"/>
            </p:cNvSpPr>
            <p:nvPr/>
          </p:nvSpPr>
          <p:spPr bwMode="auto">
            <a:xfrm>
              <a:off x="1202" y="2024"/>
              <a:ext cx="23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solidFill>
                    <a:srgbClr val="99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Διαφορική  πίεση εντός του αγγείου</a:t>
              </a:r>
              <a:r>
                <a:rPr lang="el-G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</p:txBody>
        </p:sp>
        <p:sp>
          <p:nvSpPr>
            <p:cNvPr id="153655" name="Text Box 55"/>
            <p:cNvSpPr txBox="1">
              <a:spLocks noChangeArrowheads="1"/>
            </p:cNvSpPr>
            <p:nvPr/>
          </p:nvSpPr>
          <p:spPr bwMode="auto">
            <a:xfrm>
              <a:off x="3061" y="2251"/>
              <a:ext cx="235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400">
                  <a:solidFill>
                    <a:srgbClr val="99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Διαφορική πίεση</a:t>
              </a:r>
              <a:r>
                <a:rPr lang="en-US" sz="1400">
                  <a:solidFill>
                    <a:srgbClr val="99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l-GR" sz="1400">
                  <a:solidFill>
                    <a:srgbClr val="99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εκτός του αγγείου  - 1400 </a:t>
              </a:r>
              <a:r>
                <a:rPr lang="en-US" sz="1400">
                  <a:solidFill>
                    <a:srgbClr val="99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Pa </a:t>
              </a:r>
              <a:endParaRPr lang="el-GR" sz="140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7" name="56 - Βέλος προς τα κάτω"/>
          <p:cNvSpPr/>
          <p:nvPr/>
        </p:nvSpPr>
        <p:spPr bwMode="auto">
          <a:xfrm>
            <a:off x="3276600" y="3573463"/>
            <a:ext cx="215900" cy="2873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- Βέλος προς τα κάτω"/>
          <p:cNvSpPr/>
          <p:nvPr/>
        </p:nvSpPr>
        <p:spPr bwMode="auto">
          <a:xfrm>
            <a:off x="6804025" y="4076700"/>
            <a:ext cx="215900" cy="2889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8"/>
          <p:cNvGrpSpPr>
            <a:grpSpLocks/>
          </p:cNvGrpSpPr>
          <p:nvPr/>
        </p:nvGrpSpPr>
        <p:grpSpPr bwMode="auto">
          <a:xfrm>
            <a:off x="1187450" y="2133600"/>
            <a:ext cx="6913563" cy="3382963"/>
            <a:chOff x="793" y="482"/>
            <a:chExt cx="4355" cy="2131"/>
          </a:xfrm>
        </p:grpSpPr>
        <p:sp>
          <p:nvSpPr>
            <p:cNvPr id="79877" name="Oval 5"/>
            <p:cNvSpPr>
              <a:spLocks noChangeArrowheads="1"/>
            </p:cNvSpPr>
            <p:nvPr/>
          </p:nvSpPr>
          <p:spPr bwMode="auto">
            <a:xfrm>
              <a:off x="4729" y="1344"/>
              <a:ext cx="419" cy="126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878" name="Rectangle 6"/>
            <p:cNvSpPr>
              <a:spLocks noChangeArrowheads="1"/>
            </p:cNvSpPr>
            <p:nvPr/>
          </p:nvSpPr>
          <p:spPr bwMode="auto">
            <a:xfrm>
              <a:off x="4659" y="1344"/>
              <a:ext cx="280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2635" y="1344"/>
              <a:ext cx="2338" cy="1269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876" name="Oval 4"/>
            <p:cNvSpPr>
              <a:spLocks noChangeArrowheads="1"/>
            </p:cNvSpPr>
            <p:nvPr/>
          </p:nvSpPr>
          <p:spPr bwMode="auto">
            <a:xfrm>
              <a:off x="2426" y="1344"/>
              <a:ext cx="419" cy="126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883" name="Line 11"/>
            <p:cNvSpPr>
              <a:spLocks noChangeShapeType="1"/>
            </p:cNvSpPr>
            <p:nvPr/>
          </p:nvSpPr>
          <p:spPr bwMode="auto">
            <a:xfrm flipV="1">
              <a:off x="2635" y="2613"/>
              <a:ext cx="2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884" name="Line 12"/>
            <p:cNvSpPr>
              <a:spLocks noChangeShapeType="1"/>
            </p:cNvSpPr>
            <p:nvPr/>
          </p:nvSpPr>
          <p:spPr bwMode="auto">
            <a:xfrm>
              <a:off x="2670" y="1344"/>
              <a:ext cx="2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1026" name="Object 14"/>
            <p:cNvGraphicFramePr>
              <a:graphicFrameLocks noChangeAspect="1"/>
            </p:cNvGraphicFramePr>
            <p:nvPr/>
          </p:nvGraphicFramePr>
          <p:xfrm>
            <a:off x="793" y="1026"/>
            <a:ext cx="1224" cy="704"/>
          </p:xfrm>
          <a:graphic>
            <a:graphicData uri="http://schemas.openxmlformats.org/presentationml/2006/ole">
              <p:oleObj spid="_x0000_s1026" name="Equation" r:id="rId3" imgW="838080" imgH="482400" progId="Equation.3">
                <p:embed/>
              </p:oleObj>
            </a:graphicData>
          </a:graphic>
        </p:graphicFrame>
        <p:sp>
          <p:nvSpPr>
            <p:cNvPr id="1035" name="Text Box 16"/>
            <p:cNvSpPr txBox="1">
              <a:spLocks noChangeArrowheads="1"/>
            </p:cNvSpPr>
            <p:nvPr/>
          </p:nvSpPr>
          <p:spPr bwMode="auto">
            <a:xfrm>
              <a:off x="884" y="482"/>
              <a:ext cx="258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>
                  <a:latin typeface="Verdana" pitchFamily="34" charset="0"/>
                  <a:ea typeface="Verdana" pitchFamily="34" charset="0"/>
                  <a:cs typeface="Verdana" pitchFamily="34" charset="0"/>
                </a:rPr>
                <a:t>Ροή ύδατος</a:t>
              </a:r>
              <a:r>
                <a:rPr lang="en-US" sz="3200">
                  <a:latin typeface="Verdana" pitchFamily="34" charset="0"/>
                  <a:ea typeface="Verdana" pitchFamily="34" charset="0"/>
                  <a:cs typeface="Verdana" pitchFamily="34" charset="0"/>
                </a:rPr>
                <a:t>  : </a:t>
              </a:r>
              <a:r>
                <a:rPr lang="en-US" sz="3200" i="1"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endParaRPr lang="el-GR" sz="3200" i="1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9889" name="AutoShape 17"/>
            <p:cNvSpPr>
              <a:spLocks noChangeArrowheads="1"/>
            </p:cNvSpPr>
            <p:nvPr/>
          </p:nvSpPr>
          <p:spPr bwMode="auto">
            <a:xfrm>
              <a:off x="793" y="1616"/>
              <a:ext cx="1815" cy="725"/>
            </a:xfrm>
            <a:prstGeom prst="rightArrow">
              <a:avLst>
                <a:gd name="adj1" fmla="val 50000"/>
                <a:gd name="adj2" fmla="val 62586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9891" name="Rectangle 1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Εξαναγκασμένη από το διαλύτη μετακίνηση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173038" y="115888"/>
            <a:ext cx="9007475" cy="6697662"/>
            <a:chOff x="109" y="73"/>
            <a:chExt cx="5674" cy="4219"/>
          </a:xfrm>
        </p:grpSpPr>
        <p:grpSp>
          <p:nvGrpSpPr>
            <p:cNvPr id="43015" name="Group 3"/>
            <p:cNvGrpSpPr>
              <a:grpSpLocks/>
            </p:cNvGrpSpPr>
            <p:nvPr/>
          </p:nvGrpSpPr>
          <p:grpSpPr bwMode="auto">
            <a:xfrm>
              <a:off x="295" y="73"/>
              <a:ext cx="5261" cy="3592"/>
              <a:chOff x="295" y="73"/>
              <a:chExt cx="5261" cy="3592"/>
            </a:xfrm>
          </p:grpSpPr>
          <p:sp>
            <p:nvSpPr>
              <p:cNvPr id="154628" name="Text Box 4"/>
              <p:cNvSpPr txBox="1">
                <a:spLocks noChangeArrowheads="1"/>
              </p:cNvSpPr>
              <p:nvPr/>
            </p:nvSpPr>
            <p:spPr bwMode="auto">
              <a:xfrm>
                <a:off x="295" y="73"/>
                <a:ext cx="726" cy="3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4000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3000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2000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1000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    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-1000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-2000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l-GR" sz="32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-3000</a:t>
                </a:r>
              </a:p>
            </p:txBody>
          </p:sp>
          <p:sp>
            <p:nvSpPr>
              <p:cNvPr id="154629" name="Line 5"/>
              <p:cNvSpPr>
                <a:spLocks noChangeShapeType="1"/>
              </p:cNvSpPr>
              <p:nvPr/>
            </p:nvSpPr>
            <p:spPr bwMode="auto">
              <a:xfrm>
                <a:off x="1066" y="300"/>
                <a:ext cx="0" cy="322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30" name="Line 6"/>
              <p:cNvSpPr>
                <a:spLocks noChangeShapeType="1"/>
              </p:cNvSpPr>
              <p:nvPr/>
            </p:nvSpPr>
            <p:spPr bwMode="auto">
              <a:xfrm>
                <a:off x="5556" y="300"/>
                <a:ext cx="0" cy="322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31" name="Line 7"/>
              <p:cNvSpPr>
                <a:spLocks noChangeShapeType="1"/>
              </p:cNvSpPr>
              <p:nvPr/>
            </p:nvSpPr>
            <p:spPr bwMode="auto">
              <a:xfrm>
                <a:off x="1066" y="300"/>
                <a:ext cx="449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32" name="Line 8"/>
              <p:cNvSpPr>
                <a:spLocks noChangeShapeType="1"/>
              </p:cNvSpPr>
              <p:nvPr/>
            </p:nvSpPr>
            <p:spPr bwMode="auto">
              <a:xfrm>
                <a:off x="1066" y="3521"/>
                <a:ext cx="449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016" name="Group 9"/>
            <p:cNvGrpSpPr>
              <a:grpSpLocks/>
            </p:cNvGrpSpPr>
            <p:nvPr/>
          </p:nvGrpSpPr>
          <p:grpSpPr bwMode="auto">
            <a:xfrm>
              <a:off x="1066" y="2296"/>
              <a:ext cx="4492" cy="998"/>
              <a:chOff x="1065" y="618"/>
              <a:chExt cx="4492" cy="998"/>
            </a:xfrm>
          </p:grpSpPr>
          <p:sp>
            <p:nvSpPr>
              <p:cNvPr id="154634" name="Oval 10"/>
              <p:cNvSpPr>
                <a:spLocks noChangeArrowheads="1"/>
              </p:cNvSpPr>
              <p:nvPr/>
            </p:nvSpPr>
            <p:spPr bwMode="auto">
              <a:xfrm>
                <a:off x="1065" y="618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35" name="Oval 11"/>
              <p:cNvSpPr>
                <a:spLocks noChangeArrowheads="1"/>
              </p:cNvSpPr>
              <p:nvPr/>
            </p:nvSpPr>
            <p:spPr bwMode="auto">
              <a:xfrm>
                <a:off x="5511" y="157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36" name="Line 12"/>
              <p:cNvSpPr>
                <a:spLocks noChangeShapeType="1"/>
              </p:cNvSpPr>
              <p:nvPr/>
            </p:nvSpPr>
            <p:spPr bwMode="auto">
              <a:xfrm>
                <a:off x="1066" y="618"/>
                <a:ext cx="4490" cy="998"/>
              </a:xfrm>
              <a:prstGeom prst="line">
                <a:avLst/>
              </a:prstGeom>
              <a:noFill/>
              <a:ln w="38100">
                <a:solidFill>
                  <a:srgbClr val="99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4637" name="Line 13"/>
            <p:cNvSpPr>
              <a:spLocks noChangeShapeType="1"/>
            </p:cNvSpPr>
            <p:nvPr/>
          </p:nvSpPr>
          <p:spPr bwMode="auto">
            <a:xfrm>
              <a:off x="1066" y="2750"/>
              <a:ext cx="4490" cy="0"/>
            </a:xfrm>
            <a:prstGeom prst="line">
              <a:avLst/>
            </a:prstGeom>
            <a:noFill/>
            <a:ln w="38100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3018" name="Group 14"/>
            <p:cNvGrpSpPr>
              <a:grpSpLocks/>
            </p:cNvGrpSpPr>
            <p:nvPr/>
          </p:nvGrpSpPr>
          <p:grpSpPr bwMode="auto">
            <a:xfrm>
              <a:off x="454" y="3521"/>
              <a:ext cx="5329" cy="771"/>
              <a:chOff x="454" y="3521"/>
              <a:chExt cx="5329" cy="771"/>
            </a:xfrm>
          </p:grpSpPr>
          <p:sp>
            <p:nvSpPr>
              <p:cNvPr id="43021" name="Text Box 15"/>
              <p:cNvSpPr txBox="1">
                <a:spLocks noChangeArrowheads="1"/>
              </p:cNvSpPr>
              <p:nvPr/>
            </p:nvSpPr>
            <p:spPr bwMode="auto">
              <a:xfrm>
                <a:off x="1474" y="3838"/>
                <a:ext cx="371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000">
                    <a:latin typeface="Arial" charset="0"/>
                  </a:rPr>
                  <a:t>Απόσταση κατά μήκος του τριχοειδούς</a:t>
                </a:r>
              </a:p>
            </p:txBody>
          </p:sp>
          <p:grpSp>
            <p:nvGrpSpPr>
              <p:cNvPr id="43022" name="Group 16"/>
              <p:cNvGrpSpPr>
                <a:grpSpLocks/>
              </p:cNvGrpSpPr>
              <p:nvPr/>
            </p:nvGrpSpPr>
            <p:grpSpPr bwMode="auto">
              <a:xfrm>
                <a:off x="884" y="3521"/>
                <a:ext cx="4785" cy="363"/>
                <a:chOff x="1766" y="1285"/>
                <a:chExt cx="2943" cy="1942"/>
              </a:xfrm>
            </p:grpSpPr>
            <p:grpSp>
              <p:nvGrpSpPr>
                <p:cNvPr id="43027" name="Group 17"/>
                <p:cNvGrpSpPr>
                  <a:grpSpLocks/>
                </p:cNvGrpSpPr>
                <p:nvPr/>
              </p:nvGrpSpPr>
              <p:grpSpPr bwMode="auto">
                <a:xfrm>
                  <a:off x="1853" y="1285"/>
                  <a:ext cx="2813" cy="1942"/>
                  <a:chOff x="431" y="255"/>
                  <a:chExt cx="3765" cy="4173"/>
                </a:xfrm>
              </p:grpSpPr>
              <p:grpSp>
                <p:nvGrpSpPr>
                  <p:cNvPr id="430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431" y="255"/>
                    <a:ext cx="3765" cy="2268"/>
                    <a:chOff x="884" y="1344"/>
                    <a:chExt cx="3765" cy="2268"/>
                  </a:xfrm>
                </p:grpSpPr>
                <p:grpSp>
                  <p:nvGrpSpPr>
                    <p:cNvPr id="43051" name="Group 19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33" y="595"/>
                      <a:ext cx="2268" cy="3765"/>
                      <a:chOff x="4308" y="1117"/>
                      <a:chExt cx="1452" cy="1905"/>
                    </a:xfrm>
                  </p:grpSpPr>
                  <p:pic>
                    <p:nvPicPr>
                      <p:cNvPr id="43054" name="Picture 20" descr="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" y="1117"/>
                        <a:ext cx="1452" cy="19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54645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72" y="1253"/>
                        <a:ext cx="177" cy="13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4646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3" y="1616"/>
                        <a:ext cx="184" cy="13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4647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8" y="1752"/>
                        <a:ext cx="177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4648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296"/>
                        <a:ext cx="177" cy="13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4649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659"/>
                        <a:ext cx="177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4650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3" y="2523"/>
                        <a:ext cx="177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54651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7" y="2160"/>
                      <a:ext cx="1587" cy="58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465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9" y="2160"/>
                      <a:ext cx="181" cy="58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43038" name="Group 29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431" y="2160"/>
                    <a:ext cx="3764" cy="2268"/>
                    <a:chOff x="884" y="1344"/>
                    <a:chExt cx="3765" cy="2268"/>
                  </a:xfrm>
                </p:grpSpPr>
                <p:grpSp>
                  <p:nvGrpSpPr>
                    <p:cNvPr id="43041" name="Group 30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33" y="595"/>
                      <a:ext cx="2268" cy="3765"/>
                      <a:chOff x="4308" y="1117"/>
                      <a:chExt cx="1452" cy="1905"/>
                    </a:xfrm>
                  </p:grpSpPr>
                  <p:pic>
                    <p:nvPicPr>
                      <p:cNvPr id="43044" name="Picture 31" descr="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" y="1117"/>
                        <a:ext cx="1452" cy="19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54656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72" y="1253"/>
                        <a:ext cx="177" cy="13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4657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1615"/>
                        <a:ext cx="184" cy="13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4658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8" y="1752"/>
                        <a:ext cx="177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465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8" y="2296"/>
                        <a:ext cx="177" cy="13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4660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8" y="2659"/>
                        <a:ext cx="177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54661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72" y="2523"/>
                        <a:ext cx="177" cy="13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l-G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15466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2" y="2160"/>
                      <a:ext cx="1588" cy="58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54663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9" y="2160"/>
                      <a:ext cx="181" cy="58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5466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1209"/>
                    <a:ext cx="226" cy="27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466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76" y="3198"/>
                    <a:ext cx="317" cy="23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54666" name="Rectangle 42"/>
                <p:cNvSpPr>
                  <a:spLocks noChangeArrowheads="1"/>
                </p:cNvSpPr>
                <p:nvPr/>
              </p:nvSpPr>
              <p:spPr bwMode="auto">
                <a:xfrm>
                  <a:off x="1809" y="1851"/>
                  <a:ext cx="2857" cy="84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5050">
                        <a:gamma/>
                        <a:shade val="46275"/>
                        <a:invGamma/>
                        <a:alpha val="0"/>
                      </a:srgbClr>
                    </a:gs>
                    <a:gs pos="50000">
                      <a:srgbClr val="FF5050"/>
                    </a:gs>
                    <a:gs pos="100000">
                      <a:srgbClr val="FF505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4667" name="Rectangle 43"/>
                <p:cNvSpPr>
                  <a:spLocks noChangeArrowheads="1"/>
                </p:cNvSpPr>
                <p:nvPr/>
              </p:nvSpPr>
              <p:spPr bwMode="auto">
                <a:xfrm>
                  <a:off x="1853" y="2863"/>
                  <a:ext cx="2813" cy="36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4668" name="Rectangle 44"/>
                <p:cNvSpPr>
                  <a:spLocks noChangeArrowheads="1"/>
                </p:cNvSpPr>
                <p:nvPr/>
              </p:nvSpPr>
              <p:spPr bwMode="auto">
                <a:xfrm rot="10800000">
                  <a:off x="1853" y="1285"/>
                  <a:ext cx="2813" cy="36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4669" name="Oval 45"/>
                <p:cNvSpPr>
                  <a:spLocks noChangeArrowheads="1"/>
                </p:cNvSpPr>
                <p:nvPr/>
              </p:nvSpPr>
              <p:spPr bwMode="auto">
                <a:xfrm>
                  <a:off x="4493" y="1895"/>
                  <a:ext cx="21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5050">
                        <a:alpha val="0"/>
                      </a:srgbClr>
                    </a:gs>
                    <a:gs pos="100000">
                      <a:srgbClr val="FF505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4670" name="Oval 46"/>
                <p:cNvSpPr>
                  <a:spLocks noChangeArrowheads="1"/>
                </p:cNvSpPr>
                <p:nvPr/>
              </p:nvSpPr>
              <p:spPr bwMode="auto">
                <a:xfrm>
                  <a:off x="1766" y="1895"/>
                  <a:ext cx="217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5050">
                        <a:alpha val="0"/>
                      </a:srgbClr>
                    </a:gs>
                    <a:gs pos="100000">
                      <a:srgbClr val="FF505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4671" name="Rectangle 47"/>
                <p:cNvSpPr>
                  <a:spLocks noChangeArrowheads="1"/>
                </p:cNvSpPr>
                <p:nvPr/>
              </p:nvSpPr>
              <p:spPr bwMode="auto">
                <a:xfrm>
                  <a:off x="1853" y="1611"/>
                  <a:ext cx="2813" cy="28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4672" name="Rectangle 48"/>
                <p:cNvSpPr>
                  <a:spLocks noChangeArrowheads="1"/>
                </p:cNvSpPr>
                <p:nvPr/>
              </p:nvSpPr>
              <p:spPr bwMode="auto">
                <a:xfrm rot="10800000">
                  <a:off x="1853" y="2542"/>
                  <a:ext cx="2813" cy="321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4673" name="Text Box 49"/>
              <p:cNvSpPr txBox="1">
                <a:spLocks noChangeArrowheads="1"/>
              </p:cNvSpPr>
              <p:nvPr/>
            </p:nvSpPr>
            <p:spPr bwMode="auto">
              <a:xfrm>
                <a:off x="454" y="4061"/>
                <a:ext cx="1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Αρτηριακό άκρο</a:t>
                </a:r>
              </a:p>
            </p:txBody>
          </p:sp>
          <p:sp>
            <p:nvSpPr>
              <p:cNvPr id="154674" name="Text Box 50"/>
              <p:cNvSpPr txBox="1">
                <a:spLocks noChangeArrowheads="1"/>
              </p:cNvSpPr>
              <p:nvPr/>
            </p:nvSpPr>
            <p:spPr bwMode="auto">
              <a:xfrm>
                <a:off x="4785" y="4061"/>
                <a:ext cx="99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Φλεβικό άκρο</a:t>
                </a:r>
              </a:p>
            </p:txBody>
          </p:sp>
          <p:sp>
            <p:nvSpPr>
              <p:cNvPr id="154675" name="AutoShape 51"/>
              <p:cNvSpPr>
                <a:spLocks noChangeArrowheads="1"/>
              </p:cNvSpPr>
              <p:nvPr/>
            </p:nvSpPr>
            <p:spPr bwMode="auto">
              <a:xfrm>
                <a:off x="975" y="3793"/>
                <a:ext cx="182" cy="317"/>
              </a:xfrm>
              <a:prstGeom prst="upArrow">
                <a:avLst>
                  <a:gd name="adj1" fmla="val 50000"/>
                  <a:gd name="adj2" fmla="val 43544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76" name="AutoShape 52"/>
              <p:cNvSpPr>
                <a:spLocks noChangeArrowheads="1"/>
              </p:cNvSpPr>
              <p:nvPr/>
            </p:nvSpPr>
            <p:spPr bwMode="auto">
              <a:xfrm>
                <a:off x="5420" y="3793"/>
                <a:ext cx="182" cy="317"/>
              </a:xfrm>
              <a:prstGeom prst="upArrow">
                <a:avLst>
                  <a:gd name="adj1" fmla="val 50000"/>
                  <a:gd name="adj2" fmla="val 43544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4677" name="Text Box 53"/>
            <p:cNvSpPr txBox="1">
              <a:spLocks noChangeArrowheads="1"/>
            </p:cNvSpPr>
            <p:nvPr/>
          </p:nvSpPr>
          <p:spPr bwMode="auto">
            <a:xfrm rot="16200000">
              <a:off x="-642" y="2143"/>
              <a:ext cx="18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Πίεση σε </a:t>
              </a: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Pascal</a:t>
              </a:r>
              <a:endParaRPr lang="el-GR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678" name="Text Box 54"/>
            <p:cNvSpPr txBox="1">
              <a:spLocks noChangeArrowheads="1"/>
            </p:cNvSpPr>
            <p:nvPr/>
          </p:nvSpPr>
          <p:spPr bwMode="auto">
            <a:xfrm>
              <a:off x="1429" y="73"/>
              <a:ext cx="3855" cy="5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Διαφορά διαφορικών πιέσεων εντός και  εκτός του αγγείου</a:t>
              </a:r>
            </a:p>
          </p:txBody>
        </p:sp>
      </p:grpSp>
      <p:sp>
        <p:nvSpPr>
          <p:cNvPr id="43011" name="Text Box 57"/>
          <p:cNvSpPr txBox="1">
            <a:spLocks noChangeArrowheads="1"/>
          </p:cNvSpPr>
          <p:nvPr/>
        </p:nvSpPr>
        <p:spPr bwMode="auto">
          <a:xfrm>
            <a:off x="1908175" y="1773238"/>
            <a:ext cx="40322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>
                <a:solidFill>
                  <a:srgbClr val="99FFCC"/>
                </a:solidFill>
                <a:latin typeface="Arial" charset="0"/>
              </a:rPr>
              <a:t>Διαφορά = 1000</a:t>
            </a:r>
            <a:r>
              <a:rPr lang="en-US" sz="2000">
                <a:solidFill>
                  <a:srgbClr val="99FFCC"/>
                </a:solidFill>
                <a:latin typeface="Arial" charset="0"/>
              </a:rPr>
              <a:t> Pa</a:t>
            </a:r>
            <a:r>
              <a:rPr lang="el-GR" sz="2000">
                <a:solidFill>
                  <a:srgbClr val="99FFCC"/>
                </a:solidFill>
                <a:latin typeface="Arial" charset="0"/>
              </a:rPr>
              <a:t>             </a:t>
            </a:r>
          </a:p>
          <a:p>
            <a:pPr algn="ctr">
              <a:spcBef>
                <a:spcPct val="50000"/>
              </a:spcBef>
            </a:pPr>
            <a:r>
              <a:rPr lang="el-GR" sz="2000">
                <a:solidFill>
                  <a:srgbClr val="99FFCC"/>
                </a:solidFill>
                <a:latin typeface="Arial" charset="0"/>
              </a:rPr>
              <a:t>Ροή προς εξωκυττάριο χώρο </a:t>
            </a:r>
          </a:p>
        </p:txBody>
      </p:sp>
      <p:sp>
        <p:nvSpPr>
          <p:cNvPr id="154682" name="Line 58"/>
          <p:cNvSpPr>
            <a:spLocks noChangeShapeType="1"/>
          </p:cNvSpPr>
          <p:nvPr/>
        </p:nvSpPr>
        <p:spPr bwMode="auto">
          <a:xfrm flipV="1">
            <a:off x="2195513" y="2924175"/>
            <a:ext cx="936625" cy="1152525"/>
          </a:xfrm>
          <a:prstGeom prst="line">
            <a:avLst/>
          </a:prstGeom>
          <a:noFill/>
          <a:ln w="57150">
            <a:solidFill>
              <a:srgbClr val="99FFCC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3" name="Text Box 59"/>
          <p:cNvSpPr txBox="1">
            <a:spLocks noChangeArrowheads="1"/>
          </p:cNvSpPr>
          <p:nvPr/>
        </p:nvSpPr>
        <p:spPr bwMode="auto">
          <a:xfrm>
            <a:off x="5219700" y="3068638"/>
            <a:ext cx="3529013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>
                <a:solidFill>
                  <a:srgbClr val="FF7C80"/>
                </a:solidFill>
                <a:latin typeface="Arial" charset="0"/>
              </a:rPr>
              <a:t>Διαφορά =  - 1000</a:t>
            </a:r>
            <a:r>
              <a:rPr lang="en-US" sz="2000">
                <a:solidFill>
                  <a:srgbClr val="FF7C80"/>
                </a:solidFill>
                <a:latin typeface="Arial" charset="0"/>
              </a:rPr>
              <a:t> Pa</a:t>
            </a:r>
            <a:r>
              <a:rPr lang="el-GR" sz="2000">
                <a:solidFill>
                  <a:srgbClr val="FF7C80"/>
                </a:solidFill>
                <a:latin typeface="Arial" charset="0"/>
              </a:rPr>
              <a:t>             </a:t>
            </a:r>
          </a:p>
          <a:p>
            <a:pPr algn="ctr">
              <a:spcBef>
                <a:spcPct val="50000"/>
              </a:spcBef>
            </a:pPr>
            <a:r>
              <a:rPr lang="el-GR" sz="2000">
                <a:solidFill>
                  <a:srgbClr val="FF7C80"/>
                </a:solidFill>
                <a:latin typeface="Arial" charset="0"/>
              </a:rPr>
              <a:t>Ροή προς αγγείο</a:t>
            </a:r>
          </a:p>
        </p:txBody>
      </p:sp>
      <p:sp>
        <p:nvSpPr>
          <p:cNvPr id="154684" name="Line 60"/>
          <p:cNvSpPr>
            <a:spLocks noChangeShapeType="1"/>
          </p:cNvSpPr>
          <p:nvPr/>
        </p:nvSpPr>
        <p:spPr bwMode="auto">
          <a:xfrm rot="7112682" flipV="1">
            <a:off x="7564438" y="4684713"/>
            <a:ext cx="800100" cy="946150"/>
          </a:xfrm>
          <a:prstGeom prst="line">
            <a:avLst/>
          </a:prstGeom>
          <a:noFill/>
          <a:ln w="57150">
            <a:solidFill>
              <a:srgbClr val="FF7C8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505825" cy="2981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πίεση είναι μεγαλύτερη στο εσωτερικό στο πρώτο μισό του τριχοειδούς και μικρότερη στο δεύτερο μισό . Το αποτέλεσμα είναι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ροή του πλάσματος,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l-GR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εκτός από τις μεγάλες πρωτεΐνες</a:t>
            </a:r>
            <a:r>
              <a:rPr lang="en-US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lang="en-US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προς τα έξω μέσω του τοιχώματος του τριχοειδούς αγγείου στο πρώτο μισό του και </a:t>
            </a:r>
          </a:p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προς τα μέσα για το δεύτερο μισό</a:t>
            </a:r>
          </a:p>
        </p:txBody>
      </p:sp>
      <p:grpSp>
        <p:nvGrpSpPr>
          <p:cNvPr id="44035" name="Group 37"/>
          <p:cNvGrpSpPr>
            <a:grpSpLocks/>
          </p:cNvGrpSpPr>
          <p:nvPr/>
        </p:nvGrpSpPr>
        <p:grpSpPr bwMode="auto">
          <a:xfrm>
            <a:off x="3203575" y="4795838"/>
            <a:ext cx="3276600" cy="1585912"/>
            <a:chOff x="3696" y="2704"/>
            <a:chExt cx="2064" cy="999"/>
          </a:xfrm>
        </p:grpSpPr>
        <p:grpSp>
          <p:nvGrpSpPr>
            <p:cNvPr id="44039" name="Group 38"/>
            <p:cNvGrpSpPr>
              <a:grpSpLocks/>
            </p:cNvGrpSpPr>
            <p:nvPr/>
          </p:nvGrpSpPr>
          <p:grpSpPr bwMode="auto">
            <a:xfrm>
              <a:off x="3696" y="2704"/>
              <a:ext cx="2064" cy="999"/>
              <a:chOff x="1766" y="1285"/>
              <a:chExt cx="2943" cy="1942"/>
            </a:xfrm>
          </p:grpSpPr>
          <p:grpSp>
            <p:nvGrpSpPr>
              <p:cNvPr id="44044" name="Group 39"/>
              <p:cNvGrpSpPr>
                <a:grpSpLocks/>
              </p:cNvGrpSpPr>
              <p:nvPr/>
            </p:nvGrpSpPr>
            <p:grpSpPr bwMode="auto">
              <a:xfrm>
                <a:off x="1853" y="1285"/>
                <a:ext cx="2813" cy="1942"/>
                <a:chOff x="431" y="255"/>
                <a:chExt cx="3765" cy="4173"/>
              </a:xfrm>
            </p:grpSpPr>
            <p:grpSp>
              <p:nvGrpSpPr>
                <p:cNvPr id="44054" name="Group 40"/>
                <p:cNvGrpSpPr>
                  <a:grpSpLocks/>
                </p:cNvGrpSpPr>
                <p:nvPr/>
              </p:nvGrpSpPr>
              <p:grpSpPr bwMode="auto">
                <a:xfrm>
                  <a:off x="431" y="255"/>
                  <a:ext cx="3765" cy="2268"/>
                  <a:chOff x="884" y="1344"/>
                  <a:chExt cx="3765" cy="2268"/>
                </a:xfrm>
              </p:grpSpPr>
              <p:grpSp>
                <p:nvGrpSpPr>
                  <p:cNvPr id="44068" name="Group 41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33" y="595"/>
                    <a:ext cx="2268" cy="3765"/>
                    <a:chOff x="4308" y="1117"/>
                    <a:chExt cx="1452" cy="1905"/>
                  </a:xfrm>
                </p:grpSpPr>
                <p:pic>
                  <p:nvPicPr>
                    <p:cNvPr id="44071" name="Picture 42" descr="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308" y="1117"/>
                      <a:ext cx="1452" cy="19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45099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6" y="1253"/>
                      <a:ext cx="179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5100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3" y="1616"/>
                      <a:ext cx="179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5101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81" y="1752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5102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8" y="2296"/>
                      <a:ext cx="177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5103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8" y="2659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5104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6" y="2523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45105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1836" y="2159"/>
                    <a:ext cx="1588" cy="589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106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289" y="2159"/>
                    <a:ext cx="181" cy="589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4055" name="Group 51"/>
                <p:cNvGrpSpPr>
                  <a:grpSpLocks/>
                </p:cNvGrpSpPr>
                <p:nvPr/>
              </p:nvGrpSpPr>
              <p:grpSpPr bwMode="auto">
                <a:xfrm rot="10800000">
                  <a:off x="431" y="2160"/>
                  <a:ext cx="3764" cy="2268"/>
                  <a:chOff x="884" y="1344"/>
                  <a:chExt cx="3765" cy="2268"/>
                </a:xfrm>
              </p:grpSpPr>
              <p:grpSp>
                <p:nvGrpSpPr>
                  <p:cNvPr id="44058" name="Group 52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33" y="595"/>
                    <a:ext cx="2268" cy="3765"/>
                    <a:chOff x="4308" y="1117"/>
                    <a:chExt cx="1452" cy="1905"/>
                  </a:xfrm>
                </p:grpSpPr>
                <p:pic>
                  <p:nvPicPr>
                    <p:cNvPr id="44061" name="Picture 53" descr="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308" y="1117"/>
                      <a:ext cx="1452" cy="19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45110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2" y="1265"/>
                      <a:ext cx="179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5111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9" y="1623"/>
                      <a:ext cx="179" cy="12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5112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89" y="1752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5113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0" y="2296"/>
                      <a:ext cx="177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5114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0" y="2659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5115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8" y="2520"/>
                      <a:ext cx="177" cy="13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4511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883" y="2159"/>
                    <a:ext cx="1586" cy="589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117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313" y="2159"/>
                    <a:ext cx="179" cy="589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5118" name="Rectangle 62"/>
                <p:cNvSpPr>
                  <a:spLocks noChangeArrowheads="1"/>
                </p:cNvSpPr>
                <p:nvPr/>
              </p:nvSpPr>
              <p:spPr bwMode="auto">
                <a:xfrm>
                  <a:off x="3878" y="1207"/>
                  <a:ext cx="227" cy="27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119" name="Rectangle 63"/>
                <p:cNvSpPr>
                  <a:spLocks noChangeArrowheads="1"/>
                </p:cNvSpPr>
                <p:nvPr/>
              </p:nvSpPr>
              <p:spPr bwMode="auto">
                <a:xfrm>
                  <a:off x="477" y="3204"/>
                  <a:ext cx="317" cy="22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5120" name="Rectangle 64"/>
              <p:cNvSpPr>
                <a:spLocks noChangeArrowheads="1"/>
              </p:cNvSpPr>
              <p:nvPr/>
            </p:nvSpPr>
            <p:spPr bwMode="auto">
              <a:xfrm>
                <a:off x="1809" y="1851"/>
                <a:ext cx="2857" cy="849"/>
              </a:xfrm>
              <a:prstGeom prst="rect">
                <a:avLst/>
              </a:prstGeom>
              <a:gradFill rotWithShape="1">
                <a:gsLst>
                  <a:gs pos="0">
                    <a:srgbClr val="FF5050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5050"/>
                  </a:gs>
                  <a:gs pos="100000">
                    <a:srgbClr val="FF5050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121" name="Rectangle 65"/>
              <p:cNvSpPr>
                <a:spLocks noChangeArrowheads="1"/>
              </p:cNvSpPr>
              <p:nvPr/>
            </p:nvSpPr>
            <p:spPr bwMode="auto">
              <a:xfrm>
                <a:off x="1853" y="2863"/>
                <a:ext cx="2813" cy="364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122" name="Rectangle 66"/>
              <p:cNvSpPr>
                <a:spLocks noChangeArrowheads="1"/>
              </p:cNvSpPr>
              <p:nvPr/>
            </p:nvSpPr>
            <p:spPr bwMode="auto">
              <a:xfrm rot="10800000">
                <a:off x="1853" y="1285"/>
                <a:ext cx="2813" cy="364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123" name="Oval 67"/>
              <p:cNvSpPr>
                <a:spLocks noChangeArrowheads="1"/>
              </p:cNvSpPr>
              <p:nvPr/>
            </p:nvSpPr>
            <p:spPr bwMode="auto">
              <a:xfrm>
                <a:off x="4494" y="1893"/>
                <a:ext cx="215" cy="647"/>
              </a:xfrm>
              <a:prstGeom prst="ellipse">
                <a:avLst/>
              </a:prstGeom>
              <a:gradFill rotWithShape="1">
                <a:gsLst>
                  <a:gs pos="0">
                    <a:srgbClr val="FF5050">
                      <a:alpha val="0"/>
                    </a:srgbClr>
                  </a:gs>
                  <a:gs pos="100000">
                    <a:srgbClr val="FF505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124" name="Oval 68"/>
              <p:cNvSpPr>
                <a:spLocks noChangeArrowheads="1"/>
              </p:cNvSpPr>
              <p:nvPr/>
            </p:nvSpPr>
            <p:spPr bwMode="auto">
              <a:xfrm>
                <a:off x="1766" y="1893"/>
                <a:ext cx="217" cy="647"/>
              </a:xfrm>
              <a:prstGeom prst="ellipse">
                <a:avLst/>
              </a:prstGeom>
              <a:gradFill rotWithShape="1">
                <a:gsLst>
                  <a:gs pos="0">
                    <a:srgbClr val="FF5050">
                      <a:alpha val="0"/>
                    </a:srgbClr>
                  </a:gs>
                  <a:gs pos="100000">
                    <a:srgbClr val="FF505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125" name="Rectangle 69"/>
              <p:cNvSpPr>
                <a:spLocks noChangeArrowheads="1"/>
              </p:cNvSpPr>
              <p:nvPr/>
            </p:nvSpPr>
            <p:spPr bwMode="auto">
              <a:xfrm>
                <a:off x="1853" y="1612"/>
                <a:ext cx="2813" cy="282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126" name="Rectangle 70"/>
              <p:cNvSpPr>
                <a:spLocks noChangeArrowheads="1"/>
              </p:cNvSpPr>
              <p:nvPr/>
            </p:nvSpPr>
            <p:spPr bwMode="auto">
              <a:xfrm rot="10800000">
                <a:off x="1853" y="2541"/>
                <a:ext cx="2813" cy="323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5127" name="AutoShape 71"/>
            <p:cNvSpPr>
              <a:spLocks noChangeArrowheads="1"/>
            </p:cNvSpPr>
            <p:nvPr/>
          </p:nvSpPr>
          <p:spPr bwMode="auto">
            <a:xfrm>
              <a:off x="4195" y="2795"/>
              <a:ext cx="91" cy="272"/>
            </a:xfrm>
            <a:prstGeom prst="upArrow">
              <a:avLst>
                <a:gd name="adj1" fmla="val 50000"/>
                <a:gd name="adj2" fmla="val 747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128" name="AutoShape 72"/>
            <p:cNvSpPr>
              <a:spLocks noChangeArrowheads="1"/>
            </p:cNvSpPr>
            <p:nvPr/>
          </p:nvSpPr>
          <p:spPr bwMode="auto">
            <a:xfrm rot="-10800000">
              <a:off x="4195" y="3294"/>
              <a:ext cx="91" cy="272"/>
            </a:xfrm>
            <a:prstGeom prst="upArrow">
              <a:avLst>
                <a:gd name="adj1" fmla="val 50000"/>
                <a:gd name="adj2" fmla="val 747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129" name="AutoShape 73"/>
            <p:cNvSpPr>
              <a:spLocks noChangeArrowheads="1"/>
            </p:cNvSpPr>
            <p:nvPr/>
          </p:nvSpPr>
          <p:spPr bwMode="auto">
            <a:xfrm>
              <a:off x="5239" y="3294"/>
              <a:ext cx="91" cy="272"/>
            </a:xfrm>
            <a:prstGeom prst="upArrow">
              <a:avLst>
                <a:gd name="adj1" fmla="val 50000"/>
                <a:gd name="adj2" fmla="val 747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130" name="AutoShape 74"/>
            <p:cNvSpPr>
              <a:spLocks noChangeArrowheads="1"/>
            </p:cNvSpPr>
            <p:nvPr/>
          </p:nvSpPr>
          <p:spPr bwMode="auto">
            <a:xfrm rot="-10800000">
              <a:off x="5193" y="2841"/>
              <a:ext cx="91" cy="272"/>
            </a:xfrm>
            <a:prstGeom prst="upArrow">
              <a:avLst>
                <a:gd name="adj1" fmla="val 50000"/>
                <a:gd name="adj2" fmla="val 747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133" name="Rectangle 7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Ρύθμιση του διάμεσου υγρού</a:t>
            </a:r>
          </a:p>
        </p:txBody>
      </p:sp>
      <p:sp>
        <p:nvSpPr>
          <p:cNvPr id="42" name="41 - Δεξιό βέλος"/>
          <p:cNvSpPr/>
          <p:nvPr/>
        </p:nvSpPr>
        <p:spPr bwMode="auto">
          <a:xfrm>
            <a:off x="611188" y="5445125"/>
            <a:ext cx="2232025" cy="2159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8" name="43 - TextBox"/>
          <p:cNvSpPr txBox="1">
            <a:spLocks noChangeArrowheads="1"/>
          </p:cNvSpPr>
          <p:nvPr/>
        </p:nvSpPr>
        <p:spPr bwMode="auto">
          <a:xfrm>
            <a:off x="1187450" y="4941888"/>
            <a:ext cx="122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Verdana" pitchFamily="34" charset="0"/>
                <a:ea typeface="Verdana" pitchFamily="34" charset="0"/>
                <a:cs typeface="Verdana" pitchFamily="34" charset="0"/>
              </a:rPr>
              <a:t>Ροή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Ρύθμιση του διάμεσου υγρού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2260600"/>
          </a:xfrm>
        </p:spPr>
        <p:txBody>
          <a:bodyPr/>
          <a:lstStyle/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Ελαφρά υπεροχή της ροής προς τα έξω. </a:t>
            </a:r>
            <a:endParaRPr lang="en-US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</a:t>
            </a:r>
            <a:r>
              <a:rPr lang="el-GR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ο υγρό επιστρέφει στην κυκλοφορία μέσω του λεμφικού συστήματος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το οποίο αποτελείται από αγγεία και λεμφαδένες που βρίσκονται παράλληλα με τις φλέβες και εισέρχονται στη φλεβική κυκλοφορία κοντά στην καρδιά.</a:t>
            </a:r>
          </a:p>
          <a:p>
            <a:pPr eaLnBrk="1" hangingPunct="1"/>
            <a:endParaRPr lang="el-GR" sz="2400" smtClean="0"/>
          </a:p>
        </p:txBody>
      </p:sp>
      <p:pic>
        <p:nvPicPr>
          <p:cNvPr id="45060" name="Picture 4" descr="sc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338" y="4005263"/>
            <a:ext cx="38544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Ρύθμιση του διάμεσου υγρού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b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Τρόποι με τους οποίους μπορεί να μπορεί να προκληθεί συγκέντρωση υγρού στον ιστό και τοπική διόγκωση που ονομάζεται </a:t>
            </a:r>
            <a:r>
              <a:rPr lang="el-GR" sz="2400" b="1" i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οίδημα</a:t>
            </a:r>
            <a:r>
              <a:rPr lang="el-GR" sz="2400" i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400" i="1" smtClean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400" i="1" smtClean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παρουσία μεγαλύτερης πίεσης κατά μήκος του τριχοειδούς αγγείου.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μείωση της ωσμωτικής πίεσης του πλάσματος λόγω της χαμηλής συγκέντρωσης πρωτεϊνών </a:t>
            </a:r>
            <a:r>
              <a:rPr lang="el-GR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(υποπρωτεϊναιμία)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αύξηση της διαπερατότητας του τοιχώματος των τριχοειδών αγγείων από τα μεγάλα μόρια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400" b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Παρουσία μεγαλύτερης πίεσης κατά μήκος του τριχοειδούς αγγείου. </a:t>
            </a:r>
          </a:p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άντληση του αίματος από το </a:t>
            </a:r>
            <a:r>
              <a:rPr lang="el-GR" sz="240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αριστερό μέρος της καρδιάς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δεν είναι επιτυχής. Το αίμα συσσωρεύεται στα αιμοφόρα αγγεία των πνευμόνων, αύξηση της πίεσης στους πνεύμονες, </a:t>
            </a:r>
            <a:r>
              <a:rPr lang="el-GR" sz="240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πνευμονικό οίδημα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άντληση του αίματος από το </a:t>
            </a:r>
            <a:r>
              <a:rPr lang="el-GR" sz="240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δεξιό μέρος της καρδιάς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δεν είναι επιτυχής. Δεν αντλείται αίμα από την περιφερική κυκλοφορία προς τους πνεύμονες, </a:t>
            </a:r>
            <a:r>
              <a:rPr lang="el-GR" sz="240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οίδημα στα κάτω άκρα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el-GR" sz="2800" smtClean="0"/>
          </a:p>
        </p:txBody>
      </p:sp>
      <p:sp>
        <p:nvSpPr>
          <p:cNvPr id="1280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Ρύθμιση του διάμεσου υγρού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Ρύθμιση του διάμεσου υγρού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b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Μείωση της ωσμωτικής πίεσης του πλάσματος λόγω χαμηλής συγκέντρωσης πρωτεϊνών (υποπρωτεϊναιμία)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κακή διατροφή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πάθηση των νεφρών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Οι πρωτεΐνες αποβάλλονται μέσω των ούρων. Δημιουργείται σοβαρό οίδημα. 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Σε νοσήματα του ήπατος είναι δυνατόν να </a:t>
            </a:r>
            <a:r>
              <a:rPr lang="el-GR" sz="240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ανασταλεί η επιστροφή του φλεβικού αίματος από το έντερο στην καρδιά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οδηγώντας σε οίδημα της κοιλίας που ονομάζεται </a:t>
            </a:r>
            <a:r>
              <a:rPr lang="el-GR" sz="2400" b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ασκίτης.</a:t>
            </a:r>
            <a:r>
              <a:rPr lang="el-GR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l-GR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400" b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Αύξηση της διαπερατότητας του τοιχώματος των τριχοειδών αγγείων από τα μεγάλα μόρια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b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Μειώνει σημαντικά την ωσμωτική πίεση.</a:t>
            </a:r>
          </a:p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Παράδειγμα οιδήματος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διόγκωση που προκαλείται μετά από ένα </a:t>
            </a:r>
            <a:r>
              <a:rPr lang="el-GR" sz="240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δυνατό χτύπημα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eaLnBrk="1" hangingPunct="1"/>
            <a:endParaRPr lang="el-GR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90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Ρύθμιση του διάμεσου υγρού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Οι νεφροί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5400675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Από τους νεφρούς </a:t>
            </a:r>
            <a:r>
              <a:rPr lang="el-GR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αποβάλλονται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τα περισσότερα </a:t>
            </a:r>
            <a:r>
              <a:rPr lang="el-GR" sz="240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άχρηστα προϊόντα του μεταβολισμού,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(εκτός του διοξειδίου του άνθρακα και μικρής ποσότητας νερού που αποβάλλεται μέσω των πνευμόνων). </a:t>
            </a:r>
            <a:endParaRPr lang="en-US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Οι νεφροί </a:t>
            </a:r>
            <a:r>
              <a:rPr lang="el-GR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ρυθμίζουν 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τη συγκέντρωση των περισσότερων χημικών ουσιών στο πλάσμα του αίματος. </a:t>
            </a:r>
          </a:p>
        </p:txBody>
      </p:sp>
      <p:pic>
        <p:nvPicPr>
          <p:cNvPr id="50180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284538"/>
            <a:ext cx="30226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 descr="http://t3.gstatic.com/images?q=tbn:ANd9GcRWSxw0zZZ92sL91iacUEfaO257DsDEfE-Wr5S4i8ySyrmh6b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4450" y="188913"/>
            <a:ext cx="27495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Οι νεφρώνες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781300"/>
            <a:ext cx="4464050" cy="3384550"/>
          </a:xfrm>
        </p:spPr>
        <p:txBody>
          <a:bodyPr/>
          <a:lstStyle/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Κάθε νεφρός περιέχει πάνω από 10</a:t>
            </a:r>
            <a:r>
              <a:rPr lang="el-GR" sz="2400" baseline="30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νεφρώνες</a:t>
            </a:r>
          </a:p>
          <a:p>
            <a:pPr eaLnBrk="1" hangingPunct="1"/>
            <a:endParaRPr lang="el-GR" sz="2400" i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Κάθε νεφρώνας αποτελεί μια ολοκληρωμένη μονάδα σχηματισμού ούρων.</a:t>
            </a:r>
          </a:p>
        </p:txBody>
      </p:sp>
      <p:pic>
        <p:nvPicPr>
          <p:cNvPr id="51204" name="Picture 2" descr="http://users.rcn.com/jkimball.ma.ultranet/BiologyPages/N/neph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341438"/>
            <a:ext cx="41211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" descr="http://t1.gstatic.com/images?q=tbn:ANd9GcRpCojwbOi2vOgCHb3fVHhZGk3m0VVlKYbK07ActxeGVrPAMK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1701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2 εικόνα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39465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557338"/>
            <a:ext cx="45370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Rectangle 6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Σχηματική παράσταση του νεφρώνα</a:t>
            </a:r>
            <a:r>
              <a:rPr lang="el-GR" sz="3200" b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48"/>
          <p:cNvGrpSpPr>
            <a:grpSpLocks/>
          </p:cNvGrpSpPr>
          <p:nvPr/>
        </p:nvGrpSpPr>
        <p:grpSpPr bwMode="auto">
          <a:xfrm>
            <a:off x="611188" y="1700213"/>
            <a:ext cx="7910512" cy="4737100"/>
            <a:chOff x="385" y="1071"/>
            <a:chExt cx="4983" cy="2984"/>
          </a:xfrm>
        </p:grpSpPr>
        <p:graphicFrame>
          <p:nvGraphicFramePr>
            <p:cNvPr id="2050" name="Object 8"/>
            <p:cNvGraphicFramePr>
              <a:graphicFrameLocks noChangeAspect="1"/>
            </p:cNvGraphicFramePr>
            <p:nvPr/>
          </p:nvGraphicFramePr>
          <p:xfrm>
            <a:off x="385" y="1520"/>
            <a:ext cx="1224" cy="704"/>
          </p:xfrm>
          <a:graphic>
            <a:graphicData uri="http://schemas.openxmlformats.org/presentationml/2006/ole">
              <p:oleObj spid="_x0000_s2050" name="Equation" r:id="rId3" imgW="838080" imgH="482400" progId="Equation.3">
                <p:embed/>
              </p:oleObj>
            </a:graphicData>
          </a:graphic>
        </p:graphicFrame>
        <p:sp>
          <p:nvSpPr>
            <p:cNvPr id="2055" name="Text Box 10"/>
            <p:cNvSpPr txBox="1">
              <a:spLocks noChangeArrowheads="1"/>
            </p:cNvSpPr>
            <p:nvPr/>
          </p:nvSpPr>
          <p:spPr bwMode="auto">
            <a:xfrm>
              <a:off x="385" y="1112"/>
              <a:ext cx="154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800">
                  <a:latin typeface="Verdana" pitchFamily="34" charset="0"/>
                  <a:ea typeface="Verdana" pitchFamily="34" charset="0"/>
                  <a:cs typeface="Verdana" pitchFamily="34" charset="0"/>
                </a:rPr>
                <a:t>Ροή ύδατος</a:t>
              </a:r>
            </a:p>
          </p:txBody>
        </p:sp>
        <p:graphicFrame>
          <p:nvGraphicFramePr>
            <p:cNvPr id="2051" name="Object 12"/>
            <p:cNvGraphicFramePr>
              <a:graphicFrameLocks noChangeAspect="1"/>
            </p:cNvGraphicFramePr>
            <p:nvPr/>
          </p:nvGraphicFramePr>
          <p:xfrm>
            <a:off x="2290" y="1071"/>
            <a:ext cx="3078" cy="630"/>
          </p:xfrm>
          <a:graphic>
            <a:graphicData uri="http://schemas.openxmlformats.org/presentationml/2006/ole">
              <p:oleObj spid="_x0000_s2051" name="Equation" r:id="rId4" imgW="2108160" imgH="431640" progId="Equation.3">
                <p:embed/>
              </p:oleObj>
            </a:graphicData>
          </a:graphic>
        </p:graphicFrame>
        <p:grpSp>
          <p:nvGrpSpPr>
            <p:cNvPr id="2056" name="Group 47"/>
            <p:cNvGrpSpPr>
              <a:grpSpLocks/>
            </p:cNvGrpSpPr>
            <p:nvPr/>
          </p:nvGrpSpPr>
          <p:grpSpPr bwMode="auto">
            <a:xfrm>
              <a:off x="793" y="1838"/>
              <a:ext cx="4355" cy="1269"/>
              <a:chOff x="793" y="1838"/>
              <a:chExt cx="4355" cy="1269"/>
            </a:xfrm>
          </p:grpSpPr>
          <p:sp>
            <p:nvSpPr>
              <p:cNvPr id="80898" name="Oval 2"/>
              <p:cNvSpPr>
                <a:spLocks noChangeArrowheads="1"/>
              </p:cNvSpPr>
              <p:nvPr/>
            </p:nvSpPr>
            <p:spPr bwMode="auto">
              <a:xfrm>
                <a:off x="4729" y="1838"/>
                <a:ext cx="419" cy="126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899" name="Rectangle 3"/>
              <p:cNvSpPr>
                <a:spLocks noChangeArrowheads="1"/>
              </p:cNvSpPr>
              <p:nvPr/>
            </p:nvSpPr>
            <p:spPr bwMode="auto">
              <a:xfrm>
                <a:off x="4659" y="1838"/>
                <a:ext cx="280" cy="1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00" name="Rectangle 4"/>
              <p:cNvSpPr>
                <a:spLocks noChangeArrowheads="1"/>
              </p:cNvSpPr>
              <p:nvPr/>
            </p:nvSpPr>
            <p:spPr bwMode="auto">
              <a:xfrm>
                <a:off x="2635" y="1838"/>
                <a:ext cx="2338" cy="1269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01" name="Oval 5"/>
              <p:cNvSpPr>
                <a:spLocks noChangeArrowheads="1"/>
              </p:cNvSpPr>
              <p:nvPr/>
            </p:nvSpPr>
            <p:spPr bwMode="auto">
              <a:xfrm>
                <a:off x="2426" y="1838"/>
                <a:ext cx="419" cy="1269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02" name="Line 6"/>
              <p:cNvSpPr>
                <a:spLocks noChangeShapeType="1"/>
              </p:cNvSpPr>
              <p:nvPr/>
            </p:nvSpPr>
            <p:spPr bwMode="auto">
              <a:xfrm flipV="1">
                <a:off x="2635" y="3107"/>
                <a:ext cx="23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03" name="Line 7"/>
              <p:cNvSpPr>
                <a:spLocks noChangeShapeType="1"/>
              </p:cNvSpPr>
              <p:nvPr/>
            </p:nvSpPr>
            <p:spPr bwMode="auto">
              <a:xfrm>
                <a:off x="2670" y="1838"/>
                <a:ext cx="2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07" name="AutoShape 11"/>
              <p:cNvSpPr>
                <a:spLocks noChangeArrowheads="1"/>
              </p:cNvSpPr>
              <p:nvPr/>
            </p:nvSpPr>
            <p:spPr bwMode="auto">
              <a:xfrm>
                <a:off x="793" y="2110"/>
                <a:ext cx="1815" cy="725"/>
              </a:xfrm>
              <a:prstGeom prst="rightArrow">
                <a:avLst>
                  <a:gd name="adj1" fmla="val 50000"/>
                  <a:gd name="adj2" fmla="val 62586"/>
                </a:avLst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  <a:alpha val="48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09" name="Oval 13"/>
              <p:cNvSpPr>
                <a:spLocks noChangeArrowheads="1"/>
              </p:cNvSpPr>
              <p:nvPr/>
            </p:nvSpPr>
            <p:spPr bwMode="auto">
              <a:xfrm>
                <a:off x="884" y="238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10" name="Oval 14"/>
              <p:cNvSpPr>
                <a:spLocks noChangeArrowheads="1"/>
              </p:cNvSpPr>
              <p:nvPr/>
            </p:nvSpPr>
            <p:spPr bwMode="auto">
              <a:xfrm>
                <a:off x="1020" y="256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11" name="Oval 15"/>
              <p:cNvSpPr>
                <a:spLocks noChangeArrowheads="1"/>
              </p:cNvSpPr>
              <p:nvPr/>
            </p:nvSpPr>
            <p:spPr bwMode="auto">
              <a:xfrm>
                <a:off x="1020" y="238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12" name="Oval 16"/>
              <p:cNvSpPr>
                <a:spLocks noChangeArrowheads="1"/>
              </p:cNvSpPr>
              <p:nvPr/>
            </p:nvSpPr>
            <p:spPr bwMode="auto">
              <a:xfrm>
                <a:off x="930" y="247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13" name="Oval 17"/>
              <p:cNvSpPr>
                <a:spLocks noChangeArrowheads="1"/>
              </p:cNvSpPr>
              <p:nvPr/>
            </p:nvSpPr>
            <p:spPr bwMode="auto">
              <a:xfrm>
                <a:off x="1156" y="233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14" name="Oval 18"/>
              <p:cNvSpPr>
                <a:spLocks noChangeArrowheads="1"/>
              </p:cNvSpPr>
              <p:nvPr/>
            </p:nvSpPr>
            <p:spPr bwMode="auto">
              <a:xfrm>
                <a:off x="1156" y="247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15" name="Oval 19"/>
              <p:cNvSpPr>
                <a:spLocks noChangeArrowheads="1"/>
              </p:cNvSpPr>
              <p:nvPr/>
            </p:nvSpPr>
            <p:spPr bwMode="auto">
              <a:xfrm>
                <a:off x="1247" y="256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16" name="Oval 20"/>
              <p:cNvSpPr>
                <a:spLocks noChangeArrowheads="1"/>
              </p:cNvSpPr>
              <p:nvPr/>
            </p:nvSpPr>
            <p:spPr bwMode="auto">
              <a:xfrm>
                <a:off x="1247" y="2427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17" name="Oval 21"/>
              <p:cNvSpPr>
                <a:spLocks noChangeArrowheads="1"/>
              </p:cNvSpPr>
              <p:nvPr/>
            </p:nvSpPr>
            <p:spPr bwMode="auto">
              <a:xfrm>
                <a:off x="1338" y="238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18" name="Oval 22"/>
              <p:cNvSpPr>
                <a:spLocks noChangeArrowheads="1"/>
              </p:cNvSpPr>
              <p:nvPr/>
            </p:nvSpPr>
            <p:spPr bwMode="auto">
              <a:xfrm>
                <a:off x="1383" y="251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19" name="Oval 23"/>
              <p:cNvSpPr>
                <a:spLocks noChangeArrowheads="1"/>
              </p:cNvSpPr>
              <p:nvPr/>
            </p:nvSpPr>
            <p:spPr bwMode="auto">
              <a:xfrm>
                <a:off x="1519" y="233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20" name="Oval 24"/>
              <p:cNvSpPr>
                <a:spLocks noChangeArrowheads="1"/>
              </p:cNvSpPr>
              <p:nvPr/>
            </p:nvSpPr>
            <p:spPr bwMode="auto">
              <a:xfrm>
                <a:off x="1474" y="2427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21" name="Oval 25"/>
              <p:cNvSpPr>
                <a:spLocks noChangeArrowheads="1"/>
              </p:cNvSpPr>
              <p:nvPr/>
            </p:nvSpPr>
            <p:spPr bwMode="auto">
              <a:xfrm>
                <a:off x="1474" y="256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22" name="Oval 26"/>
              <p:cNvSpPr>
                <a:spLocks noChangeArrowheads="1"/>
              </p:cNvSpPr>
              <p:nvPr/>
            </p:nvSpPr>
            <p:spPr bwMode="auto">
              <a:xfrm>
                <a:off x="1610" y="2427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23" name="Oval 27"/>
              <p:cNvSpPr>
                <a:spLocks noChangeArrowheads="1"/>
              </p:cNvSpPr>
              <p:nvPr/>
            </p:nvSpPr>
            <p:spPr bwMode="auto">
              <a:xfrm>
                <a:off x="1655" y="251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24" name="Oval 28"/>
              <p:cNvSpPr>
                <a:spLocks noChangeArrowheads="1"/>
              </p:cNvSpPr>
              <p:nvPr/>
            </p:nvSpPr>
            <p:spPr bwMode="auto">
              <a:xfrm>
                <a:off x="1701" y="238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25" name="Oval 29"/>
              <p:cNvSpPr>
                <a:spLocks noChangeArrowheads="1"/>
              </p:cNvSpPr>
              <p:nvPr/>
            </p:nvSpPr>
            <p:spPr bwMode="auto">
              <a:xfrm>
                <a:off x="1791" y="256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26" name="Oval 30"/>
              <p:cNvSpPr>
                <a:spLocks noChangeArrowheads="1"/>
              </p:cNvSpPr>
              <p:nvPr/>
            </p:nvSpPr>
            <p:spPr bwMode="auto">
              <a:xfrm>
                <a:off x="1791" y="247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27" name="Oval 31"/>
              <p:cNvSpPr>
                <a:spLocks noChangeArrowheads="1"/>
              </p:cNvSpPr>
              <p:nvPr/>
            </p:nvSpPr>
            <p:spPr bwMode="auto">
              <a:xfrm>
                <a:off x="1882" y="233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28" name="Oval 32"/>
              <p:cNvSpPr>
                <a:spLocks noChangeArrowheads="1"/>
              </p:cNvSpPr>
              <p:nvPr/>
            </p:nvSpPr>
            <p:spPr bwMode="auto">
              <a:xfrm>
                <a:off x="1927" y="2427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29" name="Oval 33"/>
              <p:cNvSpPr>
                <a:spLocks noChangeArrowheads="1"/>
              </p:cNvSpPr>
              <p:nvPr/>
            </p:nvSpPr>
            <p:spPr bwMode="auto">
              <a:xfrm>
                <a:off x="2018" y="233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30" name="Oval 34"/>
              <p:cNvSpPr>
                <a:spLocks noChangeArrowheads="1"/>
              </p:cNvSpPr>
              <p:nvPr/>
            </p:nvSpPr>
            <p:spPr bwMode="auto">
              <a:xfrm>
                <a:off x="1882" y="247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31" name="Oval 35"/>
              <p:cNvSpPr>
                <a:spLocks noChangeArrowheads="1"/>
              </p:cNvSpPr>
              <p:nvPr/>
            </p:nvSpPr>
            <p:spPr bwMode="auto">
              <a:xfrm>
                <a:off x="2018" y="256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32" name="Oval 36"/>
              <p:cNvSpPr>
                <a:spLocks noChangeArrowheads="1"/>
              </p:cNvSpPr>
              <p:nvPr/>
            </p:nvSpPr>
            <p:spPr bwMode="auto">
              <a:xfrm>
                <a:off x="2064" y="247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33" name="Oval 37"/>
              <p:cNvSpPr>
                <a:spLocks noChangeArrowheads="1"/>
              </p:cNvSpPr>
              <p:nvPr/>
            </p:nvSpPr>
            <p:spPr bwMode="auto">
              <a:xfrm>
                <a:off x="2154" y="238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34" name="Oval 38"/>
              <p:cNvSpPr>
                <a:spLocks noChangeArrowheads="1"/>
              </p:cNvSpPr>
              <p:nvPr/>
            </p:nvSpPr>
            <p:spPr bwMode="auto">
              <a:xfrm>
                <a:off x="2154" y="224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35" name="Oval 39"/>
              <p:cNvSpPr>
                <a:spLocks noChangeArrowheads="1"/>
              </p:cNvSpPr>
              <p:nvPr/>
            </p:nvSpPr>
            <p:spPr bwMode="auto">
              <a:xfrm>
                <a:off x="2200" y="247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36" name="Oval 40"/>
              <p:cNvSpPr>
                <a:spLocks noChangeArrowheads="1"/>
              </p:cNvSpPr>
              <p:nvPr/>
            </p:nvSpPr>
            <p:spPr bwMode="auto">
              <a:xfrm>
                <a:off x="2154" y="256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37" name="Oval 41"/>
              <p:cNvSpPr>
                <a:spLocks noChangeArrowheads="1"/>
              </p:cNvSpPr>
              <p:nvPr/>
            </p:nvSpPr>
            <p:spPr bwMode="auto">
              <a:xfrm>
                <a:off x="839" y="256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57" name="AutoShape 42"/>
            <p:cNvSpPr>
              <a:spLocks noChangeArrowheads="1"/>
            </p:cNvSpPr>
            <p:nvPr/>
          </p:nvSpPr>
          <p:spPr bwMode="auto">
            <a:xfrm rot="-1867827">
              <a:off x="1655" y="1838"/>
              <a:ext cx="1159" cy="227"/>
            </a:xfrm>
            <a:prstGeom prst="leftArrow">
              <a:avLst>
                <a:gd name="adj1" fmla="val 50000"/>
                <a:gd name="adj2" fmla="val 127643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solidFill>
                  <a:schemeClr val="hlink"/>
                </a:solidFill>
              </a:endParaRPr>
            </a:p>
          </p:txBody>
        </p:sp>
        <p:graphicFrame>
          <p:nvGraphicFramePr>
            <p:cNvPr id="2052" name="Object 43"/>
            <p:cNvGraphicFramePr>
              <a:graphicFrameLocks noChangeAspect="1"/>
            </p:cNvGraphicFramePr>
            <p:nvPr/>
          </p:nvGraphicFramePr>
          <p:xfrm>
            <a:off x="1519" y="3425"/>
            <a:ext cx="2299" cy="630"/>
          </p:xfrm>
          <a:graphic>
            <a:graphicData uri="http://schemas.openxmlformats.org/presentationml/2006/ole">
              <p:oleObj spid="_x0000_s2052" name="Equation" r:id="rId5" imgW="1574640" imgH="431640" progId="Equation.3">
                <p:embed/>
              </p:oleObj>
            </a:graphicData>
          </a:graphic>
        </p:graphicFrame>
        <p:sp>
          <p:nvSpPr>
            <p:cNvPr id="2058" name="Text Box 44"/>
            <p:cNvSpPr txBox="1">
              <a:spLocks noChangeArrowheads="1"/>
            </p:cNvSpPr>
            <p:nvPr/>
          </p:nvSpPr>
          <p:spPr bwMode="auto">
            <a:xfrm>
              <a:off x="612" y="3108"/>
              <a:ext cx="45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latin typeface="Verdana" pitchFamily="34" charset="0"/>
                  <a:ea typeface="Verdana" pitchFamily="34" charset="0"/>
                  <a:cs typeface="Verdana" pitchFamily="34" charset="0"/>
                </a:rPr>
                <a:t>Ροή σωματιδίων = Ροή ύδατος </a:t>
              </a:r>
              <a:r>
                <a:rPr lang="en-US" sz="2000">
                  <a:latin typeface="Verdana" pitchFamily="34" charset="0"/>
                  <a:ea typeface="Verdana" pitchFamily="34" charset="0"/>
                  <a:cs typeface="Verdana" pitchFamily="34" charset="0"/>
                </a:rPr>
                <a:t>x </a:t>
              </a:r>
              <a:r>
                <a:rPr lang="el-GR" sz="2000">
                  <a:latin typeface="Verdana" pitchFamily="34" charset="0"/>
                  <a:ea typeface="Verdana" pitchFamily="34" charset="0"/>
                  <a:cs typeface="Verdana" pitchFamily="34" charset="0"/>
                </a:rPr>
                <a:t>συγκέντρωση</a:t>
              </a:r>
            </a:p>
          </p:txBody>
        </p:sp>
      </p:grpSp>
      <p:sp>
        <p:nvSpPr>
          <p:cNvPr id="80942" name="Rectangle 46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Εξαναγκασμένη από το διαλύτη μετακίνηση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eaLnBrk="1" hangingPunct="1"/>
            <a:r>
              <a:rPr lang="el-GR" sz="4000" smtClean="0"/>
              <a:t>  </a:t>
            </a:r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Σχηματική παράσταση του νεφρώνα</a:t>
            </a:r>
            <a:r>
              <a:rPr lang="el-GR" sz="4000" b="0" smtClean="0">
                <a:solidFill>
                  <a:schemeClr val="tx1"/>
                </a:solidFill>
                <a:effectLst/>
              </a:rPr>
              <a:t>.</a:t>
            </a:r>
            <a:r>
              <a:rPr lang="el-GR" sz="4000" smtClean="0"/>
              <a:t> </a:t>
            </a:r>
          </a:p>
        </p:txBody>
      </p:sp>
      <p:pic>
        <p:nvPicPr>
          <p:cNvPr id="53251" name="Picture 3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149725"/>
            <a:ext cx="27400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500563" y="1341438"/>
            <a:ext cx="4319587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40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Αγγειώδες σπείραμα </a:t>
            </a:r>
            <a:r>
              <a:rPr lang="en-US" sz="240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 αρχική διήθηση </a:t>
            </a:r>
            <a:endParaRPr lang="en-US" sz="2400" b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Σωληνάρια </a:t>
            </a:r>
            <a:r>
              <a:rPr lang="en-US" sz="240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 επαναρρόφηση και έκκριση.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Βαλβίδες στα προσαγωγά και απαγωγά αρτηρίδια </a:t>
            </a:r>
            <a:r>
              <a:rPr lang="en-US" sz="240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400" b="0">
                <a:latin typeface="Verdana" pitchFamily="34" charset="0"/>
                <a:ea typeface="Verdana" pitchFamily="34" charset="0"/>
                <a:cs typeface="Verdana" pitchFamily="34" charset="0"/>
              </a:rPr>
              <a:t>ρυθμίζουν τη διαφορά της πίεσης εκατέρωθεν της βασικής μεμβράνης του αγγειώδους σπειράματος</a:t>
            </a:r>
            <a:r>
              <a:rPr lang="el-GR" sz="2800" b="0"/>
              <a:t>.</a:t>
            </a:r>
          </a:p>
        </p:txBody>
      </p:sp>
      <p:pic>
        <p:nvPicPr>
          <p:cNvPr id="53253" name="Picture 4" descr="2 εικόνα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3462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Αγγειώδες σπείραμα &amp; σπειραματική διήθηση.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46085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αίμα διέρχεται πρώτα από τη μεμβράνη στο </a:t>
            </a:r>
            <a:r>
              <a:rPr lang="el-GR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αγγειώδες σπείραμα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Ποσότητα περίπου 250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ml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ανά λεπτό - περνάει μέσα από τη βασική μεμβράνη.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διαδικασία ονομάζεται </a:t>
            </a:r>
            <a:r>
              <a:rPr lang="el-GR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σπειραματική διήθηση</a:t>
            </a:r>
            <a:r>
              <a:rPr lang="el-GR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l-GR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4276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844675"/>
            <a:ext cx="4105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6227763" y="3500438"/>
            <a:ext cx="215900" cy="792162"/>
          </a:xfrm>
          <a:prstGeom prst="down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Βαλβίδες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l-GR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Ο ρυθμός διήθησης ρυθμίζεται από βαλβίδες που ελέγχουν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l-GR" sz="2400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3400" indent="-533400"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τη ροή του αίματος στο αγγειώδες σπείραμα και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533400" indent="-533400"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την πτώση της πίεσης κατά μήκος της βασικής μεμβράνης.</a:t>
            </a:r>
          </a:p>
        </p:txBody>
      </p:sp>
      <p:pic>
        <p:nvPicPr>
          <p:cNvPr id="5530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475" y="1989138"/>
            <a:ext cx="3946525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Μεμβράνη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8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Ουσίες με μοριακό βάρος &lt;5000</a:t>
            </a: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διέρχονται με το νερό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μέσω της μεμβράνης. 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Οι περισσότερες πρωτεΐνες (</a:t>
            </a:r>
            <a:r>
              <a:rPr lang="el-GR" sz="2400" dirty="0" err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μ.β</a:t>
            </a:r>
            <a:r>
              <a:rPr lang="el-GR" sz="2400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&gt;69000)</a:t>
            </a: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δεν περνούν μέσω των πόρων και παραμένουν στο αίμα. </a:t>
            </a:r>
          </a:p>
        </p:txBody>
      </p:sp>
      <p:pic>
        <p:nvPicPr>
          <p:cNvPr id="5632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143250"/>
            <a:ext cx="4105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Επαναρρόφηση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274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διήθημα μέσω των σωληνάριων επαναρροφάται, το 99% (χωρίς επαναρρόφηση θα αποβάλλαμε 360 λίτρα ούρων ημερησίως). 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υπόλοιπο 1% περνά στα αθροιστικά σωληνάρια με τη μορφή ούρων. </a:t>
            </a:r>
          </a:p>
        </p:txBody>
      </p:sp>
      <p:pic>
        <p:nvPicPr>
          <p:cNvPr id="57348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00213"/>
            <a:ext cx="4105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6588125" y="4005263"/>
            <a:ext cx="576263" cy="71437"/>
          </a:xfrm>
          <a:prstGeom prst="rightArrow">
            <a:avLst>
              <a:gd name="adj1" fmla="val 50000"/>
              <a:gd name="adj2" fmla="val 2016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42" name="AutoShape 6"/>
          <p:cNvSpPr>
            <a:spLocks noChangeArrowheads="1"/>
          </p:cNvSpPr>
          <p:nvPr/>
        </p:nvSpPr>
        <p:spPr bwMode="auto">
          <a:xfrm>
            <a:off x="7235825" y="3429000"/>
            <a:ext cx="73025" cy="504825"/>
          </a:xfrm>
          <a:prstGeom prst="upArrow">
            <a:avLst>
              <a:gd name="adj1" fmla="val 50000"/>
              <a:gd name="adj2" fmla="val 172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Επαναρρόφηση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3844925"/>
          </a:xfrm>
        </p:spPr>
        <p:txBody>
          <a:bodyPr/>
          <a:lstStyle/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Οι ανεπιθύμητες ουσίες όπως η κρεατινίνη, και η σακχαρόζη δεν επαναρροφούνται </a:t>
            </a:r>
          </a:p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Περίπου η μισή ποσότητα ουρίας, προϊόν του μεταβολισμού των πρωτεϊνών, επαναρροφάται.</a:t>
            </a:r>
          </a:p>
          <a:p>
            <a:pPr eaLnBrk="1" hangingPunct="1"/>
            <a:endParaRPr lang="el-GR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372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844675"/>
            <a:ext cx="4105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Επαναρρόφηση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ωσμωτική πίεση παίζει ρόλο στην αρχική διήθηση και στην επαναρρόφηση.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Εφόσον τα μόρια των πρωτεϊνών δεν διέρχονται μέσω της βασικής μεμβράνης η ωσμωτική τους πίεση στο πλάσμα είναι σημαντική. </a:t>
            </a:r>
          </a:p>
        </p:txBody>
      </p:sp>
      <p:pic>
        <p:nvPicPr>
          <p:cNvPr id="59396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989138"/>
            <a:ext cx="4105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Ωσμωτική διούρηση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46799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Για την επαναρρόφηση στα σωληνάρια πολλά μικρά μόρια συνεισφέρουν στην ωσμωτική πίεση δεδομένου ότι δεν επαναρροφώνται. 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Εάν η συγκέντρωσή τους είναι αρκετά μεγάλη, τότε μειώνεται η ποσότητα νερού που θα επαναρροφηθεί και η ροή των ούρων θα αυξηθεί. 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φαινόμενο ονομάζεται </a:t>
            </a:r>
            <a:r>
              <a:rPr lang="el-GR" sz="2400" b="1" i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ωσμωτική διούρηση. </a:t>
            </a:r>
            <a:endParaRPr lang="el-GR" sz="2400" b="1" smtClean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l-GR" sz="2800" b="1" smtClean="0">
              <a:solidFill>
                <a:schemeClr val="hlink"/>
              </a:solidFill>
            </a:endParaRPr>
          </a:p>
        </p:txBody>
      </p:sp>
      <p:pic>
        <p:nvPicPr>
          <p:cNvPr id="6042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628775"/>
            <a:ext cx="4105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7451725" y="3429000"/>
            <a:ext cx="215900" cy="576263"/>
          </a:xfrm>
          <a:prstGeom prst="up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Ωσμωτική διούρηση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627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γλυκόζη επαναρροφάται πλήρως. 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Εάν η γλυκόζη αυξηθεί στο πλάσμα (διαβήτης), οι νεφροί δεν μπορούν να την επαναρροφήσουν όλη.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Η γλυκόζη συνεισφέρει στην ωσμωτική πίεση - μειώνεται η επαναρρόφηση νερού.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Οι διαβητικοί με υψηλή συγκέντρωση γλυκόζης στο πλάσμα (&gt; 500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mg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dl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αποβάλουν μεγάλα ποσά οΰρων.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Συμπτώματα του μη ρυθμισμένου διαβήτη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συχνή διούρηση και έντονο αίσθημα δίψας για να αντικατασταθεί το νερό.</a:t>
            </a:r>
          </a:p>
        </p:txBody>
      </p:sp>
      <p:pic>
        <p:nvPicPr>
          <p:cNvPr id="6144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2924175"/>
            <a:ext cx="219551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056438" y="5373688"/>
            <a:ext cx="2087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αύξηση της γλυκόζης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 rot="2490078">
            <a:off x="8027988" y="4005263"/>
            <a:ext cx="130175" cy="1609725"/>
          </a:xfrm>
          <a:prstGeom prst="upArrow">
            <a:avLst>
              <a:gd name="adj1" fmla="val 50000"/>
              <a:gd name="adj2" fmla="val 309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Ενεργητική μεταφορά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8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Μερικές ουσίες κινούνται μέσω μιας μεμβράνης από περιοχή χαμηλής συγκέντρωσης προς μία μεγαλύτερης. </a:t>
            </a:r>
          </a:p>
          <a:p>
            <a:pPr eaLnBrk="1" hangingPunct="1"/>
            <a:r>
              <a:rPr lang="en-US" sz="28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l-GR" sz="28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μεταφορά είναι </a:t>
            </a:r>
            <a:r>
              <a:rPr lang="el-GR" sz="2800" b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ενεργητική,</a:t>
            </a:r>
            <a:r>
              <a:rPr lang="el-GR" sz="28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απαιτείται χημική ενέργεια ώστε να προωθηθούν οι ουσίες αντίθετα στη βαθμίδα (</a:t>
            </a:r>
            <a:r>
              <a:rPr lang="en-US" sz="28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gradient</a:t>
            </a:r>
            <a:r>
              <a:rPr lang="el-GR" sz="280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συγκέντρωσης.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Εξαναγκασμένη από το διαλύτη μετακίνηση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b="1" smtClean="0"/>
              <a:t>   </a:t>
            </a: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 τη διαδικασία μεταφέρονται μέσω των αγγείων διαλυμένα σωματίδια  όπως</a:t>
            </a:r>
            <a:r>
              <a:rPr lang="en-US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l-GR" sz="2800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sz="3600" b="1" smtClean="0"/>
          </a:p>
          <a:p>
            <a:pPr eaLnBrk="1" hangingPunct="1">
              <a:buFont typeface="Wingdings" pitchFamily="2" charset="2"/>
              <a:buNone/>
            </a:pPr>
            <a:endParaRPr lang="el-GR" sz="3600" b="1" smtClean="0"/>
          </a:p>
          <a:p>
            <a:pPr eaLnBrk="1" hangingPunct="1"/>
            <a:r>
              <a:rPr lang="el-GR" sz="2800" b="1" smtClean="0">
                <a:solidFill>
                  <a:srgbClr val="FF7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τα ερυθρά</a:t>
            </a: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και τα </a:t>
            </a:r>
            <a:r>
              <a:rPr lang="el-GR" sz="2800" b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λευκά</a:t>
            </a:r>
            <a:r>
              <a:rPr lang="el-GR" sz="2800" b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αιμοσφαίρια</a:t>
            </a:r>
            <a:endParaRPr lang="en-US" sz="2800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οι χημικές ουσίες όπως </a:t>
            </a:r>
            <a:r>
              <a:rPr lang="el-GR" sz="2800" b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γλυκόζη</a:t>
            </a: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και το </a:t>
            </a:r>
            <a:r>
              <a:rPr lang="el-GR" sz="2800" b="1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διοξείδιο του άνθρακα</a:t>
            </a:r>
            <a:r>
              <a:rPr lang="el-GR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2411413" y="3078163"/>
            <a:ext cx="4752975" cy="927100"/>
            <a:chOff x="793" y="1838"/>
            <a:chExt cx="4355" cy="1269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4729" y="1838"/>
              <a:ext cx="419" cy="126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4659" y="1838"/>
              <a:ext cx="279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634" y="1838"/>
              <a:ext cx="2339" cy="1269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2426" y="1838"/>
              <a:ext cx="419" cy="126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V="1">
              <a:off x="2634" y="3107"/>
              <a:ext cx="23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2669" y="183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793" y="2110"/>
              <a:ext cx="1815" cy="726"/>
            </a:xfrm>
            <a:prstGeom prst="rightArrow">
              <a:avLst>
                <a:gd name="adj1" fmla="val 50000"/>
                <a:gd name="adj2" fmla="val 62586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  <a:alpha val="48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885" y="2381"/>
              <a:ext cx="44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1020" y="2564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1020" y="2381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930" y="2473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1157" y="2336"/>
              <a:ext cx="44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1157" y="2473"/>
              <a:ext cx="44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1247" y="2564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1247" y="2427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1338" y="2381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1384" y="2518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1519" y="2336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1474" y="2427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1474" y="2564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1610" y="2427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1656" y="2518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1701" y="2381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1791" y="2564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1791" y="2473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1882" y="2336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1928" y="2427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2018" y="2336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1882" y="2473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2018" y="2564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2064" y="2473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2154" y="2381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2154" y="2247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2200" y="2473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2154" y="2564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Oval 40"/>
            <p:cNvSpPr>
              <a:spLocks noChangeArrowheads="1"/>
            </p:cNvSpPr>
            <p:nvPr/>
          </p:nvSpPr>
          <p:spPr bwMode="auto">
            <a:xfrm>
              <a:off x="840" y="2564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Επαναρρόφηση με ενεργό μεταφορά</a:t>
            </a:r>
          </a:p>
        </p:txBody>
      </p:sp>
      <p:grpSp>
        <p:nvGrpSpPr>
          <p:cNvPr id="63491" name="Group 6"/>
          <p:cNvGrpSpPr>
            <a:grpSpLocks/>
          </p:cNvGrpSpPr>
          <p:nvPr/>
        </p:nvGrpSpPr>
        <p:grpSpPr bwMode="auto">
          <a:xfrm>
            <a:off x="5651500" y="1557338"/>
            <a:ext cx="3348038" cy="3429000"/>
            <a:chOff x="3379" y="1490"/>
            <a:chExt cx="2223" cy="2012"/>
          </a:xfrm>
        </p:grpSpPr>
        <p:pic>
          <p:nvPicPr>
            <p:cNvPr id="63493" name="Picture 4" descr="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9" y="1490"/>
              <a:ext cx="2223" cy="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1" name="AutoShape 5"/>
            <p:cNvSpPr>
              <a:spLocks noChangeArrowheads="1"/>
            </p:cNvSpPr>
            <p:nvPr/>
          </p:nvSpPr>
          <p:spPr bwMode="auto">
            <a:xfrm>
              <a:off x="4785" y="2341"/>
              <a:ext cx="136" cy="224"/>
            </a:xfrm>
            <a:prstGeom prst="up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23850" y="1916113"/>
            <a:ext cx="511175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el-GR" sz="24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ύτταρα στο εσωτερικό του τοιχώματος των σωληναρίων χρησιμοποιούν χημικές αντιδράσεις προκειμένου να μειώσουν τη συγκέντρωση του </a:t>
            </a:r>
            <a:r>
              <a:rPr lang="el-GR" sz="24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νατρίου</a:t>
            </a:r>
            <a:r>
              <a:rPr lang="el-GR" sz="24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24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24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Το νάτριο που προέρχεται από τα σωληνάρια εισέρχεται στα κύτταρα. </a:t>
            </a:r>
          </a:p>
          <a:p>
            <a:pPr>
              <a:spcBef>
                <a:spcPct val="50000"/>
              </a:spcBef>
            </a:pPr>
            <a:endParaRPr lang="el-GR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Επαναρρόφηση με ενεργό μεταφορά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532765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Να απομακρύνεται με ενεργό μεταφορά, </a:t>
            </a:r>
            <a:r>
              <a:rPr lang="el-GR" sz="2800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κατανάλωση χημικής</a:t>
            </a:r>
            <a:r>
              <a:rPr lang="el-G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800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ενέργειας </a:t>
            </a:r>
            <a:r>
              <a:rPr lang="el-G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προς την περιοχή της μεγαλύτερης συγκέντρωσης. </a:t>
            </a:r>
          </a:p>
          <a:p>
            <a:pPr eaLnBrk="1" hangingPunct="1">
              <a:lnSpc>
                <a:spcPct val="90000"/>
              </a:lnSpc>
            </a:pPr>
            <a:endParaRPr lang="el-G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 ενεργό μεταφορά η γλυκόζη, το ασβέστιο, το κάλιο και τα αμινοξέα.</a:t>
            </a:r>
            <a:endParaRPr lang="el-GR" sz="28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4516" name="Group 6"/>
          <p:cNvGrpSpPr>
            <a:grpSpLocks/>
          </p:cNvGrpSpPr>
          <p:nvPr/>
        </p:nvGrpSpPr>
        <p:grpSpPr bwMode="auto">
          <a:xfrm>
            <a:off x="5651500" y="1557338"/>
            <a:ext cx="3348038" cy="3429000"/>
            <a:chOff x="3379" y="1490"/>
            <a:chExt cx="2223" cy="2012"/>
          </a:xfrm>
        </p:grpSpPr>
        <p:pic>
          <p:nvPicPr>
            <p:cNvPr id="64517" name="Picture 4" descr="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9" y="1490"/>
              <a:ext cx="2223" cy="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4785" y="2341"/>
              <a:ext cx="136" cy="224"/>
            </a:xfrm>
            <a:prstGeom prst="up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Διαδικασία </a:t>
            </a:r>
            <a:r>
              <a:rPr lang="el-GR" sz="36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έκκρισης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Μερικές ουσίες, όπως το υδρογόνο και τα ιόντα καλίου, μεταφέρονται ενεργά μέσα στα σωληνάρια.</a:t>
            </a:r>
          </a:p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διαδικασία αυτή ονομάζεται </a:t>
            </a:r>
            <a:r>
              <a:rPr lang="el-GR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έκκριση</a:t>
            </a:r>
          </a:p>
        </p:txBody>
      </p:sp>
      <p:grpSp>
        <p:nvGrpSpPr>
          <p:cNvPr id="65540" name="Group 6"/>
          <p:cNvGrpSpPr>
            <a:grpSpLocks/>
          </p:cNvGrpSpPr>
          <p:nvPr/>
        </p:nvGrpSpPr>
        <p:grpSpPr bwMode="auto">
          <a:xfrm>
            <a:off x="5292725" y="1844675"/>
            <a:ext cx="3529013" cy="3194050"/>
            <a:chOff x="3334" y="1162"/>
            <a:chExt cx="2223" cy="2012"/>
          </a:xfrm>
        </p:grpSpPr>
        <p:pic>
          <p:nvPicPr>
            <p:cNvPr id="65541" name="Picture 4" descr="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4" y="1162"/>
              <a:ext cx="2223" cy="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437" name="AutoShape 5"/>
            <p:cNvSpPr>
              <a:spLocks noChangeArrowheads="1"/>
            </p:cNvSpPr>
            <p:nvPr/>
          </p:nvSpPr>
          <p:spPr bwMode="auto">
            <a:xfrm>
              <a:off x="4830" y="2069"/>
              <a:ext cx="137" cy="272"/>
            </a:xfrm>
            <a:prstGeom prst="downArrow">
              <a:avLst>
                <a:gd name="adj1" fmla="val 50000"/>
                <a:gd name="adj2" fmla="val 496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Κάθαρση πλάσματος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</a:t>
            </a:r>
            <a:r>
              <a:rPr lang="el-GR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κάθαρση πλάσματος 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ή απλά </a:t>
            </a:r>
            <a:r>
              <a:rPr lang="el-GR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κάθαρση 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clearance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εκφράζει την ικανότητα του νεφρού να απομακρύνει διάφορες ουσίες από το πλάσμα.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R = K</a:t>
            </a:r>
            <a:r>
              <a:rPr lang="el-GR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l-GR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endParaRPr lang="el-GR" sz="2400" b="1" i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Όπου </a:t>
            </a:r>
            <a:r>
              <a:rPr lang="en-US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είναι ο ρυθμός της απομάκρυνσης των ουσιών από το σώμα σε μόρια ανά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/>
            <a:r>
              <a:rPr lang="en-US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l-GR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συγκέντρωσή τους στο πλάσμα (μόρια ανά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l-GR" sz="2400" baseline="30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και</a:t>
            </a:r>
          </a:p>
          <a:p>
            <a:pPr eaLnBrk="1" hangingPunct="1"/>
            <a:r>
              <a:rPr lang="en-US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el-GR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η σταθερά αναλογίας είναι, σε 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l-GR" sz="2400" baseline="30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</a:t>
            </a:r>
            <a:r>
              <a:rPr 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ονομάζεται κάθαρση.</a:t>
            </a:r>
            <a:endParaRPr lang="en-US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sz="2400" smtClean="0"/>
          </a:p>
          <a:p>
            <a:pPr eaLnBrk="1" hangingPunct="1"/>
            <a:endParaRPr lang="el-GR" sz="2400" smtClean="0"/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   </a:t>
            </a:r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 τεχνητός νεφρός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αιμοκάθαρση χρησιμοποιείται για να απομακρυνθούν μικρά μόρια διαλυμένων ουσιών, από το αίμα ασθενούς που πάσχει από οξεία ή χρόνια νεφρική ανεπάρκεια (</a:t>
            </a:r>
            <a:r>
              <a:rPr lang="el-G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π.χ</a:t>
            </a: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η ουρία).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7588" name="Picture 2" descr="http://t0.gstatic.com/images?q=tbn:ANd9GcRn15U_cmtRYg1WTVtVRXeSAwaiTqb-azPNpyf3mdDFS4-X1u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573463"/>
            <a:ext cx="7789863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   </a:t>
            </a:r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 τεχνητός νεφρός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08962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Μέρος του αίματος του ασθενούς κυκλοφορεί μέσα στους σωλήνες του μηχανήματος.</a:t>
            </a:r>
          </a:p>
        </p:txBody>
      </p:sp>
      <p:pic>
        <p:nvPicPr>
          <p:cNvPr id="68612" name="Picture 2" descr="http://upload.wikimedia.org/wikipedia/commons/thumb/e/ef/Kunstnier.JPG/220px-Kunstn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662238"/>
            <a:ext cx="29527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2" descr="http://t1.gstatic.com/images?q=tbn:ANd9GcQnKWzpBmrfibSfYjJHaWOBgNbb6dQQxaPSkD34lLwfrsE8qD38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" y="2636838"/>
            <a:ext cx="32607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el-GR" smtClean="0"/>
              <a:t>   </a:t>
            </a:r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 τεχνητός νεφρός</a:t>
            </a:r>
          </a:p>
        </p:txBody>
      </p:sp>
      <p:pic>
        <p:nvPicPr>
          <p:cNvPr id="69635" name="Picture 2" descr="http://upload.wikimedia.org/wikipedia/commons/thumb/e/ef/Kunstnier.JPG/220px-Kunstn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196975"/>
            <a:ext cx="28082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5080000"/>
            <a:ext cx="78486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4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l-GR" sz="24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Τα τοιχώματά τους αποτελούνται από ημιδιαπερατή μεμβράνη, είναι βυθισμένη στο υγρό της αιμοκάθαρσης. </a:t>
            </a:r>
          </a:p>
        </p:txBody>
      </p:sp>
      <p:pic>
        <p:nvPicPr>
          <p:cNvPr id="69637" name="Picture 2" descr="http://t1.gstatic.com/images?q=tbn:ANd9GcQPtsTtVlEBgltdcNSbER3fXApfj8zorlLygjbsaeEPhBWEABEI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268413"/>
            <a:ext cx="43195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upload.wikimedia.org/wikipedia/commons/thumb/c/c0/Radiocephalic_fistula.svg/220px-Radiocephalic_fistula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1268413"/>
            <a:ext cx="2960687" cy="53292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l-G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l-G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Ο τεχνητός νεφρός</a:t>
            </a:r>
          </a:p>
        </p:txBody>
      </p:sp>
      <p:pic>
        <p:nvPicPr>
          <p:cNvPr id="70660" name="Picture 2" descr="http://t3.gstatic.com/images?q=tbn:ANd9GcR-t2KdDJNp4gwOYqBz-98IkAHu__npOFz9Hm0vkD_9MtjLdk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196975"/>
            <a:ext cx="45434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5 - TextBox"/>
          <p:cNvSpPr txBox="1">
            <a:spLocks noChangeArrowheads="1"/>
          </p:cNvSpPr>
          <p:nvPr/>
        </p:nvSpPr>
        <p:spPr bwMode="auto">
          <a:xfrm>
            <a:off x="4284663" y="5445125"/>
            <a:ext cx="467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Verdana" pitchFamily="34" charset="0"/>
                <a:ea typeface="Verdana" pitchFamily="34" charset="0"/>
                <a:cs typeface="Verdana" pitchFamily="34" charset="0"/>
              </a:rPr>
              <a:t>Η διαδικασία της αιμοκάθαρσης διαρκεί μερικές ώρες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   </a:t>
            </a:r>
            <a:r>
              <a:rPr lang="el-G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 τεχνητός νεφρός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69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μεμβράνη επιτρέπει στο νερό, στους ηλεκτρολύτες και στα μόρια της ουρία να διαχυθούν μέσα στο υγρό της αιμοκάθαρσης. 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Οι ηλεκτρολύτες σε αυτό το υγρό διατηρούνται στην επιθυμητή συγκέντρωση του αίματος του ασθενούς. 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διαδικασία αυτή διαρκεί μερικές ώρες.</a:t>
            </a:r>
          </a:p>
        </p:txBody>
      </p:sp>
      <p:pic>
        <p:nvPicPr>
          <p:cNvPr id="71684" name="Picture 2" descr="http://upload.wikimedia.org/wikipedia/commons/thumb/e/ef/Kunstnier.JPG/220px-Kunstn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341438"/>
            <a:ext cx="19843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685" name="13 - Ομάδα"/>
          <p:cNvGrpSpPr>
            <a:grpSpLocks/>
          </p:cNvGrpSpPr>
          <p:nvPr/>
        </p:nvGrpSpPr>
        <p:grpSpPr bwMode="auto">
          <a:xfrm>
            <a:off x="4427538" y="3716338"/>
            <a:ext cx="4716462" cy="2962275"/>
            <a:chOff x="4427984" y="3717032"/>
            <a:chExt cx="4716016" cy="2961620"/>
          </a:xfrm>
        </p:grpSpPr>
        <p:pic>
          <p:nvPicPr>
            <p:cNvPr id="71686" name="Picture 2" descr="http://upload.wikimedia.org/wikipedia/commons/thumb/2/2a/Semipermeable_membrane.png/250px-Semipermeable_membrane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2120" y="4077072"/>
              <a:ext cx="2232248" cy="2023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- TextBox"/>
            <p:cNvSpPr txBox="1"/>
            <p:nvPr/>
          </p:nvSpPr>
          <p:spPr>
            <a:xfrm>
              <a:off x="5940728" y="6308846"/>
              <a:ext cx="1727037" cy="3698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Μεμβράνη</a:t>
              </a: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6407409" y="3717032"/>
              <a:ext cx="2736591" cy="3698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Υγρό αιμοκάθαρσης</a:t>
              </a:r>
            </a:p>
          </p:txBody>
        </p:sp>
        <p:sp>
          <p:nvSpPr>
            <p:cNvPr id="10" name="9 - Βέλος προς τα κάτω"/>
            <p:cNvSpPr/>
            <p:nvPr/>
          </p:nvSpPr>
          <p:spPr bwMode="auto">
            <a:xfrm rot="2700881">
              <a:off x="7855875" y="3938389"/>
              <a:ext cx="139669" cy="792087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- Βέλος προς τα κάτω"/>
            <p:cNvSpPr/>
            <p:nvPr/>
          </p:nvSpPr>
          <p:spPr bwMode="auto">
            <a:xfrm>
              <a:off x="6804246" y="6166002"/>
              <a:ext cx="360329" cy="215852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4427984" y="5516859"/>
              <a:ext cx="863518" cy="3698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Αίμα</a:t>
              </a:r>
            </a:p>
          </p:txBody>
        </p:sp>
        <p:sp>
          <p:nvSpPr>
            <p:cNvPr id="13" name="12 - Οδοντωτό δεξιό βέλος"/>
            <p:cNvSpPr/>
            <p:nvPr/>
          </p:nvSpPr>
          <p:spPr bwMode="auto">
            <a:xfrm>
              <a:off x="5220071" y="5589868"/>
              <a:ext cx="792088" cy="287273"/>
            </a:xfrm>
            <a:prstGeom prst="notch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 Ο τεχνητός νεφρός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2693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Για να επιταχυνθεί η διαδικασία, μπορεί να χρησιμοποιηθεί μεμβράνη με μεγαλύτερη επιφάνεια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πρόκληση σοβαρής κεφαλαλγίας. </a:t>
            </a:r>
          </a:p>
          <a:p>
            <a:pPr eaLnBrk="1" hangingPunct="1">
              <a:lnSpc>
                <a:spcPct val="90000"/>
              </a:lnSpc>
            </a:pPr>
            <a:endParaRPr lang="el-G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 αίμα του κεντρικού νευρικού συστήματος διαχωρίζεται από το εγκεφαλονωτιαίο υγρό (ΕΝΥ) με  μεμβράνη. </a:t>
            </a:r>
          </a:p>
        </p:txBody>
      </p:sp>
      <p:grpSp>
        <p:nvGrpSpPr>
          <p:cNvPr id="72708" name="3 - Ομάδα"/>
          <p:cNvGrpSpPr>
            <a:grpSpLocks/>
          </p:cNvGrpSpPr>
          <p:nvPr/>
        </p:nvGrpSpPr>
        <p:grpSpPr bwMode="auto">
          <a:xfrm>
            <a:off x="3635375" y="3644900"/>
            <a:ext cx="4716463" cy="2962275"/>
            <a:chOff x="4427984" y="3717032"/>
            <a:chExt cx="4716016" cy="2961620"/>
          </a:xfrm>
        </p:grpSpPr>
        <p:pic>
          <p:nvPicPr>
            <p:cNvPr id="72709" name="Picture 2" descr="http://upload.wikimedia.org/wikipedia/commons/thumb/2/2a/Semipermeable_membrane.png/250px-Semipermeable_membran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077072"/>
              <a:ext cx="2232248" cy="2023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- TextBox"/>
            <p:cNvSpPr txBox="1"/>
            <p:nvPr/>
          </p:nvSpPr>
          <p:spPr>
            <a:xfrm>
              <a:off x="5940729" y="6308847"/>
              <a:ext cx="1727036" cy="3698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Μεμβράνη</a:t>
              </a:r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6407409" y="3717032"/>
              <a:ext cx="2736591" cy="3698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Υγρό αιμοκάθαρσης</a:t>
              </a:r>
            </a:p>
          </p:txBody>
        </p:sp>
        <p:sp>
          <p:nvSpPr>
            <p:cNvPr id="8" name="7 - Βέλος προς τα κάτω"/>
            <p:cNvSpPr/>
            <p:nvPr/>
          </p:nvSpPr>
          <p:spPr bwMode="auto">
            <a:xfrm rot="2700881">
              <a:off x="7855875" y="3938389"/>
              <a:ext cx="139669" cy="792088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- Βέλος προς τα κάτω"/>
            <p:cNvSpPr/>
            <p:nvPr/>
          </p:nvSpPr>
          <p:spPr bwMode="auto">
            <a:xfrm>
              <a:off x="6804247" y="6166003"/>
              <a:ext cx="360328" cy="215852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4427984" y="5516859"/>
              <a:ext cx="863518" cy="3698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Αίμα</a:t>
              </a:r>
            </a:p>
          </p:txBody>
        </p:sp>
        <p:sp>
          <p:nvSpPr>
            <p:cNvPr id="11" name="10 - Οδοντωτό δεξιό βέλος"/>
            <p:cNvSpPr/>
            <p:nvPr/>
          </p:nvSpPr>
          <p:spPr bwMode="auto">
            <a:xfrm>
              <a:off x="5220072" y="5589868"/>
              <a:ext cx="792087" cy="287274"/>
            </a:xfrm>
            <a:prstGeom prst="notch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Διάχυση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84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Περίπτωση 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3600" b="1" smtClean="0"/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Δεν υπάρχει ροή νερού στο σωλήνα. 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Ομοιόμορφη συγκέντρωση γλυκόζης κατά μήκος του σωλήνα </a:t>
            </a:r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95288" y="4868863"/>
            <a:ext cx="82296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l-GR" sz="28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Δεν θα υπάρξει καμία ροή της γλυκόζης κατά μήκος του σωλήνα</a:t>
            </a:r>
          </a:p>
        </p:txBody>
      </p:sp>
      <p:grpSp>
        <p:nvGrpSpPr>
          <p:cNvPr id="9221" name="Group 42"/>
          <p:cNvGrpSpPr>
            <a:grpSpLocks/>
          </p:cNvGrpSpPr>
          <p:nvPr/>
        </p:nvGrpSpPr>
        <p:grpSpPr bwMode="auto">
          <a:xfrm>
            <a:off x="5076825" y="1484313"/>
            <a:ext cx="2970213" cy="927100"/>
            <a:chOff x="975" y="2387"/>
            <a:chExt cx="1871" cy="584"/>
          </a:xfrm>
        </p:grpSpPr>
        <p:sp>
          <p:nvSpPr>
            <p:cNvPr id="15403" name="Oval 43"/>
            <p:cNvSpPr>
              <a:spLocks noChangeArrowheads="1"/>
            </p:cNvSpPr>
            <p:nvPr/>
          </p:nvSpPr>
          <p:spPr bwMode="auto">
            <a:xfrm>
              <a:off x="2558" y="2387"/>
              <a:ext cx="288" cy="5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04" name="Rectangle 44"/>
            <p:cNvSpPr>
              <a:spLocks noChangeArrowheads="1"/>
            </p:cNvSpPr>
            <p:nvPr/>
          </p:nvSpPr>
          <p:spPr bwMode="auto">
            <a:xfrm>
              <a:off x="2510" y="2387"/>
              <a:ext cx="192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05" name="Rectangle 45"/>
            <p:cNvSpPr>
              <a:spLocks noChangeArrowheads="1"/>
            </p:cNvSpPr>
            <p:nvPr/>
          </p:nvSpPr>
          <p:spPr bwMode="auto">
            <a:xfrm>
              <a:off x="1118" y="2387"/>
              <a:ext cx="1608" cy="58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06" name="Oval 46"/>
            <p:cNvSpPr>
              <a:spLocks noChangeArrowheads="1"/>
            </p:cNvSpPr>
            <p:nvPr/>
          </p:nvSpPr>
          <p:spPr bwMode="auto">
            <a:xfrm>
              <a:off x="975" y="2387"/>
              <a:ext cx="288" cy="584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 flipV="1">
              <a:off x="1118" y="2971"/>
              <a:ext cx="1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08" name="Line 48"/>
            <p:cNvSpPr>
              <a:spLocks noChangeShapeType="1"/>
            </p:cNvSpPr>
            <p:nvPr/>
          </p:nvSpPr>
          <p:spPr bwMode="auto">
            <a:xfrm>
              <a:off x="1142" y="2387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229" name="Group 49"/>
            <p:cNvGrpSpPr>
              <a:grpSpLocks/>
            </p:cNvGrpSpPr>
            <p:nvPr/>
          </p:nvGrpSpPr>
          <p:grpSpPr bwMode="auto">
            <a:xfrm>
              <a:off x="1292" y="2478"/>
              <a:ext cx="1474" cy="323"/>
              <a:chOff x="1886" y="1385"/>
              <a:chExt cx="1474" cy="323"/>
            </a:xfrm>
          </p:grpSpPr>
          <p:sp>
            <p:nvSpPr>
              <p:cNvPr id="15410" name="Oval 50"/>
              <p:cNvSpPr>
                <a:spLocks noChangeArrowheads="1"/>
              </p:cNvSpPr>
              <p:nvPr/>
            </p:nvSpPr>
            <p:spPr bwMode="auto">
              <a:xfrm>
                <a:off x="1933" y="1440"/>
                <a:ext cx="46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11" name="Oval 51"/>
              <p:cNvSpPr>
                <a:spLocks noChangeArrowheads="1"/>
              </p:cNvSpPr>
              <p:nvPr/>
            </p:nvSpPr>
            <p:spPr bwMode="auto">
              <a:xfrm>
                <a:off x="2075" y="1656"/>
                <a:ext cx="47" cy="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12" name="Oval 52"/>
              <p:cNvSpPr>
                <a:spLocks noChangeArrowheads="1"/>
              </p:cNvSpPr>
              <p:nvPr/>
            </p:nvSpPr>
            <p:spPr bwMode="auto">
              <a:xfrm>
                <a:off x="2075" y="1440"/>
                <a:ext cx="47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13" name="Oval 53"/>
              <p:cNvSpPr>
                <a:spLocks noChangeArrowheads="1"/>
              </p:cNvSpPr>
              <p:nvPr/>
            </p:nvSpPr>
            <p:spPr bwMode="auto">
              <a:xfrm>
                <a:off x="1980" y="1548"/>
                <a:ext cx="48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14" name="Oval 54"/>
              <p:cNvSpPr>
                <a:spLocks noChangeArrowheads="1"/>
              </p:cNvSpPr>
              <p:nvPr/>
            </p:nvSpPr>
            <p:spPr bwMode="auto">
              <a:xfrm>
                <a:off x="2219" y="1385"/>
                <a:ext cx="45" cy="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15" name="Oval 55"/>
              <p:cNvSpPr>
                <a:spLocks noChangeArrowheads="1"/>
              </p:cNvSpPr>
              <p:nvPr/>
            </p:nvSpPr>
            <p:spPr bwMode="auto">
              <a:xfrm>
                <a:off x="2219" y="1548"/>
                <a:ext cx="45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16" name="Oval 56"/>
              <p:cNvSpPr>
                <a:spLocks noChangeArrowheads="1"/>
              </p:cNvSpPr>
              <p:nvPr/>
            </p:nvSpPr>
            <p:spPr bwMode="auto">
              <a:xfrm>
                <a:off x="2313" y="1656"/>
                <a:ext cx="48" cy="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17" name="Oval 57"/>
              <p:cNvSpPr>
                <a:spLocks noChangeArrowheads="1"/>
              </p:cNvSpPr>
              <p:nvPr/>
            </p:nvSpPr>
            <p:spPr bwMode="auto">
              <a:xfrm>
                <a:off x="2313" y="1494"/>
                <a:ext cx="48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18" name="Oval 58"/>
              <p:cNvSpPr>
                <a:spLocks noChangeArrowheads="1"/>
              </p:cNvSpPr>
              <p:nvPr/>
            </p:nvSpPr>
            <p:spPr bwMode="auto">
              <a:xfrm>
                <a:off x="2409" y="1440"/>
                <a:ext cx="48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19" name="Oval 59"/>
              <p:cNvSpPr>
                <a:spLocks noChangeArrowheads="1"/>
              </p:cNvSpPr>
              <p:nvPr/>
            </p:nvSpPr>
            <p:spPr bwMode="auto">
              <a:xfrm>
                <a:off x="2457" y="1602"/>
                <a:ext cx="47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20" name="Oval 60"/>
              <p:cNvSpPr>
                <a:spLocks noChangeArrowheads="1"/>
              </p:cNvSpPr>
              <p:nvPr/>
            </p:nvSpPr>
            <p:spPr bwMode="auto">
              <a:xfrm>
                <a:off x="2599" y="1385"/>
                <a:ext cx="47" cy="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21" name="Oval 61"/>
              <p:cNvSpPr>
                <a:spLocks noChangeArrowheads="1"/>
              </p:cNvSpPr>
              <p:nvPr/>
            </p:nvSpPr>
            <p:spPr bwMode="auto">
              <a:xfrm>
                <a:off x="2551" y="1494"/>
                <a:ext cx="48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22" name="Oval 62"/>
              <p:cNvSpPr>
                <a:spLocks noChangeArrowheads="1"/>
              </p:cNvSpPr>
              <p:nvPr/>
            </p:nvSpPr>
            <p:spPr bwMode="auto">
              <a:xfrm>
                <a:off x="2551" y="1656"/>
                <a:ext cx="48" cy="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23" name="Oval 63"/>
              <p:cNvSpPr>
                <a:spLocks noChangeArrowheads="1"/>
              </p:cNvSpPr>
              <p:nvPr/>
            </p:nvSpPr>
            <p:spPr bwMode="auto">
              <a:xfrm>
                <a:off x="2695" y="1494"/>
                <a:ext cx="47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24" name="Oval 64"/>
              <p:cNvSpPr>
                <a:spLocks noChangeArrowheads="1"/>
              </p:cNvSpPr>
              <p:nvPr/>
            </p:nvSpPr>
            <p:spPr bwMode="auto">
              <a:xfrm>
                <a:off x="2742" y="1602"/>
                <a:ext cx="48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25" name="Oval 65"/>
              <p:cNvSpPr>
                <a:spLocks noChangeArrowheads="1"/>
              </p:cNvSpPr>
              <p:nvPr/>
            </p:nvSpPr>
            <p:spPr bwMode="auto">
              <a:xfrm>
                <a:off x="2790" y="1440"/>
                <a:ext cx="47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26" name="Oval 66"/>
              <p:cNvSpPr>
                <a:spLocks noChangeArrowheads="1"/>
              </p:cNvSpPr>
              <p:nvPr/>
            </p:nvSpPr>
            <p:spPr bwMode="auto">
              <a:xfrm>
                <a:off x="2884" y="1656"/>
                <a:ext cx="47" cy="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27" name="Oval 67"/>
              <p:cNvSpPr>
                <a:spLocks noChangeArrowheads="1"/>
              </p:cNvSpPr>
              <p:nvPr/>
            </p:nvSpPr>
            <p:spPr bwMode="auto">
              <a:xfrm>
                <a:off x="2884" y="1548"/>
                <a:ext cx="47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28" name="Oval 68"/>
              <p:cNvSpPr>
                <a:spLocks noChangeArrowheads="1"/>
              </p:cNvSpPr>
              <p:nvPr/>
            </p:nvSpPr>
            <p:spPr bwMode="auto">
              <a:xfrm>
                <a:off x="2980" y="1385"/>
                <a:ext cx="48" cy="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29" name="Oval 69"/>
              <p:cNvSpPr>
                <a:spLocks noChangeArrowheads="1"/>
              </p:cNvSpPr>
              <p:nvPr/>
            </p:nvSpPr>
            <p:spPr bwMode="auto">
              <a:xfrm>
                <a:off x="3028" y="1494"/>
                <a:ext cx="47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30" name="Oval 70"/>
              <p:cNvSpPr>
                <a:spLocks noChangeArrowheads="1"/>
              </p:cNvSpPr>
              <p:nvPr/>
            </p:nvSpPr>
            <p:spPr bwMode="auto">
              <a:xfrm>
                <a:off x="3122" y="1385"/>
                <a:ext cx="48" cy="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31" name="Oval 71"/>
              <p:cNvSpPr>
                <a:spLocks noChangeArrowheads="1"/>
              </p:cNvSpPr>
              <p:nvPr/>
            </p:nvSpPr>
            <p:spPr bwMode="auto">
              <a:xfrm>
                <a:off x="2980" y="1548"/>
                <a:ext cx="48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32" name="Oval 72"/>
              <p:cNvSpPr>
                <a:spLocks noChangeArrowheads="1"/>
              </p:cNvSpPr>
              <p:nvPr/>
            </p:nvSpPr>
            <p:spPr bwMode="auto">
              <a:xfrm>
                <a:off x="3122" y="1656"/>
                <a:ext cx="48" cy="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33" name="Oval 73"/>
              <p:cNvSpPr>
                <a:spLocks noChangeArrowheads="1"/>
              </p:cNvSpPr>
              <p:nvPr/>
            </p:nvSpPr>
            <p:spPr bwMode="auto">
              <a:xfrm>
                <a:off x="3171" y="1548"/>
                <a:ext cx="47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34" name="Oval 74"/>
              <p:cNvSpPr>
                <a:spLocks noChangeArrowheads="1"/>
              </p:cNvSpPr>
              <p:nvPr/>
            </p:nvSpPr>
            <p:spPr bwMode="auto">
              <a:xfrm>
                <a:off x="3266" y="1440"/>
                <a:ext cx="47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35" name="Oval 75"/>
              <p:cNvSpPr>
                <a:spLocks noChangeArrowheads="1"/>
              </p:cNvSpPr>
              <p:nvPr/>
            </p:nvSpPr>
            <p:spPr bwMode="auto">
              <a:xfrm>
                <a:off x="3313" y="1548"/>
                <a:ext cx="47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36" name="Oval 76"/>
              <p:cNvSpPr>
                <a:spLocks noChangeArrowheads="1"/>
              </p:cNvSpPr>
              <p:nvPr/>
            </p:nvSpPr>
            <p:spPr bwMode="auto">
              <a:xfrm>
                <a:off x="3266" y="1656"/>
                <a:ext cx="47" cy="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37" name="Oval 77"/>
              <p:cNvSpPr>
                <a:spLocks noChangeArrowheads="1"/>
              </p:cNvSpPr>
              <p:nvPr/>
            </p:nvSpPr>
            <p:spPr bwMode="auto">
              <a:xfrm>
                <a:off x="1886" y="1656"/>
                <a:ext cx="47" cy="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438" name="Line 78"/>
          <p:cNvSpPr>
            <a:spLocks noChangeShapeType="1"/>
          </p:cNvSpPr>
          <p:nvPr/>
        </p:nvSpPr>
        <p:spPr bwMode="auto">
          <a:xfrm>
            <a:off x="4211638" y="4149725"/>
            <a:ext cx="0" cy="574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Ο τεχνητός νεφρός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Μερικά μεσαίου μεγέθους μόρια διέρχονται αργά μέσω αυτής της μεμβράνης. 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Εάν κατά την αιμοκάθαρση αυτά απομακρυνθούν γρήγορα από το αίμα η συγκέντρωσή τους θα είναι μεγαλύτερη στο εγκεφαλονωτιαίο υγρό.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Ροή νερού προς το ΕΝΥ, αύξηση πίεσης στο κρανίο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l-G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κεφαλαλγία</a:t>
            </a:r>
            <a:r>
              <a:rPr lang="el-GR" sz="2400" dirty="0" smtClean="0"/>
              <a:t>.</a:t>
            </a:r>
          </a:p>
        </p:txBody>
      </p:sp>
      <p:grpSp>
        <p:nvGrpSpPr>
          <p:cNvPr id="73732" name="3 - Ομάδα"/>
          <p:cNvGrpSpPr>
            <a:grpSpLocks/>
          </p:cNvGrpSpPr>
          <p:nvPr/>
        </p:nvGrpSpPr>
        <p:grpSpPr bwMode="auto">
          <a:xfrm>
            <a:off x="4140200" y="3716338"/>
            <a:ext cx="4356100" cy="2997200"/>
            <a:chOff x="4427984" y="3681700"/>
            <a:chExt cx="4356992" cy="2996952"/>
          </a:xfrm>
        </p:grpSpPr>
        <p:pic>
          <p:nvPicPr>
            <p:cNvPr id="73733" name="Picture 2" descr="http://upload.wikimedia.org/wikipedia/commons/thumb/2/2a/Semipermeable_membrane.png/250px-Semipermeable_membran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4077072"/>
              <a:ext cx="2232248" cy="2023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- TextBox"/>
            <p:cNvSpPr txBox="1"/>
            <p:nvPr/>
          </p:nvSpPr>
          <p:spPr>
            <a:xfrm>
              <a:off x="5939593" y="6308795"/>
              <a:ext cx="1729142" cy="369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Μεμβράνη</a:t>
              </a:r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7811640" y="3681700"/>
              <a:ext cx="973336" cy="3698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ΕΝΥ</a:t>
              </a:r>
            </a:p>
          </p:txBody>
        </p:sp>
        <p:sp>
          <p:nvSpPr>
            <p:cNvPr id="8" name="7 - Βέλος προς τα κάτω"/>
            <p:cNvSpPr/>
            <p:nvPr/>
          </p:nvSpPr>
          <p:spPr bwMode="auto">
            <a:xfrm rot="2700881">
              <a:off x="7855325" y="3937946"/>
              <a:ext cx="139688" cy="792324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- Βέλος προς τα κάτω"/>
            <p:cNvSpPr/>
            <p:nvPr/>
          </p:nvSpPr>
          <p:spPr bwMode="auto">
            <a:xfrm>
              <a:off x="6804959" y="6165931"/>
              <a:ext cx="358848" cy="215882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4427984" y="5516698"/>
              <a:ext cx="863777" cy="3698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l-GR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Αίμα</a:t>
              </a:r>
            </a:p>
          </p:txBody>
        </p:sp>
        <p:sp>
          <p:nvSpPr>
            <p:cNvPr id="11" name="10 - Οδοντωτό δεξιό βέλος"/>
            <p:cNvSpPr/>
            <p:nvPr/>
          </p:nvSpPr>
          <p:spPr bwMode="auto">
            <a:xfrm>
              <a:off x="5220309" y="5589717"/>
              <a:ext cx="792324" cy="287313"/>
            </a:xfrm>
            <a:prstGeom prst="notch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l-GR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Ο τεχνητός νεφρός</a:t>
            </a:r>
          </a:p>
        </p:txBody>
      </p:sp>
      <p:pic>
        <p:nvPicPr>
          <p:cNvPr id="74755" name="Picture 2" descr="http://upload.wikimedia.org/wikipedia/commons/thumb/6/64/CentralDialysatedelivery.JPG/220px-CentralDialysatedeliv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4313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eritoneal dialysi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570" y="1017176"/>
            <a:ext cx="5366742" cy="583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11663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latin typeface="Arial" pitchFamily="34" charset="0"/>
                <a:cs typeface="Arial" pitchFamily="34" charset="0"/>
              </a:rPr>
              <a:t>Περιτοναϊκή Διάλυση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Ευχαριστώ πολύ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Διάχυση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84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Περίπτωση 2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Δεν υπάρχει ροή νερού στο σωλήνα. 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Υπάρχει γλυκόζη μόνο στο ένα άκρο του σωλήνα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95288" y="5011738"/>
            <a:ext cx="85693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η γλυκόζη γεμίζει βαθμιαία το σωλήνα (ομοιογενής συγκέντρωση)</a:t>
            </a:r>
          </a:p>
        </p:txBody>
      </p:sp>
      <p:grpSp>
        <p:nvGrpSpPr>
          <p:cNvPr id="10245" name="Group 108"/>
          <p:cNvGrpSpPr>
            <a:grpSpLocks/>
          </p:cNvGrpSpPr>
          <p:nvPr/>
        </p:nvGrpSpPr>
        <p:grpSpPr bwMode="auto">
          <a:xfrm>
            <a:off x="684213" y="3573463"/>
            <a:ext cx="7434262" cy="927100"/>
            <a:chOff x="431" y="2251"/>
            <a:chExt cx="4683" cy="584"/>
          </a:xfrm>
        </p:grpSpPr>
        <p:grpSp>
          <p:nvGrpSpPr>
            <p:cNvPr id="10246" name="Group 5"/>
            <p:cNvGrpSpPr>
              <a:grpSpLocks/>
            </p:cNvGrpSpPr>
            <p:nvPr/>
          </p:nvGrpSpPr>
          <p:grpSpPr bwMode="auto">
            <a:xfrm>
              <a:off x="3243" y="2251"/>
              <a:ext cx="1871" cy="584"/>
              <a:chOff x="975" y="2387"/>
              <a:chExt cx="1871" cy="584"/>
            </a:xfrm>
          </p:grpSpPr>
          <p:sp>
            <p:nvSpPr>
              <p:cNvPr id="84998" name="Oval 6"/>
              <p:cNvSpPr>
                <a:spLocks noChangeArrowheads="1"/>
              </p:cNvSpPr>
              <p:nvPr/>
            </p:nvSpPr>
            <p:spPr bwMode="auto">
              <a:xfrm>
                <a:off x="2558" y="2387"/>
                <a:ext cx="288" cy="58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999" name="Rectangle 7"/>
              <p:cNvSpPr>
                <a:spLocks noChangeArrowheads="1"/>
              </p:cNvSpPr>
              <p:nvPr/>
            </p:nvSpPr>
            <p:spPr bwMode="auto">
              <a:xfrm>
                <a:off x="2510" y="2387"/>
                <a:ext cx="19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00" name="Rectangle 8"/>
              <p:cNvSpPr>
                <a:spLocks noChangeArrowheads="1"/>
              </p:cNvSpPr>
              <p:nvPr/>
            </p:nvSpPr>
            <p:spPr bwMode="auto">
              <a:xfrm>
                <a:off x="1118" y="2387"/>
                <a:ext cx="1608" cy="584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01" name="Oval 9"/>
              <p:cNvSpPr>
                <a:spLocks noChangeArrowheads="1"/>
              </p:cNvSpPr>
              <p:nvPr/>
            </p:nvSpPr>
            <p:spPr bwMode="auto">
              <a:xfrm>
                <a:off x="975" y="2387"/>
                <a:ext cx="288" cy="584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02" name="Line 10"/>
              <p:cNvSpPr>
                <a:spLocks noChangeShapeType="1"/>
              </p:cNvSpPr>
              <p:nvPr/>
            </p:nvSpPr>
            <p:spPr bwMode="auto">
              <a:xfrm flipV="1">
                <a:off x="1118" y="2971"/>
                <a:ext cx="1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03" name="Line 11"/>
              <p:cNvSpPr>
                <a:spLocks noChangeShapeType="1"/>
              </p:cNvSpPr>
              <p:nvPr/>
            </p:nvSpPr>
            <p:spPr bwMode="auto">
              <a:xfrm>
                <a:off x="1142" y="2387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289" name="Group 12"/>
              <p:cNvGrpSpPr>
                <a:grpSpLocks/>
              </p:cNvGrpSpPr>
              <p:nvPr/>
            </p:nvGrpSpPr>
            <p:grpSpPr bwMode="auto">
              <a:xfrm>
                <a:off x="1292" y="2478"/>
                <a:ext cx="1474" cy="323"/>
                <a:chOff x="1886" y="1385"/>
                <a:chExt cx="1474" cy="323"/>
              </a:xfrm>
            </p:grpSpPr>
            <p:sp>
              <p:nvSpPr>
                <p:cNvPr id="85005" name="Oval 13"/>
                <p:cNvSpPr>
                  <a:spLocks noChangeArrowheads="1"/>
                </p:cNvSpPr>
                <p:nvPr/>
              </p:nvSpPr>
              <p:spPr bwMode="auto">
                <a:xfrm>
                  <a:off x="1933" y="1440"/>
                  <a:ext cx="46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06" name="Oval 14"/>
                <p:cNvSpPr>
                  <a:spLocks noChangeArrowheads="1"/>
                </p:cNvSpPr>
                <p:nvPr/>
              </p:nvSpPr>
              <p:spPr bwMode="auto">
                <a:xfrm>
                  <a:off x="2075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07" name="Oval 15"/>
                <p:cNvSpPr>
                  <a:spLocks noChangeArrowheads="1"/>
                </p:cNvSpPr>
                <p:nvPr/>
              </p:nvSpPr>
              <p:spPr bwMode="auto">
                <a:xfrm>
                  <a:off x="2075" y="1440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08" name="Oval 16"/>
                <p:cNvSpPr>
                  <a:spLocks noChangeArrowheads="1"/>
                </p:cNvSpPr>
                <p:nvPr/>
              </p:nvSpPr>
              <p:spPr bwMode="auto">
                <a:xfrm>
                  <a:off x="1980" y="1548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09" name="Oval 17"/>
                <p:cNvSpPr>
                  <a:spLocks noChangeArrowheads="1"/>
                </p:cNvSpPr>
                <p:nvPr/>
              </p:nvSpPr>
              <p:spPr bwMode="auto">
                <a:xfrm>
                  <a:off x="2219" y="1385"/>
                  <a:ext cx="45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10" name="Oval 18"/>
                <p:cNvSpPr>
                  <a:spLocks noChangeArrowheads="1"/>
                </p:cNvSpPr>
                <p:nvPr/>
              </p:nvSpPr>
              <p:spPr bwMode="auto">
                <a:xfrm>
                  <a:off x="2219" y="1548"/>
                  <a:ext cx="45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11" name="Oval 19"/>
                <p:cNvSpPr>
                  <a:spLocks noChangeArrowheads="1"/>
                </p:cNvSpPr>
                <p:nvPr/>
              </p:nvSpPr>
              <p:spPr bwMode="auto">
                <a:xfrm>
                  <a:off x="2313" y="1656"/>
                  <a:ext cx="48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12" name="Oval 20"/>
                <p:cNvSpPr>
                  <a:spLocks noChangeArrowheads="1"/>
                </p:cNvSpPr>
                <p:nvPr/>
              </p:nvSpPr>
              <p:spPr bwMode="auto">
                <a:xfrm>
                  <a:off x="2313" y="1494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13" name="Oval 21"/>
                <p:cNvSpPr>
                  <a:spLocks noChangeArrowheads="1"/>
                </p:cNvSpPr>
                <p:nvPr/>
              </p:nvSpPr>
              <p:spPr bwMode="auto">
                <a:xfrm>
                  <a:off x="2409" y="1440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14" name="Oval 22"/>
                <p:cNvSpPr>
                  <a:spLocks noChangeArrowheads="1"/>
                </p:cNvSpPr>
                <p:nvPr/>
              </p:nvSpPr>
              <p:spPr bwMode="auto">
                <a:xfrm>
                  <a:off x="2457" y="1602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15" name="Oval 23"/>
                <p:cNvSpPr>
                  <a:spLocks noChangeArrowheads="1"/>
                </p:cNvSpPr>
                <p:nvPr/>
              </p:nvSpPr>
              <p:spPr bwMode="auto">
                <a:xfrm>
                  <a:off x="2599" y="1385"/>
                  <a:ext cx="47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16" name="Oval 24"/>
                <p:cNvSpPr>
                  <a:spLocks noChangeArrowheads="1"/>
                </p:cNvSpPr>
                <p:nvPr/>
              </p:nvSpPr>
              <p:spPr bwMode="auto">
                <a:xfrm>
                  <a:off x="2551" y="1494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17" name="Oval 25"/>
                <p:cNvSpPr>
                  <a:spLocks noChangeArrowheads="1"/>
                </p:cNvSpPr>
                <p:nvPr/>
              </p:nvSpPr>
              <p:spPr bwMode="auto">
                <a:xfrm>
                  <a:off x="2551" y="1656"/>
                  <a:ext cx="48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18" name="Oval 26"/>
                <p:cNvSpPr>
                  <a:spLocks noChangeArrowheads="1"/>
                </p:cNvSpPr>
                <p:nvPr/>
              </p:nvSpPr>
              <p:spPr bwMode="auto">
                <a:xfrm>
                  <a:off x="2695" y="1494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19" name="Oval 27"/>
                <p:cNvSpPr>
                  <a:spLocks noChangeArrowheads="1"/>
                </p:cNvSpPr>
                <p:nvPr/>
              </p:nvSpPr>
              <p:spPr bwMode="auto">
                <a:xfrm>
                  <a:off x="2742" y="1602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20" name="Oval 28"/>
                <p:cNvSpPr>
                  <a:spLocks noChangeArrowheads="1"/>
                </p:cNvSpPr>
                <p:nvPr/>
              </p:nvSpPr>
              <p:spPr bwMode="auto">
                <a:xfrm>
                  <a:off x="2790" y="1440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21" name="Oval 29"/>
                <p:cNvSpPr>
                  <a:spLocks noChangeArrowheads="1"/>
                </p:cNvSpPr>
                <p:nvPr/>
              </p:nvSpPr>
              <p:spPr bwMode="auto">
                <a:xfrm>
                  <a:off x="2884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22" name="Oval 30"/>
                <p:cNvSpPr>
                  <a:spLocks noChangeArrowheads="1"/>
                </p:cNvSpPr>
                <p:nvPr/>
              </p:nvSpPr>
              <p:spPr bwMode="auto">
                <a:xfrm>
                  <a:off x="2884" y="1548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23" name="Oval 31"/>
                <p:cNvSpPr>
                  <a:spLocks noChangeArrowheads="1"/>
                </p:cNvSpPr>
                <p:nvPr/>
              </p:nvSpPr>
              <p:spPr bwMode="auto">
                <a:xfrm>
                  <a:off x="2980" y="1385"/>
                  <a:ext cx="48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24" name="Oval 32"/>
                <p:cNvSpPr>
                  <a:spLocks noChangeArrowheads="1"/>
                </p:cNvSpPr>
                <p:nvPr/>
              </p:nvSpPr>
              <p:spPr bwMode="auto">
                <a:xfrm>
                  <a:off x="3028" y="1494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25" name="Oval 33"/>
                <p:cNvSpPr>
                  <a:spLocks noChangeArrowheads="1"/>
                </p:cNvSpPr>
                <p:nvPr/>
              </p:nvSpPr>
              <p:spPr bwMode="auto">
                <a:xfrm>
                  <a:off x="3122" y="1385"/>
                  <a:ext cx="48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26" name="Oval 34"/>
                <p:cNvSpPr>
                  <a:spLocks noChangeArrowheads="1"/>
                </p:cNvSpPr>
                <p:nvPr/>
              </p:nvSpPr>
              <p:spPr bwMode="auto">
                <a:xfrm>
                  <a:off x="2980" y="1548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27" name="Oval 35"/>
                <p:cNvSpPr>
                  <a:spLocks noChangeArrowheads="1"/>
                </p:cNvSpPr>
                <p:nvPr/>
              </p:nvSpPr>
              <p:spPr bwMode="auto">
                <a:xfrm>
                  <a:off x="3122" y="1656"/>
                  <a:ext cx="48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28" name="Oval 36"/>
                <p:cNvSpPr>
                  <a:spLocks noChangeArrowheads="1"/>
                </p:cNvSpPr>
                <p:nvPr/>
              </p:nvSpPr>
              <p:spPr bwMode="auto">
                <a:xfrm>
                  <a:off x="3171" y="1548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29" name="Oval 37"/>
                <p:cNvSpPr>
                  <a:spLocks noChangeArrowheads="1"/>
                </p:cNvSpPr>
                <p:nvPr/>
              </p:nvSpPr>
              <p:spPr bwMode="auto">
                <a:xfrm>
                  <a:off x="3266" y="1440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30" name="Oval 38"/>
                <p:cNvSpPr>
                  <a:spLocks noChangeArrowheads="1"/>
                </p:cNvSpPr>
                <p:nvPr/>
              </p:nvSpPr>
              <p:spPr bwMode="auto">
                <a:xfrm>
                  <a:off x="3313" y="1548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31" name="Oval 39"/>
                <p:cNvSpPr>
                  <a:spLocks noChangeArrowheads="1"/>
                </p:cNvSpPr>
                <p:nvPr/>
              </p:nvSpPr>
              <p:spPr bwMode="auto">
                <a:xfrm>
                  <a:off x="3266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032" name="Oval 40"/>
                <p:cNvSpPr>
                  <a:spLocks noChangeArrowheads="1"/>
                </p:cNvSpPr>
                <p:nvPr/>
              </p:nvSpPr>
              <p:spPr bwMode="auto">
                <a:xfrm>
                  <a:off x="1886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5034" name="Oval 42"/>
            <p:cNvSpPr>
              <a:spLocks noChangeArrowheads="1"/>
            </p:cNvSpPr>
            <p:nvPr/>
          </p:nvSpPr>
          <p:spPr bwMode="auto">
            <a:xfrm>
              <a:off x="2014" y="2251"/>
              <a:ext cx="288" cy="5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035" name="Rectangle 43"/>
            <p:cNvSpPr>
              <a:spLocks noChangeArrowheads="1"/>
            </p:cNvSpPr>
            <p:nvPr/>
          </p:nvSpPr>
          <p:spPr bwMode="auto">
            <a:xfrm>
              <a:off x="1966" y="2251"/>
              <a:ext cx="192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036" name="Rectangle 44"/>
            <p:cNvSpPr>
              <a:spLocks noChangeArrowheads="1"/>
            </p:cNvSpPr>
            <p:nvPr/>
          </p:nvSpPr>
          <p:spPr bwMode="auto">
            <a:xfrm>
              <a:off x="574" y="2251"/>
              <a:ext cx="1608" cy="58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037" name="Oval 45"/>
            <p:cNvSpPr>
              <a:spLocks noChangeArrowheads="1"/>
            </p:cNvSpPr>
            <p:nvPr/>
          </p:nvSpPr>
          <p:spPr bwMode="auto">
            <a:xfrm>
              <a:off x="431" y="2251"/>
              <a:ext cx="288" cy="584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038" name="Line 46"/>
            <p:cNvSpPr>
              <a:spLocks noChangeShapeType="1"/>
            </p:cNvSpPr>
            <p:nvPr/>
          </p:nvSpPr>
          <p:spPr bwMode="auto">
            <a:xfrm flipV="1">
              <a:off x="574" y="2835"/>
              <a:ext cx="1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039" name="Line 47"/>
            <p:cNvSpPr>
              <a:spLocks noChangeShapeType="1"/>
            </p:cNvSpPr>
            <p:nvPr/>
          </p:nvSpPr>
          <p:spPr bwMode="auto">
            <a:xfrm>
              <a:off x="598" y="2251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253" name="Group 78"/>
            <p:cNvGrpSpPr>
              <a:grpSpLocks/>
            </p:cNvGrpSpPr>
            <p:nvPr/>
          </p:nvGrpSpPr>
          <p:grpSpPr bwMode="auto">
            <a:xfrm>
              <a:off x="748" y="2296"/>
              <a:ext cx="457" cy="454"/>
              <a:chOff x="1020" y="1117"/>
              <a:chExt cx="457" cy="454"/>
            </a:xfrm>
          </p:grpSpPr>
          <p:sp>
            <p:nvSpPr>
              <p:cNvPr id="85071" name="Oval 79"/>
              <p:cNvSpPr>
                <a:spLocks noChangeArrowheads="1"/>
              </p:cNvSpPr>
              <p:nvPr/>
            </p:nvSpPr>
            <p:spPr bwMode="auto">
              <a:xfrm>
                <a:off x="1020" y="1207"/>
                <a:ext cx="46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72" name="Oval 80"/>
              <p:cNvSpPr>
                <a:spLocks noChangeArrowheads="1"/>
              </p:cNvSpPr>
              <p:nvPr/>
            </p:nvSpPr>
            <p:spPr bwMode="auto">
              <a:xfrm>
                <a:off x="1111" y="1480"/>
                <a:ext cx="48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73" name="Oval 81"/>
              <p:cNvSpPr>
                <a:spLocks noChangeArrowheads="1"/>
              </p:cNvSpPr>
              <p:nvPr/>
            </p:nvSpPr>
            <p:spPr bwMode="auto">
              <a:xfrm>
                <a:off x="1111" y="1207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74" name="Oval 82"/>
              <p:cNvSpPr>
                <a:spLocks noChangeArrowheads="1"/>
              </p:cNvSpPr>
              <p:nvPr/>
            </p:nvSpPr>
            <p:spPr bwMode="auto">
              <a:xfrm>
                <a:off x="1020" y="1344"/>
                <a:ext cx="49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75" name="Oval 83"/>
              <p:cNvSpPr>
                <a:spLocks noChangeArrowheads="1"/>
              </p:cNvSpPr>
              <p:nvPr/>
            </p:nvSpPr>
            <p:spPr bwMode="auto">
              <a:xfrm>
                <a:off x="1156" y="1162"/>
                <a:ext cx="46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76" name="Oval 84"/>
              <p:cNvSpPr>
                <a:spLocks noChangeArrowheads="1"/>
              </p:cNvSpPr>
              <p:nvPr/>
            </p:nvSpPr>
            <p:spPr bwMode="auto">
              <a:xfrm>
                <a:off x="1066" y="1298"/>
                <a:ext cx="46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77" name="Oval 85"/>
              <p:cNvSpPr>
                <a:spLocks noChangeArrowheads="1"/>
              </p:cNvSpPr>
              <p:nvPr/>
            </p:nvSpPr>
            <p:spPr bwMode="auto">
              <a:xfrm>
                <a:off x="1202" y="1480"/>
                <a:ext cx="48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78" name="Oval 86"/>
              <p:cNvSpPr>
                <a:spLocks noChangeArrowheads="1"/>
              </p:cNvSpPr>
              <p:nvPr/>
            </p:nvSpPr>
            <p:spPr bwMode="auto">
              <a:xfrm>
                <a:off x="1202" y="1207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79" name="Oval 87"/>
              <p:cNvSpPr>
                <a:spLocks noChangeArrowheads="1"/>
              </p:cNvSpPr>
              <p:nvPr/>
            </p:nvSpPr>
            <p:spPr bwMode="auto">
              <a:xfrm>
                <a:off x="1202" y="1344"/>
                <a:ext cx="49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80" name="Oval 88"/>
              <p:cNvSpPr>
                <a:spLocks noChangeArrowheads="1"/>
              </p:cNvSpPr>
              <p:nvPr/>
            </p:nvSpPr>
            <p:spPr bwMode="auto">
              <a:xfrm>
                <a:off x="1292" y="1389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81" name="Oval 89"/>
              <p:cNvSpPr>
                <a:spLocks noChangeArrowheads="1"/>
              </p:cNvSpPr>
              <p:nvPr/>
            </p:nvSpPr>
            <p:spPr bwMode="auto">
              <a:xfrm>
                <a:off x="1292" y="1207"/>
                <a:ext cx="48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82" name="Oval 90"/>
              <p:cNvSpPr>
                <a:spLocks noChangeArrowheads="1"/>
              </p:cNvSpPr>
              <p:nvPr/>
            </p:nvSpPr>
            <p:spPr bwMode="auto">
              <a:xfrm>
                <a:off x="1156" y="1344"/>
                <a:ext cx="49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83" name="Oval 91"/>
              <p:cNvSpPr>
                <a:spLocks noChangeArrowheads="1"/>
              </p:cNvSpPr>
              <p:nvPr/>
            </p:nvSpPr>
            <p:spPr bwMode="auto">
              <a:xfrm>
                <a:off x="1292" y="1480"/>
                <a:ext cx="49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84" name="Oval 92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47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85" name="Oval 93"/>
              <p:cNvSpPr>
                <a:spLocks noChangeArrowheads="1"/>
              </p:cNvSpPr>
              <p:nvPr/>
            </p:nvSpPr>
            <p:spPr bwMode="auto">
              <a:xfrm>
                <a:off x="1156" y="1298"/>
                <a:ext cx="49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86" name="Oval 94"/>
              <p:cNvSpPr>
                <a:spLocks noChangeArrowheads="1"/>
              </p:cNvSpPr>
              <p:nvPr/>
            </p:nvSpPr>
            <p:spPr bwMode="auto">
              <a:xfrm>
                <a:off x="1292" y="1117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87" name="Oval 95"/>
              <p:cNvSpPr>
                <a:spLocks noChangeArrowheads="1"/>
              </p:cNvSpPr>
              <p:nvPr/>
            </p:nvSpPr>
            <p:spPr bwMode="auto">
              <a:xfrm>
                <a:off x="1066" y="1117"/>
                <a:ext cx="47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88" name="Oval 96"/>
              <p:cNvSpPr>
                <a:spLocks noChangeArrowheads="1"/>
              </p:cNvSpPr>
              <p:nvPr/>
            </p:nvSpPr>
            <p:spPr bwMode="auto">
              <a:xfrm>
                <a:off x="1292" y="1298"/>
                <a:ext cx="47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89" name="Oval 97"/>
              <p:cNvSpPr>
                <a:spLocks noChangeArrowheads="1"/>
              </p:cNvSpPr>
              <p:nvPr/>
            </p:nvSpPr>
            <p:spPr bwMode="auto">
              <a:xfrm>
                <a:off x="1338" y="1298"/>
                <a:ext cx="49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90" name="Oval 98"/>
              <p:cNvSpPr>
                <a:spLocks noChangeArrowheads="1"/>
              </p:cNvSpPr>
              <p:nvPr/>
            </p:nvSpPr>
            <p:spPr bwMode="auto">
              <a:xfrm>
                <a:off x="1338" y="1389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91" name="Oval 99"/>
              <p:cNvSpPr>
                <a:spLocks noChangeArrowheads="1"/>
              </p:cNvSpPr>
              <p:nvPr/>
            </p:nvSpPr>
            <p:spPr bwMode="auto">
              <a:xfrm>
                <a:off x="1338" y="1480"/>
                <a:ext cx="49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92" name="Oval 100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49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93" name="Oval 101"/>
              <p:cNvSpPr>
                <a:spLocks noChangeArrowheads="1"/>
              </p:cNvSpPr>
              <p:nvPr/>
            </p:nvSpPr>
            <p:spPr bwMode="auto">
              <a:xfrm>
                <a:off x="1383" y="1389"/>
                <a:ext cx="49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94" name="Oval 102"/>
              <p:cNvSpPr>
                <a:spLocks noChangeArrowheads="1"/>
              </p:cNvSpPr>
              <p:nvPr/>
            </p:nvSpPr>
            <p:spPr bwMode="auto">
              <a:xfrm>
                <a:off x="1429" y="1253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95" name="Oval 103"/>
              <p:cNvSpPr>
                <a:spLocks noChangeArrowheads="1"/>
              </p:cNvSpPr>
              <p:nvPr/>
            </p:nvSpPr>
            <p:spPr bwMode="auto">
              <a:xfrm>
                <a:off x="1383" y="1207"/>
                <a:ext cx="47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96" name="Oval 104"/>
              <p:cNvSpPr>
                <a:spLocks noChangeArrowheads="1"/>
              </p:cNvSpPr>
              <p:nvPr/>
            </p:nvSpPr>
            <p:spPr bwMode="auto">
              <a:xfrm>
                <a:off x="1383" y="1298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97" name="Oval 105"/>
              <p:cNvSpPr>
                <a:spLocks noChangeArrowheads="1"/>
              </p:cNvSpPr>
              <p:nvPr/>
            </p:nvSpPr>
            <p:spPr bwMode="auto">
              <a:xfrm>
                <a:off x="1383" y="1434"/>
                <a:ext cx="47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098" name="Oval 106"/>
              <p:cNvSpPr>
                <a:spLocks noChangeArrowheads="1"/>
              </p:cNvSpPr>
              <p:nvPr/>
            </p:nvSpPr>
            <p:spPr bwMode="auto">
              <a:xfrm>
                <a:off x="1020" y="1498"/>
                <a:ext cx="48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5099" name="AutoShape 107"/>
            <p:cNvSpPr>
              <a:spLocks noChangeArrowheads="1"/>
            </p:cNvSpPr>
            <p:nvPr/>
          </p:nvSpPr>
          <p:spPr bwMode="auto">
            <a:xfrm>
              <a:off x="2517" y="2478"/>
              <a:ext cx="590" cy="91"/>
            </a:xfrm>
            <a:prstGeom prst="rightArrow">
              <a:avLst>
                <a:gd name="adj1" fmla="val 50000"/>
                <a:gd name="adj2" fmla="val 16208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Διάχυση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47950"/>
            <a:ext cx="8640763" cy="4021138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Αποτέλεσμα της </a:t>
            </a:r>
            <a:r>
              <a:rPr lang="el-GR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θερμικής κίνησης</a:t>
            </a: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Μόρια νερού και γλυκόζης καταλαμβάνουν το χώρο.</a:t>
            </a:r>
          </a:p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Απαιτείται μεταβολή της συγκέντρωσης κατά μήκος του σωλήνα (</a:t>
            </a:r>
            <a:r>
              <a:rPr lang="el-GR" sz="28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βαθμίδα συγκέντρωσης</a:t>
            </a:r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)</a:t>
            </a:r>
          </a:p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Οδηγεί σε ομοιογενή ανάμειξη.</a:t>
            </a:r>
            <a:r>
              <a:rPr lang="el-GR" sz="28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l-GR" sz="2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l-GR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Επιταχύνεται με την αύξηση της θερμοκρασίας. </a:t>
            </a:r>
          </a:p>
        </p:txBody>
      </p:sp>
      <p:grpSp>
        <p:nvGrpSpPr>
          <p:cNvPr id="11268" name="Group 78"/>
          <p:cNvGrpSpPr>
            <a:grpSpLocks/>
          </p:cNvGrpSpPr>
          <p:nvPr/>
        </p:nvGrpSpPr>
        <p:grpSpPr bwMode="auto">
          <a:xfrm>
            <a:off x="900113" y="1341438"/>
            <a:ext cx="7434262" cy="927100"/>
            <a:chOff x="793" y="3339"/>
            <a:chExt cx="4683" cy="584"/>
          </a:xfrm>
        </p:grpSpPr>
        <p:grpSp>
          <p:nvGrpSpPr>
            <p:cNvPr id="11269" name="Group 79"/>
            <p:cNvGrpSpPr>
              <a:grpSpLocks/>
            </p:cNvGrpSpPr>
            <p:nvPr/>
          </p:nvGrpSpPr>
          <p:grpSpPr bwMode="auto">
            <a:xfrm>
              <a:off x="3605" y="3339"/>
              <a:ext cx="1871" cy="584"/>
              <a:chOff x="975" y="2387"/>
              <a:chExt cx="1871" cy="584"/>
            </a:xfrm>
          </p:grpSpPr>
          <p:sp>
            <p:nvSpPr>
              <p:cNvPr id="86096" name="Oval 80"/>
              <p:cNvSpPr>
                <a:spLocks noChangeArrowheads="1"/>
              </p:cNvSpPr>
              <p:nvPr/>
            </p:nvSpPr>
            <p:spPr bwMode="auto">
              <a:xfrm>
                <a:off x="2558" y="2387"/>
                <a:ext cx="288" cy="58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097" name="Rectangle 81"/>
              <p:cNvSpPr>
                <a:spLocks noChangeArrowheads="1"/>
              </p:cNvSpPr>
              <p:nvPr/>
            </p:nvSpPr>
            <p:spPr bwMode="auto">
              <a:xfrm>
                <a:off x="2510" y="2387"/>
                <a:ext cx="19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098" name="Rectangle 82"/>
              <p:cNvSpPr>
                <a:spLocks noChangeArrowheads="1"/>
              </p:cNvSpPr>
              <p:nvPr/>
            </p:nvSpPr>
            <p:spPr bwMode="auto">
              <a:xfrm>
                <a:off x="1118" y="2387"/>
                <a:ext cx="1608" cy="584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099" name="Oval 83"/>
              <p:cNvSpPr>
                <a:spLocks noChangeArrowheads="1"/>
              </p:cNvSpPr>
              <p:nvPr/>
            </p:nvSpPr>
            <p:spPr bwMode="auto">
              <a:xfrm>
                <a:off x="975" y="2387"/>
                <a:ext cx="288" cy="584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00" name="Line 84"/>
              <p:cNvSpPr>
                <a:spLocks noChangeShapeType="1"/>
              </p:cNvSpPr>
              <p:nvPr/>
            </p:nvSpPr>
            <p:spPr bwMode="auto">
              <a:xfrm flipV="1">
                <a:off x="1118" y="2971"/>
                <a:ext cx="1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01" name="Line 85"/>
              <p:cNvSpPr>
                <a:spLocks noChangeShapeType="1"/>
              </p:cNvSpPr>
              <p:nvPr/>
            </p:nvSpPr>
            <p:spPr bwMode="auto">
              <a:xfrm>
                <a:off x="1142" y="2387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1312" name="Group 86"/>
              <p:cNvGrpSpPr>
                <a:grpSpLocks/>
              </p:cNvGrpSpPr>
              <p:nvPr/>
            </p:nvGrpSpPr>
            <p:grpSpPr bwMode="auto">
              <a:xfrm>
                <a:off x="1292" y="2478"/>
                <a:ext cx="1474" cy="323"/>
                <a:chOff x="1886" y="1385"/>
                <a:chExt cx="1474" cy="323"/>
              </a:xfrm>
            </p:grpSpPr>
            <p:sp>
              <p:nvSpPr>
                <p:cNvPr id="86103" name="Oval 87"/>
                <p:cNvSpPr>
                  <a:spLocks noChangeArrowheads="1"/>
                </p:cNvSpPr>
                <p:nvPr/>
              </p:nvSpPr>
              <p:spPr bwMode="auto">
                <a:xfrm>
                  <a:off x="1933" y="1440"/>
                  <a:ext cx="46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04" name="Oval 88"/>
                <p:cNvSpPr>
                  <a:spLocks noChangeArrowheads="1"/>
                </p:cNvSpPr>
                <p:nvPr/>
              </p:nvSpPr>
              <p:spPr bwMode="auto">
                <a:xfrm>
                  <a:off x="2075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05" name="Oval 89"/>
                <p:cNvSpPr>
                  <a:spLocks noChangeArrowheads="1"/>
                </p:cNvSpPr>
                <p:nvPr/>
              </p:nvSpPr>
              <p:spPr bwMode="auto">
                <a:xfrm>
                  <a:off x="2075" y="1440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06" name="Oval 90"/>
                <p:cNvSpPr>
                  <a:spLocks noChangeArrowheads="1"/>
                </p:cNvSpPr>
                <p:nvPr/>
              </p:nvSpPr>
              <p:spPr bwMode="auto">
                <a:xfrm>
                  <a:off x="1980" y="1548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07" name="Oval 91"/>
                <p:cNvSpPr>
                  <a:spLocks noChangeArrowheads="1"/>
                </p:cNvSpPr>
                <p:nvPr/>
              </p:nvSpPr>
              <p:spPr bwMode="auto">
                <a:xfrm>
                  <a:off x="2219" y="1385"/>
                  <a:ext cx="45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08" name="Oval 92"/>
                <p:cNvSpPr>
                  <a:spLocks noChangeArrowheads="1"/>
                </p:cNvSpPr>
                <p:nvPr/>
              </p:nvSpPr>
              <p:spPr bwMode="auto">
                <a:xfrm>
                  <a:off x="2219" y="1548"/>
                  <a:ext cx="45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09" name="Oval 93"/>
                <p:cNvSpPr>
                  <a:spLocks noChangeArrowheads="1"/>
                </p:cNvSpPr>
                <p:nvPr/>
              </p:nvSpPr>
              <p:spPr bwMode="auto">
                <a:xfrm>
                  <a:off x="2313" y="1656"/>
                  <a:ext cx="48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10" name="Oval 94"/>
                <p:cNvSpPr>
                  <a:spLocks noChangeArrowheads="1"/>
                </p:cNvSpPr>
                <p:nvPr/>
              </p:nvSpPr>
              <p:spPr bwMode="auto">
                <a:xfrm>
                  <a:off x="2313" y="1494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11" name="Oval 95"/>
                <p:cNvSpPr>
                  <a:spLocks noChangeArrowheads="1"/>
                </p:cNvSpPr>
                <p:nvPr/>
              </p:nvSpPr>
              <p:spPr bwMode="auto">
                <a:xfrm>
                  <a:off x="2409" y="1440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12" name="Oval 96"/>
                <p:cNvSpPr>
                  <a:spLocks noChangeArrowheads="1"/>
                </p:cNvSpPr>
                <p:nvPr/>
              </p:nvSpPr>
              <p:spPr bwMode="auto">
                <a:xfrm>
                  <a:off x="2457" y="1602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13" name="Oval 97"/>
                <p:cNvSpPr>
                  <a:spLocks noChangeArrowheads="1"/>
                </p:cNvSpPr>
                <p:nvPr/>
              </p:nvSpPr>
              <p:spPr bwMode="auto">
                <a:xfrm>
                  <a:off x="2599" y="1385"/>
                  <a:ext cx="47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14" name="Oval 98"/>
                <p:cNvSpPr>
                  <a:spLocks noChangeArrowheads="1"/>
                </p:cNvSpPr>
                <p:nvPr/>
              </p:nvSpPr>
              <p:spPr bwMode="auto">
                <a:xfrm>
                  <a:off x="2551" y="1494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15" name="Oval 99"/>
                <p:cNvSpPr>
                  <a:spLocks noChangeArrowheads="1"/>
                </p:cNvSpPr>
                <p:nvPr/>
              </p:nvSpPr>
              <p:spPr bwMode="auto">
                <a:xfrm>
                  <a:off x="2551" y="1656"/>
                  <a:ext cx="48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16" name="Oval 100"/>
                <p:cNvSpPr>
                  <a:spLocks noChangeArrowheads="1"/>
                </p:cNvSpPr>
                <p:nvPr/>
              </p:nvSpPr>
              <p:spPr bwMode="auto">
                <a:xfrm>
                  <a:off x="2695" y="1494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17" name="Oval 101"/>
                <p:cNvSpPr>
                  <a:spLocks noChangeArrowheads="1"/>
                </p:cNvSpPr>
                <p:nvPr/>
              </p:nvSpPr>
              <p:spPr bwMode="auto">
                <a:xfrm>
                  <a:off x="2742" y="1602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18" name="Oval 102"/>
                <p:cNvSpPr>
                  <a:spLocks noChangeArrowheads="1"/>
                </p:cNvSpPr>
                <p:nvPr/>
              </p:nvSpPr>
              <p:spPr bwMode="auto">
                <a:xfrm>
                  <a:off x="2790" y="1440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19" name="Oval 103"/>
                <p:cNvSpPr>
                  <a:spLocks noChangeArrowheads="1"/>
                </p:cNvSpPr>
                <p:nvPr/>
              </p:nvSpPr>
              <p:spPr bwMode="auto">
                <a:xfrm>
                  <a:off x="2884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20" name="Oval 104"/>
                <p:cNvSpPr>
                  <a:spLocks noChangeArrowheads="1"/>
                </p:cNvSpPr>
                <p:nvPr/>
              </p:nvSpPr>
              <p:spPr bwMode="auto">
                <a:xfrm>
                  <a:off x="2884" y="1548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21" name="Oval 105"/>
                <p:cNvSpPr>
                  <a:spLocks noChangeArrowheads="1"/>
                </p:cNvSpPr>
                <p:nvPr/>
              </p:nvSpPr>
              <p:spPr bwMode="auto">
                <a:xfrm>
                  <a:off x="2980" y="1385"/>
                  <a:ext cx="48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22" name="Oval 106"/>
                <p:cNvSpPr>
                  <a:spLocks noChangeArrowheads="1"/>
                </p:cNvSpPr>
                <p:nvPr/>
              </p:nvSpPr>
              <p:spPr bwMode="auto">
                <a:xfrm>
                  <a:off x="3028" y="1494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23" name="Oval 107"/>
                <p:cNvSpPr>
                  <a:spLocks noChangeArrowheads="1"/>
                </p:cNvSpPr>
                <p:nvPr/>
              </p:nvSpPr>
              <p:spPr bwMode="auto">
                <a:xfrm>
                  <a:off x="3122" y="1385"/>
                  <a:ext cx="48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24" name="Oval 108"/>
                <p:cNvSpPr>
                  <a:spLocks noChangeArrowheads="1"/>
                </p:cNvSpPr>
                <p:nvPr/>
              </p:nvSpPr>
              <p:spPr bwMode="auto">
                <a:xfrm>
                  <a:off x="2980" y="1548"/>
                  <a:ext cx="48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25" name="Oval 109"/>
                <p:cNvSpPr>
                  <a:spLocks noChangeArrowheads="1"/>
                </p:cNvSpPr>
                <p:nvPr/>
              </p:nvSpPr>
              <p:spPr bwMode="auto">
                <a:xfrm>
                  <a:off x="3122" y="1656"/>
                  <a:ext cx="48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26" name="Oval 110"/>
                <p:cNvSpPr>
                  <a:spLocks noChangeArrowheads="1"/>
                </p:cNvSpPr>
                <p:nvPr/>
              </p:nvSpPr>
              <p:spPr bwMode="auto">
                <a:xfrm>
                  <a:off x="3171" y="1548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27" name="Oval 111"/>
                <p:cNvSpPr>
                  <a:spLocks noChangeArrowheads="1"/>
                </p:cNvSpPr>
                <p:nvPr/>
              </p:nvSpPr>
              <p:spPr bwMode="auto">
                <a:xfrm>
                  <a:off x="3266" y="1440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28" name="Oval 112"/>
                <p:cNvSpPr>
                  <a:spLocks noChangeArrowheads="1"/>
                </p:cNvSpPr>
                <p:nvPr/>
              </p:nvSpPr>
              <p:spPr bwMode="auto">
                <a:xfrm>
                  <a:off x="3313" y="1548"/>
                  <a:ext cx="47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29" name="Oval 113"/>
                <p:cNvSpPr>
                  <a:spLocks noChangeArrowheads="1"/>
                </p:cNvSpPr>
                <p:nvPr/>
              </p:nvSpPr>
              <p:spPr bwMode="auto">
                <a:xfrm>
                  <a:off x="3266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130" name="Oval 114"/>
                <p:cNvSpPr>
                  <a:spLocks noChangeArrowheads="1"/>
                </p:cNvSpPr>
                <p:nvPr/>
              </p:nvSpPr>
              <p:spPr bwMode="auto">
                <a:xfrm>
                  <a:off x="1886" y="1656"/>
                  <a:ext cx="47" cy="5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6131" name="Oval 115"/>
            <p:cNvSpPr>
              <a:spLocks noChangeArrowheads="1"/>
            </p:cNvSpPr>
            <p:nvPr/>
          </p:nvSpPr>
          <p:spPr bwMode="auto">
            <a:xfrm>
              <a:off x="2376" y="3339"/>
              <a:ext cx="288" cy="5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132" name="Rectangle 116"/>
            <p:cNvSpPr>
              <a:spLocks noChangeArrowheads="1"/>
            </p:cNvSpPr>
            <p:nvPr/>
          </p:nvSpPr>
          <p:spPr bwMode="auto">
            <a:xfrm>
              <a:off x="2328" y="3339"/>
              <a:ext cx="192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133" name="Rectangle 117"/>
            <p:cNvSpPr>
              <a:spLocks noChangeArrowheads="1"/>
            </p:cNvSpPr>
            <p:nvPr/>
          </p:nvSpPr>
          <p:spPr bwMode="auto">
            <a:xfrm>
              <a:off x="936" y="3339"/>
              <a:ext cx="1608" cy="58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134" name="Oval 118"/>
            <p:cNvSpPr>
              <a:spLocks noChangeArrowheads="1"/>
            </p:cNvSpPr>
            <p:nvPr/>
          </p:nvSpPr>
          <p:spPr bwMode="auto">
            <a:xfrm>
              <a:off x="793" y="3339"/>
              <a:ext cx="288" cy="584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135" name="Line 119"/>
            <p:cNvSpPr>
              <a:spLocks noChangeShapeType="1"/>
            </p:cNvSpPr>
            <p:nvPr/>
          </p:nvSpPr>
          <p:spPr bwMode="auto">
            <a:xfrm flipV="1">
              <a:off x="936" y="3923"/>
              <a:ext cx="1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136" name="Line 120"/>
            <p:cNvSpPr>
              <a:spLocks noChangeShapeType="1"/>
            </p:cNvSpPr>
            <p:nvPr/>
          </p:nvSpPr>
          <p:spPr bwMode="auto">
            <a:xfrm>
              <a:off x="960" y="3339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276" name="Group 121"/>
            <p:cNvGrpSpPr>
              <a:grpSpLocks/>
            </p:cNvGrpSpPr>
            <p:nvPr/>
          </p:nvGrpSpPr>
          <p:grpSpPr bwMode="auto">
            <a:xfrm>
              <a:off x="1110" y="3384"/>
              <a:ext cx="457" cy="454"/>
              <a:chOff x="1020" y="1117"/>
              <a:chExt cx="457" cy="454"/>
            </a:xfrm>
          </p:grpSpPr>
          <p:sp>
            <p:nvSpPr>
              <p:cNvPr id="86138" name="Oval 122"/>
              <p:cNvSpPr>
                <a:spLocks noChangeArrowheads="1"/>
              </p:cNvSpPr>
              <p:nvPr/>
            </p:nvSpPr>
            <p:spPr bwMode="auto">
              <a:xfrm>
                <a:off x="1020" y="1207"/>
                <a:ext cx="46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39" name="Oval 123"/>
              <p:cNvSpPr>
                <a:spLocks noChangeArrowheads="1"/>
              </p:cNvSpPr>
              <p:nvPr/>
            </p:nvSpPr>
            <p:spPr bwMode="auto">
              <a:xfrm>
                <a:off x="1111" y="1480"/>
                <a:ext cx="48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40" name="Oval 124"/>
              <p:cNvSpPr>
                <a:spLocks noChangeArrowheads="1"/>
              </p:cNvSpPr>
              <p:nvPr/>
            </p:nvSpPr>
            <p:spPr bwMode="auto">
              <a:xfrm>
                <a:off x="1111" y="1207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41" name="Oval 125"/>
              <p:cNvSpPr>
                <a:spLocks noChangeArrowheads="1"/>
              </p:cNvSpPr>
              <p:nvPr/>
            </p:nvSpPr>
            <p:spPr bwMode="auto">
              <a:xfrm>
                <a:off x="1020" y="1344"/>
                <a:ext cx="49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42" name="Oval 126"/>
              <p:cNvSpPr>
                <a:spLocks noChangeArrowheads="1"/>
              </p:cNvSpPr>
              <p:nvPr/>
            </p:nvSpPr>
            <p:spPr bwMode="auto">
              <a:xfrm>
                <a:off x="1156" y="1162"/>
                <a:ext cx="46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43" name="Oval 127"/>
              <p:cNvSpPr>
                <a:spLocks noChangeArrowheads="1"/>
              </p:cNvSpPr>
              <p:nvPr/>
            </p:nvSpPr>
            <p:spPr bwMode="auto">
              <a:xfrm>
                <a:off x="1066" y="1298"/>
                <a:ext cx="46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44" name="Oval 128"/>
              <p:cNvSpPr>
                <a:spLocks noChangeArrowheads="1"/>
              </p:cNvSpPr>
              <p:nvPr/>
            </p:nvSpPr>
            <p:spPr bwMode="auto">
              <a:xfrm>
                <a:off x="1202" y="1480"/>
                <a:ext cx="48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45" name="Oval 129"/>
              <p:cNvSpPr>
                <a:spLocks noChangeArrowheads="1"/>
              </p:cNvSpPr>
              <p:nvPr/>
            </p:nvSpPr>
            <p:spPr bwMode="auto">
              <a:xfrm>
                <a:off x="1202" y="1207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46" name="Oval 130"/>
              <p:cNvSpPr>
                <a:spLocks noChangeArrowheads="1"/>
              </p:cNvSpPr>
              <p:nvPr/>
            </p:nvSpPr>
            <p:spPr bwMode="auto">
              <a:xfrm>
                <a:off x="1202" y="1344"/>
                <a:ext cx="49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47" name="Oval 131"/>
              <p:cNvSpPr>
                <a:spLocks noChangeArrowheads="1"/>
              </p:cNvSpPr>
              <p:nvPr/>
            </p:nvSpPr>
            <p:spPr bwMode="auto">
              <a:xfrm>
                <a:off x="1292" y="1389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48" name="Oval 132"/>
              <p:cNvSpPr>
                <a:spLocks noChangeArrowheads="1"/>
              </p:cNvSpPr>
              <p:nvPr/>
            </p:nvSpPr>
            <p:spPr bwMode="auto">
              <a:xfrm>
                <a:off x="1292" y="1207"/>
                <a:ext cx="48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49" name="Oval 133"/>
              <p:cNvSpPr>
                <a:spLocks noChangeArrowheads="1"/>
              </p:cNvSpPr>
              <p:nvPr/>
            </p:nvSpPr>
            <p:spPr bwMode="auto">
              <a:xfrm>
                <a:off x="1156" y="1344"/>
                <a:ext cx="49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50" name="Oval 134"/>
              <p:cNvSpPr>
                <a:spLocks noChangeArrowheads="1"/>
              </p:cNvSpPr>
              <p:nvPr/>
            </p:nvSpPr>
            <p:spPr bwMode="auto">
              <a:xfrm>
                <a:off x="1292" y="1480"/>
                <a:ext cx="49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51" name="Oval 135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47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52" name="Oval 136"/>
              <p:cNvSpPr>
                <a:spLocks noChangeArrowheads="1"/>
              </p:cNvSpPr>
              <p:nvPr/>
            </p:nvSpPr>
            <p:spPr bwMode="auto">
              <a:xfrm>
                <a:off x="1156" y="1298"/>
                <a:ext cx="49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53" name="Oval 137"/>
              <p:cNvSpPr>
                <a:spLocks noChangeArrowheads="1"/>
              </p:cNvSpPr>
              <p:nvPr/>
            </p:nvSpPr>
            <p:spPr bwMode="auto">
              <a:xfrm>
                <a:off x="1292" y="1117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54" name="Oval 138"/>
              <p:cNvSpPr>
                <a:spLocks noChangeArrowheads="1"/>
              </p:cNvSpPr>
              <p:nvPr/>
            </p:nvSpPr>
            <p:spPr bwMode="auto">
              <a:xfrm>
                <a:off x="1066" y="1117"/>
                <a:ext cx="47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55" name="Oval 139"/>
              <p:cNvSpPr>
                <a:spLocks noChangeArrowheads="1"/>
              </p:cNvSpPr>
              <p:nvPr/>
            </p:nvSpPr>
            <p:spPr bwMode="auto">
              <a:xfrm>
                <a:off x="1292" y="1298"/>
                <a:ext cx="47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56" name="Oval 140"/>
              <p:cNvSpPr>
                <a:spLocks noChangeArrowheads="1"/>
              </p:cNvSpPr>
              <p:nvPr/>
            </p:nvSpPr>
            <p:spPr bwMode="auto">
              <a:xfrm>
                <a:off x="1338" y="1298"/>
                <a:ext cx="49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57" name="Oval 141"/>
              <p:cNvSpPr>
                <a:spLocks noChangeArrowheads="1"/>
              </p:cNvSpPr>
              <p:nvPr/>
            </p:nvSpPr>
            <p:spPr bwMode="auto">
              <a:xfrm>
                <a:off x="1338" y="1389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58" name="Oval 142"/>
              <p:cNvSpPr>
                <a:spLocks noChangeArrowheads="1"/>
              </p:cNvSpPr>
              <p:nvPr/>
            </p:nvSpPr>
            <p:spPr bwMode="auto">
              <a:xfrm>
                <a:off x="1338" y="1480"/>
                <a:ext cx="49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59" name="Oval 143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49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60" name="Oval 144"/>
              <p:cNvSpPr>
                <a:spLocks noChangeArrowheads="1"/>
              </p:cNvSpPr>
              <p:nvPr/>
            </p:nvSpPr>
            <p:spPr bwMode="auto">
              <a:xfrm>
                <a:off x="1383" y="1389"/>
                <a:ext cx="49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61" name="Oval 145"/>
              <p:cNvSpPr>
                <a:spLocks noChangeArrowheads="1"/>
              </p:cNvSpPr>
              <p:nvPr/>
            </p:nvSpPr>
            <p:spPr bwMode="auto">
              <a:xfrm>
                <a:off x="1429" y="1253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62" name="Oval 146"/>
              <p:cNvSpPr>
                <a:spLocks noChangeArrowheads="1"/>
              </p:cNvSpPr>
              <p:nvPr/>
            </p:nvSpPr>
            <p:spPr bwMode="auto">
              <a:xfrm>
                <a:off x="1383" y="1207"/>
                <a:ext cx="47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63" name="Oval 147"/>
              <p:cNvSpPr>
                <a:spLocks noChangeArrowheads="1"/>
              </p:cNvSpPr>
              <p:nvPr/>
            </p:nvSpPr>
            <p:spPr bwMode="auto">
              <a:xfrm>
                <a:off x="1383" y="1298"/>
                <a:ext cx="48" cy="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64" name="Oval 148"/>
              <p:cNvSpPr>
                <a:spLocks noChangeArrowheads="1"/>
              </p:cNvSpPr>
              <p:nvPr/>
            </p:nvSpPr>
            <p:spPr bwMode="auto">
              <a:xfrm>
                <a:off x="1383" y="1434"/>
                <a:ext cx="47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165" name="Oval 149"/>
              <p:cNvSpPr>
                <a:spLocks noChangeArrowheads="1"/>
              </p:cNvSpPr>
              <p:nvPr/>
            </p:nvSpPr>
            <p:spPr bwMode="auto">
              <a:xfrm>
                <a:off x="1020" y="1498"/>
                <a:ext cx="48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6166" name="AutoShape 150"/>
            <p:cNvSpPr>
              <a:spLocks noChangeArrowheads="1"/>
            </p:cNvSpPr>
            <p:nvPr/>
          </p:nvSpPr>
          <p:spPr bwMode="auto">
            <a:xfrm>
              <a:off x="2879" y="3566"/>
              <a:ext cx="590" cy="91"/>
            </a:xfrm>
            <a:prstGeom prst="rightArrow">
              <a:avLst>
                <a:gd name="adj1" fmla="val 50000"/>
                <a:gd name="adj2" fmla="val 16208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2998</TotalTime>
  <Words>2672</Words>
  <Application>Microsoft Office PowerPoint</Application>
  <PresentationFormat>On-screen Show (4:3)</PresentationFormat>
  <Paragraphs>393</Paragraphs>
  <Slides>73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Stream</vt:lpstr>
      <vt:lpstr>Equation</vt:lpstr>
      <vt:lpstr>Ώσμωση και οι νεφροί</vt:lpstr>
      <vt:lpstr>Ώσμωση και οι νεφροί Εισαγωγή</vt:lpstr>
      <vt:lpstr>Ώσμωση και οι νεφροί </vt:lpstr>
      <vt:lpstr>Εξαναγκασμένη από το διαλύτη μετακίνηση</vt:lpstr>
      <vt:lpstr>Slide 5</vt:lpstr>
      <vt:lpstr>Εξαναγκασμένη από το διαλύτη μετακίνηση</vt:lpstr>
      <vt:lpstr>Διάχυση</vt:lpstr>
      <vt:lpstr>Διάχυση</vt:lpstr>
      <vt:lpstr>Διάχυση</vt:lpstr>
      <vt:lpstr>Διάχυση  (παράδειγμα με βαθμίδα συγκέντρωσης ). </vt:lpstr>
      <vt:lpstr>Διάχυση</vt:lpstr>
      <vt:lpstr>Διάχυση</vt:lpstr>
      <vt:lpstr>Ροή όγκου έναντι διάχυσης</vt:lpstr>
      <vt:lpstr>Ροή όγκου έναντι διάχυσης</vt:lpstr>
      <vt:lpstr>Ροή όγκου έναντι διάχυσης</vt:lpstr>
      <vt:lpstr>Ροή όγκου έναντι διάχυσης</vt:lpstr>
      <vt:lpstr>Πώς μεταφέρονται οι ουσίες μέσω μεμβρανών</vt:lpstr>
      <vt:lpstr>Διάχυση και εξαναγκασμένη από το διαλύτη μετακίνηση </vt:lpstr>
      <vt:lpstr>Διάχυση και εξαναγκασμένη από το διαλύτη μετακίνηση </vt:lpstr>
      <vt:lpstr>Διάχυση και εξαναγκασμένη από το διαλύτη μετακίνηση</vt:lpstr>
      <vt:lpstr>Διάχυση και εξαναγκασμένη από το διαλύτη μετακίνηση</vt:lpstr>
      <vt:lpstr>Διάχυση και εξαναγκασμένη από το διαλύτη μετακίνηση</vt:lpstr>
      <vt:lpstr>Slide 23</vt:lpstr>
      <vt:lpstr>Slide 24</vt:lpstr>
      <vt:lpstr>Slide 25</vt:lpstr>
      <vt:lpstr>Ωσμωτική πίεση</vt:lpstr>
      <vt:lpstr>   Ρύθμιση του διάμεσου υγρού</vt:lpstr>
      <vt:lpstr>   Ρύθμιση του διάμεσου (μεσοκυττάριου) υγρού</vt:lpstr>
      <vt:lpstr> Ρύθμιση του διάμεσου (μεσοκυττάριου) υγρού</vt:lpstr>
      <vt:lpstr>  Ρύθμιση του διάμεσου (μεσοκυττάριου) υγρού</vt:lpstr>
      <vt:lpstr>  Ρύθμιση του διάμεσου (μεσοκυττάριου) υγρού</vt:lpstr>
      <vt:lpstr>Slide 32</vt:lpstr>
      <vt:lpstr>Slide 33</vt:lpstr>
      <vt:lpstr>Διαφορική πίεση (τριχοειδές αγγείο)</vt:lpstr>
      <vt:lpstr>Slide 35</vt:lpstr>
      <vt:lpstr>Ωσμωτικές πιέσεις εντός και εκτός τριχοειδούς αγγείου</vt:lpstr>
      <vt:lpstr>Slide 37</vt:lpstr>
      <vt:lpstr>Slide 38</vt:lpstr>
      <vt:lpstr>Slide 39</vt:lpstr>
      <vt:lpstr>Slide 40</vt:lpstr>
      <vt:lpstr>Ρύθμιση του διάμεσου υγρού</vt:lpstr>
      <vt:lpstr>Ρύθμιση του διάμεσου υγρού</vt:lpstr>
      <vt:lpstr>Ρύθμιση του διάμεσου υγρού</vt:lpstr>
      <vt:lpstr>Ρύθμιση του διάμεσου υγρού</vt:lpstr>
      <vt:lpstr>Ρύθμιση του διάμεσου υγρού</vt:lpstr>
      <vt:lpstr>Ρύθμιση του διάμεσου υγρού</vt:lpstr>
      <vt:lpstr>Οι νεφροί</vt:lpstr>
      <vt:lpstr>   Οι νεφρώνες</vt:lpstr>
      <vt:lpstr>Slide 49</vt:lpstr>
      <vt:lpstr>  Σχηματική παράσταση του νεφρώνα. </vt:lpstr>
      <vt:lpstr>Αγγειώδες σπείραμα &amp; σπειραματική διήθηση. </vt:lpstr>
      <vt:lpstr>Βαλβίδες</vt:lpstr>
      <vt:lpstr>Μεμβράνη</vt:lpstr>
      <vt:lpstr>Επαναρρόφηση</vt:lpstr>
      <vt:lpstr>Επαναρρόφηση</vt:lpstr>
      <vt:lpstr>Επαναρρόφηση</vt:lpstr>
      <vt:lpstr>Ωσμωτική διούρηση</vt:lpstr>
      <vt:lpstr>Ωσμωτική διούρηση</vt:lpstr>
      <vt:lpstr>Ενεργητική μεταφορά</vt:lpstr>
      <vt:lpstr>Επαναρρόφηση με ενεργό μεταφορά</vt:lpstr>
      <vt:lpstr>Επαναρρόφηση με ενεργό μεταφορά</vt:lpstr>
      <vt:lpstr>Διαδικασία έκκρισης</vt:lpstr>
      <vt:lpstr>Κάθαρση πλάσματος</vt:lpstr>
      <vt:lpstr>   Ο τεχνητός νεφρός</vt:lpstr>
      <vt:lpstr>   Ο τεχνητός νεφρός</vt:lpstr>
      <vt:lpstr>   Ο τεχνητός νεφρός</vt:lpstr>
      <vt:lpstr>Slide 67</vt:lpstr>
      <vt:lpstr>   Ο τεχνητός νεφρός</vt:lpstr>
      <vt:lpstr> Ο τεχνητός νεφρός</vt:lpstr>
      <vt:lpstr> Ο τεχνητός νεφρός</vt:lpstr>
      <vt:lpstr>Slide 71</vt:lpstr>
      <vt:lpstr>Slide 72</vt:lpstr>
      <vt:lpstr>Ευχαριστώ πολύ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</dc:creator>
  <cp:lastModifiedBy>Irene_n</cp:lastModifiedBy>
  <cp:revision>95</cp:revision>
  <dcterms:created xsi:type="dcterms:W3CDTF">2008-05-02T16:08:38Z</dcterms:created>
  <dcterms:modified xsi:type="dcterms:W3CDTF">2015-05-29T08:47:29Z</dcterms:modified>
</cp:coreProperties>
</file>