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7" r:id="rId4"/>
    <p:sldId id="259" r:id="rId5"/>
    <p:sldId id="262" r:id="rId6"/>
    <p:sldId id="261" r:id="rId7"/>
    <p:sldId id="264" r:id="rId8"/>
    <p:sldId id="263" r:id="rId9"/>
    <p:sldId id="265" r:id="rId10"/>
    <p:sldId id="267" r:id="rId11"/>
    <p:sldId id="266" r:id="rId12"/>
    <p:sldId id="269" r:id="rId13"/>
    <p:sldId id="270" r:id="rId14"/>
    <p:sldId id="268" r:id="rId15"/>
    <p:sldId id="271" r:id="rId16"/>
    <p:sldId id="272" r:id="rId17"/>
    <p:sldId id="273" r:id="rId18"/>
    <p:sldId id="274" r:id="rId19"/>
    <p:sldId id="260" r:id="rId20"/>
    <p:sldId id="288" r:id="rId21"/>
    <p:sldId id="289" r:id="rId22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9133" autoAdjust="0"/>
  </p:normalViewPr>
  <p:slideViewPr>
    <p:cSldViewPr>
      <p:cViewPr varScale="1">
        <p:scale>
          <a:sx n="128" d="100"/>
          <a:sy n="128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FF02FC4-2B28-4F26-9A2E-E41423616F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6F68768-5352-45AB-9ABB-9F601E081B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559229-DF25-4824-9B20-8EF3613DC869}" type="slidenum">
              <a:rPr lang="el-GR" smtClean="0"/>
              <a:pPr/>
              <a:t>1</a:t>
            </a:fld>
            <a:endParaRPr lang="el-G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</p:grpSp>
      <p:sp>
        <p:nvSpPr>
          <p:cNvPr id="4404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971550" y="260350"/>
            <a:ext cx="7777163" cy="1439863"/>
          </a:xfrm>
        </p:spPr>
        <p:txBody>
          <a:bodyPr anchor="b"/>
          <a:lstStyle>
            <a:lvl1pPr algn="ctr">
              <a:defRPr sz="1600"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440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971550" y="1916113"/>
            <a:ext cx="7777163" cy="4033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1800">
                <a:effectLst/>
              </a:defRPr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BA8B56C-104B-4B15-B5DC-9AF8CFD001A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grpSp>
          <p:nvGrpSpPr>
            <p:cNvPr id="307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301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301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301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301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301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301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302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302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302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</p:grpSp>
      <p:sp>
        <p:nvSpPr>
          <p:cNvPr id="307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43028" name="Text Box 20"/>
          <p:cNvSpPr txBox="1">
            <a:spLocks noChangeArrowheads="1"/>
          </p:cNvSpPr>
          <p:nvPr userDrawn="1"/>
        </p:nvSpPr>
        <p:spPr bwMode="auto">
          <a:xfrm>
            <a:off x="107950" y="765175"/>
            <a:ext cx="647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l-GR" sz="3000">
              <a:latin typeface="Tahoma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.unsw.edu.au/jw/hearing.html" TargetMode="External"/><Relationship Id="rId2" Type="http://schemas.openxmlformats.org/officeDocument/2006/relationships/hyperlink" Target="http://www.kettering.edu/~drussell/demo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ppapagi@phys.uoa.gr" TargetMode="External"/><Relationship Id="rId2" Type="http://schemas.openxmlformats.org/officeDocument/2006/relationships/hyperlink" Target="http://www.phys.unsw.edu.au/jw/hearing.html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hys.unsw.edu.au/jw/hearing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60350"/>
            <a:ext cx="7777163" cy="865188"/>
          </a:xfrm>
        </p:spPr>
        <p:txBody>
          <a:bodyPr/>
          <a:lstStyle/>
          <a:p>
            <a:pPr eaLnBrk="1" hangingPunct="1"/>
            <a:r>
              <a:rPr lang="el-GR" sz="3200" smtClean="0"/>
              <a:t>Ήχος και ομιλία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2997200"/>
            <a:ext cx="5113337" cy="2160588"/>
          </a:xfrm>
          <a:noFill/>
        </p:spPr>
        <p:txBody>
          <a:bodyPr/>
          <a:lstStyle/>
          <a:p>
            <a:pPr eaLnBrk="1" hangingPunct="1"/>
            <a:r>
              <a:rPr lang="el-GR" sz="1000" dirty="0" smtClean="0"/>
              <a:t>		</a:t>
            </a:r>
          </a:p>
          <a:p>
            <a:pPr algn="ctr" eaLnBrk="1" hangingPunct="1"/>
            <a:r>
              <a:rPr lang="el-GR" b="1" dirty="0" smtClean="0"/>
              <a:t>Εργαστήριο Ιατρικής Φυσικής</a:t>
            </a:r>
            <a:endParaRPr lang="en-US" b="1" dirty="0" smtClean="0"/>
          </a:p>
          <a:p>
            <a:pPr algn="ctr" eaLnBrk="1" hangingPunct="1"/>
            <a:endParaRPr lang="en-US" b="1" dirty="0" smtClean="0"/>
          </a:p>
          <a:p>
            <a:pPr algn="ctr" eaLnBrk="1" hangingPunct="1"/>
            <a:r>
              <a:rPr lang="el-GR" b="1" dirty="0" smtClean="0"/>
              <a:t>Π. Παπαγιάννης</a:t>
            </a:r>
          </a:p>
          <a:p>
            <a:pPr algn="ctr" eaLnBrk="1" hangingPunct="1"/>
            <a:endParaRPr lang="en-US" b="1" dirty="0" smtClean="0"/>
          </a:p>
          <a:p>
            <a:pPr algn="ctr" eaLnBrk="1" hangingPunct="1"/>
            <a:r>
              <a:rPr lang="en-US" sz="1600" b="1" dirty="0" smtClean="0"/>
              <a:t>210 7462442</a:t>
            </a:r>
          </a:p>
          <a:p>
            <a:pPr algn="ctr" eaLnBrk="1" hangingPunct="1"/>
            <a:r>
              <a:rPr lang="en-US" sz="1600" b="1" dirty="0" smtClean="0"/>
              <a:t>ppapagi@phys.uoa.gr</a:t>
            </a:r>
            <a:endParaRPr lang="el-GR" sz="1600" b="1" dirty="0" smtClean="0"/>
          </a:p>
        </p:txBody>
      </p:sp>
      <p:pic>
        <p:nvPicPr>
          <p:cNvPr id="5124" name="Picture 5" descr="webmail-athena-head--uoa-the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473075"/>
            <a:ext cx="83185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60350"/>
            <a:ext cx="5329238" cy="1431925"/>
          </a:xfrm>
        </p:spPr>
        <p:txBody>
          <a:bodyPr/>
          <a:lstStyle/>
          <a:p>
            <a:pPr algn="ctr" eaLnBrk="1" hangingPunct="1"/>
            <a:r>
              <a:rPr lang="el-GR" smtClean="0"/>
              <a:t>Σχετική ένταση του ήχου </a:t>
            </a:r>
            <a:r>
              <a:rPr lang="en-US" smtClean="0"/>
              <a:t/>
            </a:r>
            <a:br>
              <a:rPr lang="en-US" smtClean="0"/>
            </a:br>
            <a:r>
              <a:rPr lang="el-GR" smtClean="0"/>
              <a:t>ή επίπεδο έντασης, </a:t>
            </a:r>
            <a:r>
              <a:rPr lang="en-US" smtClean="0"/>
              <a:t>L</a:t>
            </a:r>
            <a:endParaRPr lang="el-GR" smtClean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855788"/>
            <a:ext cx="8229600" cy="45259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14288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>
                <a:solidFill>
                  <a:srgbClr val="FFFF00"/>
                </a:solidFill>
                <a:effectLst/>
              </a:rPr>
              <a:t>L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(σε μονάδες </a:t>
            </a:r>
            <a:r>
              <a:rPr lang="en-US" sz="2000" smtClean="0">
                <a:solidFill>
                  <a:srgbClr val="FFFF00"/>
                </a:solidFill>
              </a:rPr>
              <a:t>Bell</a:t>
            </a:r>
            <a:r>
              <a:rPr lang="el-GR" sz="2000" smtClean="0">
                <a:solidFill>
                  <a:srgbClr val="FFFF00"/>
                </a:solidFill>
              </a:rPr>
              <a:t>)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 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=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 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log</a:t>
            </a:r>
            <a:r>
              <a:rPr lang="el-GR" sz="2000" baseline="-25000" smtClean="0">
                <a:solidFill>
                  <a:srgbClr val="FFFF00"/>
                </a:solidFill>
                <a:effectLst/>
              </a:rPr>
              <a:t>10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(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I</a:t>
            </a:r>
            <a:r>
              <a:rPr lang="el-GR" sz="2000" baseline="-25000" smtClean="0">
                <a:solidFill>
                  <a:srgbClr val="FFFF00"/>
                </a:solidFill>
                <a:effectLst/>
              </a:rPr>
              <a:t>2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/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I</a:t>
            </a:r>
            <a:r>
              <a:rPr lang="el-GR" sz="2000" baseline="-25000" smtClean="0">
                <a:solidFill>
                  <a:srgbClr val="FFFF00"/>
                </a:solidFill>
                <a:effectLst/>
              </a:rPr>
              <a:t>1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)</a:t>
            </a:r>
            <a:endParaRPr lang="en-US" sz="2000" smtClean="0">
              <a:solidFill>
                <a:srgbClr val="FFFF00"/>
              </a:solidFill>
              <a:effectLst/>
            </a:endParaRPr>
          </a:p>
          <a:p>
            <a:pPr marL="0" indent="14288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>
                <a:solidFill>
                  <a:srgbClr val="FFFF00"/>
                </a:solidFill>
                <a:effectLst/>
              </a:rPr>
              <a:t>L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(σε μονάδες 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d</a:t>
            </a:r>
            <a:r>
              <a:rPr lang="en-US" sz="2000" smtClean="0">
                <a:solidFill>
                  <a:srgbClr val="FFFF00"/>
                </a:solidFill>
              </a:rPr>
              <a:t>Bell</a:t>
            </a:r>
            <a:r>
              <a:rPr lang="el-GR" sz="2000" smtClean="0">
                <a:solidFill>
                  <a:srgbClr val="FFFF00"/>
                </a:solidFill>
              </a:rPr>
              <a:t>)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 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=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 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10log</a:t>
            </a:r>
            <a:r>
              <a:rPr lang="el-GR" sz="2000" baseline="-25000" smtClean="0">
                <a:solidFill>
                  <a:srgbClr val="FFFF00"/>
                </a:solidFill>
                <a:effectLst/>
              </a:rPr>
              <a:t>10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(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I</a:t>
            </a:r>
            <a:r>
              <a:rPr lang="el-GR" sz="2000" baseline="-25000" smtClean="0">
                <a:solidFill>
                  <a:srgbClr val="FFFF00"/>
                </a:solidFill>
                <a:effectLst/>
              </a:rPr>
              <a:t>2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/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I</a:t>
            </a:r>
            <a:r>
              <a:rPr lang="el-GR" sz="2000" baseline="-25000" smtClean="0">
                <a:solidFill>
                  <a:srgbClr val="FFFF00"/>
                </a:solidFill>
                <a:effectLst/>
              </a:rPr>
              <a:t>1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)</a:t>
            </a:r>
          </a:p>
          <a:p>
            <a:pPr marL="0" indent="14288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000" smtClean="0">
              <a:solidFill>
                <a:srgbClr val="FFFF00"/>
              </a:solidFill>
              <a:effectLst/>
            </a:endParaRPr>
          </a:p>
          <a:p>
            <a:pPr marL="0" indent="14288" algn="ctr" eaLnBrk="1" hangingPunct="1">
              <a:lnSpc>
                <a:spcPct val="90000"/>
              </a:lnSpc>
              <a:defRPr/>
            </a:pPr>
            <a:r>
              <a:rPr lang="en-US" sz="2000" smtClean="0">
                <a:effectLst/>
              </a:rPr>
              <a:t> </a:t>
            </a:r>
            <a:r>
              <a:rPr lang="el-GR" sz="2000" smtClean="0">
                <a:effectLst/>
              </a:rPr>
              <a:t>Επίπεδο έντασης 1</a:t>
            </a:r>
            <a:r>
              <a:rPr lang="en-US" sz="2000" smtClean="0">
                <a:effectLst/>
              </a:rPr>
              <a:t>B</a:t>
            </a:r>
            <a:r>
              <a:rPr lang="el-GR" sz="2000" smtClean="0">
                <a:effectLst/>
              </a:rPr>
              <a:t> (10</a:t>
            </a:r>
            <a:r>
              <a:rPr lang="en-US" sz="2000" smtClean="0">
                <a:effectLst/>
              </a:rPr>
              <a:t>d</a:t>
            </a:r>
            <a:r>
              <a:rPr lang="el-GR" sz="2000" smtClean="0">
                <a:effectLst/>
              </a:rPr>
              <a:t>Β)</a:t>
            </a:r>
            <a:r>
              <a:rPr lang="en-US" sz="2000" smtClean="0">
                <a:effectLst/>
              </a:rPr>
              <a:t> </a:t>
            </a:r>
            <a:r>
              <a:rPr lang="el-GR" sz="2000" smtClean="0">
                <a:effectLst/>
              </a:rPr>
              <a:t>σημαίνει </a:t>
            </a:r>
            <a:r>
              <a:rPr lang="en-US" sz="2000" smtClean="0">
                <a:effectLst/>
              </a:rPr>
              <a:t>I</a:t>
            </a:r>
            <a:r>
              <a:rPr lang="en-US" sz="2000" baseline="-25000" smtClean="0">
                <a:effectLst/>
              </a:rPr>
              <a:t>2</a:t>
            </a:r>
            <a:r>
              <a:rPr lang="en-US" sz="2000" smtClean="0">
                <a:effectLst/>
              </a:rPr>
              <a:t>=10</a:t>
            </a:r>
            <a:r>
              <a:rPr lang="el-GR" sz="2000" smtClean="0">
                <a:effectLst/>
              </a:rPr>
              <a:t>Ι</a:t>
            </a:r>
            <a:r>
              <a:rPr lang="el-GR" sz="2000" baseline="-25000" smtClean="0">
                <a:effectLst/>
              </a:rPr>
              <a:t>1</a:t>
            </a:r>
          </a:p>
          <a:p>
            <a:pPr marL="0" indent="14288" algn="ctr" eaLnBrk="1" hangingPunct="1">
              <a:lnSpc>
                <a:spcPct val="90000"/>
              </a:lnSpc>
              <a:defRPr/>
            </a:pPr>
            <a:r>
              <a:rPr lang="en-US" sz="2000" smtClean="0">
                <a:effectLst/>
              </a:rPr>
              <a:t> </a:t>
            </a:r>
            <a:r>
              <a:rPr lang="el-GR" sz="2000" smtClean="0">
                <a:effectLst/>
              </a:rPr>
              <a:t>Επίπεδο έντασης 2</a:t>
            </a:r>
            <a:r>
              <a:rPr lang="en-US" sz="2000" smtClean="0">
                <a:effectLst/>
              </a:rPr>
              <a:t>B</a:t>
            </a:r>
            <a:r>
              <a:rPr lang="el-GR" sz="2000" smtClean="0">
                <a:effectLst/>
              </a:rPr>
              <a:t> (20</a:t>
            </a:r>
            <a:r>
              <a:rPr lang="en-US" sz="2000" smtClean="0">
                <a:effectLst/>
              </a:rPr>
              <a:t>d</a:t>
            </a:r>
            <a:r>
              <a:rPr lang="el-GR" sz="2000" smtClean="0">
                <a:effectLst/>
              </a:rPr>
              <a:t>Β)</a:t>
            </a:r>
            <a:r>
              <a:rPr lang="en-US" sz="2000" smtClean="0">
                <a:effectLst/>
              </a:rPr>
              <a:t> </a:t>
            </a:r>
            <a:r>
              <a:rPr lang="el-GR" sz="2000" smtClean="0">
                <a:effectLst/>
              </a:rPr>
              <a:t>σημαίνει </a:t>
            </a:r>
            <a:r>
              <a:rPr lang="en-US" sz="2000" smtClean="0">
                <a:effectLst/>
              </a:rPr>
              <a:t>P</a:t>
            </a:r>
            <a:r>
              <a:rPr lang="en-US" sz="2000" baseline="-25000" smtClean="0">
                <a:effectLst/>
              </a:rPr>
              <a:t>2</a:t>
            </a:r>
            <a:r>
              <a:rPr lang="en-US" sz="2000" smtClean="0">
                <a:effectLst/>
              </a:rPr>
              <a:t>=</a:t>
            </a:r>
            <a:r>
              <a:rPr lang="el-GR" sz="2000" smtClean="0">
                <a:effectLst/>
              </a:rPr>
              <a:t>1</a:t>
            </a:r>
            <a:r>
              <a:rPr lang="en-US" sz="2000" smtClean="0">
                <a:effectLst/>
              </a:rPr>
              <a:t>0P</a:t>
            </a:r>
            <a:r>
              <a:rPr lang="el-GR" sz="2000" baseline="-25000" smtClean="0">
                <a:effectLst/>
              </a:rPr>
              <a:t>1</a:t>
            </a:r>
            <a:endParaRPr lang="en-US" sz="2000" baseline="-25000" smtClean="0">
              <a:effectLst/>
            </a:endParaRPr>
          </a:p>
          <a:p>
            <a:pPr marL="0" indent="14288" algn="ctr" eaLnBrk="1" hangingPunct="1">
              <a:lnSpc>
                <a:spcPct val="90000"/>
              </a:lnSpc>
              <a:defRPr/>
            </a:pPr>
            <a:r>
              <a:rPr lang="en-US" sz="2000" smtClean="0">
                <a:effectLst/>
              </a:rPr>
              <a:t> </a:t>
            </a:r>
            <a:r>
              <a:rPr lang="el-GR" sz="2000" smtClean="0">
                <a:effectLst/>
              </a:rPr>
              <a:t>Επίπεδο έντασης </a:t>
            </a:r>
            <a:r>
              <a:rPr lang="en-US" sz="2000" smtClean="0">
                <a:effectLst/>
              </a:rPr>
              <a:t>0B</a:t>
            </a:r>
            <a:r>
              <a:rPr lang="el-GR" sz="2000" smtClean="0">
                <a:effectLst/>
              </a:rPr>
              <a:t> (</a:t>
            </a:r>
            <a:r>
              <a:rPr lang="en-US" sz="2000" smtClean="0">
                <a:effectLst/>
              </a:rPr>
              <a:t>0d</a:t>
            </a:r>
            <a:r>
              <a:rPr lang="el-GR" sz="2000" smtClean="0">
                <a:effectLst/>
              </a:rPr>
              <a:t>Β)</a:t>
            </a:r>
            <a:r>
              <a:rPr lang="en-US" sz="2000" smtClean="0">
                <a:effectLst/>
              </a:rPr>
              <a:t> </a:t>
            </a:r>
            <a:r>
              <a:rPr lang="el-GR" sz="2000" smtClean="0">
                <a:effectLst/>
              </a:rPr>
              <a:t>ΔΕΝ σημαίνει ένταση ίση με 0!!!</a:t>
            </a:r>
          </a:p>
          <a:p>
            <a:pPr marL="0" indent="14288" algn="ctr" eaLnBrk="1" hangingPunct="1">
              <a:lnSpc>
                <a:spcPct val="90000"/>
              </a:lnSpc>
              <a:defRPr/>
            </a:pPr>
            <a:r>
              <a:rPr lang="en-US" sz="2000" smtClean="0">
                <a:effectLst/>
              </a:rPr>
              <a:t> </a:t>
            </a:r>
            <a:r>
              <a:rPr lang="el-GR" sz="2000" smtClean="0">
                <a:effectLst/>
              </a:rPr>
              <a:t>Αν </a:t>
            </a:r>
            <a:r>
              <a:rPr lang="en-US" sz="2000" smtClean="0">
                <a:effectLst/>
              </a:rPr>
              <a:t>L</a:t>
            </a:r>
            <a:r>
              <a:rPr lang="el-GR" sz="2000" baseline="-25000" smtClean="0">
                <a:effectLst/>
              </a:rPr>
              <a:t>2</a:t>
            </a:r>
            <a:r>
              <a:rPr lang="el-GR" sz="2000" smtClean="0">
                <a:effectLst/>
              </a:rPr>
              <a:t>&gt;</a:t>
            </a:r>
            <a:r>
              <a:rPr lang="en-US" sz="2000" smtClean="0">
                <a:effectLst/>
              </a:rPr>
              <a:t>L</a:t>
            </a:r>
            <a:r>
              <a:rPr lang="el-GR" sz="2000" baseline="-25000" smtClean="0">
                <a:effectLst/>
              </a:rPr>
              <a:t>3</a:t>
            </a:r>
            <a:r>
              <a:rPr lang="en-US" sz="2000" baseline="-25000" smtClean="0">
                <a:effectLst/>
              </a:rPr>
              <a:t> </a:t>
            </a:r>
            <a:r>
              <a:rPr lang="el-GR" sz="2000" smtClean="0">
                <a:effectLst/>
              </a:rPr>
              <a:t>κατά </a:t>
            </a:r>
            <a:r>
              <a:rPr lang="en-US" sz="2000" smtClean="0">
                <a:effectLst/>
              </a:rPr>
              <a:t>1</a:t>
            </a:r>
            <a:r>
              <a:rPr lang="el-GR" sz="2000" smtClean="0">
                <a:effectLst/>
              </a:rPr>
              <a:t>0 </a:t>
            </a:r>
            <a:r>
              <a:rPr lang="en-US" sz="2000" smtClean="0">
                <a:effectLst/>
              </a:rPr>
              <a:t>dB</a:t>
            </a:r>
            <a:r>
              <a:rPr lang="el-GR" sz="2000" smtClean="0">
                <a:effectLst/>
              </a:rPr>
              <a:t> τότε </a:t>
            </a:r>
            <a:r>
              <a:rPr lang="en-US" sz="2000" smtClean="0">
                <a:effectLst/>
              </a:rPr>
              <a:t>I</a:t>
            </a:r>
            <a:r>
              <a:rPr lang="el-GR" sz="2000" baseline="-25000" smtClean="0">
                <a:effectLst/>
              </a:rPr>
              <a:t>2</a:t>
            </a:r>
            <a:r>
              <a:rPr lang="en-US" sz="2000" smtClean="0">
                <a:effectLst/>
              </a:rPr>
              <a:t>=10</a:t>
            </a:r>
            <a:r>
              <a:rPr lang="el-GR" sz="2000" smtClean="0">
                <a:effectLst/>
              </a:rPr>
              <a:t>Ι</a:t>
            </a:r>
            <a:r>
              <a:rPr lang="el-GR" sz="2000" baseline="-25000" smtClean="0">
                <a:effectLst/>
              </a:rPr>
              <a:t>3</a:t>
            </a:r>
            <a:endParaRPr lang="el-GR" sz="2800" smtClean="0"/>
          </a:p>
          <a:p>
            <a:pPr marL="0" indent="1428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000" baseline="-25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963613"/>
          </a:xfrm>
        </p:spPr>
        <p:txBody>
          <a:bodyPr/>
          <a:lstStyle/>
          <a:p>
            <a:pPr algn="ctr" eaLnBrk="1" hangingPunct="1"/>
            <a:r>
              <a:rPr lang="el-GR" smtClean="0"/>
              <a:t>Πλάτος κατά την </a:t>
            </a:r>
            <a:br>
              <a:rPr lang="el-GR" smtClean="0"/>
            </a:br>
            <a:r>
              <a:rPr lang="el-GR" smtClean="0"/>
              <a:t>ανάκλαση και διάδοση ήχου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0" y="1773238"/>
            <a:ext cx="4978400" cy="38163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14288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000" dirty="0" smtClean="0">
                <a:effectLst/>
              </a:rPr>
              <a:t>Ο λόγος του </a:t>
            </a:r>
            <a:r>
              <a:rPr lang="el-GR" sz="2000" b="1" dirty="0" smtClean="0">
                <a:solidFill>
                  <a:srgbClr val="FFFF00"/>
                </a:solidFill>
                <a:effectLst/>
              </a:rPr>
              <a:t>πλάτους της ανακλώμενης πίεσης</a:t>
            </a:r>
            <a:r>
              <a:rPr lang="el-GR" sz="2000" dirty="0" smtClean="0">
                <a:effectLst/>
              </a:rPr>
              <a:t> </a:t>
            </a:r>
            <a:r>
              <a:rPr lang="en-US" sz="2000" b="1" dirty="0" smtClean="0">
                <a:effectLst/>
              </a:rPr>
              <a:t>R</a:t>
            </a:r>
            <a:r>
              <a:rPr lang="el-GR" sz="2000" dirty="0" smtClean="0">
                <a:effectLst/>
              </a:rPr>
              <a:t> προς το πλάτος της διαδιδόμενης πίεσης, </a:t>
            </a:r>
            <a:r>
              <a:rPr lang="el-GR" sz="2000" dirty="0" err="1" smtClean="0">
                <a:effectLst/>
              </a:rPr>
              <a:t>Αο</a:t>
            </a:r>
            <a:r>
              <a:rPr lang="el-GR" sz="2000" dirty="0" smtClean="0">
                <a:effectLst/>
              </a:rPr>
              <a:t>, είναι</a:t>
            </a:r>
            <a:r>
              <a:rPr lang="en-US" sz="2000" dirty="0" smtClean="0">
                <a:effectLst/>
              </a:rPr>
              <a:t>:</a:t>
            </a:r>
            <a:endParaRPr lang="el-GR" sz="2000" dirty="0" smtClean="0">
              <a:effectLst/>
            </a:endParaRPr>
          </a:p>
          <a:p>
            <a:pPr marL="0" indent="14288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2000" dirty="0" smtClean="0">
              <a:effectLst/>
            </a:endParaRPr>
          </a:p>
          <a:p>
            <a:pPr marL="0" indent="14288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FFFF00"/>
                </a:solidFill>
                <a:effectLst/>
              </a:rPr>
              <a:t>R</a:t>
            </a:r>
            <a:r>
              <a:rPr lang="el-GR" sz="2000" dirty="0" smtClean="0">
                <a:solidFill>
                  <a:srgbClr val="FFFF00"/>
                </a:solidFill>
                <a:effectLst/>
              </a:rPr>
              <a:t>/</a:t>
            </a:r>
            <a:r>
              <a:rPr lang="en-US" sz="2000" dirty="0" err="1" smtClean="0">
                <a:solidFill>
                  <a:srgbClr val="FFFF00"/>
                </a:solidFill>
                <a:effectLst/>
              </a:rPr>
              <a:t>Ao</a:t>
            </a:r>
            <a:r>
              <a:rPr lang="el-GR" sz="2000" dirty="0" smtClean="0">
                <a:solidFill>
                  <a:srgbClr val="FFFF00"/>
                </a:solidFill>
                <a:effectLst/>
              </a:rPr>
              <a:t> = (</a:t>
            </a:r>
            <a:r>
              <a:rPr lang="en-US" sz="2000" dirty="0" smtClean="0">
                <a:solidFill>
                  <a:srgbClr val="FFFF00"/>
                </a:solidFill>
                <a:effectLst/>
              </a:rPr>
              <a:t>Z</a:t>
            </a:r>
            <a:r>
              <a:rPr lang="el-GR" sz="2000" dirty="0" smtClean="0">
                <a:solidFill>
                  <a:srgbClr val="FFFF00"/>
                </a:solidFill>
                <a:effectLst/>
              </a:rPr>
              <a:t>2 - </a:t>
            </a:r>
            <a:r>
              <a:rPr lang="en-US" sz="2000" dirty="0" smtClean="0">
                <a:solidFill>
                  <a:srgbClr val="FFFF00"/>
                </a:solidFill>
                <a:effectLst/>
              </a:rPr>
              <a:t>Z</a:t>
            </a:r>
            <a:r>
              <a:rPr lang="el-GR" sz="2000" dirty="0" smtClean="0">
                <a:solidFill>
                  <a:srgbClr val="FFFF00"/>
                </a:solidFill>
                <a:effectLst/>
              </a:rPr>
              <a:t>1)/(</a:t>
            </a:r>
            <a:r>
              <a:rPr lang="en-US" sz="2000" dirty="0" smtClean="0">
                <a:solidFill>
                  <a:srgbClr val="FFFF00"/>
                </a:solidFill>
                <a:effectLst/>
              </a:rPr>
              <a:t>Z</a:t>
            </a:r>
            <a:r>
              <a:rPr lang="el-GR" sz="2000" dirty="0" smtClean="0">
                <a:solidFill>
                  <a:srgbClr val="FFFF00"/>
                </a:solidFill>
                <a:effectLst/>
              </a:rPr>
              <a:t>1 + </a:t>
            </a:r>
            <a:r>
              <a:rPr lang="en-US" sz="2000" dirty="0" smtClean="0">
                <a:solidFill>
                  <a:srgbClr val="FFFF00"/>
                </a:solidFill>
                <a:effectLst/>
              </a:rPr>
              <a:t>Z</a:t>
            </a:r>
            <a:r>
              <a:rPr lang="el-GR" sz="2000" dirty="0" smtClean="0">
                <a:solidFill>
                  <a:srgbClr val="FFFF00"/>
                </a:solidFill>
                <a:effectLst/>
              </a:rPr>
              <a:t>2)</a:t>
            </a:r>
            <a:endParaRPr lang="en-US" sz="2000" dirty="0" smtClean="0">
              <a:solidFill>
                <a:srgbClr val="FFFF00"/>
              </a:solidFill>
              <a:effectLst/>
            </a:endParaRPr>
          </a:p>
          <a:p>
            <a:pPr marL="0" indent="14288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solidFill>
                <a:srgbClr val="FFFF00"/>
              </a:solidFill>
              <a:effectLst/>
            </a:endParaRPr>
          </a:p>
          <a:p>
            <a:pPr marL="0" indent="14288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000" dirty="0" smtClean="0">
                <a:effectLst/>
              </a:rPr>
              <a:t>Ο λόγος του </a:t>
            </a:r>
            <a:r>
              <a:rPr lang="el-GR" sz="2000" b="1" dirty="0" smtClean="0">
                <a:solidFill>
                  <a:srgbClr val="FFFF00"/>
                </a:solidFill>
                <a:effectLst/>
              </a:rPr>
              <a:t>πλάτους της διαδιδόμενης πίεσης</a:t>
            </a:r>
            <a:r>
              <a:rPr lang="el-GR" sz="2000" b="1" dirty="0" smtClean="0">
                <a:effectLst/>
              </a:rPr>
              <a:t> Τ</a:t>
            </a:r>
            <a:r>
              <a:rPr lang="el-GR" sz="2000" dirty="0" smtClean="0">
                <a:effectLst/>
              </a:rPr>
              <a:t> προς το πλάτος της διαδιδόμενης πίεσης, </a:t>
            </a:r>
            <a:r>
              <a:rPr lang="el-GR" sz="2000" dirty="0" err="1" smtClean="0">
                <a:effectLst/>
              </a:rPr>
              <a:t>Αο</a:t>
            </a:r>
            <a:r>
              <a:rPr lang="el-GR" sz="2000" dirty="0" smtClean="0">
                <a:effectLst/>
              </a:rPr>
              <a:t>, είναι</a:t>
            </a:r>
            <a:r>
              <a:rPr lang="en-US" sz="2000" dirty="0" smtClean="0">
                <a:effectLst/>
              </a:rPr>
              <a:t>:</a:t>
            </a:r>
          </a:p>
          <a:p>
            <a:pPr marL="0" indent="14288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2000" dirty="0" smtClean="0">
              <a:effectLst/>
            </a:endParaRPr>
          </a:p>
          <a:p>
            <a:pPr marL="0" indent="14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FFFF00"/>
                </a:solidFill>
                <a:effectLst/>
              </a:rPr>
              <a:t>	</a:t>
            </a:r>
            <a:r>
              <a:rPr lang="el-GR" sz="2000" dirty="0" smtClean="0">
                <a:solidFill>
                  <a:srgbClr val="FFFF00"/>
                </a:solidFill>
                <a:effectLst/>
              </a:rPr>
              <a:t>Τ/</a:t>
            </a:r>
            <a:r>
              <a:rPr lang="en-US" sz="2000" dirty="0" err="1" smtClean="0">
                <a:solidFill>
                  <a:srgbClr val="FFFF00"/>
                </a:solidFill>
                <a:effectLst/>
              </a:rPr>
              <a:t>Ao</a:t>
            </a:r>
            <a:r>
              <a:rPr lang="el-GR" sz="2000" dirty="0" smtClean="0">
                <a:solidFill>
                  <a:srgbClr val="FFFF00"/>
                </a:solidFill>
                <a:effectLst/>
              </a:rPr>
              <a:t> = 2</a:t>
            </a:r>
            <a:r>
              <a:rPr lang="en-US" sz="2000" dirty="0" smtClean="0">
                <a:solidFill>
                  <a:srgbClr val="FFFF00"/>
                </a:solidFill>
                <a:effectLst/>
              </a:rPr>
              <a:t> Z</a:t>
            </a:r>
            <a:r>
              <a:rPr lang="el-GR" sz="2000" dirty="0" smtClean="0">
                <a:solidFill>
                  <a:srgbClr val="FFFF00"/>
                </a:solidFill>
                <a:effectLst/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l-GR" sz="2000" dirty="0" smtClean="0">
                <a:solidFill>
                  <a:srgbClr val="FFFF00"/>
                </a:solidFill>
                <a:effectLst/>
              </a:rPr>
              <a:t>/</a:t>
            </a:r>
            <a:r>
              <a:rPr lang="en-US" sz="2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l-GR" sz="2000" dirty="0" smtClean="0">
                <a:solidFill>
                  <a:srgbClr val="FFFF00"/>
                </a:solidFill>
                <a:effectLst/>
              </a:rPr>
              <a:t>(</a:t>
            </a:r>
            <a:r>
              <a:rPr lang="en-US" sz="2000" dirty="0" smtClean="0">
                <a:solidFill>
                  <a:srgbClr val="FFFF00"/>
                </a:solidFill>
                <a:effectLst/>
              </a:rPr>
              <a:t>Z</a:t>
            </a:r>
            <a:r>
              <a:rPr lang="el-GR" sz="2000" dirty="0" smtClean="0">
                <a:solidFill>
                  <a:srgbClr val="FFFF00"/>
                </a:solidFill>
                <a:effectLst/>
              </a:rPr>
              <a:t>1 + </a:t>
            </a:r>
            <a:r>
              <a:rPr lang="en-US" sz="2000" dirty="0" smtClean="0">
                <a:solidFill>
                  <a:srgbClr val="FFFF00"/>
                </a:solidFill>
                <a:effectLst/>
              </a:rPr>
              <a:t>Z</a:t>
            </a:r>
            <a:r>
              <a:rPr lang="el-GR" sz="2000" dirty="0" smtClean="0">
                <a:solidFill>
                  <a:srgbClr val="FFFF00"/>
                </a:solidFill>
                <a:effectLst/>
              </a:rPr>
              <a:t>2)</a:t>
            </a:r>
          </a:p>
        </p:txBody>
      </p:sp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611188" y="1773238"/>
            <a:ext cx="3024187" cy="4076700"/>
            <a:chOff x="249" y="709"/>
            <a:chExt cx="1905" cy="2568"/>
          </a:xfrm>
        </p:grpSpPr>
        <p:pic>
          <p:nvPicPr>
            <p:cNvPr id="14341" name="Picture 4" descr="anaklash&amp;diadosh"/>
            <p:cNvPicPr>
              <a:picLocks noChangeAspect="1" noChangeArrowheads="1"/>
            </p:cNvPicPr>
            <p:nvPr/>
          </p:nvPicPr>
          <p:blipFill>
            <a:blip r:embed="rId2" cstate="print"/>
            <a:srcRect l="15094" t="60207" r="9041" b="8636"/>
            <a:stretch>
              <a:fillRect/>
            </a:stretch>
          </p:blipFill>
          <p:spPr bwMode="auto">
            <a:xfrm>
              <a:off x="249" y="2523"/>
              <a:ext cx="1905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5" descr="untitled2"/>
            <p:cNvPicPr>
              <a:picLocks noChangeAspect="1" noChangeArrowheads="1"/>
            </p:cNvPicPr>
            <p:nvPr/>
          </p:nvPicPr>
          <p:blipFill>
            <a:blip r:embed="rId3" cstate="print"/>
            <a:srcRect r="62981" b="30319"/>
            <a:stretch>
              <a:fillRect/>
            </a:stretch>
          </p:blipFill>
          <p:spPr bwMode="auto">
            <a:xfrm>
              <a:off x="249" y="709"/>
              <a:ext cx="1905" cy="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1429" y="1117"/>
              <a:ext cx="544" cy="136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963613"/>
          </a:xfrm>
        </p:spPr>
        <p:txBody>
          <a:bodyPr/>
          <a:lstStyle/>
          <a:p>
            <a:pPr algn="ctr" eaLnBrk="1" hangingPunct="1"/>
            <a:r>
              <a:rPr lang="el-GR" smtClean="0"/>
              <a:t>Πλάτος κατά την </a:t>
            </a:r>
            <a:br>
              <a:rPr lang="el-GR" smtClean="0"/>
            </a:br>
            <a:r>
              <a:rPr lang="el-GR" smtClean="0"/>
              <a:t>ανάκλαση και διάδοση ήχου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41525" y="1557338"/>
            <a:ext cx="5626100" cy="11509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14288" algn="just" eaLnBrk="1" hangingPunct="1">
              <a:buFont typeface="Wingdings" pitchFamily="2" charset="2"/>
              <a:buNone/>
            </a:pPr>
            <a:endParaRPr lang="el-GR" sz="2000" smtClean="0">
              <a:effectLst/>
            </a:endParaRPr>
          </a:p>
          <a:p>
            <a:pPr marL="0" indent="14288" algn="ctr"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rgbClr val="FFFF00"/>
                </a:solidFill>
                <a:effectLst/>
              </a:rPr>
              <a:t>R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/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Ao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 = (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Z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2 - 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Z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1)/(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Z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1 + 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Z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2)</a:t>
            </a:r>
          </a:p>
          <a:p>
            <a:pPr marL="0" indent="14288" algn="ctr" eaLnBrk="1" hangingPunct="1">
              <a:buFont typeface="Wingdings" pitchFamily="2" charset="2"/>
              <a:buNone/>
            </a:pPr>
            <a:r>
              <a:rPr lang="el-GR" sz="2000" smtClean="0">
                <a:solidFill>
                  <a:srgbClr val="FFFF00"/>
                </a:solidFill>
                <a:effectLst/>
              </a:rPr>
              <a:t>αλλά αν 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Z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2 &lt; 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Z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1 τότε 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R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/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Ao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&lt;0...;</a:t>
            </a:r>
            <a:endParaRPr lang="en-US" sz="200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15364" name="Picture 8" descr="reflec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2708275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reflec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708275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963613"/>
          </a:xfrm>
        </p:spPr>
        <p:txBody>
          <a:bodyPr/>
          <a:lstStyle/>
          <a:p>
            <a:pPr algn="ctr" eaLnBrk="1" hangingPunct="1"/>
            <a:r>
              <a:rPr lang="el-GR" smtClean="0"/>
              <a:t>Ένταση κατά την </a:t>
            </a:r>
            <a:br>
              <a:rPr lang="el-GR" smtClean="0"/>
            </a:br>
            <a:r>
              <a:rPr lang="el-GR" smtClean="0"/>
              <a:t>ανάκλαση και διάδοση ήχου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0" y="1773238"/>
            <a:ext cx="5302250" cy="38163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14288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000" smtClean="0">
                <a:effectLst/>
              </a:rPr>
              <a:t>Εφόσον 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Ι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 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=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P</a:t>
            </a:r>
            <a:r>
              <a:rPr lang="en-US" sz="2000" baseline="30000" smtClean="0">
                <a:solidFill>
                  <a:srgbClr val="FFFF00"/>
                </a:solidFill>
                <a:effectLst/>
              </a:rPr>
              <a:t>2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/2Z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,</a:t>
            </a:r>
            <a:endParaRPr lang="el-GR" sz="2000" smtClean="0">
              <a:effectLst/>
            </a:endParaRPr>
          </a:p>
          <a:p>
            <a:pPr marL="0" indent="14288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1800" smtClean="0">
                <a:effectLst/>
              </a:rPr>
              <a:t>ο λόγος της </a:t>
            </a:r>
            <a:r>
              <a:rPr lang="el-GR" sz="1800" b="1" smtClean="0">
                <a:solidFill>
                  <a:srgbClr val="FFFF00"/>
                </a:solidFill>
                <a:effectLst/>
              </a:rPr>
              <a:t>έντασης του ανακλώμενου ήχου </a:t>
            </a:r>
            <a:r>
              <a:rPr lang="el-GR" sz="1800" b="1" smtClean="0">
                <a:effectLst/>
              </a:rPr>
              <a:t>Ι</a:t>
            </a:r>
            <a:r>
              <a:rPr lang="en-US" sz="1800" b="1" smtClean="0">
                <a:effectLst/>
              </a:rPr>
              <a:t>R</a:t>
            </a:r>
            <a:r>
              <a:rPr lang="el-GR" sz="1800" smtClean="0">
                <a:effectLst/>
              </a:rPr>
              <a:t> προς την ένταση του διαδιδόμενου, Ιο, είναι</a:t>
            </a:r>
            <a:r>
              <a:rPr lang="en-US" sz="1800" smtClean="0">
                <a:effectLst/>
              </a:rPr>
              <a:t>:</a:t>
            </a:r>
            <a:endParaRPr lang="el-GR" sz="1800" smtClean="0">
              <a:effectLst/>
            </a:endParaRPr>
          </a:p>
          <a:p>
            <a:pPr marL="0" indent="14288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1800" smtClean="0">
              <a:effectLst/>
            </a:endParaRPr>
          </a:p>
          <a:p>
            <a:pPr marL="0" indent="14288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1800" smtClean="0">
                <a:solidFill>
                  <a:srgbClr val="FFFF00"/>
                </a:solidFill>
                <a:effectLst/>
              </a:rPr>
              <a:t>Ι</a:t>
            </a:r>
            <a:r>
              <a:rPr lang="en-US" sz="1800" smtClean="0">
                <a:solidFill>
                  <a:srgbClr val="FFFF00"/>
                </a:solidFill>
                <a:effectLst/>
              </a:rPr>
              <a:t>R</a:t>
            </a:r>
            <a:r>
              <a:rPr lang="el-GR" sz="1800" smtClean="0">
                <a:solidFill>
                  <a:srgbClr val="FFFF00"/>
                </a:solidFill>
                <a:effectLst/>
              </a:rPr>
              <a:t>/Ι</a:t>
            </a:r>
            <a:r>
              <a:rPr lang="en-US" sz="1800" smtClean="0">
                <a:solidFill>
                  <a:srgbClr val="FFFF00"/>
                </a:solidFill>
                <a:effectLst/>
              </a:rPr>
              <a:t>o</a:t>
            </a:r>
            <a:r>
              <a:rPr lang="el-GR" sz="1800" smtClean="0">
                <a:solidFill>
                  <a:srgbClr val="FFFF00"/>
                </a:solidFill>
                <a:effectLst/>
              </a:rPr>
              <a:t> = (</a:t>
            </a:r>
            <a:r>
              <a:rPr lang="en-US" sz="1800" smtClean="0">
                <a:solidFill>
                  <a:srgbClr val="FFFF00"/>
                </a:solidFill>
                <a:effectLst/>
              </a:rPr>
              <a:t>R</a:t>
            </a:r>
            <a:r>
              <a:rPr lang="el-GR" sz="1800" smtClean="0">
                <a:solidFill>
                  <a:srgbClr val="FFFF00"/>
                </a:solidFill>
                <a:effectLst/>
              </a:rPr>
              <a:t>/</a:t>
            </a:r>
            <a:r>
              <a:rPr lang="en-US" sz="1800" smtClean="0">
                <a:solidFill>
                  <a:srgbClr val="FFFF00"/>
                </a:solidFill>
                <a:effectLst/>
              </a:rPr>
              <a:t>Ao</a:t>
            </a:r>
            <a:r>
              <a:rPr lang="el-GR" sz="1800" smtClean="0">
                <a:solidFill>
                  <a:srgbClr val="FFFF00"/>
                </a:solidFill>
                <a:effectLst/>
              </a:rPr>
              <a:t>)</a:t>
            </a:r>
            <a:r>
              <a:rPr lang="el-GR" sz="1800" baseline="30000" smtClean="0">
                <a:solidFill>
                  <a:srgbClr val="FFFF00"/>
                </a:solidFill>
                <a:effectLst/>
              </a:rPr>
              <a:t>2</a:t>
            </a:r>
            <a:r>
              <a:rPr lang="el-GR" sz="1800" smtClean="0">
                <a:solidFill>
                  <a:srgbClr val="FFFF00"/>
                </a:solidFill>
                <a:effectLst/>
              </a:rPr>
              <a:t> </a:t>
            </a:r>
            <a:r>
              <a:rPr lang="en-US" sz="1800" smtClean="0">
                <a:solidFill>
                  <a:srgbClr val="FFFF00"/>
                </a:solidFill>
                <a:effectLst/>
              </a:rPr>
              <a:t>= (Z2-Z1)</a:t>
            </a:r>
            <a:r>
              <a:rPr lang="en-US" sz="1800" baseline="30000" smtClean="0">
                <a:solidFill>
                  <a:srgbClr val="FFFF00"/>
                </a:solidFill>
                <a:effectLst/>
              </a:rPr>
              <a:t>2</a:t>
            </a:r>
            <a:r>
              <a:rPr lang="en-US" sz="1800" smtClean="0">
                <a:solidFill>
                  <a:srgbClr val="FFFF00"/>
                </a:solidFill>
                <a:effectLst/>
              </a:rPr>
              <a:t>/ (Z1+Z2)</a:t>
            </a:r>
            <a:r>
              <a:rPr lang="en-US" sz="1800" baseline="30000" smtClean="0">
                <a:solidFill>
                  <a:srgbClr val="FFFF00"/>
                </a:solidFill>
                <a:effectLst/>
              </a:rPr>
              <a:t>2</a:t>
            </a:r>
            <a:endParaRPr lang="en-US" sz="1800" smtClean="0">
              <a:solidFill>
                <a:srgbClr val="FFFF00"/>
              </a:solidFill>
              <a:effectLst/>
            </a:endParaRPr>
          </a:p>
          <a:p>
            <a:pPr marL="0" indent="14288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smtClean="0">
              <a:solidFill>
                <a:srgbClr val="FFFF00"/>
              </a:solidFill>
              <a:effectLst/>
            </a:endParaRPr>
          </a:p>
          <a:p>
            <a:pPr marL="0" indent="14288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1800" smtClean="0">
                <a:effectLst/>
              </a:rPr>
              <a:t>Και ο λόγος της </a:t>
            </a:r>
            <a:r>
              <a:rPr lang="el-GR" sz="1800" b="1" smtClean="0">
                <a:solidFill>
                  <a:srgbClr val="FFFF00"/>
                </a:solidFill>
                <a:effectLst/>
              </a:rPr>
              <a:t>έντασης του ανακλώμενου ήχου </a:t>
            </a:r>
            <a:r>
              <a:rPr lang="el-GR" sz="1800" b="1" smtClean="0">
                <a:effectLst/>
              </a:rPr>
              <a:t>ΙΤ</a:t>
            </a:r>
            <a:r>
              <a:rPr lang="el-GR" sz="1800" smtClean="0">
                <a:effectLst/>
              </a:rPr>
              <a:t> προς την ένταση του διαδιδόμενου, Ιο, είναι</a:t>
            </a:r>
            <a:r>
              <a:rPr lang="en-US" sz="1800" smtClean="0">
                <a:effectLst/>
              </a:rPr>
              <a:t>:</a:t>
            </a:r>
          </a:p>
          <a:p>
            <a:pPr marL="0" indent="14288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1800" smtClean="0">
              <a:effectLst/>
            </a:endParaRPr>
          </a:p>
          <a:p>
            <a:pPr marL="0" indent="14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olidFill>
                  <a:srgbClr val="FFFF00"/>
                </a:solidFill>
                <a:effectLst/>
              </a:rPr>
              <a:t>	</a:t>
            </a:r>
            <a:r>
              <a:rPr lang="el-GR" sz="1800" smtClean="0">
                <a:solidFill>
                  <a:srgbClr val="FFFF00"/>
                </a:solidFill>
                <a:effectLst/>
              </a:rPr>
              <a:t>ΙΤ/Ι</a:t>
            </a:r>
            <a:r>
              <a:rPr lang="en-US" sz="1800" smtClean="0">
                <a:solidFill>
                  <a:srgbClr val="FFFF00"/>
                </a:solidFill>
                <a:effectLst/>
              </a:rPr>
              <a:t>o</a:t>
            </a:r>
            <a:r>
              <a:rPr lang="el-GR" sz="1800" smtClean="0">
                <a:solidFill>
                  <a:srgbClr val="FFFF00"/>
                </a:solidFill>
                <a:effectLst/>
              </a:rPr>
              <a:t> = (Ζ1/Ζ2) (Τ/</a:t>
            </a:r>
            <a:r>
              <a:rPr lang="en-US" sz="1800" smtClean="0">
                <a:solidFill>
                  <a:srgbClr val="FFFF00"/>
                </a:solidFill>
                <a:effectLst/>
              </a:rPr>
              <a:t>Ao</a:t>
            </a:r>
            <a:r>
              <a:rPr lang="el-GR" sz="1800" smtClean="0">
                <a:solidFill>
                  <a:srgbClr val="FFFF00"/>
                </a:solidFill>
                <a:effectLst/>
              </a:rPr>
              <a:t>)</a:t>
            </a:r>
            <a:r>
              <a:rPr lang="el-GR" sz="1800" baseline="30000" smtClean="0">
                <a:solidFill>
                  <a:srgbClr val="FFFF00"/>
                </a:solidFill>
                <a:effectLst/>
              </a:rPr>
              <a:t>2</a:t>
            </a:r>
            <a:r>
              <a:rPr lang="en-US" sz="1800" smtClean="0">
                <a:solidFill>
                  <a:srgbClr val="FFFF00"/>
                </a:solidFill>
                <a:effectLst/>
              </a:rPr>
              <a:t>= </a:t>
            </a:r>
          </a:p>
          <a:p>
            <a:pPr marL="0" indent="1428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solidFill>
                  <a:srgbClr val="FFFF00"/>
                </a:solidFill>
                <a:effectLst/>
              </a:rPr>
              <a:t>		</a:t>
            </a:r>
            <a:r>
              <a:rPr lang="el-GR" sz="1800" smtClean="0">
                <a:solidFill>
                  <a:srgbClr val="FFFF00"/>
                </a:solidFill>
                <a:effectLst/>
              </a:rPr>
              <a:t>(Ζ1/Ζ2) </a:t>
            </a:r>
            <a:r>
              <a:rPr lang="en-US" sz="1800" smtClean="0">
                <a:solidFill>
                  <a:srgbClr val="FFFF00"/>
                </a:solidFill>
                <a:effectLst/>
              </a:rPr>
              <a:t>[</a:t>
            </a:r>
            <a:r>
              <a:rPr lang="el-GR" sz="1800" smtClean="0">
                <a:solidFill>
                  <a:srgbClr val="FFFF00"/>
                </a:solidFill>
                <a:effectLst/>
              </a:rPr>
              <a:t>2</a:t>
            </a:r>
            <a:r>
              <a:rPr lang="en-US" sz="1800" smtClean="0">
                <a:solidFill>
                  <a:srgbClr val="FFFF00"/>
                </a:solidFill>
                <a:effectLst/>
              </a:rPr>
              <a:t>Z</a:t>
            </a:r>
            <a:r>
              <a:rPr lang="el-GR" sz="1800" smtClean="0">
                <a:solidFill>
                  <a:srgbClr val="FFFF00"/>
                </a:solidFill>
                <a:effectLst/>
              </a:rPr>
              <a:t>2/(</a:t>
            </a:r>
            <a:r>
              <a:rPr lang="en-US" sz="1800" smtClean="0">
                <a:solidFill>
                  <a:srgbClr val="FFFF00"/>
                </a:solidFill>
                <a:effectLst/>
              </a:rPr>
              <a:t>Z</a:t>
            </a:r>
            <a:r>
              <a:rPr lang="el-GR" sz="1800" smtClean="0">
                <a:solidFill>
                  <a:srgbClr val="FFFF00"/>
                </a:solidFill>
                <a:effectLst/>
              </a:rPr>
              <a:t>1+</a:t>
            </a:r>
            <a:r>
              <a:rPr lang="en-US" sz="1800" smtClean="0">
                <a:solidFill>
                  <a:srgbClr val="FFFF00"/>
                </a:solidFill>
                <a:effectLst/>
              </a:rPr>
              <a:t>Z</a:t>
            </a:r>
            <a:r>
              <a:rPr lang="el-GR" sz="1800" smtClean="0">
                <a:solidFill>
                  <a:srgbClr val="FFFF00"/>
                </a:solidFill>
                <a:effectLst/>
              </a:rPr>
              <a:t>2)</a:t>
            </a:r>
            <a:r>
              <a:rPr lang="en-US" sz="1800" smtClean="0">
                <a:solidFill>
                  <a:srgbClr val="FFFF00"/>
                </a:solidFill>
                <a:effectLst/>
              </a:rPr>
              <a:t>]</a:t>
            </a:r>
            <a:r>
              <a:rPr lang="en-US" sz="1800" baseline="30000" smtClean="0">
                <a:solidFill>
                  <a:srgbClr val="FFFF00"/>
                </a:solidFill>
                <a:effectLst/>
              </a:rPr>
              <a:t>2</a:t>
            </a:r>
            <a:endParaRPr lang="el-GR" sz="1800" smtClean="0">
              <a:solidFill>
                <a:srgbClr val="FFFF00"/>
              </a:solidFill>
              <a:effectLst/>
            </a:endParaRPr>
          </a:p>
          <a:p>
            <a:pPr marL="0" indent="14288"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1800" smtClean="0">
              <a:solidFill>
                <a:srgbClr val="FFFF00"/>
              </a:solidFill>
              <a:effectLst/>
            </a:endParaRP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611188" y="1773238"/>
            <a:ext cx="3024187" cy="4076700"/>
            <a:chOff x="249" y="709"/>
            <a:chExt cx="1905" cy="2568"/>
          </a:xfrm>
        </p:grpSpPr>
        <p:pic>
          <p:nvPicPr>
            <p:cNvPr id="16389" name="Picture 5" descr="anaklash&amp;diadosh"/>
            <p:cNvPicPr>
              <a:picLocks noChangeAspect="1" noChangeArrowheads="1"/>
            </p:cNvPicPr>
            <p:nvPr/>
          </p:nvPicPr>
          <p:blipFill>
            <a:blip r:embed="rId2" cstate="print"/>
            <a:srcRect l="15094" t="60207" r="9041" b="8636"/>
            <a:stretch>
              <a:fillRect/>
            </a:stretch>
          </p:blipFill>
          <p:spPr bwMode="auto">
            <a:xfrm>
              <a:off x="249" y="2523"/>
              <a:ext cx="1905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6" descr="untitled2"/>
            <p:cNvPicPr>
              <a:picLocks noChangeAspect="1" noChangeArrowheads="1"/>
            </p:cNvPicPr>
            <p:nvPr/>
          </p:nvPicPr>
          <p:blipFill>
            <a:blip r:embed="rId3" cstate="print"/>
            <a:srcRect r="62981" b="30319"/>
            <a:stretch>
              <a:fillRect/>
            </a:stretch>
          </p:blipFill>
          <p:spPr bwMode="auto">
            <a:xfrm>
              <a:off x="249" y="709"/>
              <a:ext cx="1905" cy="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1429" y="1117"/>
              <a:ext cx="544" cy="136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mtClean="0"/>
              <a:t>Ένταση κατά την </a:t>
            </a:r>
            <a:br>
              <a:rPr lang="el-GR" smtClean="0"/>
            </a:br>
            <a:r>
              <a:rPr lang="el-GR" smtClean="0"/>
              <a:t>ανάκλαση και διάδοση ήχου</a:t>
            </a:r>
          </a:p>
        </p:txBody>
      </p:sp>
      <p:pic>
        <p:nvPicPr>
          <p:cNvPr id="2052" name="Picture 5" descr="pinakas an&amp;diad"/>
          <p:cNvPicPr>
            <a:picLocks noChangeAspect="1" noChangeArrowheads="1"/>
          </p:cNvPicPr>
          <p:nvPr/>
        </p:nvPicPr>
        <p:blipFill>
          <a:blip r:embed="rId3" cstate="print"/>
          <a:srcRect l="8771" t="17714" r="8795" b="7622"/>
          <a:stretch>
            <a:fillRect/>
          </a:stretch>
        </p:blipFill>
        <p:spPr bwMode="auto">
          <a:xfrm>
            <a:off x="3743325" y="2708275"/>
            <a:ext cx="54006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971550" y="1816100"/>
            <a:ext cx="34178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l-GR" sz="2000">
                <a:latin typeface="Tahoma" pitchFamily="34" charset="0"/>
              </a:rPr>
              <a:t>Ι</a:t>
            </a:r>
            <a:r>
              <a:rPr lang="en-US" sz="2000">
                <a:latin typeface="Tahoma" pitchFamily="34" charset="0"/>
              </a:rPr>
              <a:t>R</a:t>
            </a:r>
            <a:r>
              <a:rPr lang="el-GR" sz="2000">
                <a:latin typeface="Tahoma" pitchFamily="34" charset="0"/>
              </a:rPr>
              <a:t>/Ι</a:t>
            </a:r>
            <a:r>
              <a:rPr lang="en-US" sz="2000">
                <a:latin typeface="Tahoma" pitchFamily="34" charset="0"/>
              </a:rPr>
              <a:t>o</a:t>
            </a:r>
            <a:r>
              <a:rPr lang="el-GR" sz="2000">
                <a:latin typeface="Tahoma" pitchFamily="34" charset="0"/>
              </a:rPr>
              <a:t> = (</a:t>
            </a:r>
            <a:r>
              <a:rPr lang="en-US" sz="2000">
                <a:latin typeface="Tahoma" pitchFamily="34" charset="0"/>
              </a:rPr>
              <a:t>R</a:t>
            </a:r>
            <a:r>
              <a:rPr lang="el-GR" sz="2000">
                <a:latin typeface="Tahoma" pitchFamily="34" charset="0"/>
              </a:rPr>
              <a:t>/</a:t>
            </a:r>
            <a:r>
              <a:rPr lang="en-US" sz="2000">
                <a:latin typeface="Tahoma" pitchFamily="34" charset="0"/>
              </a:rPr>
              <a:t>Ao</a:t>
            </a:r>
            <a:r>
              <a:rPr lang="el-GR" sz="2000">
                <a:latin typeface="Tahoma" pitchFamily="34" charset="0"/>
              </a:rPr>
              <a:t>)</a:t>
            </a:r>
            <a:r>
              <a:rPr lang="el-GR" sz="2000" baseline="30000">
                <a:latin typeface="Tahoma" pitchFamily="34" charset="0"/>
              </a:rPr>
              <a:t>2 </a:t>
            </a:r>
            <a:r>
              <a:rPr lang="el-GR" sz="2000">
                <a:latin typeface="Tahoma" pitchFamily="34" charset="0"/>
              </a:rPr>
              <a:t>και όταν το  </a:t>
            </a:r>
            <a:endParaRPr lang="en-US" sz="2000">
              <a:latin typeface="Tahoma" pitchFamily="34" charset="0"/>
            </a:endParaRP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4252913" y="1773238"/>
          <a:ext cx="1039812" cy="479425"/>
        </p:xfrm>
        <a:graphic>
          <a:graphicData uri="http://schemas.openxmlformats.org/presentationml/2006/ole">
            <p:oleObj spid="_x0000_s2050" name="Equation" r:id="rId4" imgW="558720" imgH="253800" progId="Equation.3">
              <p:embed/>
            </p:oleObj>
          </a:graphicData>
        </a:graphic>
      </p:graphicFrame>
      <p:sp>
        <p:nvSpPr>
          <p:cNvPr id="2054" name="Rectangle 13"/>
          <p:cNvSpPr>
            <a:spLocks noChangeArrowheads="1"/>
          </p:cNvSpPr>
          <p:nvPr/>
        </p:nvSpPr>
        <p:spPr bwMode="auto">
          <a:xfrm>
            <a:off x="5362575" y="1844675"/>
            <a:ext cx="3022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l-GR" sz="2000">
                <a:latin typeface="Tahoma" pitchFamily="34" charset="0"/>
              </a:rPr>
              <a:t>είναι μεγάλο, το ποσοστό</a:t>
            </a:r>
          </a:p>
        </p:txBody>
      </p:sp>
      <p:sp>
        <p:nvSpPr>
          <p:cNvPr id="2055" name="Rectangle 14"/>
          <p:cNvSpPr>
            <a:spLocks noChangeArrowheads="1"/>
          </p:cNvSpPr>
          <p:nvPr/>
        </p:nvSpPr>
        <p:spPr bwMode="auto">
          <a:xfrm>
            <a:off x="179388" y="3068638"/>
            <a:ext cx="3455987" cy="2074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l-GR" sz="2000">
                <a:latin typeface="Tahoma" pitchFamily="34" charset="0"/>
              </a:rPr>
              <a:t>Οι ήχοι από και προς το σώμα </a:t>
            </a:r>
            <a:r>
              <a:rPr lang="el-GR" sz="2000">
                <a:solidFill>
                  <a:srgbClr val="FFFF00"/>
                </a:solidFill>
                <a:latin typeface="Tahoma" pitchFamily="34" charset="0"/>
              </a:rPr>
              <a:t>ανακλώνται ισχυρά</a:t>
            </a:r>
            <a:r>
              <a:rPr lang="el-GR" sz="2000">
                <a:latin typeface="Tahoma" pitchFamily="34" charset="0"/>
              </a:rPr>
              <a:t>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l-GR" sz="2000">
                <a:latin typeface="Tahoma" pitchFamily="34" charset="0"/>
              </a:rPr>
              <a:t>Απαιτείται </a:t>
            </a:r>
            <a:r>
              <a:rPr lang="el-GR" sz="2000">
                <a:solidFill>
                  <a:srgbClr val="FFFF00"/>
                </a:solidFill>
                <a:latin typeface="Tahoma" pitchFamily="34" charset="0"/>
              </a:rPr>
              <a:t>ταίριασμα εμπέδησης</a:t>
            </a:r>
            <a:r>
              <a:rPr lang="el-GR" sz="2000">
                <a:latin typeface="Tahoma" pitchFamily="34" charset="0"/>
              </a:rPr>
              <a:t> που γενικά σημαίνει μείωση του ποσοστού της έντασης που ανακλάται</a:t>
            </a:r>
            <a:endParaRPr lang="en-US" sz="2000">
              <a:latin typeface="Tahoma" pitchFamily="34" charset="0"/>
            </a:endParaRPr>
          </a:p>
        </p:txBody>
      </p:sp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939800" y="2205038"/>
            <a:ext cx="47767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l-GR" sz="2000">
                <a:latin typeface="Tahoma" pitchFamily="34" charset="0"/>
              </a:rPr>
              <a:t>της έντασης</a:t>
            </a:r>
            <a:r>
              <a:rPr lang="el-GR">
                <a:latin typeface="Tahoma" pitchFamily="34" charset="0"/>
              </a:rPr>
              <a:t> </a:t>
            </a:r>
            <a:r>
              <a:rPr lang="el-GR" sz="2000">
                <a:latin typeface="Tahoma" pitchFamily="34" charset="0"/>
              </a:rPr>
              <a:t>που ανακλάται είναι μεγάλο</a:t>
            </a:r>
            <a:r>
              <a:rPr lang="en-US" sz="2000">
                <a:latin typeface="Tahoma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5003800" cy="1431925"/>
          </a:xfrm>
        </p:spPr>
        <p:txBody>
          <a:bodyPr/>
          <a:lstStyle/>
          <a:p>
            <a:pPr defTabSz="241300" eaLnBrk="1" hangingPunct="1"/>
            <a:r>
              <a:rPr lang="el-GR" smtClean="0"/>
              <a:t>Ακρόαση ήχων του σώματος</a:t>
            </a:r>
            <a:br>
              <a:rPr lang="el-GR" smtClean="0"/>
            </a:br>
            <a:r>
              <a:rPr lang="el-GR" smtClean="0"/>
              <a:t>									</a:t>
            </a:r>
            <a:r>
              <a:rPr lang="el-GR" smtClean="0">
                <a:solidFill>
                  <a:srgbClr val="FFFF00"/>
                </a:solidFill>
              </a:rPr>
              <a:t>πως;</a:t>
            </a:r>
            <a:r>
              <a:rPr lang="el-GR" smtClean="0"/>
              <a:t> </a:t>
            </a:r>
          </a:p>
        </p:txBody>
      </p:sp>
      <p:pic>
        <p:nvPicPr>
          <p:cNvPr id="17411" name="Picture 4" descr="untitled4"/>
          <p:cNvPicPr>
            <a:picLocks noChangeAspect="1" noChangeArrowheads="1"/>
          </p:cNvPicPr>
          <p:nvPr/>
        </p:nvPicPr>
        <p:blipFill>
          <a:blip r:embed="rId2" cstate="print"/>
          <a:srcRect l="19836" r="25645" b="12625"/>
          <a:stretch>
            <a:fillRect/>
          </a:stretch>
        </p:blipFill>
        <p:spPr bwMode="auto">
          <a:xfrm>
            <a:off x="5867400" y="4221163"/>
            <a:ext cx="30257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395288" y="1223963"/>
            <a:ext cx="3960812" cy="496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l-GR" sz="2000">
                <a:latin typeface="Tahoma" pitchFamily="34" charset="0"/>
              </a:rPr>
              <a:t>Εκμεταλλεύομαι το συντονισμό.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l-GR" sz="2000">
              <a:latin typeface="Tahoma" pitchFamily="34" charset="0"/>
            </a:endParaRPr>
          </a:p>
          <a:p>
            <a:pPr algn="ctr">
              <a:buFontTx/>
              <a:buChar char="•"/>
            </a:pPr>
            <a:r>
              <a:rPr lang="el-GR" sz="2000">
                <a:latin typeface="Tahoma" pitchFamily="34" charset="0"/>
              </a:rPr>
              <a:t>Συντονισμός σημαίνει μέγιστη μεταφορά ενέργειας και μέγιστο πλάτος.</a:t>
            </a:r>
          </a:p>
          <a:p>
            <a:pPr algn="ctr">
              <a:buFontTx/>
              <a:buChar char="•"/>
            </a:pPr>
            <a:r>
              <a:rPr lang="en-US" sz="2000">
                <a:latin typeface="Tahoma" pitchFamily="34" charset="0"/>
              </a:rPr>
              <a:t>Το δέρμα του ασθενούς υπό τον </a:t>
            </a:r>
            <a:r>
              <a:rPr lang="en-US" sz="2000">
                <a:solidFill>
                  <a:srgbClr val="FFFF00"/>
                </a:solidFill>
                <a:latin typeface="Tahoma" pitchFamily="34" charset="0"/>
              </a:rPr>
              <a:t>ανοιχτό κώδωνα</a:t>
            </a:r>
            <a:r>
              <a:rPr lang="el-GR" sz="2000">
                <a:solidFill>
                  <a:srgbClr val="FFFF00"/>
                </a:solidFill>
                <a:latin typeface="Tahoma" pitchFamily="34" charset="0"/>
              </a:rPr>
              <a:t>,</a:t>
            </a:r>
            <a:r>
              <a:rPr lang="en-US" sz="2000">
                <a:latin typeface="Tahoma" pitchFamily="34" charset="0"/>
              </a:rPr>
              <a:t> συμπεριφέρεται ως </a:t>
            </a:r>
            <a:r>
              <a:rPr lang="el-GR" sz="2000">
                <a:latin typeface="Tahoma" pitchFamily="34" charset="0"/>
              </a:rPr>
              <a:t>μεμβράνη με συχνότητα συντονισμού (ή ιδιοσυχνότητα) ανάλογη του (Τ)</a:t>
            </a:r>
            <a:r>
              <a:rPr lang="el-GR" sz="2000" baseline="30000">
                <a:latin typeface="Tahoma" pitchFamily="34" charset="0"/>
              </a:rPr>
              <a:t>1/2</a:t>
            </a:r>
            <a:r>
              <a:rPr lang="el-GR" sz="2000">
                <a:latin typeface="Tahoma" pitchFamily="34" charset="0"/>
              </a:rPr>
              <a:t> και αντιστρόφως ανάλογη του μεγέθους.</a:t>
            </a:r>
          </a:p>
          <a:p>
            <a:pPr algn="ctr">
              <a:buFontTx/>
              <a:buChar char="•"/>
            </a:pPr>
            <a:r>
              <a:rPr lang="el-GR" sz="2000">
                <a:latin typeface="Tahoma" pitchFamily="34" charset="0"/>
              </a:rPr>
              <a:t>Για δεδομένο μέγεθος, όσο αυξάνω την πίεση αυξάνω την τάση και άρα αυξάνω τη συχνότητα συντονισμού.</a:t>
            </a:r>
            <a:endParaRPr lang="en-US" sz="2000">
              <a:latin typeface="Tahoma" pitchFamily="34" charset="0"/>
            </a:endParaRPr>
          </a:p>
        </p:txBody>
      </p:sp>
      <p:pic>
        <p:nvPicPr>
          <p:cNvPr id="17413" name="Picture 6" descr="untitled5"/>
          <p:cNvPicPr>
            <a:picLocks noChangeAspect="1" noChangeArrowheads="1"/>
          </p:cNvPicPr>
          <p:nvPr/>
        </p:nvPicPr>
        <p:blipFill>
          <a:blip r:embed="rId3" cstate="print"/>
          <a:srcRect l="10669" t="4056" r="12924" b="27223"/>
          <a:stretch>
            <a:fillRect/>
          </a:stretch>
        </p:blipFill>
        <p:spPr bwMode="auto">
          <a:xfrm>
            <a:off x="4679950" y="836613"/>
            <a:ext cx="446405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5003800" cy="1431925"/>
          </a:xfrm>
        </p:spPr>
        <p:txBody>
          <a:bodyPr/>
          <a:lstStyle/>
          <a:p>
            <a:pPr defTabSz="241300" eaLnBrk="1" hangingPunct="1"/>
            <a:r>
              <a:rPr lang="el-GR" smtClean="0"/>
              <a:t>Ακρόαση ήχων του σώματος</a:t>
            </a:r>
            <a:br>
              <a:rPr lang="el-GR" smtClean="0"/>
            </a:br>
            <a:r>
              <a:rPr lang="el-GR" smtClean="0"/>
              <a:t>								</a:t>
            </a:r>
            <a:r>
              <a:rPr lang="el-GR" sz="2000" smtClean="0"/>
              <a:t>	</a:t>
            </a:r>
            <a:r>
              <a:rPr lang="el-GR" sz="2000" smtClean="0">
                <a:solidFill>
                  <a:srgbClr val="FFFF00"/>
                </a:solidFill>
              </a:rPr>
              <a:t>πως;</a:t>
            </a:r>
            <a:r>
              <a:rPr lang="el-GR" smtClean="0"/>
              <a:t> </a:t>
            </a:r>
          </a:p>
        </p:txBody>
      </p:sp>
      <p:pic>
        <p:nvPicPr>
          <p:cNvPr id="18435" name="Picture 3" descr="untitled4"/>
          <p:cNvPicPr>
            <a:picLocks noChangeAspect="1" noChangeArrowheads="1"/>
          </p:cNvPicPr>
          <p:nvPr/>
        </p:nvPicPr>
        <p:blipFill>
          <a:blip r:embed="rId2" cstate="print"/>
          <a:srcRect l="19836" r="25645" b="12625"/>
          <a:stretch>
            <a:fillRect/>
          </a:stretch>
        </p:blipFill>
        <p:spPr bwMode="auto">
          <a:xfrm>
            <a:off x="5867400" y="4221163"/>
            <a:ext cx="30257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55650" y="2033588"/>
            <a:ext cx="3960813" cy="314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l-GR" sz="2000">
                <a:latin typeface="Tahoma" pitchFamily="34" charset="0"/>
              </a:rPr>
              <a:t>Εκμεταλλεύομαι το συντονισμό.</a:t>
            </a:r>
          </a:p>
          <a:p>
            <a:pPr algn="ctr"/>
            <a:endParaRPr lang="el-GR" sz="2000">
              <a:latin typeface="Tahoma" pitchFamily="34" charset="0"/>
            </a:endParaRPr>
          </a:p>
          <a:p>
            <a:pPr algn="ctr">
              <a:buFontTx/>
              <a:buChar char="•"/>
            </a:pPr>
            <a:r>
              <a:rPr lang="el-GR" sz="2000">
                <a:latin typeface="Tahoma" pitchFamily="34" charset="0"/>
              </a:rPr>
              <a:t>Συντονισμός σημαίνει μέγιστη μεταφορά ενέργειας και μέγιστο πλάτος.</a:t>
            </a:r>
            <a:endParaRPr lang="en-US" sz="2000">
              <a:latin typeface="Tahoma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l-GR" sz="2000">
              <a:latin typeface="Tahoma" pitchFamily="34" charset="0"/>
            </a:endParaRPr>
          </a:p>
          <a:p>
            <a:pPr algn="ctr">
              <a:buFontTx/>
              <a:buChar char="•"/>
            </a:pPr>
            <a:r>
              <a:rPr lang="el-GR" sz="2000">
                <a:latin typeface="Tahoma" pitchFamily="34" charset="0"/>
              </a:rPr>
              <a:t>Ο </a:t>
            </a:r>
            <a:r>
              <a:rPr lang="el-GR" sz="2000">
                <a:solidFill>
                  <a:srgbClr val="FFFF00"/>
                </a:solidFill>
                <a:latin typeface="Tahoma" pitchFamily="34" charset="0"/>
              </a:rPr>
              <a:t>κλειστός </a:t>
            </a:r>
            <a:r>
              <a:rPr lang="en-US" sz="2000">
                <a:solidFill>
                  <a:srgbClr val="FFFF00"/>
                </a:solidFill>
                <a:latin typeface="Tahoma" pitchFamily="34" charset="0"/>
              </a:rPr>
              <a:t>κώδωνα</a:t>
            </a:r>
            <a:r>
              <a:rPr lang="el-GR" sz="2000">
                <a:solidFill>
                  <a:srgbClr val="FFFF00"/>
                </a:solidFill>
                <a:latin typeface="Tahoma" pitchFamily="34" charset="0"/>
              </a:rPr>
              <a:t>ς</a:t>
            </a:r>
            <a:r>
              <a:rPr lang="en-US" sz="2000">
                <a:latin typeface="Tahoma" pitchFamily="34" charset="0"/>
              </a:rPr>
              <a:t> </a:t>
            </a:r>
            <a:r>
              <a:rPr lang="el-GR" sz="2000">
                <a:latin typeface="Tahoma" pitchFamily="34" charset="0"/>
              </a:rPr>
              <a:t>φέρει μεμβράνη με υψηλή συχνότητα συντονισμού.</a:t>
            </a:r>
          </a:p>
          <a:p>
            <a:pPr algn="ctr"/>
            <a:endParaRPr lang="el-GR" sz="2000">
              <a:latin typeface="Tahoma" pitchFamily="34" charset="0"/>
            </a:endParaRPr>
          </a:p>
        </p:txBody>
      </p:sp>
      <p:pic>
        <p:nvPicPr>
          <p:cNvPr id="18437" name="Picture 5" descr="untitled5"/>
          <p:cNvPicPr>
            <a:picLocks noChangeAspect="1" noChangeArrowheads="1"/>
          </p:cNvPicPr>
          <p:nvPr/>
        </p:nvPicPr>
        <p:blipFill>
          <a:blip r:embed="rId3" cstate="print"/>
          <a:srcRect l="10669" t="4056" r="12924" b="27223"/>
          <a:stretch>
            <a:fillRect/>
          </a:stretch>
        </p:blipFill>
        <p:spPr bwMode="auto">
          <a:xfrm>
            <a:off x="4679950" y="836613"/>
            <a:ext cx="446405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399088" cy="1431925"/>
          </a:xfrm>
        </p:spPr>
        <p:txBody>
          <a:bodyPr/>
          <a:lstStyle/>
          <a:p>
            <a:pPr algn="ctr" defTabSz="241300" eaLnBrk="1" hangingPunct="1"/>
            <a:r>
              <a:rPr lang="el-GR" smtClean="0"/>
              <a:t>Ακρόαση ήχων του σώματος</a:t>
            </a:r>
            <a:br>
              <a:rPr lang="el-GR" smtClean="0"/>
            </a:br>
            <a:r>
              <a:rPr lang="el-GR" sz="2000" smtClean="0">
                <a:solidFill>
                  <a:srgbClr val="FFFF00"/>
                </a:solidFill>
              </a:rPr>
              <a:t>άλλες πρακτικές παράμετροι</a:t>
            </a:r>
            <a:r>
              <a:rPr lang="el-GR" smtClean="0"/>
              <a:t> 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250825" y="1268413"/>
            <a:ext cx="3960813" cy="557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el-GR" sz="2000">
                <a:latin typeface="Tahoma" pitchFamily="34" charset="0"/>
              </a:rPr>
              <a:t>Όσο μικρότερος είναι ο όγκος του αερίου τόσο μεγαλύτερη είναι η μεταβολή της πίεσης για δεδομένη κίνηση του διαφράγματος στο άκρο του κώδωνα. Άρα απαιτείται μικρός όγκος κώδωνα και σωλήνα.</a:t>
            </a:r>
          </a:p>
          <a:p>
            <a:pPr algn="just">
              <a:buFontTx/>
              <a:buChar char="•"/>
            </a:pPr>
            <a:r>
              <a:rPr lang="el-GR" sz="2000">
                <a:latin typeface="Tahoma" pitchFamily="34" charset="0"/>
              </a:rPr>
              <a:t>Η απώλεια του ήχου λόγω ανακλάσεων  στα τοιχώματα πρέπει να είναι η μικρότερη δυνατή. Άρα απαιτείται μεγάλη διάμετρος και μικρό μήκος σωλήνα.</a:t>
            </a:r>
            <a:endParaRPr lang="en-US" sz="2000">
              <a:latin typeface="Tahoma" pitchFamily="34" charset="0"/>
            </a:endParaRPr>
          </a:p>
          <a:p>
            <a:pPr algn="just">
              <a:buFontTx/>
              <a:buChar char="•"/>
            </a:pPr>
            <a:r>
              <a:rPr lang="el-GR" sz="2000">
                <a:latin typeface="Tahoma" pitchFamily="34" charset="0"/>
              </a:rPr>
              <a:t>Η απόσβεση του ήχου στον αέρα είναι επίσης ανάλογη του τετραγώνου της συχνότητας και του μήκους του σωλήνα.</a:t>
            </a:r>
          </a:p>
          <a:p>
            <a:pPr algn="ctr"/>
            <a:r>
              <a:rPr lang="el-GR" sz="2000" b="1">
                <a:solidFill>
                  <a:srgbClr val="FFFF00"/>
                </a:solidFill>
                <a:latin typeface="Tahoma" pitchFamily="34" charset="0"/>
              </a:rPr>
              <a:t>Απαιτείται συμβιβασμός...</a:t>
            </a:r>
          </a:p>
        </p:txBody>
      </p:sp>
      <p:pic>
        <p:nvPicPr>
          <p:cNvPr id="19460" name="Picture 6" descr="untitled5"/>
          <p:cNvPicPr>
            <a:picLocks noChangeAspect="1" noChangeArrowheads="1"/>
          </p:cNvPicPr>
          <p:nvPr/>
        </p:nvPicPr>
        <p:blipFill>
          <a:blip r:embed="rId2" cstate="print"/>
          <a:srcRect l="10669" t="4056" r="12924" b="27223"/>
          <a:stretch>
            <a:fillRect/>
          </a:stretch>
        </p:blipFill>
        <p:spPr bwMode="auto">
          <a:xfrm>
            <a:off x="4679950" y="765175"/>
            <a:ext cx="446405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4427538" y="4005263"/>
            <a:ext cx="4572000" cy="253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2000">
                <a:latin typeface="Tahoma" pitchFamily="34" charset="0"/>
              </a:rPr>
              <a:t> Για </a:t>
            </a:r>
            <a:r>
              <a:rPr lang="en-US" sz="2000">
                <a:latin typeface="Tahoma" pitchFamily="34" charset="0"/>
              </a:rPr>
              <a:t>f&lt;</a:t>
            </a:r>
            <a:r>
              <a:rPr lang="el-GR" sz="2000">
                <a:latin typeface="Tahoma" pitchFamily="34" charset="0"/>
              </a:rPr>
              <a:t>100 Η</a:t>
            </a:r>
            <a:r>
              <a:rPr lang="en-US" sz="2000">
                <a:latin typeface="Tahoma" pitchFamily="34" charset="0"/>
              </a:rPr>
              <a:t>z</a:t>
            </a:r>
            <a:r>
              <a:rPr lang="el-GR" sz="2000">
                <a:latin typeface="Tahoma" pitchFamily="34" charset="0"/>
              </a:rPr>
              <a:t> το μήκος του σωλήνα δεν επηρεάζει σημαντικά την απόδοση</a:t>
            </a:r>
            <a:endParaRPr lang="en-US" sz="2000">
              <a:latin typeface="Tahoma" pitchFamily="34" charset="0"/>
            </a:endParaRPr>
          </a:p>
          <a:p>
            <a:pPr algn="just"/>
            <a:r>
              <a:rPr lang="el-GR" sz="2000">
                <a:latin typeface="Tahoma" pitchFamily="34" charset="0"/>
              </a:rPr>
              <a:t>Για μεγαλύτερες συχνότητες, η απόδοση μειώνεται καθώς ο σωλήνας επιμηκύνεται.</a:t>
            </a:r>
          </a:p>
          <a:p>
            <a:pPr algn="just"/>
            <a:r>
              <a:rPr lang="el-GR" sz="2000">
                <a:latin typeface="Tahoma" pitchFamily="34" charset="0"/>
              </a:rPr>
              <a:t>Συμβιβαστική λύση αποτελεί ένας σωλήνας μήκους περίπου ίσου με 25 </a:t>
            </a:r>
            <a:r>
              <a:rPr lang="en-US" sz="2000">
                <a:latin typeface="Tahoma" pitchFamily="34" charset="0"/>
              </a:rPr>
              <a:t>cm</a:t>
            </a:r>
            <a:r>
              <a:rPr lang="el-GR" sz="2000">
                <a:latin typeface="Tahoma" pitchFamily="34" charset="0"/>
              </a:rPr>
              <a:t> και διαμέτρου 0,3 </a:t>
            </a:r>
            <a:r>
              <a:rPr lang="en-US" sz="2000">
                <a:latin typeface="Tahoma" pitchFamily="34" charset="0"/>
              </a:rPr>
              <a:t>cm</a:t>
            </a:r>
            <a:r>
              <a:rPr lang="el-GR" sz="2000"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399088" cy="1431925"/>
          </a:xfrm>
        </p:spPr>
        <p:txBody>
          <a:bodyPr/>
          <a:lstStyle/>
          <a:p>
            <a:pPr algn="ctr" defTabSz="241300" eaLnBrk="1" hangingPunct="1"/>
            <a:r>
              <a:rPr lang="el-GR" smtClean="0"/>
              <a:t>Ακρόαση ήχων του σώματος</a:t>
            </a:r>
            <a:br>
              <a:rPr lang="el-GR" smtClean="0"/>
            </a:br>
            <a:r>
              <a:rPr lang="el-GR" sz="2000" smtClean="0">
                <a:solidFill>
                  <a:srgbClr val="FFFF00"/>
                </a:solidFill>
              </a:rPr>
              <a:t>άλλες πρακτικές παράμετροι</a:t>
            </a:r>
            <a:r>
              <a:rPr lang="el-GR" smtClean="0"/>
              <a:t> 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23850" y="2271713"/>
            <a:ext cx="3960813" cy="3749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2000">
                <a:latin typeface="Tahoma" pitchFamily="34" charset="0"/>
              </a:rPr>
              <a:t>Τα ωτικά άκρα πρέπει να εφαρμόζουν απόλυτα στα ώτα καθώς διαρροή του αέρα μειώνει τους ήχους που ακούγονται. Όσο δε χαμηλότερη είναι η συχνότητα τους, τόσο πιο σημαντική είναι η διαρροή.</a:t>
            </a:r>
          </a:p>
          <a:p>
            <a:pPr algn="just"/>
            <a:endParaRPr lang="el-GR" sz="2000">
              <a:latin typeface="Tahoma" pitchFamily="34" charset="0"/>
            </a:endParaRPr>
          </a:p>
          <a:p>
            <a:pPr algn="just"/>
            <a:r>
              <a:rPr lang="el-GR" sz="2000">
                <a:latin typeface="Tahoma" pitchFamily="34" charset="0"/>
              </a:rPr>
              <a:t>Η κακή εφαρμογή επιτρέπει επίσης  στο θόρυβο του υποστρώματος (</a:t>
            </a:r>
            <a:r>
              <a:rPr lang="en-US" sz="2000">
                <a:latin typeface="Tahoma" pitchFamily="34" charset="0"/>
              </a:rPr>
              <a:t>background</a:t>
            </a:r>
            <a:r>
              <a:rPr lang="el-GR" sz="2000">
                <a:latin typeface="Tahoma" pitchFamily="34" charset="0"/>
              </a:rPr>
              <a:t>) να γίνεται ακουστός. </a:t>
            </a:r>
            <a:endParaRPr lang="en-US" sz="2000">
              <a:latin typeface="Tahoma" pitchFamily="34" charset="0"/>
            </a:endParaRPr>
          </a:p>
        </p:txBody>
      </p:sp>
      <p:pic>
        <p:nvPicPr>
          <p:cNvPr id="20484" name="Picture 4" descr="untitled5"/>
          <p:cNvPicPr>
            <a:picLocks noChangeAspect="1" noChangeArrowheads="1"/>
          </p:cNvPicPr>
          <p:nvPr/>
        </p:nvPicPr>
        <p:blipFill>
          <a:blip r:embed="rId2" cstate="print"/>
          <a:srcRect l="10669" t="4056" r="12924" b="27223"/>
          <a:stretch>
            <a:fillRect/>
          </a:stretch>
        </p:blipFill>
        <p:spPr bwMode="auto">
          <a:xfrm>
            <a:off x="4679950" y="765175"/>
            <a:ext cx="446405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4500563" y="4244975"/>
            <a:ext cx="4572000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l-GR" sz="2000">
              <a:latin typeface="Tahoma" pitchFamily="34" charset="0"/>
            </a:endParaRPr>
          </a:p>
          <a:p>
            <a:pPr algn="just"/>
            <a:r>
              <a:rPr lang="el-GR" sz="2000">
                <a:latin typeface="Tahoma" pitchFamily="34" charset="0"/>
              </a:rPr>
              <a:t>Τα ωτικά άκρα είναι συνήθως κατασκευασμένα έτσι ώστε να ακολουθούν την ελαφρά προς τα εμπρός κλίση του έξω ακουστικού πόρου.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9475" y="2060575"/>
            <a:ext cx="8229600" cy="4525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2000" b="1" dirty="0" err="1" smtClean="0"/>
              <a:t>J.R.Cameron</a:t>
            </a:r>
            <a:r>
              <a:rPr lang="en-US" sz="2000" b="1" dirty="0" smtClean="0"/>
              <a:t>, </a:t>
            </a:r>
            <a:r>
              <a:rPr lang="el-GR" sz="2000" b="1" dirty="0" smtClean="0"/>
              <a:t>Φυσική του ανθρώπινου σώματος, Κεφ. 10</a:t>
            </a:r>
            <a:endParaRPr lang="en-US" sz="2000" b="1" dirty="0" smtClean="0"/>
          </a:p>
          <a:p>
            <a:pPr algn="ctr" eaLnBrk="1" hangingPunct="1">
              <a:defRPr/>
            </a:pPr>
            <a:endParaRPr lang="el-GR" sz="2000" b="1" dirty="0" smtClean="0"/>
          </a:p>
          <a:p>
            <a:pPr algn="ctr" eaLnBrk="1" hangingPunct="1">
              <a:defRPr/>
            </a:pPr>
            <a:r>
              <a:rPr lang="en-US" sz="2000" b="1" dirty="0" smtClean="0"/>
              <a:t>I. P. Herman, Physics of the human body</a:t>
            </a:r>
            <a:r>
              <a:rPr lang="el-GR" sz="2000" b="1" dirty="0" smtClean="0"/>
              <a:t>, </a:t>
            </a:r>
            <a:r>
              <a:rPr lang="en-US" sz="2000" b="1" dirty="0" smtClean="0"/>
              <a:t>Ch</a:t>
            </a:r>
            <a:r>
              <a:rPr lang="el-GR" sz="2000" b="1" dirty="0" smtClean="0"/>
              <a:t>. 10</a:t>
            </a:r>
            <a:endParaRPr lang="en-US" sz="2000" b="1" dirty="0" smtClean="0"/>
          </a:p>
          <a:p>
            <a:pPr algn="ctr" eaLnBrk="1" hangingPunct="1">
              <a:defRPr/>
            </a:pPr>
            <a:endParaRPr lang="en-US" sz="2000" b="1" dirty="0" smtClean="0"/>
          </a:p>
          <a:p>
            <a:pPr algn="ctr" eaLnBrk="1" hangingPunct="1">
              <a:defRPr/>
            </a:pPr>
            <a:r>
              <a:rPr lang="el-GR" sz="2000" b="1" dirty="0" smtClean="0"/>
              <a:t>Κινούμενα σχέδια του </a:t>
            </a:r>
            <a:r>
              <a:rPr lang="en-US" sz="2000" b="1" dirty="0" smtClean="0"/>
              <a:t>Dr Dan Russell</a:t>
            </a:r>
            <a:endParaRPr lang="el-GR" sz="20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l-GR" sz="2000" b="1" dirty="0" smtClean="0"/>
              <a:t>από τον διαδικτυακό τόπο</a:t>
            </a:r>
            <a:r>
              <a:rPr lang="en-US" sz="2000" b="1" dirty="0" smtClean="0"/>
              <a:t>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l-GR" sz="2000" b="1" dirty="0" smtClean="0">
                <a:hlinkClick r:id="rId2"/>
              </a:rPr>
              <a:t>http://www.kettering.edu/~drussell/demos.html</a:t>
            </a:r>
            <a:r>
              <a:rPr lang="en-US" sz="2000" b="1" dirty="0" smtClean="0"/>
              <a:t> </a:t>
            </a:r>
            <a:r>
              <a:rPr lang="el-GR" sz="2000" b="1" dirty="0" smtClean="0"/>
              <a:t> </a:t>
            </a:r>
            <a:endParaRPr lang="en-US" sz="20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algn="ctr" eaLnBrk="1" hangingPunct="1">
              <a:buNone/>
              <a:defRPr/>
            </a:pPr>
            <a:r>
              <a:rPr lang="en-US" sz="2000" b="1" dirty="0" smtClean="0">
                <a:hlinkClick r:id="rId3"/>
              </a:rPr>
              <a:t>http://www.phys.unsw.edu.au/jw/hearing.html</a:t>
            </a:r>
            <a:r>
              <a:rPr lang="en-US" sz="2000" b="1" dirty="0" smtClean="0"/>
              <a:t> </a:t>
            </a:r>
            <a:endParaRPr lang="el-GR" sz="2000" b="1" dirty="0" smtClean="0"/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l-GR" dirty="0" smtClean="0"/>
              <a:t>Αναφορές</a:t>
            </a:r>
            <a:r>
              <a:rPr lang="en-US" dirty="0" smtClean="0"/>
              <a:t>: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mtClean="0"/>
              <a:t>Στόχοι του μαθήματος</a:t>
            </a:r>
            <a:r>
              <a:rPr lang="en-US" smtClean="0"/>
              <a:t>:</a:t>
            </a:r>
            <a:endParaRPr lang="el-GR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755650" y="1928813"/>
            <a:ext cx="8407400" cy="344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Char char="•"/>
            </a:pPr>
            <a:r>
              <a:rPr lang="el-GR" sz="2000" b="1">
                <a:solidFill>
                  <a:schemeClr val="tx2"/>
                </a:solidFill>
                <a:latin typeface="Tahoma" pitchFamily="34" charset="0"/>
              </a:rPr>
              <a:t>να κατανοήσουμε τις φυσικές ιδιότητες των κυμάτων</a:t>
            </a:r>
          </a:p>
          <a:p>
            <a:pPr algn="ctr">
              <a:buFontTx/>
              <a:buChar char="•"/>
            </a:pPr>
            <a:endParaRPr lang="el-GR" sz="2000" b="1">
              <a:solidFill>
                <a:schemeClr val="tx2"/>
              </a:solidFill>
              <a:latin typeface="Tahoma" pitchFamily="34" charset="0"/>
            </a:endParaRPr>
          </a:p>
          <a:p>
            <a:pPr algn="ctr">
              <a:buFontTx/>
              <a:buChar char="•"/>
            </a:pPr>
            <a:r>
              <a:rPr lang="el-GR" sz="2000" b="1">
                <a:solidFill>
                  <a:schemeClr val="tx2"/>
                </a:solidFill>
                <a:latin typeface="Tahoma" pitchFamily="34" charset="0"/>
              </a:rPr>
              <a:t>να μάθουμε την κλίμακα μέτρησης της έντασης του ήχου</a:t>
            </a:r>
          </a:p>
          <a:p>
            <a:pPr algn="ctr">
              <a:buFontTx/>
              <a:buChar char="•"/>
            </a:pPr>
            <a:endParaRPr lang="el-GR" sz="2000" b="1">
              <a:solidFill>
                <a:schemeClr val="tx2"/>
              </a:solidFill>
              <a:latin typeface="Tahoma" pitchFamily="34" charset="0"/>
            </a:endParaRPr>
          </a:p>
          <a:p>
            <a:pPr algn="ctr">
              <a:buFontTx/>
              <a:buChar char="•"/>
            </a:pPr>
            <a:r>
              <a:rPr lang="el-GR" sz="2000" b="1">
                <a:solidFill>
                  <a:schemeClr val="tx2"/>
                </a:solidFill>
                <a:latin typeface="Tahoma" pitchFamily="34" charset="0"/>
              </a:rPr>
              <a:t>να μάθουμε να υπολογίζουμε το πλάτος και την ένταση </a:t>
            </a:r>
          </a:p>
          <a:p>
            <a:pPr algn="ctr"/>
            <a:r>
              <a:rPr lang="el-GR" sz="2000" b="1">
                <a:solidFill>
                  <a:schemeClr val="tx2"/>
                </a:solidFill>
                <a:latin typeface="Tahoma" pitchFamily="34" charset="0"/>
              </a:rPr>
              <a:t>ανακλώμενου και διαδιδόμενου ήχου</a:t>
            </a:r>
          </a:p>
          <a:p>
            <a:pPr algn="ctr"/>
            <a:endParaRPr lang="el-GR" sz="2000" b="1">
              <a:solidFill>
                <a:schemeClr val="tx2"/>
              </a:solidFill>
              <a:latin typeface="Tahoma" pitchFamily="34" charset="0"/>
            </a:endParaRPr>
          </a:p>
          <a:p>
            <a:pPr algn="ctr">
              <a:buFontTx/>
              <a:buChar char="•"/>
            </a:pPr>
            <a:r>
              <a:rPr lang="el-GR" sz="2000" b="1">
                <a:solidFill>
                  <a:schemeClr val="tx2"/>
                </a:solidFill>
                <a:latin typeface="Tahoma" pitchFamily="34" charset="0"/>
              </a:rPr>
              <a:t>να μάθουμε τις φυσικές αρχές της ακρόασης ήχων στην ιατρική </a:t>
            </a:r>
          </a:p>
          <a:p>
            <a:pPr algn="ctr"/>
            <a:r>
              <a:rPr lang="el-GR" sz="2000" b="1">
                <a:solidFill>
                  <a:schemeClr val="tx2"/>
                </a:solidFill>
                <a:latin typeface="Tahoma" pitchFamily="34" charset="0"/>
              </a:rPr>
              <a:t>με χρήση στηθοσκοπίου</a:t>
            </a:r>
          </a:p>
          <a:p>
            <a:pPr algn="ctr"/>
            <a:endParaRPr lang="el-GR" sz="2000" b="1">
              <a:solidFill>
                <a:schemeClr val="tx2"/>
              </a:solidFill>
              <a:latin typeface="Tahoma" pitchFamily="34" charset="0"/>
            </a:endParaRPr>
          </a:p>
          <a:p>
            <a:pPr algn="ctr">
              <a:buFontTx/>
              <a:buChar char="•"/>
            </a:pPr>
            <a:r>
              <a:rPr lang="el-GR" sz="2000" b="1">
                <a:solidFill>
                  <a:schemeClr val="tx2"/>
                </a:solidFill>
                <a:latin typeface="Tahoma" pitchFamily="34" charset="0"/>
              </a:rPr>
              <a:t>να κατανοήσουμε τις φυσικές αρχές της φώνησης</a:t>
            </a:r>
            <a:r>
              <a:rPr lang="en-US" sz="2000" b="1">
                <a:solidFill>
                  <a:schemeClr val="tx2"/>
                </a:solidFill>
                <a:latin typeface="Tahoma" pitchFamily="34" charset="0"/>
              </a:rPr>
              <a:t> &amp; </a:t>
            </a:r>
            <a:r>
              <a:rPr lang="el-GR" sz="2000" b="1">
                <a:solidFill>
                  <a:schemeClr val="tx2"/>
                </a:solidFill>
                <a:latin typeface="Tahoma" pitchFamily="34" charset="0"/>
              </a:rPr>
              <a:t>της ακοής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624" y="2132856"/>
            <a:ext cx="7772400" cy="2274044"/>
          </a:xfrm>
        </p:spPr>
        <p:txBody>
          <a:bodyPr/>
          <a:lstStyle/>
          <a:p>
            <a:pPr algn="ctr"/>
            <a:r>
              <a:rPr lang="el-GR" dirty="0" smtClean="0"/>
              <a:t>Όποιος επιθυμεί μπορεί να μου στείλει </a:t>
            </a:r>
          </a:p>
          <a:p>
            <a:pPr algn="ctr"/>
            <a:r>
              <a:rPr lang="el-GR" dirty="0" smtClean="0"/>
              <a:t>τα αποτελέσματα της δοκιμασίας στο: </a:t>
            </a:r>
          </a:p>
          <a:p>
            <a:pPr algn="ctr"/>
            <a:endParaRPr lang="el-GR" b="1" dirty="0" smtClean="0">
              <a:hlinkClick r:id="rId2"/>
            </a:endParaRPr>
          </a:p>
          <a:p>
            <a:pPr algn="ctr"/>
            <a:r>
              <a:rPr lang="en-US" b="1" dirty="0" smtClean="0">
                <a:hlinkClick r:id="rId2"/>
              </a:rPr>
              <a:t>http://www.phys.unsw.edu.au/jw/hearing.html</a:t>
            </a:r>
            <a:r>
              <a:rPr lang="en-US" b="1" dirty="0" smtClean="0"/>
              <a:t> </a:t>
            </a:r>
            <a:endParaRPr lang="el-GR" b="1" dirty="0" smtClean="0"/>
          </a:p>
          <a:p>
            <a:pPr algn="ctr"/>
            <a:endParaRPr lang="el-GR" dirty="0" smtClean="0"/>
          </a:p>
          <a:p>
            <a:pPr algn="ctr"/>
            <a:r>
              <a:rPr lang="el-GR" dirty="0" smtClean="0"/>
              <a:t>στο </a:t>
            </a:r>
            <a:r>
              <a:rPr lang="en-US" dirty="0" smtClean="0"/>
              <a:t>email</a:t>
            </a:r>
            <a:r>
              <a:rPr lang="el-GR" dirty="0" smtClean="0"/>
              <a:t>: </a:t>
            </a:r>
            <a:r>
              <a:rPr lang="en-US" dirty="0" smtClean="0">
                <a:hlinkClick r:id="rId3"/>
              </a:rPr>
              <a:t>ppapagi@phys.uoa.gr</a:t>
            </a:r>
            <a:endParaRPr lang="en-US" dirty="0" smtClean="0"/>
          </a:p>
          <a:p>
            <a:pPr algn="ctr"/>
            <a:r>
              <a:rPr lang="el-GR" dirty="0" smtClean="0"/>
              <a:t>μέχρι την Τρίτη 1</a:t>
            </a:r>
            <a:r>
              <a:rPr lang="en-US" dirty="0" smtClean="0"/>
              <a:t>7</a:t>
            </a:r>
            <a:r>
              <a:rPr lang="el-GR" dirty="0" smtClean="0"/>
              <a:t>:00’</a:t>
            </a:r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t="21242" b="42754"/>
          <a:stretch>
            <a:fillRect/>
          </a:stretch>
        </p:blipFill>
        <p:spPr bwMode="auto">
          <a:xfrm>
            <a:off x="611560" y="548680"/>
            <a:ext cx="8320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5282" t="17398" r="29013" b="33192"/>
          <a:stretch>
            <a:fillRect/>
          </a:stretch>
        </p:blipFill>
        <p:spPr bwMode="auto">
          <a:xfrm>
            <a:off x="1619672" y="2492896"/>
            <a:ext cx="6132512" cy="414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67744" y="0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hlinkClick r:id="rId4"/>
              </a:rPr>
              <a:t>http://www.phys.unsw.edu.au/jw/hearing.html</a:t>
            </a:r>
            <a:r>
              <a:rPr lang="en-US" b="1" dirty="0" smtClean="0"/>
              <a:t> </a:t>
            </a:r>
            <a:endParaRPr lang="el-GR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333375"/>
            <a:ext cx="5592762" cy="1431925"/>
          </a:xfrm>
        </p:spPr>
        <p:txBody>
          <a:bodyPr/>
          <a:lstStyle/>
          <a:p>
            <a:pPr algn="ctr" eaLnBrk="1" hangingPunct="1"/>
            <a:r>
              <a:rPr lang="el-GR" smtClean="0"/>
              <a:t>Τι είναι κύμα...;</a:t>
            </a:r>
          </a:p>
        </p:txBody>
      </p:sp>
      <p:pic>
        <p:nvPicPr>
          <p:cNvPr id="7171" name="Picture 5" descr="peoplew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2857500"/>
            <a:ext cx="42037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stringpu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714500"/>
            <a:ext cx="37433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2" descr="wavepu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9650" y="4000500"/>
            <a:ext cx="45434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Tw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060575"/>
            <a:ext cx="36925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Lwa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476625"/>
            <a:ext cx="48196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wa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5078413"/>
            <a:ext cx="3638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7"/>
          <p:cNvSpPr>
            <a:spLocks noGrp="1" noChangeArrowheads="1"/>
          </p:cNvSpPr>
          <p:nvPr>
            <p:ph type="title"/>
          </p:nvPr>
        </p:nvSpPr>
        <p:spPr>
          <a:xfrm>
            <a:off x="1619250" y="188913"/>
            <a:ext cx="5592763" cy="1431925"/>
          </a:xfrm>
          <a:noFill/>
        </p:spPr>
        <p:txBody>
          <a:bodyPr/>
          <a:lstStyle/>
          <a:p>
            <a:pPr algn="ctr" eaLnBrk="1" hangingPunct="1"/>
            <a:r>
              <a:rPr lang="el-GR" smtClean="0"/>
              <a:t>Τι είναι κύμα...;</a:t>
            </a:r>
            <a:br>
              <a:rPr lang="el-GR" smtClean="0"/>
            </a:br>
            <a:r>
              <a:rPr lang="el-GR" sz="2000" smtClean="0">
                <a:solidFill>
                  <a:srgbClr val="FFFF00"/>
                </a:solidFill>
              </a:rPr>
              <a:t>Τι διαδίδεται;</a:t>
            </a:r>
            <a:br>
              <a:rPr lang="el-GR" sz="2000" smtClean="0">
                <a:solidFill>
                  <a:srgbClr val="FFFF00"/>
                </a:solidFill>
              </a:rPr>
            </a:br>
            <a:r>
              <a:rPr lang="el-GR" sz="2000" smtClean="0">
                <a:solidFill>
                  <a:srgbClr val="FFFF00"/>
                </a:solidFill>
              </a:rPr>
              <a:t>Πως διαδίδεται;</a:t>
            </a: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4997450" y="1916113"/>
            <a:ext cx="34036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000">
                <a:solidFill>
                  <a:srgbClr val="FFFF00"/>
                </a:solidFill>
                <a:latin typeface="Tahoma" pitchFamily="34" charset="0"/>
              </a:rPr>
              <a:t>Εγκάρσια κύματα</a:t>
            </a:r>
          </a:p>
          <a:p>
            <a:pPr algn="ctr"/>
            <a:r>
              <a:rPr lang="el-GR" sz="2000">
                <a:latin typeface="Tahoma" pitchFamily="34" charset="0"/>
              </a:rPr>
              <a:t>(στερεά)</a:t>
            </a:r>
          </a:p>
          <a:p>
            <a:pPr algn="ctr"/>
            <a:r>
              <a:rPr lang="el-GR" sz="2000">
                <a:latin typeface="Tahoma" pitchFamily="34" charset="0"/>
              </a:rPr>
              <a:t>Διαταραχή</a:t>
            </a:r>
            <a:r>
              <a:rPr lang="en-US" sz="2000">
                <a:latin typeface="Tahoma" pitchFamily="34" charset="0"/>
              </a:rPr>
              <a:t>: </a:t>
            </a:r>
            <a:r>
              <a:rPr lang="el-GR" sz="2000">
                <a:latin typeface="Tahoma" pitchFamily="34" charset="0"/>
              </a:rPr>
              <a:t>μεταβολή θέσης</a:t>
            </a:r>
            <a:r>
              <a:rPr lang="en-US" sz="2000">
                <a:latin typeface="Tahoma" pitchFamily="34" charset="0"/>
              </a:rPr>
              <a:t> </a:t>
            </a:r>
            <a:endParaRPr lang="el-GR" sz="2000">
              <a:latin typeface="Tahoma" pitchFamily="34" charset="0"/>
            </a:endParaRPr>
          </a:p>
          <a:p>
            <a:pPr algn="ctr"/>
            <a:r>
              <a:rPr lang="el-GR" sz="2000">
                <a:latin typeface="Tahoma" pitchFamily="34" charset="0"/>
              </a:rPr>
              <a:t>κάθε σημείου του υλικού</a:t>
            </a:r>
          </a:p>
        </p:txBody>
      </p:sp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5553075" y="3284538"/>
            <a:ext cx="3286125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000">
                <a:solidFill>
                  <a:srgbClr val="FFFF00"/>
                </a:solidFill>
                <a:latin typeface="Tahoma" pitchFamily="34" charset="0"/>
              </a:rPr>
              <a:t>Διαμήκη κύματα</a:t>
            </a:r>
            <a:r>
              <a:rPr lang="el-GR" sz="2000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</a:t>
            </a:r>
            <a:r>
              <a:rPr lang="el-GR" sz="2000" b="1">
                <a:solidFill>
                  <a:srgbClr val="FFFF00"/>
                </a:solidFill>
                <a:latin typeface="Tahoma" pitchFamily="34" charset="0"/>
                <a:sym typeface="Wingdings" pitchFamily="2" charset="2"/>
              </a:rPr>
              <a:t>ΉΧΟΣ</a:t>
            </a:r>
            <a:endParaRPr lang="el-GR" sz="2000" b="1">
              <a:solidFill>
                <a:srgbClr val="FFFF00"/>
              </a:solidFill>
              <a:latin typeface="Tahoma" pitchFamily="34" charset="0"/>
            </a:endParaRPr>
          </a:p>
          <a:p>
            <a:pPr algn="ctr"/>
            <a:r>
              <a:rPr lang="el-GR" sz="2000">
                <a:latin typeface="Tahoma" pitchFamily="34" charset="0"/>
              </a:rPr>
              <a:t>(στερεά-υγρά-αέρια)</a:t>
            </a:r>
          </a:p>
          <a:p>
            <a:pPr algn="ctr"/>
            <a:r>
              <a:rPr lang="el-GR" sz="2000">
                <a:latin typeface="Tahoma" pitchFamily="34" charset="0"/>
              </a:rPr>
              <a:t>Διαταραχή</a:t>
            </a:r>
            <a:r>
              <a:rPr lang="en-US" sz="2000">
                <a:latin typeface="Tahoma" pitchFamily="34" charset="0"/>
              </a:rPr>
              <a:t>: </a:t>
            </a:r>
            <a:r>
              <a:rPr lang="el-GR" sz="2000">
                <a:latin typeface="Tahoma" pitchFamily="34" charset="0"/>
              </a:rPr>
              <a:t>μεταβολή </a:t>
            </a:r>
          </a:p>
          <a:p>
            <a:pPr algn="ctr"/>
            <a:r>
              <a:rPr lang="el-GR" sz="2000">
                <a:latin typeface="Tahoma" pitchFamily="34" charset="0"/>
              </a:rPr>
              <a:t>πίεσης &amp; πυκνότητας</a:t>
            </a:r>
            <a:r>
              <a:rPr lang="en-US" sz="2000">
                <a:latin typeface="Tahoma" pitchFamily="34" charset="0"/>
              </a:rPr>
              <a:t> </a:t>
            </a:r>
            <a:endParaRPr lang="el-GR" sz="2000">
              <a:latin typeface="Tahoma" pitchFamily="34" charset="0"/>
            </a:endParaRPr>
          </a:p>
          <a:p>
            <a:pPr algn="ctr"/>
            <a:r>
              <a:rPr lang="el-GR" sz="2000">
                <a:latin typeface="Tahoma" pitchFamily="34" charset="0"/>
              </a:rPr>
              <a:t>σε κάθε περιοχή του υλικού</a:t>
            </a:r>
          </a:p>
          <a:p>
            <a:pPr algn="ctr"/>
            <a:endParaRPr lang="el-GR" sz="2000">
              <a:latin typeface="Tahoma" pitchFamily="34" charset="0"/>
            </a:endParaRPr>
          </a:p>
        </p:txBody>
      </p:sp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5070475" y="5013325"/>
            <a:ext cx="3403600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000">
                <a:solidFill>
                  <a:srgbClr val="FFFF00"/>
                </a:solidFill>
                <a:latin typeface="Tahoma" pitchFamily="34" charset="0"/>
              </a:rPr>
              <a:t>Σύνθετα κύματα</a:t>
            </a:r>
          </a:p>
          <a:p>
            <a:pPr algn="ctr"/>
            <a:r>
              <a:rPr lang="el-GR" sz="2000">
                <a:latin typeface="Tahoma" pitchFamily="34" charset="0"/>
              </a:rPr>
              <a:t>(υγρά)</a:t>
            </a:r>
          </a:p>
          <a:p>
            <a:pPr algn="ctr"/>
            <a:r>
              <a:rPr lang="el-GR" sz="2000">
                <a:latin typeface="Tahoma" pitchFamily="34" charset="0"/>
              </a:rPr>
              <a:t>Διαταραχή</a:t>
            </a:r>
            <a:r>
              <a:rPr lang="en-US" sz="2000">
                <a:latin typeface="Tahoma" pitchFamily="34" charset="0"/>
              </a:rPr>
              <a:t>: </a:t>
            </a:r>
            <a:r>
              <a:rPr lang="el-GR" sz="2000">
                <a:latin typeface="Tahoma" pitchFamily="34" charset="0"/>
              </a:rPr>
              <a:t>μεταβολή θέσης</a:t>
            </a:r>
            <a:r>
              <a:rPr lang="en-US" sz="2000">
                <a:latin typeface="Tahoma" pitchFamily="34" charset="0"/>
              </a:rPr>
              <a:t> </a:t>
            </a:r>
            <a:endParaRPr lang="el-GR" sz="2000">
              <a:latin typeface="Tahoma" pitchFamily="34" charset="0"/>
            </a:endParaRPr>
          </a:p>
          <a:p>
            <a:pPr algn="ctr"/>
            <a:r>
              <a:rPr lang="el-GR" sz="2000">
                <a:latin typeface="Tahoma" pitchFamily="34" charset="0"/>
              </a:rPr>
              <a:t>κάθε σημείου του υλικού</a:t>
            </a:r>
          </a:p>
          <a:p>
            <a:pPr algn="ctr"/>
            <a:endParaRPr lang="el-GR" sz="2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1619250" y="188913"/>
            <a:ext cx="5592763" cy="1431925"/>
          </a:xfrm>
          <a:noFill/>
        </p:spPr>
        <p:txBody>
          <a:bodyPr/>
          <a:lstStyle/>
          <a:p>
            <a:pPr algn="ctr" eaLnBrk="1" hangingPunct="1"/>
            <a:r>
              <a:rPr lang="el-GR" smtClean="0"/>
              <a:t>Τι είναι κύμα...;</a:t>
            </a:r>
            <a:br>
              <a:rPr lang="el-GR" smtClean="0"/>
            </a:br>
            <a:r>
              <a:rPr lang="el-GR" sz="2000" smtClean="0">
                <a:solidFill>
                  <a:srgbClr val="FFFF00"/>
                </a:solidFill>
              </a:rPr>
              <a:t>Τι διαδίδεται;</a:t>
            </a:r>
            <a:br>
              <a:rPr lang="el-GR" sz="2000" smtClean="0">
                <a:solidFill>
                  <a:srgbClr val="FFFF00"/>
                </a:solidFill>
              </a:rPr>
            </a:br>
            <a:r>
              <a:rPr lang="el-GR" sz="2000" smtClean="0">
                <a:solidFill>
                  <a:srgbClr val="FFFF00"/>
                </a:solidFill>
              </a:rPr>
              <a:t>Πως διαδίδεται;</a:t>
            </a:r>
          </a:p>
        </p:txBody>
      </p:sp>
      <p:pic>
        <p:nvPicPr>
          <p:cNvPr id="9219" name="Picture 9" descr="mhkos&amp;periodos"/>
          <p:cNvPicPr>
            <a:picLocks noChangeAspect="1" noChangeArrowheads="1"/>
          </p:cNvPicPr>
          <p:nvPr/>
        </p:nvPicPr>
        <p:blipFill>
          <a:blip r:embed="rId2" cstate="print"/>
          <a:srcRect l="13124" t="9474" b="43108"/>
          <a:stretch>
            <a:fillRect/>
          </a:stretch>
        </p:blipFill>
        <p:spPr bwMode="auto">
          <a:xfrm>
            <a:off x="2124075" y="2632075"/>
            <a:ext cx="5472113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547813" y="1558925"/>
            <a:ext cx="6408737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>
                <a:latin typeface="Tahoma" pitchFamily="34" charset="0"/>
              </a:rPr>
              <a:t>Σε κάθε περίπτωση, η διαταραχή διαδίδεται περιοδικά ως προς το χρόνο και το χώρο με χαρακτηριστικά μεγέθη</a:t>
            </a:r>
            <a:r>
              <a:rPr lang="en-US" sz="2000">
                <a:latin typeface="Tahoma" pitchFamily="34" charset="0"/>
              </a:rPr>
              <a:t>: </a:t>
            </a:r>
            <a:r>
              <a:rPr lang="el-GR" sz="2000">
                <a:latin typeface="Tahoma" pitchFamily="34" charset="0"/>
              </a:rPr>
              <a:t>λ, Τ, </a:t>
            </a:r>
            <a:r>
              <a:rPr lang="en-US" sz="2000">
                <a:latin typeface="Tahoma" pitchFamily="34" charset="0"/>
              </a:rPr>
              <a:t>f</a:t>
            </a:r>
            <a:endParaRPr lang="el-GR" sz="2000">
              <a:latin typeface="Tahoma" pitchFamily="34" charset="0"/>
            </a:endParaRPr>
          </a:p>
        </p:txBody>
      </p:sp>
      <p:sp>
        <p:nvSpPr>
          <p:cNvPr id="9221" name="Text Box 11"/>
          <p:cNvSpPr txBox="1">
            <a:spLocks noChangeArrowheads="1"/>
          </p:cNvSpPr>
          <p:nvPr/>
        </p:nvSpPr>
        <p:spPr bwMode="auto">
          <a:xfrm>
            <a:off x="1763713" y="5851525"/>
            <a:ext cx="640873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>
                <a:latin typeface="Tahoma" pitchFamily="34" charset="0"/>
              </a:rPr>
              <a:t>Ακουστοί ήχοι</a:t>
            </a:r>
            <a:r>
              <a:rPr lang="en-US" sz="2000">
                <a:latin typeface="Tahoma" pitchFamily="34" charset="0"/>
              </a:rPr>
              <a:t>: 20Hz-20kHz </a:t>
            </a:r>
            <a:r>
              <a:rPr lang="el-GR" sz="2000">
                <a:latin typeface="Tahoma" pitchFamily="34" charset="0"/>
              </a:rPr>
              <a:t>με βέλτιστο στη συχνότητα συντονισμού του έξω ωτός</a:t>
            </a:r>
            <a:r>
              <a:rPr lang="en-US" sz="2000">
                <a:latin typeface="Tahoma" pitchFamily="34" charset="0"/>
              </a:rPr>
              <a:t>: 3000</a:t>
            </a:r>
            <a:r>
              <a:rPr lang="el-GR" sz="2000">
                <a:latin typeface="Tahoma" pitchFamily="34" charset="0"/>
              </a:rPr>
              <a:t>Η</a:t>
            </a:r>
            <a:r>
              <a:rPr lang="en-US" sz="2000">
                <a:latin typeface="Tahoma" pitchFamily="34" charset="0"/>
              </a:rPr>
              <a:t>z</a:t>
            </a:r>
            <a:endParaRPr lang="el-GR" sz="2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mtClean="0"/>
              <a:t>Τι είναι κύμα...;</a:t>
            </a:r>
            <a:br>
              <a:rPr lang="el-GR" smtClean="0"/>
            </a:br>
            <a:r>
              <a:rPr lang="el-GR" sz="2000" smtClean="0">
                <a:solidFill>
                  <a:srgbClr val="FFFF00"/>
                </a:solidFill>
              </a:rPr>
              <a:t>Πόσο γρήγορα διαδίδεται;</a:t>
            </a:r>
          </a:p>
        </p:txBody>
      </p:sp>
      <p:sp>
        <p:nvSpPr>
          <p:cNvPr id="1033" name="Text Box 4"/>
          <p:cNvSpPr txBox="1">
            <a:spLocks noChangeArrowheads="1"/>
          </p:cNvSpPr>
          <p:nvPr/>
        </p:nvSpPr>
        <p:spPr bwMode="auto">
          <a:xfrm>
            <a:off x="1074738" y="1773238"/>
            <a:ext cx="32099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000">
                <a:solidFill>
                  <a:srgbClr val="FFFF00"/>
                </a:solidFill>
                <a:latin typeface="Tahoma" pitchFamily="34" charset="0"/>
              </a:rPr>
              <a:t>Εγκάρσια κύματα</a:t>
            </a:r>
            <a:r>
              <a:rPr lang="en-US" sz="200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l-GR" sz="2000">
                <a:solidFill>
                  <a:srgbClr val="FFFF00"/>
                </a:solidFill>
                <a:latin typeface="Tahoma" pitchFamily="34" charset="0"/>
              </a:rPr>
              <a:t>σε χορδή</a:t>
            </a:r>
          </a:p>
        </p:txBody>
      </p:sp>
      <p:sp>
        <p:nvSpPr>
          <p:cNvPr id="1034" name="Text Box 5"/>
          <p:cNvSpPr txBox="1">
            <a:spLocks noChangeArrowheads="1"/>
          </p:cNvSpPr>
          <p:nvPr/>
        </p:nvSpPr>
        <p:spPr bwMode="auto">
          <a:xfrm>
            <a:off x="5895975" y="1773238"/>
            <a:ext cx="19891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000">
                <a:solidFill>
                  <a:srgbClr val="FFFF00"/>
                </a:solidFill>
                <a:latin typeface="Tahoma" pitchFamily="34" charset="0"/>
              </a:rPr>
              <a:t>Διαμήκη κύματα</a:t>
            </a:r>
            <a:endParaRPr lang="el-GR" sz="2000">
              <a:latin typeface="Tahoma" pitchFamily="34" charset="0"/>
            </a:endParaRP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2071688" y="2224088"/>
          <a:ext cx="1066800" cy="666750"/>
        </p:xfrm>
        <a:graphic>
          <a:graphicData uri="http://schemas.openxmlformats.org/presentationml/2006/ole">
            <p:oleObj spid="_x0000_s1026" name="Equation" r:id="rId3" imgW="711000" imgH="444240" progId="Equation.3">
              <p:embed/>
            </p:oleObj>
          </a:graphicData>
        </a:graphic>
      </p:graphicFrame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6426200" y="2151063"/>
          <a:ext cx="800100" cy="704850"/>
        </p:xfrm>
        <a:graphic>
          <a:graphicData uri="http://schemas.openxmlformats.org/presentationml/2006/ole">
            <p:oleObj spid="_x0000_s1027" name="Equation" r:id="rId4" imgW="533169" imgH="469696" progId="Equation.3">
              <p:embed/>
            </p:oleObj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4643438" y="3622675"/>
          <a:ext cx="4227512" cy="704850"/>
        </p:xfrm>
        <a:graphic>
          <a:graphicData uri="http://schemas.openxmlformats.org/presentationml/2006/ole">
            <p:oleObj spid="_x0000_s1028" name="Equation" r:id="rId5" imgW="2819160" imgH="469800" progId="Equation.3">
              <p:embed/>
            </p:oleObj>
          </a:graphicData>
        </a:graphic>
      </p:graphicFrame>
      <p:graphicFrame>
        <p:nvGraphicFramePr>
          <p:cNvPr id="1029" name="Object 15"/>
          <p:cNvGraphicFramePr>
            <a:graphicFrameLocks noChangeAspect="1"/>
          </p:cNvGraphicFramePr>
          <p:nvPr/>
        </p:nvGraphicFramePr>
        <p:xfrm>
          <a:off x="5003800" y="4398963"/>
          <a:ext cx="871538" cy="573087"/>
        </p:xfrm>
        <a:graphic>
          <a:graphicData uri="http://schemas.openxmlformats.org/presentationml/2006/ole">
            <p:oleObj spid="_x0000_s1029" name="Equation" r:id="rId6" imgW="583920" imgH="380880" progId="Equation.3">
              <p:embed/>
            </p:oleObj>
          </a:graphicData>
        </a:graphic>
      </p:graphicFrame>
      <p:sp>
        <p:nvSpPr>
          <p:cNvPr id="1035" name="Text Box 17"/>
          <p:cNvSpPr txBox="1">
            <a:spLocks noChangeArrowheads="1"/>
          </p:cNvSpPr>
          <p:nvPr/>
        </p:nvSpPr>
        <p:spPr bwMode="auto">
          <a:xfrm>
            <a:off x="5795963" y="4471988"/>
            <a:ext cx="3076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000">
                <a:latin typeface="Tahoma" pitchFamily="34" charset="0"/>
              </a:rPr>
              <a:t>=1,4 για αέρα στους 20</a:t>
            </a:r>
            <a:r>
              <a:rPr lang="el-GR" sz="2000" baseline="30000">
                <a:latin typeface="Tahoma" pitchFamily="34" charset="0"/>
              </a:rPr>
              <a:t>ο</a:t>
            </a:r>
            <a:r>
              <a:rPr lang="en-US" sz="2000">
                <a:latin typeface="Tahoma" pitchFamily="34" charset="0"/>
              </a:rPr>
              <a:t>C</a:t>
            </a:r>
            <a:endParaRPr lang="el-GR" sz="2000">
              <a:latin typeface="Tahoma" pitchFamily="34" charset="0"/>
            </a:endParaRPr>
          </a:p>
        </p:txBody>
      </p:sp>
      <p:sp>
        <p:nvSpPr>
          <p:cNvPr id="1036" name="Text Box 18"/>
          <p:cNvSpPr txBox="1">
            <a:spLocks noChangeArrowheads="1"/>
          </p:cNvSpPr>
          <p:nvPr/>
        </p:nvSpPr>
        <p:spPr bwMode="auto">
          <a:xfrm>
            <a:off x="4435475" y="5048250"/>
            <a:ext cx="45878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ahoma" pitchFamily="34" charset="0"/>
              </a:rPr>
              <a:t>u </a:t>
            </a:r>
            <a:r>
              <a:rPr lang="el-GR" sz="2000">
                <a:latin typeface="Tahoma" pitchFamily="34" charset="0"/>
              </a:rPr>
              <a:t>ήχου=343</a:t>
            </a:r>
            <a:r>
              <a:rPr lang="en-US" sz="2000">
                <a:latin typeface="Tahoma" pitchFamily="34" charset="0"/>
              </a:rPr>
              <a:t>ms</a:t>
            </a:r>
            <a:r>
              <a:rPr lang="en-US" sz="2000" baseline="30000">
                <a:latin typeface="Tahoma" pitchFamily="34" charset="0"/>
              </a:rPr>
              <a:t>-1</a:t>
            </a:r>
            <a:r>
              <a:rPr lang="el-GR" sz="2000">
                <a:latin typeface="Tahoma" pitchFamily="34" charset="0"/>
              </a:rPr>
              <a:t> στον αέρα στους 20</a:t>
            </a:r>
            <a:r>
              <a:rPr lang="el-GR" sz="2000" baseline="30000">
                <a:latin typeface="Tahoma" pitchFamily="34" charset="0"/>
              </a:rPr>
              <a:t>ο</a:t>
            </a:r>
            <a:r>
              <a:rPr lang="en-US" sz="2000">
                <a:latin typeface="Tahoma" pitchFamily="34" charset="0"/>
              </a:rPr>
              <a:t>C</a:t>
            </a:r>
            <a:endParaRPr lang="el-GR" sz="2000">
              <a:latin typeface="Tahoma" pitchFamily="34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41350" y="4733925"/>
            <a:ext cx="3863975" cy="1039813"/>
            <a:chOff x="404" y="2982"/>
            <a:chExt cx="2434" cy="655"/>
          </a:xfrm>
        </p:grpSpPr>
        <p:graphicFrame>
          <p:nvGraphicFramePr>
            <p:cNvPr id="1031" name="Object 6"/>
            <p:cNvGraphicFramePr>
              <a:graphicFrameLocks noChangeAspect="1"/>
            </p:cNvGraphicFramePr>
            <p:nvPr/>
          </p:nvGraphicFramePr>
          <p:xfrm>
            <a:off x="1111" y="3249"/>
            <a:ext cx="848" cy="388"/>
          </p:xfrm>
          <a:graphic>
            <a:graphicData uri="http://schemas.openxmlformats.org/presentationml/2006/ole">
              <p:oleObj spid="_x0000_s1031" name="Equation" r:id="rId7" imgW="444307" imgH="203112" progId="Equation.3">
                <p:embed/>
              </p:oleObj>
            </a:graphicData>
          </a:graphic>
        </p:graphicFrame>
        <p:sp>
          <p:nvSpPr>
            <p:cNvPr id="1040" name="Text Box 20"/>
            <p:cNvSpPr txBox="1">
              <a:spLocks noChangeArrowheads="1"/>
            </p:cNvSpPr>
            <p:nvPr/>
          </p:nvSpPr>
          <p:spPr bwMode="auto">
            <a:xfrm>
              <a:off x="404" y="2982"/>
              <a:ext cx="2434" cy="2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sz="2500" b="1">
                  <a:solidFill>
                    <a:srgbClr val="FFFF00"/>
                  </a:solidFill>
                  <a:latin typeface="Tahoma" pitchFamily="34" charset="0"/>
                </a:rPr>
                <a:t>«Παντού και πάντα»...</a:t>
              </a:r>
              <a:r>
                <a:rPr lang="en-US" sz="2500" b="1">
                  <a:solidFill>
                    <a:srgbClr val="FFFF00"/>
                  </a:solidFill>
                  <a:latin typeface="Tahoma" pitchFamily="34" charset="0"/>
                </a:rPr>
                <a:t>:</a:t>
              </a:r>
              <a:endParaRPr lang="el-GR" sz="2500" b="1">
                <a:latin typeface="Tahoma" pitchFamily="34" charset="0"/>
              </a:endParaRPr>
            </a:p>
          </p:txBody>
        </p:sp>
      </p:grpSp>
      <p:sp>
        <p:nvSpPr>
          <p:cNvPr id="1038" name="Text Box 23"/>
          <p:cNvSpPr txBox="1">
            <a:spLocks noChangeArrowheads="1"/>
          </p:cNvSpPr>
          <p:nvPr/>
        </p:nvSpPr>
        <p:spPr bwMode="auto">
          <a:xfrm>
            <a:off x="4722813" y="2852738"/>
            <a:ext cx="4241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000">
                <a:solidFill>
                  <a:srgbClr val="FFFF00"/>
                </a:solidFill>
                <a:latin typeface="Tahoma" pitchFamily="34" charset="0"/>
              </a:rPr>
              <a:t>Σε στερεό με </a:t>
            </a:r>
            <a:r>
              <a:rPr lang="en-US" sz="2000">
                <a:solidFill>
                  <a:srgbClr val="FFFF00"/>
                </a:solidFill>
                <a:latin typeface="Tahoma" pitchFamily="34" charset="0"/>
              </a:rPr>
              <a:t>S&lt;L</a:t>
            </a:r>
            <a:r>
              <a:rPr lang="el-GR" sz="2000">
                <a:solidFill>
                  <a:srgbClr val="FFFF00"/>
                </a:solidFill>
                <a:latin typeface="Tahoma" pitchFamily="34" charset="0"/>
              </a:rPr>
              <a:t>, </a:t>
            </a:r>
            <a:r>
              <a:rPr lang="en-US" sz="2000">
                <a:solidFill>
                  <a:srgbClr val="FFFF00"/>
                </a:solidFill>
                <a:latin typeface="Tahoma" pitchFamily="34" charset="0"/>
              </a:rPr>
              <a:t>C</a:t>
            </a:r>
            <a:r>
              <a:rPr lang="el-GR" sz="2000">
                <a:solidFill>
                  <a:srgbClr val="FFFF00"/>
                </a:solidFill>
                <a:latin typeface="Tahoma" pitchFamily="34" charset="0"/>
              </a:rPr>
              <a:t>=</a:t>
            </a:r>
            <a:r>
              <a:rPr lang="en-US" sz="2000">
                <a:solidFill>
                  <a:srgbClr val="FFFF00"/>
                </a:solidFill>
                <a:latin typeface="Tahoma" pitchFamily="34" charset="0"/>
              </a:rPr>
              <a:t>Y</a:t>
            </a:r>
            <a:endParaRPr lang="el-GR" sz="2000">
              <a:solidFill>
                <a:srgbClr val="FFFF00"/>
              </a:solidFill>
              <a:latin typeface="Tahoma" pitchFamily="34" charset="0"/>
            </a:endParaRPr>
          </a:p>
          <a:p>
            <a:pPr algn="ctr"/>
            <a:r>
              <a:rPr lang="el-GR" sz="2000">
                <a:solidFill>
                  <a:srgbClr val="FFFF00"/>
                </a:solidFill>
                <a:latin typeface="Tahoma" pitchFamily="34" charset="0"/>
              </a:rPr>
              <a:t>σε ρευστά, </a:t>
            </a:r>
            <a:r>
              <a:rPr lang="en-US" sz="2000">
                <a:solidFill>
                  <a:srgbClr val="FFFF00"/>
                </a:solidFill>
                <a:latin typeface="Tahoma" pitchFamily="34" charset="0"/>
              </a:rPr>
              <a:t>C=B</a:t>
            </a:r>
            <a:r>
              <a:rPr lang="el-GR" sz="2000">
                <a:solidFill>
                  <a:srgbClr val="FFFF00"/>
                </a:solidFill>
                <a:latin typeface="Tahoma" pitchFamily="34" charset="0"/>
              </a:rPr>
              <a:t> και σε αέριο, Β=γ</a:t>
            </a:r>
            <a:r>
              <a:rPr lang="en-US" sz="2000">
                <a:solidFill>
                  <a:srgbClr val="FFFF00"/>
                </a:solidFill>
                <a:latin typeface="Tahoma" pitchFamily="34" charset="0"/>
              </a:rPr>
              <a:t>P:</a:t>
            </a:r>
            <a:endParaRPr lang="el-GR" sz="2000">
              <a:latin typeface="Tahoma" pitchFamily="34" charset="0"/>
            </a:endParaRPr>
          </a:p>
        </p:txBody>
      </p:sp>
      <p:sp>
        <p:nvSpPr>
          <p:cNvPr id="1039" name="Text Box 24"/>
          <p:cNvSpPr txBox="1">
            <a:spLocks noChangeArrowheads="1"/>
          </p:cNvSpPr>
          <p:nvPr/>
        </p:nvSpPr>
        <p:spPr bwMode="auto">
          <a:xfrm>
            <a:off x="539750" y="3141663"/>
            <a:ext cx="36210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2000">
                <a:solidFill>
                  <a:srgbClr val="FFFF00"/>
                </a:solidFill>
                <a:latin typeface="Tahoma" pitchFamily="34" charset="0"/>
              </a:rPr>
              <a:t>Εγκάρσια κύματα</a:t>
            </a:r>
            <a:r>
              <a:rPr lang="en-US" sz="200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l-GR" sz="2000">
                <a:solidFill>
                  <a:srgbClr val="FFFF00"/>
                </a:solidFill>
                <a:latin typeface="Tahoma" pitchFamily="34" charset="0"/>
              </a:rPr>
              <a:t>σε μεμβράνη</a:t>
            </a:r>
          </a:p>
        </p:txBody>
      </p:sp>
      <p:graphicFrame>
        <p:nvGraphicFramePr>
          <p:cNvPr id="1030" name="Object 25"/>
          <p:cNvGraphicFramePr>
            <a:graphicFrameLocks noChangeAspect="1"/>
          </p:cNvGraphicFramePr>
          <p:nvPr/>
        </p:nvGraphicFramePr>
        <p:xfrm>
          <a:off x="2135188" y="3592513"/>
          <a:ext cx="1066800" cy="666750"/>
        </p:xfrm>
        <a:graphic>
          <a:graphicData uri="http://schemas.openxmlformats.org/presentationml/2006/ole">
            <p:oleObj spid="_x0000_s1030" name="Equation" r:id="rId8" imgW="71100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mtClean="0"/>
              <a:t>Τι είναι κύμα...;</a:t>
            </a:r>
            <a:r>
              <a:rPr lang="el-GR" sz="2200" smtClean="0"/>
              <a:t/>
            </a:r>
            <a:br>
              <a:rPr lang="el-GR" sz="2200" smtClean="0"/>
            </a:br>
            <a:r>
              <a:rPr lang="el-GR" sz="2000" smtClean="0">
                <a:solidFill>
                  <a:srgbClr val="FFFF00"/>
                </a:solidFill>
              </a:rPr>
              <a:t>Πόση ενέργεια διαδίδεται;</a:t>
            </a:r>
          </a:p>
        </p:txBody>
      </p:sp>
      <p:sp>
        <p:nvSpPr>
          <p:cNvPr id="10243" name="Rectangle 15"/>
          <p:cNvSpPr>
            <a:spLocks noChangeArrowheads="1"/>
          </p:cNvSpPr>
          <p:nvPr/>
        </p:nvSpPr>
        <p:spPr bwMode="auto">
          <a:xfrm>
            <a:off x="1258888" y="1844675"/>
            <a:ext cx="7416800" cy="344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2000">
                <a:latin typeface="Tahoma" pitchFamily="34" charset="0"/>
              </a:rPr>
              <a:t>Ως ένταση </a:t>
            </a:r>
            <a:r>
              <a:rPr lang="el-GR" sz="2000" b="1">
                <a:latin typeface="Tahoma" pitchFamily="34" charset="0"/>
              </a:rPr>
              <a:t>Ι</a:t>
            </a:r>
            <a:r>
              <a:rPr lang="el-GR" sz="2000" i="1">
                <a:latin typeface="Tahoma" pitchFamily="34" charset="0"/>
              </a:rPr>
              <a:t> </a:t>
            </a:r>
            <a:r>
              <a:rPr lang="el-GR" sz="2000">
                <a:latin typeface="Tahoma" pitchFamily="34" charset="0"/>
              </a:rPr>
              <a:t>του ήχου ορίζεται η ενέργεια ανά μονάδα χρόνου που μεταφέρεται από το ηχητικό κύμα μέσω μιας εγκάρσιας διατομής, εμβαδού ενός </a:t>
            </a:r>
            <a:r>
              <a:rPr lang="en-US" sz="2000">
                <a:latin typeface="Tahoma" pitchFamily="34" charset="0"/>
              </a:rPr>
              <a:t>m</a:t>
            </a:r>
            <a:r>
              <a:rPr lang="el-GR" sz="2000" baseline="30000">
                <a:latin typeface="Tahoma" pitchFamily="34" charset="0"/>
              </a:rPr>
              <a:t>2</a:t>
            </a:r>
            <a:r>
              <a:rPr lang="el-GR" sz="2000">
                <a:latin typeface="Tahoma" pitchFamily="34" charset="0"/>
              </a:rPr>
              <a:t>  </a:t>
            </a:r>
            <a:endParaRPr lang="en-US" sz="2000">
              <a:latin typeface="Tahoma" pitchFamily="34" charset="0"/>
            </a:endParaRPr>
          </a:p>
          <a:p>
            <a:pPr algn="ctr"/>
            <a:endParaRPr lang="en-US" sz="2000" b="1">
              <a:latin typeface="Tahoma" pitchFamily="34" charset="0"/>
            </a:endParaRPr>
          </a:p>
          <a:p>
            <a:pPr algn="ctr"/>
            <a:r>
              <a:rPr lang="el-GR" sz="2000" b="1">
                <a:solidFill>
                  <a:srgbClr val="FFFF00"/>
                </a:solidFill>
                <a:latin typeface="Tahoma" pitchFamily="34" charset="0"/>
              </a:rPr>
              <a:t>Ι = ½ ρ</a:t>
            </a:r>
            <a:r>
              <a:rPr lang="en-US" sz="2000" b="1">
                <a:solidFill>
                  <a:srgbClr val="FFFF00"/>
                </a:solidFill>
                <a:latin typeface="Tahoma" pitchFamily="34" charset="0"/>
              </a:rPr>
              <a:t>u</a:t>
            </a:r>
            <a:r>
              <a:rPr lang="el-GR" sz="2000" b="1">
                <a:solidFill>
                  <a:srgbClr val="FFFF00"/>
                </a:solidFill>
                <a:latin typeface="Tahoma" pitchFamily="34" charset="0"/>
              </a:rPr>
              <a:t>(</a:t>
            </a:r>
            <a:r>
              <a:rPr lang="en-US" sz="2000" b="1">
                <a:solidFill>
                  <a:srgbClr val="FFFF00"/>
                </a:solidFill>
                <a:latin typeface="Tahoma" pitchFamily="34" charset="0"/>
              </a:rPr>
              <a:t>A</a:t>
            </a:r>
            <a:r>
              <a:rPr lang="el-GR" sz="2000" b="1">
                <a:solidFill>
                  <a:srgbClr val="FFFF00"/>
                </a:solidFill>
                <a:latin typeface="Tahoma" pitchFamily="34" charset="0"/>
              </a:rPr>
              <a:t>ω)</a:t>
            </a:r>
            <a:r>
              <a:rPr lang="el-GR" sz="2000" b="1" baseline="30000">
                <a:solidFill>
                  <a:srgbClr val="FFFF00"/>
                </a:solidFill>
                <a:latin typeface="Tahoma" pitchFamily="34" charset="0"/>
              </a:rPr>
              <a:t>2</a:t>
            </a:r>
            <a:r>
              <a:rPr lang="el-GR" sz="2000" b="1">
                <a:solidFill>
                  <a:srgbClr val="FFFF00"/>
                </a:solidFill>
                <a:latin typeface="Tahoma" pitchFamily="34" charset="0"/>
              </a:rPr>
              <a:t>= ½ </a:t>
            </a:r>
            <a:r>
              <a:rPr lang="en-US" sz="2000" b="1">
                <a:solidFill>
                  <a:srgbClr val="FFFF00"/>
                </a:solidFill>
                <a:latin typeface="Tahoma" pitchFamily="34" charset="0"/>
              </a:rPr>
              <a:t>Z </a:t>
            </a:r>
            <a:r>
              <a:rPr lang="el-GR" sz="2000" b="1">
                <a:solidFill>
                  <a:srgbClr val="FFFF00"/>
                </a:solidFill>
                <a:latin typeface="Tahoma" pitchFamily="34" charset="0"/>
              </a:rPr>
              <a:t>(</a:t>
            </a:r>
            <a:r>
              <a:rPr lang="en-US" sz="2000" b="1">
                <a:solidFill>
                  <a:srgbClr val="FFFF00"/>
                </a:solidFill>
                <a:latin typeface="Tahoma" pitchFamily="34" charset="0"/>
              </a:rPr>
              <a:t>A</a:t>
            </a:r>
            <a:r>
              <a:rPr lang="el-GR" sz="2000" b="1">
                <a:solidFill>
                  <a:srgbClr val="FFFF00"/>
                </a:solidFill>
                <a:latin typeface="Tahoma" pitchFamily="34" charset="0"/>
              </a:rPr>
              <a:t>ω)</a:t>
            </a:r>
            <a:r>
              <a:rPr lang="el-GR" sz="2000" b="1" baseline="30000">
                <a:solidFill>
                  <a:srgbClr val="FFFF00"/>
                </a:solidFill>
                <a:latin typeface="Tahoma" pitchFamily="34" charset="0"/>
              </a:rPr>
              <a:t>2</a:t>
            </a:r>
            <a:r>
              <a:rPr lang="en-US" sz="2000" b="1" baseline="3000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l-GR" sz="2000">
                <a:solidFill>
                  <a:srgbClr val="FFFF00"/>
                </a:solidFill>
                <a:latin typeface="Tahoma" pitchFamily="34" charset="0"/>
              </a:rPr>
              <a:t>[μονάδα έντασης: </a:t>
            </a:r>
            <a:r>
              <a:rPr lang="en-US" sz="2000">
                <a:solidFill>
                  <a:srgbClr val="FFFF00"/>
                </a:solidFill>
                <a:latin typeface="Tahoma" pitchFamily="34" charset="0"/>
              </a:rPr>
              <a:t>Wm</a:t>
            </a:r>
            <a:r>
              <a:rPr lang="en-US" sz="2000" baseline="30000">
                <a:solidFill>
                  <a:srgbClr val="FFFF00"/>
                </a:solidFill>
                <a:latin typeface="Tahoma" pitchFamily="34" charset="0"/>
              </a:rPr>
              <a:t>-</a:t>
            </a:r>
            <a:r>
              <a:rPr lang="el-GR" sz="2000" baseline="30000">
                <a:solidFill>
                  <a:srgbClr val="FFFF00"/>
                </a:solidFill>
                <a:latin typeface="Tahoma" pitchFamily="34" charset="0"/>
              </a:rPr>
              <a:t>2</a:t>
            </a:r>
            <a:r>
              <a:rPr lang="el-GR" sz="2000">
                <a:solidFill>
                  <a:srgbClr val="FFFF00"/>
                </a:solidFill>
                <a:latin typeface="Tahoma" pitchFamily="34" charset="0"/>
              </a:rPr>
              <a:t>]</a:t>
            </a:r>
          </a:p>
          <a:p>
            <a:pPr algn="just"/>
            <a:endParaRPr lang="en-US" sz="2000">
              <a:solidFill>
                <a:srgbClr val="FFFF00"/>
              </a:solidFill>
              <a:latin typeface="Tahoma" pitchFamily="34" charset="0"/>
            </a:endParaRPr>
          </a:p>
          <a:p>
            <a:pPr algn="just"/>
            <a:r>
              <a:rPr lang="el-GR" sz="2000">
                <a:latin typeface="Tahoma" pitchFamily="34" charset="0"/>
              </a:rPr>
              <a:t>Όπου</a:t>
            </a:r>
            <a:r>
              <a:rPr lang="en-US" sz="2000">
                <a:latin typeface="Tahoma" pitchFamily="34" charset="0"/>
              </a:rPr>
              <a:t>:</a:t>
            </a:r>
            <a:r>
              <a:rPr lang="el-GR" sz="2000">
                <a:latin typeface="Tahoma" pitchFamily="34" charset="0"/>
              </a:rPr>
              <a:t> ρ είναι η πυκνότητα του μέσου διάδοσης, </a:t>
            </a:r>
            <a:r>
              <a:rPr lang="en-US" sz="2000">
                <a:latin typeface="Tahoma" pitchFamily="34" charset="0"/>
              </a:rPr>
              <a:t>u</a:t>
            </a:r>
            <a:r>
              <a:rPr lang="el-GR" sz="2000">
                <a:latin typeface="Tahoma" pitchFamily="34" charset="0"/>
              </a:rPr>
              <a:t> η ταχύτητα του ήχου, </a:t>
            </a:r>
            <a:r>
              <a:rPr lang="en-US" sz="2000">
                <a:latin typeface="Tahoma" pitchFamily="34" charset="0"/>
              </a:rPr>
              <a:t>f</a:t>
            </a:r>
            <a:r>
              <a:rPr lang="el-GR" sz="2000">
                <a:latin typeface="Tahoma" pitchFamily="34" charset="0"/>
              </a:rPr>
              <a:t> είναι η συχνότητα, ω = 2π</a:t>
            </a:r>
            <a:r>
              <a:rPr lang="en-US" sz="2000">
                <a:latin typeface="Tahoma" pitchFamily="34" charset="0"/>
              </a:rPr>
              <a:t>f</a:t>
            </a:r>
            <a:r>
              <a:rPr lang="el-GR" sz="2000">
                <a:latin typeface="Tahoma" pitchFamily="34" charset="0"/>
              </a:rPr>
              <a:t> είναι η κυκλική συχνότητα σε </a:t>
            </a:r>
            <a:r>
              <a:rPr lang="en-US" sz="2000">
                <a:latin typeface="Tahoma" pitchFamily="34" charset="0"/>
              </a:rPr>
              <a:t>rad</a:t>
            </a:r>
            <a:r>
              <a:rPr lang="el-GR" sz="2000">
                <a:latin typeface="Tahoma" pitchFamily="34" charset="0"/>
              </a:rPr>
              <a:t>/</a:t>
            </a:r>
            <a:r>
              <a:rPr lang="en-US" sz="2000">
                <a:latin typeface="Tahoma" pitchFamily="34" charset="0"/>
              </a:rPr>
              <a:t>s</a:t>
            </a:r>
            <a:r>
              <a:rPr lang="el-GR" sz="2000">
                <a:latin typeface="Tahoma" pitchFamily="34" charset="0"/>
              </a:rPr>
              <a:t>, </a:t>
            </a:r>
            <a:r>
              <a:rPr lang="en-US" sz="2000">
                <a:latin typeface="Tahoma" pitchFamily="34" charset="0"/>
              </a:rPr>
              <a:t>A</a:t>
            </a:r>
            <a:r>
              <a:rPr lang="el-GR" sz="2000">
                <a:latin typeface="Tahoma" pitchFamily="34" charset="0"/>
              </a:rPr>
              <a:t> είναι το πλάτος της ταλάντωσης των μορίων από τη θέση ισορροπίας και Ζ = ρ</a:t>
            </a:r>
            <a:r>
              <a:rPr lang="en-US" sz="2000">
                <a:latin typeface="Tahoma" pitchFamily="34" charset="0"/>
              </a:rPr>
              <a:t>u</a:t>
            </a:r>
            <a:r>
              <a:rPr lang="el-GR" sz="2000">
                <a:latin typeface="Tahoma" pitchFamily="34" charset="0"/>
              </a:rPr>
              <a:t> είναι η ακουστική εμπέδηση</a:t>
            </a:r>
          </a:p>
        </p:txBody>
      </p:sp>
      <p:sp>
        <p:nvSpPr>
          <p:cNvPr id="10244" name="Rectangle 16"/>
          <p:cNvSpPr>
            <a:spLocks noChangeArrowheads="1"/>
          </p:cNvSpPr>
          <p:nvPr/>
        </p:nvSpPr>
        <p:spPr bwMode="auto">
          <a:xfrm>
            <a:off x="1331913" y="5230813"/>
            <a:ext cx="74168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latin typeface="Tahoma" pitchFamily="34" charset="0"/>
              </a:rPr>
              <a:t>Ισχύει επίσης </a:t>
            </a:r>
            <a:r>
              <a:rPr lang="en-US" sz="2000">
                <a:solidFill>
                  <a:srgbClr val="FFFF00"/>
                </a:solidFill>
                <a:latin typeface="Tahoma" pitchFamily="34" charset="0"/>
              </a:rPr>
              <a:t>P = Z</a:t>
            </a:r>
            <a:r>
              <a:rPr lang="el-GR" sz="2000">
                <a:solidFill>
                  <a:srgbClr val="FFFF00"/>
                </a:solidFill>
                <a:latin typeface="Tahoma" pitchFamily="34" charset="0"/>
              </a:rPr>
              <a:t>ωΑ</a:t>
            </a:r>
            <a:r>
              <a:rPr lang="el-GR" sz="2000">
                <a:latin typeface="Tahoma" pitchFamily="34" charset="0"/>
              </a:rPr>
              <a:t> οπότε</a:t>
            </a:r>
            <a:r>
              <a:rPr lang="en-US" sz="2000">
                <a:latin typeface="Tahoma" pitchFamily="34" charset="0"/>
              </a:rPr>
              <a:t>:</a:t>
            </a:r>
            <a:r>
              <a:rPr lang="en-US" sz="2000">
                <a:solidFill>
                  <a:srgbClr val="FFFF00"/>
                </a:solidFill>
                <a:latin typeface="Tahoma" pitchFamily="34" charset="0"/>
              </a:rPr>
              <a:t> </a:t>
            </a:r>
            <a:endParaRPr lang="el-GR" sz="2000">
              <a:solidFill>
                <a:srgbClr val="FFFF00"/>
              </a:solidFill>
              <a:latin typeface="Tahoma" pitchFamily="34" charset="0"/>
            </a:endParaRPr>
          </a:p>
          <a:p>
            <a:pPr algn="ctr"/>
            <a:r>
              <a:rPr lang="el-GR" sz="2000" b="1">
                <a:solidFill>
                  <a:srgbClr val="FFFF00"/>
                </a:solidFill>
                <a:latin typeface="Tahoma" pitchFamily="34" charset="0"/>
              </a:rPr>
              <a:t>Ι</a:t>
            </a:r>
            <a:r>
              <a:rPr lang="en-US" sz="2000" b="1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l-GR" sz="2000" b="1">
                <a:solidFill>
                  <a:srgbClr val="FFFF00"/>
                </a:solidFill>
                <a:latin typeface="Tahoma" pitchFamily="34" charset="0"/>
              </a:rPr>
              <a:t>=</a:t>
            </a:r>
            <a:r>
              <a:rPr lang="en-US" sz="2000" b="1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l-GR" sz="2000" b="1">
                <a:solidFill>
                  <a:srgbClr val="FFFF00"/>
                </a:solidFill>
                <a:latin typeface="Tahoma" pitchFamily="34" charset="0"/>
              </a:rPr>
              <a:t>½ </a:t>
            </a:r>
            <a:r>
              <a:rPr lang="en-US" sz="2000" b="1">
                <a:solidFill>
                  <a:srgbClr val="FFFF00"/>
                </a:solidFill>
                <a:latin typeface="Tahoma" pitchFamily="34" charset="0"/>
              </a:rPr>
              <a:t>Z </a:t>
            </a:r>
            <a:r>
              <a:rPr lang="el-GR" sz="2000" b="1">
                <a:solidFill>
                  <a:srgbClr val="FFFF00"/>
                </a:solidFill>
                <a:latin typeface="Tahoma" pitchFamily="34" charset="0"/>
              </a:rPr>
              <a:t>(</a:t>
            </a:r>
            <a:r>
              <a:rPr lang="en-US" sz="2000" b="1">
                <a:solidFill>
                  <a:srgbClr val="FFFF00"/>
                </a:solidFill>
                <a:latin typeface="Tahoma" pitchFamily="34" charset="0"/>
              </a:rPr>
              <a:t>A</a:t>
            </a:r>
            <a:r>
              <a:rPr lang="el-GR" sz="2000" b="1">
                <a:solidFill>
                  <a:srgbClr val="FFFF00"/>
                </a:solidFill>
                <a:latin typeface="Tahoma" pitchFamily="34" charset="0"/>
              </a:rPr>
              <a:t>ω)</a:t>
            </a:r>
            <a:r>
              <a:rPr lang="el-GR" sz="2000" b="1" baseline="30000">
                <a:solidFill>
                  <a:srgbClr val="FFFF00"/>
                </a:solidFill>
                <a:latin typeface="Tahoma" pitchFamily="34" charset="0"/>
              </a:rPr>
              <a:t>2</a:t>
            </a:r>
            <a:r>
              <a:rPr lang="en-US" sz="2000" b="1" baseline="3000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2000" b="1">
                <a:solidFill>
                  <a:srgbClr val="FFFF00"/>
                </a:solidFill>
                <a:latin typeface="Tahoma" pitchFamily="34" charset="0"/>
              </a:rPr>
              <a:t>=  P</a:t>
            </a:r>
            <a:r>
              <a:rPr lang="en-US" sz="2000" b="1" baseline="30000">
                <a:solidFill>
                  <a:srgbClr val="FFFF00"/>
                </a:solidFill>
                <a:latin typeface="Tahoma" pitchFamily="34" charset="0"/>
              </a:rPr>
              <a:t>2</a:t>
            </a:r>
            <a:r>
              <a:rPr lang="en-US" sz="2000" b="1">
                <a:solidFill>
                  <a:srgbClr val="FFFF00"/>
                </a:solidFill>
                <a:latin typeface="Tahoma" pitchFamily="34" charset="0"/>
              </a:rPr>
              <a:t>/2Z</a:t>
            </a:r>
            <a:endParaRPr lang="el-GR" sz="2000" b="1">
              <a:solidFill>
                <a:srgbClr val="FFFF00"/>
              </a:solidFill>
              <a:latin typeface="Tahoma" pitchFamily="34" charset="0"/>
            </a:endParaRPr>
          </a:p>
          <a:p>
            <a:r>
              <a:rPr lang="el-GR" sz="2000">
                <a:latin typeface="Tahoma" pitchFamily="34" charset="0"/>
              </a:rPr>
              <a:t>Όπου</a:t>
            </a:r>
            <a:r>
              <a:rPr lang="en-US" sz="2000">
                <a:latin typeface="Tahoma" pitchFamily="34" charset="0"/>
              </a:rPr>
              <a:t>:</a:t>
            </a:r>
            <a:r>
              <a:rPr lang="el-GR" sz="2000">
                <a:latin typeface="Tahoma" pitchFamily="34" charset="0"/>
              </a:rPr>
              <a:t> </a:t>
            </a:r>
            <a:r>
              <a:rPr lang="en-US" sz="2000">
                <a:latin typeface="Tahoma" pitchFamily="34" charset="0"/>
              </a:rPr>
              <a:t>P</a:t>
            </a:r>
            <a:r>
              <a:rPr lang="el-GR" sz="2000">
                <a:latin typeface="Tahoma" pitchFamily="34" charset="0"/>
              </a:rPr>
              <a:t> η μέγιστη μεταβολή πίεσης</a:t>
            </a:r>
            <a:endParaRPr lang="el-GR" sz="2000" b="1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60350"/>
            <a:ext cx="5329238" cy="1431925"/>
          </a:xfrm>
        </p:spPr>
        <p:txBody>
          <a:bodyPr/>
          <a:lstStyle/>
          <a:p>
            <a:pPr algn="ctr" eaLnBrk="1" hangingPunct="1"/>
            <a:r>
              <a:rPr lang="el-GR" smtClean="0"/>
              <a:t>Σχετική ένταση του ήχου </a:t>
            </a:r>
            <a:r>
              <a:rPr lang="en-US" smtClean="0"/>
              <a:t/>
            </a:r>
            <a:br>
              <a:rPr lang="en-US" smtClean="0"/>
            </a:br>
            <a:r>
              <a:rPr lang="el-GR" smtClean="0"/>
              <a:t>ή επίπεδο έντασης, </a:t>
            </a:r>
            <a:r>
              <a:rPr lang="en-US" smtClean="0"/>
              <a:t>L</a:t>
            </a:r>
            <a:endParaRPr lang="el-GR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60575"/>
            <a:ext cx="8229600" cy="4525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14288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000" smtClean="0"/>
              <a:t>Εκτός από </a:t>
            </a:r>
            <a:r>
              <a:rPr lang="en-US" sz="2000" smtClean="0"/>
              <a:t>Wm</a:t>
            </a:r>
            <a:r>
              <a:rPr lang="en-US" sz="2000" baseline="30000" smtClean="0"/>
              <a:t>-2</a:t>
            </a:r>
            <a:r>
              <a:rPr lang="en-US" sz="2000" smtClean="0"/>
              <a:t> </a:t>
            </a:r>
            <a:r>
              <a:rPr lang="el-GR" sz="2000" smtClean="0"/>
              <a:t>μετρώ επίσης την ένταση «ανθρωποκεντρικά»...</a:t>
            </a:r>
            <a:r>
              <a:rPr lang="en-US" sz="2000" smtClean="0"/>
              <a:t>:</a:t>
            </a:r>
            <a:endParaRPr lang="el-GR" sz="2000" smtClean="0"/>
          </a:p>
          <a:p>
            <a:pPr marL="0" indent="14288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000" smtClean="0"/>
          </a:p>
          <a:p>
            <a:pPr marL="0" indent="14288" algn="ctr" eaLnBrk="1" hangingPunct="1">
              <a:lnSpc>
                <a:spcPct val="90000"/>
              </a:lnSpc>
              <a:defRPr/>
            </a:pPr>
            <a:r>
              <a:rPr lang="el-GR" sz="2000" smtClean="0"/>
              <a:t> για 5% του πληθυσμού, το όριο ακουστότητας στη συχνότητα συντονισμού του έξω ωτός (</a:t>
            </a:r>
            <a:r>
              <a:rPr lang="en-US" sz="2000" smtClean="0"/>
              <a:t>~</a:t>
            </a:r>
            <a:r>
              <a:rPr lang="el-GR" sz="2000" smtClean="0"/>
              <a:t>3000</a:t>
            </a:r>
            <a:r>
              <a:rPr lang="en-US" sz="2000" smtClean="0"/>
              <a:t>Hz</a:t>
            </a:r>
            <a:r>
              <a:rPr lang="el-GR" sz="2000" smtClean="0"/>
              <a:t>)</a:t>
            </a:r>
            <a:r>
              <a:rPr lang="en-US" sz="2000" smtClean="0"/>
              <a:t> </a:t>
            </a:r>
            <a:r>
              <a:rPr lang="el-GR" sz="2000" smtClean="0"/>
              <a:t>είναι Ι</a:t>
            </a:r>
            <a:r>
              <a:rPr lang="el-GR" sz="2000" baseline="-25000" smtClean="0"/>
              <a:t>1</a:t>
            </a:r>
            <a:r>
              <a:rPr lang="el-GR" sz="2000" smtClean="0"/>
              <a:t>=</a:t>
            </a:r>
            <a:r>
              <a:rPr lang="en-US" sz="2000" smtClean="0"/>
              <a:t>10</a:t>
            </a:r>
            <a:r>
              <a:rPr lang="en-US" sz="2000" baseline="30000" smtClean="0"/>
              <a:t>-12</a:t>
            </a:r>
            <a:r>
              <a:rPr lang="en-US" sz="2000" smtClean="0"/>
              <a:t>Wm</a:t>
            </a:r>
            <a:r>
              <a:rPr lang="en-US" sz="2000" baseline="30000" smtClean="0"/>
              <a:t>-2 </a:t>
            </a:r>
            <a:r>
              <a:rPr lang="el-GR" sz="2000" smtClean="0"/>
              <a:t>άρα </a:t>
            </a:r>
          </a:p>
          <a:p>
            <a:pPr marL="0" indent="14288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2000" smtClean="0"/>
              <a:t>μετρώ ως επίπεδο έντασης, </a:t>
            </a:r>
            <a:r>
              <a:rPr lang="en-US" sz="2000" smtClean="0"/>
              <a:t>L,</a:t>
            </a:r>
            <a:r>
              <a:rPr lang="el-GR" sz="2000" smtClean="0"/>
              <a:t> το λόγο Ι</a:t>
            </a:r>
            <a:r>
              <a:rPr lang="el-GR" sz="2000" baseline="-25000" smtClean="0"/>
              <a:t>2</a:t>
            </a:r>
            <a:r>
              <a:rPr lang="el-GR" sz="2000" smtClean="0"/>
              <a:t>/Ι</a:t>
            </a:r>
            <a:r>
              <a:rPr lang="el-GR" sz="2000" baseline="-25000" smtClean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7538" y="1916113"/>
            <a:ext cx="4500562" cy="32686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l-GR" sz="2000" smtClean="0"/>
              <a:t>Επειδή όμως η ένταση των ακουστών ήχων εκτείνεται σε τάξεις μεγέθους πάνω από τη Ι</a:t>
            </a:r>
            <a:r>
              <a:rPr lang="el-GR" sz="2000" baseline="-25000" smtClean="0"/>
              <a:t>1 </a:t>
            </a:r>
            <a:r>
              <a:rPr lang="el-GR" sz="2000" smtClean="0"/>
              <a:t>χρησιμοποιώ το λογάριθμο</a:t>
            </a:r>
            <a:r>
              <a:rPr lang="en-US" sz="2000" smtClean="0"/>
              <a:t> </a:t>
            </a:r>
            <a:r>
              <a:rPr lang="el-GR" sz="2000" smtClean="0"/>
              <a:t>του λόγου ώστε</a:t>
            </a:r>
            <a:r>
              <a:rPr lang="en-US" sz="2000" smtClean="0"/>
              <a:t>: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000" smtClean="0">
                <a:solidFill>
                  <a:srgbClr val="FFFF00"/>
                </a:solidFill>
                <a:effectLst/>
              </a:rPr>
              <a:t>L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(σε μονάδες </a:t>
            </a:r>
            <a:r>
              <a:rPr lang="en-US" sz="2000" smtClean="0">
                <a:solidFill>
                  <a:srgbClr val="FFFF00"/>
                </a:solidFill>
              </a:rPr>
              <a:t>Bell</a:t>
            </a:r>
            <a:r>
              <a:rPr lang="el-GR" sz="2000" smtClean="0">
                <a:solidFill>
                  <a:srgbClr val="FFFF00"/>
                </a:solidFill>
              </a:rPr>
              <a:t>)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 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=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 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log</a:t>
            </a:r>
            <a:r>
              <a:rPr lang="el-GR" sz="2000" baseline="-25000" smtClean="0">
                <a:solidFill>
                  <a:srgbClr val="FFFF00"/>
                </a:solidFill>
                <a:effectLst/>
              </a:rPr>
              <a:t>10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(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I</a:t>
            </a:r>
            <a:r>
              <a:rPr lang="el-GR" sz="2000" baseline="-25000" smtClean="0">
                <a:solidFill>
                  <a:srgbClr val="FFFF00"/>
                </a:solidFill>
                <a:effectLst/>
              </a:rPr>
              <a:t>2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/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I</a:t>
            </a:r>
            <a:r>
              <a:rPr lang="el-GR" sz="2000" baseline="-25000" smtClean="0">
                <a:solidFill>
                  <a:srgbClr val="FFFF00"/>
                </a:solidFill>
                <a:effectLst/>
              </a:rPr>
              <a:t>1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)</a:t>
            </a:r>
            <a:endParaRPr lang="en-US" sz="2000" smtClean="0">
              <a:solidFill>
                <a:srgbClr val="FFFF00"/>
              </a:solidFill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l-GR" sz="2000" smtClean="0"/>
              <a:t>	και για μεγαλύτερη ακρίβεια</a:t>
            </a:r>
            <a:r>
              <a:rPr lang="en-US" sz="2000" smtClean="0"/>
              <a:t>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000" smtClean="0">
                <a:solidFill>
                  <a:srgbClr val="FFFF00"/>
                </a:solidFill>
                <a:effectLst/>
              </a:rPr>
              <a:t>L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(σε μονάδες 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d</a:t>
            </a:r>
            <a:r>
              <a:rPr lang="en-US" sz="2000" smtClean="0">
                <a:solidFill>
                  <a:srgbClr val="FFFF00"/>
                </a:solidFill>
              </a:rPr>
              <a:t>Bell</a:t>
            </a:r>
            <a:r>
              <a:rPr lang="el-GR" sz="2000" smtClean="0">
                <a:solidFill>
                  <a:srgbClr val="FFFF00"/>
                </a:solidFill>
              </a:rPr>
              <a:t>)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 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=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 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10log</a:t>
            </a:r>
            <a:r>
              <a:rPr lang="el-GR" sz="2000" baseline="-25000" smtClean="0">
                <a:solidFill>
                  <a:srgbClr val="FFFF00"/>
                </a:solidFill>
                <a:effectLst/>
              </a:rPr>
              <a:t>10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(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I</a:t>
            </a:r>
            <a:r>
              <a:rPr lang="el-GR" sz="2000" baseline="-25000" smtClean="0">
                <a:solidFill>
                  <a:srgbClr val="FFFF00"/>
                </a:solidFill>
                <a:effectLst/>
              </a:rPr>
              <a:t>2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/</a:t>
            </a:r>
            <a:r>
              <a:rPr lang="en-US" sz="2000" smtClean="0">
                <a:solidFill>
                  <a:srgbClr val="FFFF00"/>
                </a:solidFill>
                <a:effectLst/>
              </a:rPr>
              <a:t>I</a:t>
            </a:r>
            <a:r>
              <a:rPr lang="el-GR" sz="2000" baseline="-25000" smtClean="0">
                <a:solidFill>
                  <a:srgbClr val="FFFF00"/>
                </a:solidFill>
                <a:effectLst/>
              </a:rPr>
              <a:t>1</a:t>
            </a:r>
            <a:r>
              <a:rPr lang="el-GR" sz="2000" smtClean="0">
                <a:solidFill>
                  <a:srgbClr val="FFFF00"/>
                </a:solidFill>
                <a:effectLst/>
              </a:rPr>
              <a:t>)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>
          <a:xfrm>
            <a:off x="2195513" y="188913"/>
            <a:ext cx="5329237" cy="1431925"/>
          </a:xfrm>
          <a:noFill/>
        </p:spPr>
        <p:txBody>
          <a:bodyPr/>
          <a:lstStyle/>
          <a:p>
            <a:pPr algn="ctr" eaLnBrk="1" hangingPunct="1"/>
            <a:r>
              <a:rPr lang="el-GR" smtClean="0"/>
              <a:t>Σχετική ένταση του ήχου </a:t>
            </a:r>
            <a:r>
              <a:rPr lang="en-US" smtClean="0"/>
              <a:t/>
            </a:r>
            <a:br>
              <a:rPr lang="en-US" smtClean="0"/>
            </a:br>
            <a:r>
              <a:rPr lang="el-GR" smtClean="0"/>
              <a:t>ή επίπεδο έντασης, </a:t>
            </a:r>
            <a:r>
              <a:rPr lang="en-US" smtClean="0"/>
              <a:t>L</a:t>
            </a:r>
            <a:endParaRPr lang="el-GR" smtClean="0"/>
          </a:p>
        </p:txBody>
      </p:sp>
      <p:pic>
        <p:nvPicPr>
          <p:cNvPr id="12292" name="Picture 7" descr="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12875"/>
            <a:ext cx="435292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3351</TotalTime>
  <Words>1088</Words>
  <Application>Microsoft Office PowerPoint</Application>
  <PresentationFormat>On-screen Show (4:3)</PresentationFormat>
  <Paragraphs>147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Shimmer</vt:lpstr>
      <vt:lpstr>Equation</vt:lpstr>
      <vt:lpstr>Ήχος και ομιλία</vt:lpstr>
      <vt:lpstr>Στόχοι του μαθήματος:</vt:lpstr>
      <vt:lpstr>Τι είναι κύμα...;</vt:lpstr>
      <vt:lpstr>Τι είναι κύμα...; Τι διαδίδεται; Πως διαδίδεται;</vt:lpstr>
      <vt:lpstr>Τι είναι κύμα...; Τι διαδίδεται; Πως διαδίδεται;</vt:lpstr>
      <vt:lpstr>Τι είναι κύμα...; Πόσο γρήγορα διαδίδεται;</vt:lpstr>
      <vt:lpstr>Τι είναι κύμα...; Πόση ενέργεια διαδίδεται;</vt:lpstr>
      <vt:lpstr>Σχετική ένταση του ήχου  ή επίπεδο έντασης, L</vt:lpstr>
      <vt:lpstr>Σχετική ένταση του ήχου  ή επίπεδο έντασης, L</vt:lpstr>
      <vt:lpstr>Σχετική ένταση του ήχου  ή επίπεδο έντασης, L</vt:lpstr>
      <vt:lpstr>Πλάτος κατά την  ανάκλαση και διάδοση ήχου</vt:lpstr>
      <vt:lpstr>Πλάτος κατά την  ανάκλαση και διάδοση ήχου</vt:lpstr>
      <vt:lpstr>Ένταση κατά την  ανάκλαση και διάδοση ήχου</vt:lpstr>
      <vt:lpstr>Ένταση κατά την  ανάκλαση και διάδοση ήχου</vt:lpstr>
      <vt:lpstr>Ακρόαση ήχων του σώματος          πως; </vt:lpstr>
      <vt:lpstr>Ακρόαση ήχων του σώματος          πως; </vt:lpstr>
      <vt:lpstr>Ακρόαση ήχων του σώματος άλλες πρακτικές παράμετροι </vt:lpstr>
      <vt:lpstr>Ακρόαση ήχων του σώματος άλλες πρακτικές παράμετροι </vt:lpstr>
      <vt:lpstr>Αναφορές:</vt:lpstr>
      <vt:lpstr>Slide 20</vt:lpstr>
      <vt:lpstr>Slide 21</vt:lpstr>
    </vt:vector>
  </TitlesOfParts>
  <Company>UOA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PP</dc:creator>
  <cp:lastModifiedBy>Panos</cp:lastModifiedBy>
  <cp:revision>143</cp:revision>
  <dcterms:created xsi:type="dcterms:W3CDTF">2007-01-12T07:54:04Z</dcterms:created>
  <dcterms:modified xsi:type="dcterms:W3CDTF">2014-06-23T04:56:01Z</dcterms:modified>
</cp:coreProperties>
</file>