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5" r:id="rId8"/>
    <p:sldId id="287" r:id="rId9"/>
    <p:sldId id="286" r:id="rId10"/>
    <p:sldId id="282" r:id="rId11"/>
    <p:sldId id="281" r:id="rId12"/>
    <p:sldId id="283" r:id="rId13"/>
    <p:sldId id="284" r:id="rId14"/>
    <p:sldId id="260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9133" autoAdjust="0"/>
  </p:normalViewPr>
  <p:slideViewPr>
    <p:cSldViewPr>
      <p:cViewPr varScale="1">
        <p:scale>
          <a:sx n="128" d="100"/>
          <a:sy n="128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F02FC4-2B28-4F26-9A2E-E41423616F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F68768-5352-45AB-9ABB-9F601E081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59229-DF25-4824-9B20-8EF3613DC869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440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260350"/>
            <a:ext cx="7777163" cy="1439863"/>
          </a:xfrm>
        </p:spPr>
        <p:txBody>
          <a:bodyPr anchor="b"/>
          <a:lstStyle>
            <a:lvl1pPr algn="ctr">
              <a:defRPr sz="1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971550" y="1916113"/>
            <a:ext cx="7777163" cy="403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800">
                <a:effectLst/>
              </a:defRPr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BA8B56C-104B-4B15-B5DC-9AF8CFD001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307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 userDrawn="1"/>
        </p:nvSpPr>
        <p:spPr bwMode="auto">
          <a:xfrm>
            <a:off x="107950" y="765175"/>
            <a:ext cx="64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 sz="3000"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ttering.edu/~drussell/demo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777163" cy="865188"/>
          </a:xfrm>
        </p:spPr>
        <p:txBody>
          <a:bodyPr/>
          <a:lstStyle/>
          <a:p>
            <a:pPr eaLnBrk="1" hangingPunct="1"/>
            <a:r>
              <a:rPr lang="el-GR" sz="3200" smtClean="0"/>
              <a:t>Ήχος και ομιλία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2997200"/>
            <a:ext cx="5113337" cy="2160588"/>
          </a:xfrm>
          <a:noFill/>
        </p:spPr>
        <p:txBody>
          <a:bodyPr/>
          <a:lstStyle/>
          <a:p>
            <a:pPr eaLnBrk="1" hangingPunct="1"/>
            <a:r>
              <a:rPr lang="el-GR" sz="1000" smtClean="0"/>
              <a:t>		</a:t>
            </a:r>
          </a:p>
          <a:p>
            <a:pPr algn="ctr" eaLnBrk="1" hangingPunct="1"/>
            <a:r>
              <a:rPr lang="el-GR" b="1" smtClean="0"/>
              <a:t>Εργαστήριο Ιατρικής Φυσικής</a:t>
            </a:r>
            <a:endParaRPr lang="en-US" b="1" smtClean="0"/>
          </a:p>
          <a:p>
            <a:pPr algn="ctr" eaLnBrk="1" hangingPunct="1"/>
            <a:endParaRPr lang="en-US" b="1" smtClean="0"/>
          </a:p>
          <a:p>
            <a:pPr algn="ctr" eaLnBrk="1" hangingPunct="1"/>
            <a:r>
              <a:rPr lang="el-GR" b="1" smtClean="0"/>
              <a:t>Π. Παπαγιάννης</a:t>
            </a:r>
          </a:p>
          <a:p>
            <a:pPr algn="ctr" eaLnBrk="1" hangingPunct="1"/>
            <a:endParaRPr lang="en-US" b="1" smtClean="0"/>
          </a:p>
          <a:p>
            <a:pPr algn="ctr" eaLnBrk="1" hangingPunct="1"/>
            <a:r>
              <a:rPr lang="en-US" sz="1600" b="1" smtClean="0"/>
              <a:t>210 7462442</a:t>
            </a:r>
          </a:p>
          <a:p>
            <a:pPr algn="ctr" eaLnBrk="1" hangingPunct="1"/>
            <a:r>
              <a:rPr lang="en-US" sz="1600" b="1" smtClean="0"/>
              <a:t>ppapagi@phys.uoa.gr</a:t>
            </a:r>
            <a:endParaRPr lang="el-GR" sz="1600" b="1" smtClean="0"/>
          </a:p>
        </p:txBody>
      </p:sp>
      <p:pic>
        <p:nvPicPr>
          <p:cNvPr id="5124" name="Picture 5" descr="webmail-athena-head--uoa-t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73075"/>
            <a:ext cx="8318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65300" y="2027238"/>
            <a:ext cx="59912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Στις φωνητικές χορδές διαδίδονται στάσιμα κύματα </a:t>
            </a:r>
          </a:p>
          <a:p>
            <a:pPr algn="ctr"/>
            <a:r>
              <a:rPr lang="el-GR" sz="2000">
                <a:latin typeface="Tahoma" pitchFamily="34" charset="0"/>
              </a:rPr>
              <a:t>με συγκεκριμένο φάσμα συχνοτήτων</a:t>
            </a:r>
            <a:r>
              <a:rPr lang="el-GR"/>
              <a:t>.</a:t>
            </a:r>
          </a:p>
          <a:p>
            <a:pPr algn="ctr"/>
            <a:endParaRPr lang="el-GR" sz="2000">
              <a:latin typeface="Tahoma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042988" y="2914650"/>
            <a:ext cx="7920037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Το γλωττιδικό κύμα ήχου έχει το ίδιο φάσμα συχνοτήτων.</a:t>
            </a:r>
          </a:p>
          <a:p>
            <a:pPr algn="ctr"/>
            <a:endParaRPr lang="el-GR" sz="2000"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Η θεμελιώδης συχνότητα του εξαρτάται από τη μάζα και την τάση των φωνητικών χορδών.</a:t>
            </a:r>
          </a:p>
          <a:p>
            <a:pPr algn="ctr"/>
            <a:endParaRPr lang="el-GR" sz="2000"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Για τους άνδρες η θεμελιώδης συχνότητα είναι περίπου 125 </a:t>
            </a:r>
            <a:r>
              <a:rPr lang="en-US" sz="2000">
                <a:latin typeface="Tahoma" pitchFamily="34" charset="0"/>
              </a:rPr>
              <a:t>Hz</a:t>
            </a:r>
            <a:r>
              <a:rPr lang="el-GR" sz="2000">
                <a:latin typeface="Tahoma" pitchFamily="34" charset="0"/>
              </a:rPr>
              <a:t> ενώ για τις γυναίκες είναι περίπου 250 Η</a:t>
            </a:r>
            <a:r>
              <a:rPr lang="en-US" sz="2000">
                <a:latin typeface="Tahoma" pitchFamily="34" charset="0"/>
              </a:rPr>
              <a:t>z</a:t>
            </a:r>
            <a:r>
              <a:rPr lang="el-GR" sz="2000">
                <a:latin typeface="Tahoma" pitchFamily="34" charset="0"/>
              </a:rPr>
              <a:t>. </a:t>
            </a:r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03350" y="1125538"/>
            <a:ext cx="6873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ΚΑΙ</a:t>
            </a:r>
            <a:r>
              <a:rPr lang="el-GR" sz="2000">
                <a:latin typeface="Tahoma" pitchFamily="34" charset="0"/>
              </a:rPr>
              <a:t> σε αέριο εντός κοιλότητας διαδίδονται στάσιμα κύματα </a:t>
            </a:r>
          </a:p>
          <a:p>
            <a:pPr algn="ctr"/>
            <a:r>
              <a:rPr lang="el-GR" sz="2000">
                <a:latin typeface="Tahoma" pitchFamily="34" charset="0"/>
              </a:rPr>
              <a:t>είτε η κοιλότητα είναι ανοικτή είτε κλειστή</a:t>
            </a:r>
          </a:p>
        </p:txBody>
      </p:sp>
      <p:pic>
        <p:nvPicPr>
          <p:cNvPr id="30724" name="Picture 5" descr="stand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16113"/>
            <a:ext cx="61928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88913"/>
            <a:ext cx="5184776" cy="676275"/>
          </a:xfrm>
        </p:spPr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388" y="1878013"/>
            <a:ext cx="3960812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>
                <a:latin typeface="Tahoma" pitchFamily="34" charset="0"/>
              </a:rPr>
              <a:t>Έτσι καθώς το γλωττιδικό ηχητικό κύμα περνά μέσα από διάφορες φωνητικές κοιλότητες (φαρυγγική, στοματική, ρινική) φιλτράρονται ορισμένες από τις συχνότητες του.</a:t>
            </a:r>
          </a:p>
          <a:p>
            <a:pPr algn="just"/>
            <a:r>
              <a:rPr lang="el-GR" sz="2000">
                <a:latin typeface="Tahoma" pitchFamily="34" charset="0"/>
              </a:rPr>
              <a:t>Το σχήμα της φαρυγγικής και των ρινικών κοιλοτήτων είναι ιδιαίτερο για κάθε άνθρωπο και καθορίζει σε μεγάλο βαθμό τη χροιά της φωνής. </a:t>
            </a:r>
            <a:endParaRPr lang="en-US" sz="2000">
              <a:latin typeface="Tahoma" pitchFamily="34" charset="0"/>
            </a:endParaRPr>
          </a:p>
          <a:p>
            <a:pPr algn="just"/>
            <a:r>
              <a:rPr lang="el-GR" sz="2000">
                <a:latin typeface="Tahoma" pitchFamily="34" charset="0"/>
              </a:rPr>
              <a:t>Οίδημα ιστών οφειλόμενο σε κρυολόγημα θα επηρεάσει τη φωνή. </a:t>
            </a:r>
          </a:p>
        </p:txBody>
      </p:sp>
      <p:pic>
        <p:nvPicPr>
          <p:cNvPr id="31748" name="Picture 5" descr="untitled9"/>
          <p:cNvPicPr>
            <a:picLocks noChangeAspect="1" noChangeArrowheads="1"/>
          </p:cNvPicPr>
          <p:nvPr/>
        </p:nvPicPr>
        <p:blipFill>
          <a:blip r:embed="rId2" cstate="print"/>
          <a:srcRect l="14401" r="13509" b="29417"/>
          <a:stretch>
            <a:fillRect/>
          </a:stretch>
        </p:blipFill>
        <p:spPr bwMode="auto">
          <a:xfrm>
            <a:off x="4284663" y="620713"/>
            <a:ext cx="485933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392613" y="4005263"/>
            <a:ext cx="45720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>
                <a:latin typeface="Tahoma" pitchFamily="34" charset="0"/>
              </a:rPr>
              <a:t>Η στοματική κοιλότητα αλλάζει σχήμα με την κίνηση της γλώσσας, της κάτω γνάθου, της μαλθακής υπερώας και των παρειών για να παραχθούν διαφορετικοί φωνητικοί ήχοι.</a:t>
            </a:r>
            <a:endParaRPr lang="en-US" sz="2000">
              <a:latin typeface="Tahoma" pitchFamily="34" charset="0"/>
            </a:endParaRPr>
          </a:p>
          <a:p>
            <a:pPr algn="just"/>
            <a:r>
              <a:rPr lang="el-GR" sz="2000">
                <a:latin typeface="Tahoma" pitchFamily="34" charset="0"/>
              </a:rPr>
              <a:t>Ειδικά η γλώσσα, η υπερώα και οι παρειές χρησιμεύουν για την επιλογή των επιθυμητών ήχων από το σύνθετο γλωττιδικό κύμα.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Χαρακτηριστικά του φωνητικού κύματος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03313" y="1911350"/>
            <a:ext cx="382905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 dirty="0">
                <a:latin typeface="Tahoma" pitchFamily="34" charset="0"/>
              </a:rPr>
              <a:t>Η χροιά ή τόνος καθορίζεται από τη θεμελιώδη συχνότητα άρα από την τάση στις φωνητικές χορδές και </a:t>
            </a:r>
            <a:r>
              <a:rPr lang="el-GR" sz="2000" dirty="0" smtClean="0">
                <a:latin typeface="Tahoma" pitchFamily="34" charset="0"/>
              </a:rPr>
              <a:t>τα χαρακτηριστικά τους</a:t>
            </a:r>
            <a:r>
              <a:rPr lang="el-GR" sz="2000" dirty="0">
                <a:latin typeface="Tahoma" pitchFamily="34" charset="0"/>
              </a:rPr>
              <a:t>, και το σχήμα των φωνητικών κοιλοτήτων που είναι ιδιαίτερο για κάθε άνθρωπο.</a:t>
            </a:r>
          </a:p>
          <a:p>
            <a:pPr algn="just"/>
            <a:endParaRPr lang="el-GR" sz="2000" dirty="0">
              <a:latin typeface="Tahoma" pitchFamily="34" charset="0"/>
            </a:endParaRPr>
          </a:p>
          <a:p>
            <a:pPr algn="just"/>
            <a:r>
              <a:rPr lang="el-GR" sz="2000" dirty="0">
                <a:latin typeface="Tahoma" pitchFamily="34" charset="0"/>
              </a:rPr>
              <a:t>Η ένταση της φωνής καθορίζεται από την πίεση που παρέχουν οι πνεύμονες.</a:t>
            </a:r>
          </a:p>
        </p:txBody>
      </p:sp>
      <p:pic>
        <p:nvPicPr>
          <p:cNvPr id="32772" name="Picture 4" descr="tone"/>
          <p:cNvPicPr>
            <a:picLocks noChangeAspect="1" noChangeArrowheads="1"/>
          </p:cNvPicPr>
          <p:nvPr/>
        </p:nvPicPr>
        <p:blipFill>
          <a:blip r:embed="rId2" cstate="print"/>
          <a:srcRect l="10866" r="5493" b="1526"/>
          <a:stretch>
            <a:fillRect/>
          </a:stretch>
        </p:blipFill>
        <p:spPr bwMode="auto">
          <a:xfrm>
            <a:off x="5219700" y="1484313"/>
            <a:ext cx="35702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2060575"/>
            <a:ext cx="8229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000" b="1" dirty="0" err="1" smtClean="0"/>
              <a:t>J.R.Cameron</a:t>
            </a:r>
            <a:r>
              <a:rPr lang="en-US" sz="2000" b="1" dirty="0" smtClean="0"/>
              <a:t>, </a:t>
            </a:r>
            <a:r>
              <a:rPr lang="el-GR" sz="2000" b="1" dirty="0" smtClean="0"/>
              <a:t>Φυσική του ανθρώπινου σώματος, Κεφ. 10</a:t>
            </a:r>
            <a:endParaRPr lang="en-US" sz="2000" b="1" dirty="0" smtClean="0"/>
          </a:p>
          <a:p>
            <a:pPr algn="ctr" eaLnBrk="1" hangingPunct="1">
              <a:defRPr/>
            </a:pPr>
            <a:endParaRPr lang="el-GR" sz="2000" b="1" dirty="0" smtClean="0"/>
          </a:p>
          <a:p>
            <a:pPr algn="ctr" eaLnBrk="1" hangingPunct="1">
              <a:defRPr/>
            </a:pPr>
            <a:r>
              <a:rPr lang="en-US" sz="2000" b="1" dirty="0" smtClean="0"/>
              <a:t>I. P. Herman, Physics of the human body</a:t>
            </a:r>
            <a:r>
              <a:rPr lang="el-GR" sz="2000" b="1" dirty="0" smtClean="0"/>
              <a:t>, </a:t>
            </a:r>
            <a:r>
              <a:rPr lang="en-US" sz="2000" b="1" dirty="0" smtClean="0"/>
              <a:t>Ch</a:t>
            </a:r>
            <a:r>
              <a:rPr lang="el-GR" sz="2000" b="1" dirty="0" smtClean="0"/>
              <a:t>. 10</a:t>
            </a:r>
            <a:endParaRPr lang="en-US" sz="2000" b="1" dirty="0" smtClean="0"/>
          </a:p>
          <a:p>
            <a:pPr algn="ctr" eaLnBrk="1" hangingPunct="1">
              <a:defRPr/>
            </a:pPr>
            <a:endParaRPr lang="en-US" sz="2000" b="1" dirty="0" smtClean="0"/>
          </a:p>
          <a:p>
            <a:pPr algn="ctr" eaLnBrk="1" hangingPunct="1">
              <a:defRPr/>
            </a:pPr>
            <a:r>
              <a:rPr lang="el-GR" sz="2000" b="1" dirty="0" smtClean="0"/>
              <a:t>Κινούμενα σχέδια του </a:t>
            </a:r>
            <a:r>
              <a:rPr lang="en-US" sz="2000" b="1" dirty="0" smtClean="0"/>
              <a:t>Dr Dan Russell</a:t>
            </a:r>
            <a:endParaRPr lang="el-GR" sz="2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000" b="1" dirty="0" smtClean="0"/>
              <a:t>από τον διαδικτυακό τόπο</a:t>
            </a:r>
            <a:r>
              <a:rPr lang="en-US" sz="2000" b="1" dirty="0" smtClean="0"/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000" b="1" dirty="0" smtClean="0">
                <a:hlinkClick r:id="rId2"/>
              </a:rPr>
              <a:t>http://www.kettering.edu/~drussell/demos.html</a:t>
            </a:r>
            <a:r>
              <a:rPr lang="en-US" sz="2000" b="1" dirty="0" smtClean="0"/>
              <a:t> </a:t>
            </a:r>
            <a:r>
              <a:rPr lang="el-GR" sz="2000" b="1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l-GR" dirty="0" smtClean="0"/>
              <a:t>Αναφορές</a:t>
            </a:r>
            <a:r>
              <a:rPr lang="en-US" dirty="0" smtClean="0"/>
              <a:t>: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Παραγωγή του Λόγου (Φώνηση)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pic>
        <p:nvPicPr>
          <p:cNvPr id="21507" name="Picture 4" descr="untitled6"/>
          <p:cNvPicPr>
            <a:picLocks noChangeAspect="1" noChangeArrowheads="1"/>
          </p:cNvPicPr>
          <p:nvPr/>
        </p:nvPicPr>
        <p:blipFill>
          <a:blip r:embed="rId2" cstate="print"/>
          <a:srcRect l="7912" r="8710" b="34236"/>
          <a:stretch>
            <a:fillRect/>
          </a:stretch>
        </p:blipFill>
        <p:spPr bwMode="auto">
          <a:xfrm>
            <a:off x="179388" y="1484313"/>
            <a:ext cx="4321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untitled7"/>
          <p:cNvPicPr>
            <a:picLocks noChangeAspect="1" noChangeArrowheads="1"/>
          </p:cNvPicPr>
          <p:nvPr/>
        </p:nvPicPr>
        <p:blipFill>
          <a:blip r:embed="rId3" cstate="print"/>
          <a:srcRect l="7872" r="10475" b="15446"/>
          <a:stretch>
            <a:fillRect/>
          </a:stretch>
        </p:blipFill>
        <p:spPr bwMode="auto">
          <a:xfrm>
            <a:off x="4572000" y="1555750"/>
            <a:ext cx="45370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4140200" cy="1431925"/>
          </a:xfrm>
        </p:spPr>
        <p:txBody>
          <a:bodyPr/>
          <a:lstStyle/>
          <a:p>
            <a:pPr algn="ctr" eaLnBrk="1" hangingPunct="1"/>
            <a:r>
              <a:rPr lang="el-GR" smtClean="0"/>
              <a:t>Παραγωγή του Λόγου </a:t>
            </a:r>
            <a:br>
              <a:rPr lang="el-GR" smtClean="0"/>
            </a:br>
            <a:r>
              <a:rPr lang="el-GR" sz="2000" smtClean="0"/>
              <a:t>το γλωττιδικό κύμα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pic>
        <p:nvPicPr>
          <p:cNvPr id="22531" name="Picture 5" descr="glotis"/>
          <p:cNvPicPr>
            <a:picLocks noChangeAspect="1" noChangeArrowheads="1"/>
          </p:cNvPicPr>
          <p:nvPr/>
        </p:nvPicPr>
        <p:blipFill>
          <a:blip r:embed="rId2" cstate="print"/>
          <a:srcRect l="6001" t="2966" r="3928" b="4285"/>
          <a:stretch>
            <a:fillRect/>
          </a:stretch>
        </p:blipFill>
        <p:spPr bwMode="auto">
          <a:xfrm>
            <a:off x="5292725" y="0"/>
            <a:ext cx="280828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buzzer"/>
          <p:cNvPicPr>
            <a:picLocks noChangeAspect="1" noChangeArrowheads="1"/>
          </p:cNvPicPr>
          <p:nvPr/>
        </p:nvPicPr>
        <p:blipFill>
          <a:blip r:embed="rId3" cstate="print"/>
          <a:srcRect l="19543" t="3305" r="10159" b="50629"/>
          <a:stretch>
            <a:fillRect/>
          </a:stretch>
        </p:blipFill>
        <p:spPr bwMode="auto">
          <a:xfrm>
            <a:off x="468313" y="2133600"/>
            <a:ext cx="38465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buzzer"/>
          <p:cNvPicPr>
            <a:picLocks noChangeAspect="1" noChangeArrowheads="1"/>
          </p:cNvPicPr>
          <p:nvPr/>
        </p:nvPicPr>
        <p:blipFill>
          <a:blip r:embed="rId3" cstate="print"/>
          <a:srcRect l="19543" t="49371" r="10159"/>
          <a:stretch>
            <a:fillRect/>
          </a:stretch>
        </p:blipFill>
        <p:spPr bwMode="auto">
          <a:xfrm>
            <a:off x="4572000" y="1989138"/>
            <a:ext cx="3846513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pic>
        <p:nvPicPr>
          <p:cNvPr id="23555" name="Picture 7" descr="sup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7082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419475" y="2060575"/>
            <a:ext cx="2338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Tahoma" pitchFamily="34" charset="0"/>
              </a:rPr>
              <a:t>Υπέρθεση κυμάτων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pic>
        <p:nvPicPr>
          <p:cNvPr id="24579" name="Picture 4" descr="sup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3372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908175" y="1844675"/>
            <a:ext cx="61404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Υπέρθεση αρμονικών κυμάτων που διαδίδονται στην </a:t>
            </a:r>
          </a:p>
          <a:p>
            <a:pPr algn="ctr"/>
            <a:r>
              <a:rPr lang="el-GR" sz="2000">
                <a:latin typeface="Tahoma" pitchFamily="34" charset="0"/>
              </a:rPr>
              <a:t>ίδια κατεύθυνση, με ίδιο πλάτος και διαφορά φάσης </a:t>
            </a:r>
          </a:p>
          <a:p>
            <a:pPr algn="ctr"/>
            <a:r>
              <a:rPr lang="el-GR" sz="2000">
                <a:latin typeface="Tahoma" pitchFamily="34" charset="0"/>
              </a:rPr>
              <a:t>δίνει λόγω ενισχυτικής και καταστροφικής υπέρθεσης</a:t>
            </a:r>
          </a:p>
          <a:p>
            <a:pPr algn="ctr"/>
            <a:r>
              <a:rPr lang="el-GR" sz="2000">
                <a:latin typeface="Tahoma" pitchFamily="34" charset="0"/>
              </a:rPr>
              <a:t>ένα οδεύων κύμα με διπλάσιο πλάτος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pic>
        <p:nvPicPr>
          <p:cNvPr id="25603" name="Picture 3" descr="sup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68638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057275" y="2060575"/>
            <a:ext cx="81502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Υπέρθεση αρμονικών κυμάτων που διαδίδονται </a:t>
            </a:r>
          </a:p>
          <a:p>
            <a:pPr algn="ctr"/>
            <a:r>
              <a:rPr lang="el-GR" sz="2000">
                <a:latin typeface="Tahoma" pitchFamily="34" charset="0"/>
              </a:rPr>
              <a:t>σε  αντίθετη κατεύθυνση, με ίδιο πλάτος και φάση</a:t>
            </a:r>
          </a:p>
          <a:p>
            <a:pPr algn="ctr"/>
            <a:r>
              <a:rPr lang="el-GR" sz="2000">
                <a:latin typeface="Tahoma" pitchFamily="34" charset="0"/>
              </a:rPr>
              <a:t>δίνει στάσιμο κύμα με συγκεκριμένο μήκος κύματος</a:t>
            </a:r>
            <a:r>
              <a:rPr lang="en-US" sz="2000">
                <a:latin typeface="Tahoma" pitchFamily="34" charset="0"/>
              </a:rPr>
              <a:t> </a:t>
            </a:r>
            <a:r>
              <a:rPr lang="el-GR" sz="2000">
                <a:latin typeface="Tahoma" pitchFamily="34" charset="0"/>
              </a:rPr>
              <a:t>και άρα συχνότητα</a:t>
            </a:r>
          </a:p>
          <a:p>
            <a:pPr algn="ctr"/>
            <a:endParaRPr lang="el-GR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47838" y="2060575"/>
            <a:ext cx="67675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Σε ποια περίπτωση μπορεί να διαδίδονται αρμονικά κύματα</a:t>
            </a:r>
          </a:p>
          <a:p>
            <a:pPr algn="ctr"/>
            <a:r>
              <a:rPr lang="el-GR" sz="2000">
                <a:latin typeface="Tahoma" pitchFamily="34" charset="0"/>
              </a:rPr>
              <a:t>με ίδιο πλάτος και φάση σε  αντίθετη κατεύθυνση; </a:t>
            </a:r>
          </a:p>
        </p:txBody>
      </p:sp>
      <p:pic>
        <p:nvPicPr>
          <p:cNvPr id="26628" name="Picture 5" descr="stan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2997200"/>
            <a:ext cx="2952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mo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2997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77963" y="2060575"/>
            <a:ext cx="74215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Στην πράξη διαδίδεται μια επαλληλία των στάσιμων κυμάτων με </a:t>
            </a:r>
            <a:endParaRPr lang="en-US" sz="2000">
              <a:latin typeface="Tahoma" pitchFamily="34" charset="0"/>
            </a:endParaRPr>
          </a:p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χαρακτηριστικό φάσμα συχνοτήτων</a:t>
            </a:r>
            <a:r>
              <a:rPr lang="el-GR" sz="2000">
                <a:latin typeface="Tahoma" pitchFamily="34" charset="0"/>
              </a:rPr>
              <a:t> </a:t>
            </a:r>
            <a:endParaRPr lang="en-US" sz="2000"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που μπορεί να βρεθεί με ανάλυση </a:t>
            </a:r>
            <a:r>
              <a:rPr lang="en-US" sz="2000">
                <a:latin typeface="Tahoma" pitchFamily="34" charset="0"/>
              </a:rPr>
              <a:t>Fourier</a:t>
            </a:r>
            <a:r>
              <a:rPr lang="el-GR" sz="2000">
                <a:latin typeface="Tahoma" pitchFamily="34" charset="0"/>
              </a:rPr>
              <a:t>.</a:t>
            </a:r>
          </a:p>
        </p:txBody>
      </p:sp>
      <p:pic>
        <p:nvPicPr>
          <p:cNvPr id="27652" name="Picture 6" descr="ff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724400"/>
            <a:ext cx="4552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ff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3" y="3068638"/>
            <a:ext cx="45735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ff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45370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Φώνηση και στάσιμα κύματα</a:t>
            </a:r>
            <a:r>
              <a:rPr lang="en-US" smtClean="0"/>
              <a:t/>
            </a:r>
            <a:br>
              <a:rPr lang="en-US" smtClean="0"/>
            </a:br>
            <a:endParaRPr lang="el-GR" smtClean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57450" y="2060575"/>
            <a:ext cx="5392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Όταν το ένα άκρο μιας χορδής είναι ελεύθερο;</a:t>
            </a:r>
          </a:p>
        </p:txBody>
      </p:sp>
      <p:pic>
        <p:nvPicPr>
          <p:cNvPr id="28676" name="Picture 6" descr="so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7082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7082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3346</TotalTime>
  <Words>422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Shimmer</vt:lpstr>
      <vt:lpstr>Ήχος και ομιλία</vt:lpstr>
      <vt:lpstr>Παραγωγή του Λόγου (Φώνηση) </vt:lpstr>
      <vt:lpstr>Παραγωγή του Λόγου  το γλωττιδικό κύμα </vt:lpstr>
      <vt:lpstr>Φώνηση και στάσιμα κύματα </vt:lpstr>
      <vt:lpstr>Φώνηση και στάσιμα κύματα </vt:lpstr>
      <vt:lpstr>Φώνηση και στάσιμα κύματα </vt:lpstr>
      <vt:lpstr>Φώνηση και στάσιμα κύματα </vt:lpstr>
      <vt:lpstr>Φώνηση και στάσιμα κύματα </vt:lpstr>
      <vt:lpstr>Φώνηση και στάσιμα κύματα </vt:lpstr>
      <vt:lpstr>Φώνηση και στάσιμα κύματα </vt:lpstr>
      <vt:lpstr>Φώνηση και στάσιμα κύματα </vt:lpstr>
      <vt:lpstr>Φώνηση και στάσιμα κύματα </vt:lpstr>
      <vt:lpstr>Χαρακτηριστικά του φωνητικού κύματος </vt:lpstr>
      <vt:lpstr>Αναφορές:</vt:lpstr>
    </vt:vector>
  </TitlesOfParts>
  <Company>UOA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</dc:creator>
  <cp:lastModifiedBy>Panos</cp:lastModifiedBy>
  <cp:revision>142</cp:revision>
  <dcterms:created xsi:type="dcterms:W3CDTF">2007-01-12T07:54:04Z</dcterms:created>
  <dcterms:modified xsi:type="dcterms:W3CDTF">2014-06-25T04:43:21Z</dcterms:modified>
</cp:coreProperties>
</file>