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57" r:id="rId5"/>
    <p:sldId id="268" r:id="rId6"/>
    <p:sldId id="258" r:id="rId7"/>
    <p:sldId id="266" r:id="rId8"/>
    <p:sldId id="265" r:id="rId9"/>
    <p:sldId id="263" r:id="rId10"/>
    <p:sldId id="259" r:id="rId11"/>
    <p:sldId id="279" r:id="rId12"/>
    <p:sldId id="260" r:id="rId13"/>
    <p:sldId id="261" r:id="rId14"/>
    <p:sldId id="277" r:id="rId15"/>
    <p:sldId id="273" r:id="rId16"/>
    <p:sldId id="274" r:id="rId17"/>
    <p:sldId id="262" r:id="rId18"/>
    <p:sldId id="278" r:id="rId19"/>
    <p:sldId id="281" r:id="rId20"/>
    <p:sldId id="269" r:id="rId21"/>
    <p:sldId id="270" r:id="rId22"/>
    <p:sldId id="275" r:id="rId23"/>
    <p:sldId id="283" r:id="rId24"/>
    <p:sldId id="282" r:id="rId25"/>
    <p:sldId id="284" r:id="rId26"/>
    <p:sldId id="294" r:id="rId27"/>
    <p:sldId id="285" r:id="rId28"/>
    <p:sldId id="286" r:id="rId29"/>
    <p:sldId id="287" r:id="rId30"/>
    <p:sldId id="289" r:id="rId31"/>
    <p:sldId id="288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3276-454E-4DA6-A386-F4A0996C9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486C5-3E3E-491A-B43A-AD7B37B4E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322B-9CB6-4CF1-A52A-B0A86E9CC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70D6-98CA-4280-8B70-EDB4C4847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62E37-036E-4E6C-B076-C63743326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5C576-9220-4161-922B-658C1EC40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E5BB7-0ED4-4135-AF56-70A9FC4E6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25347-0839-4F2D-84C5-5BEAEF406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4C5DC-29AA-455E-9121-EF4497938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0ABA8-7886-4246-9A0A-79C95C4D4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0CEDC-7CFB-45FE-8628-EED7EA07C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3C1477E-4023-4D4C-8FDE-B92F7F1FA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rgbClr val="FFFF00"/>
                </a:solidFill>
              </a:rPr>
              <a:t>Νοσήματα επινεφριδίων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chemeClr val="bg1"/>
                </a:solidFill>
              </a:rPr>
              <a:t>Υπερλειτουργία</a:t>
            </a:r>
          </a:p>
          <a:p>
            <a:pPr lvl="1" eaLnBrk="1" hangingPunct="1"/>
            <a:r>
              <a:rPr lang="el-GR" smtClean="0">
                <a:solidFill>
                  <a:schemeClr val="bg1"/>
                </a:solidFill>
              </a:rPr>
              <a:t>Σύνδρομο </a:t>
            </a:r>
            <a:r>
              <a:rPr lang="en-US" smtClean="0">
                <a:solidFill>
                  <a:schemeClr val="bg1"/>
                </a:solidFill>
              </a:rPr>
              <a:t>Cushing</a:t>
            </a:r>
            <a:r>
              <a:rPr lang="el-GR" smtClean="0">
                <a:solidFill>
                  <a:schemeClr val="bg1"/>
                </a:solidFill>
              </a:rPr>
              <a:t> (</a:t>
            </a:r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 </a:t>
            </a:r>
            <a:r>
              <a:rPr lang="el-GR" smtClean="0">
                <a:solidFill>
                  <a:schemeClr val="bg1"/>
                </a:solidFill>
              </a:rPr>
              <a:t>κορτιζόλη)</a:t>
            </a:r>
            <a:endParaRPr lang="en-US" smtClean="0">
              <a:solidFill>
                <a:schemeClr val="bg1"/>
              </a:solidFill>
            </a:endParaRPr>
          </a:p>
          <a:p>
            <a:pPr lvl="1" eaLnBrk="1" hangingPunct="1"/>
            <a:r>
              <a:rPr lang="el-GR" smtClean="0">
                <a:solidFill>
                  <a:schemeClr val="bg1"/>
                </a:solidFill>
              </a:rPr>
              <a:t>Υπεραλδοστερονισμός (</a:t>
            </a:r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el-GR" smtClean="0">
                <a:solidFill>
                  <a:schemeClr val="bg1"/>
                </a:solidFill>
              </a:rPr>
              <a:t> αλδοστερόνη-σύνδρομο </a:t>
            </a:r>
            <a:r>
              <a:rPr lang="en-US" smtClean="0">
                <a:solidFill>
                  <a:schemeClr val="bg1"/>
                </a:solidFill>
              </a:rPr>
              <a:t>Conn</a:t>
            </a:r>
            <a:r>
              <a:rPr lang="el-GR" smtClean="0">
                <a:solidFill>
                  <a:schemeClr val="bg1"/>
                </a:solidFill>
              </a:rPr>
              <a:t>)</a:t>
            </a:r>
          </a:p>
          <a:p>
            <a:pPr lvl="1" eaLnBrk="1" hangingPunct="1"/>
            <a:r>
              <a:rPr lang="el-GR" smtClean="0">
                <a:solidFill>
                  <a:schemeClr val="bg1"/>
                </a:solidFill>
              </a:rPr>
              <a:t>Περίσσεια ανδρογόνων (</a:t>
            </a:r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el-GR" smtClean="0">
                <a:solidFill>
                  <a:schemeClr val="bg1"/>
                </a:solidFill>
              </a:rPr>
              <a:t> ανδρογόνα)</a:t>
            </a:r>
          </a:p>
          <a:p>
            <a:pPr lvl="1" eaLnBrk="1" hangingPunct="1"/>
            <a:endParaRPr lang="el-GR" smtClean="0">
              <a:solidFill>
                <a:schemeClr val="bg1"/>
              </a:solidFill>
            </a:endParaRPr>
          </a:p>
          <a:p>
            <a:pPr eaLnBrk="1" hangingPunct="1"/>
            <a:r>
              <a:rPr lang="el-GR" b="1" smtClean="0">
                <a:solidFill>
                  <a:schemeClr val="bg1"/>
                </a:solidFill>
              </a:rPr>
              <a:t>Υπολειτουργία</a:t>
            </a:r>
          </a:p>
          <a:p>
            <a:pPr lvl="1" eaLnBrk="1" hangingPunct="1"/>
            <a:r>
              <a:rPr lang="el-GR" smtClean="0">
                <a:solidFill>
                  <a:schemeClr val="bg1"/>
                </a:solidFill>
              </a:rPr>
              <a:t>Επινεφριδιακή ανεπάρκεια</a:t>
            </a:r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Oct26$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487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rgbClr val="FFFF00"/>
                </a:solidFill>
              </a:rPr>
              <a:t>Νοσήματα επινεφριδίων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chemeClr val="bg1"/>
                </a:solidFill>
              </a:rPr>
              <a:t>Υπερλειτουργία</a:t>
            </a:r>
          </a:p>
          <a:p>
            <a:pPr lvl="1" eaLnBrk="1" hangingPunct="1"/>
            <a:r>
              <a:rPr lang="el-GR" smtClean="0">
                <a:solidFill>
                  <a:schemeClr val="bg1"/>
                </a:solidFill>
              </a:rPr>
              <a:t>Σύνδρομο </a:t>
            </a:r>
            <a:r>
              <a:rPr lang="en-US" smtClean="0">
                <a:solidFill>
                  <a:schemeClr val="bg1"/>
                </a:solidFill>
              </a:rPr>
              <a:t>Cushing</a:t>
            </a:r>
            <a:r>
              <a:rPr lang="el-GR" smtClean="0">
                <a:solidFill>
                  <a:schemeClr val="bg1"/>
                </a:solidFill>
              </a:rPr>
              <a:t> (</a:t>
            </a:r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 </a:t>
            </a:r>
            <a:r>
              <a:rPr lang="el-GR" smtClean="0">
                <a:solidFill>
                  <a:schemeClr val="bg1"/>
                </a:solidFill>
              </a:rPr>
              <a:t>κορτιζόλη)</a:t>
            </a:r>
            <a:endParaRPr lang="en-US" smtClean="0">
              <a:solidFill>
                <a:schemeClr val="bg1"/>
              </a:solidFill>
            </a:endParaRPr>
          </a:p>
          <a:p>
            <a:pPr lvl="1" eaLnBrk="1" hangingPunct="1"/>
            <a:r>
              <a:rPr lang="el-GR" smtClean="0">
                <a:solidFill>
                  <a:schemeClr val="bg1"/>
                </a:solidFill>
              </a:rPr>
              <a:t>Υπεραλδοστερονισμός (</a:t>
            </a:r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el-GR" smtClean="0">
                <a:solidFill>
                  <a:schemeClr val="bg1"/>
                </a:solidFill>
              </a:rPr>
              <a:t> αλδοστερόνη-σύνδρομο </a:t>
            </a:r>
            <a:r>
              <a:rPr lang="en-US" smtClean="0">
                <a:solidFill>
                  <a:schemeClr val="bg1"/>
                </a:solidFill>
              </a:rPr>
              <a:t>Conn</a:t>
            </a:r>
            <a:r>
              <a:rPr lang="el-GR" smtClean="0">
                <a:solidFill>
                  <a:schemeClr val="bg1"/>
                </a:solidFill>
              </a:rPr>
              <a:t>)</a:t>
            </a:r>
          </a:p>
          <a:p>
            <a:pPr lvl="1" eaLnBrk="1" hangingPunct="1"/>
            <a:r>
              <a:rPr lang="el-GR" smtClean="0">
                <a:solidFill>
                  <a:schemeClr val="bg1"/>
                </a:solidFill>
              </a:rPr>
              <a:t>Περίσσεια ανδρογόνων (</a:t>
            </a:r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el-GR" smtClean="0">
                <a:solidFill>
                  <a:schemeClr val="bg1"/>
                </a:solidFill>
              </a:rPr>
              <a:t> ανδρογόνα)</a:t>
            </a:r>
          </a:p>
          <a:p>
            <a:pPr lvl="1" eaLnBrk="1" hangingPunct="1"/>
            <a:endParaRPr lang="el-GR" smtClean="0">
              <a:solidFill>
                <a:schemeClr val="bg1"/>
              </a:solidFill>
            </a:endParaRPr>
          </a:p>
          <a:p>
            <a:pPr eaLnBrk="1" hangingPunct="1"/>
            <a:r>
              <a:rPr lang="el-GR" b="1" smtClean="0">
                <a:solidFill>
                  <a:schemeClr val="bg1"/>
                </a:solidFill>
              </a:rPr>
              <a:t>Υπολειτουργία</a:t>
            </a:r>
          </a:p>
          <a:p>
            <a:pPr lvl="1" eaLnBrk="1" hangingPunct="1"/>
            <a:r>
              <a:rPr lang="el-GR" smtClean="0">
                <a:solidFill>
                  <a:schemeClr val="bg1"/>
                </a:solidFill>
              </a:rPr>
              <a:t>Επινεφριδιακή ανεπάρκεια</a:t>
            </a:r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Oct26$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58610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69925" y="6361113"/>
            <a:ext cx="5487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Πρωτοπαθής επινεφριδιακή ανεπάρκεια= ν. </a:t>
            </a:r>
            <a:r>
              <a:rPr lang="en-US">
                <a:solidFill>
                  <a:schemeClr val="bg1"/>
                </a:solidFill>
              </a:rPr>
              <a:t>Addison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Oct26$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6324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>
                <a:solidFill>
                  <a:srgbClr val="FFFF00"/>
                </a:solidFill>
              </a:rPr>
              <a:t>Εργαστηριακά ευρήματα σε επινεφριδιακή ανεπάρκεια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eaLnBrk="1" hangingPunct="1"/>
            <a:r>
              <a:rPr lang="el-GR" smtClean="0">
                <a:solidFill>
                  <a:schemeClr val="bg1"/>
                </a:solidFill>
              </a:rPr>
              <a:t>Υπονατριαιμία</a:t>
            </a:r>
          </a:p>
          <a:p>
            <a:pPr eaLnBrk="1" hangingPunct="1"/>
            <a:r>
              <a:rPr lang="el-GR" smtClean="0">
                <a:solidFill>
                  <a:schemeClr val="bg1"/>
                </a:solidFill>
              </a:rPr>
              <a:t>Υπερκαλιαιμία</a:t>
            </a:r>
          </a:p>
          <a:p>
            <a:pPr eaLnBrk="1" hangingPunct="1"/>
            <a:r>
              <a:rPr lang="el-GR" smtClean="0">
                <a:solidFill>
                  <a:schemeClr val="bg1"/>
                </a:solidFill>
              </a:rPr>
              <a:t>Αναιμία</a:t>
            </a:r>
          </a:p>
          <a:p>
            <a:pPr eaLnBrk="1" hangingPunct="1"/>
            <a:r>
              <a:rPr lang="el-GR" smtClean="0">
                <a:solidFill>
                  <a:schemeClr val="bg1"/>
                </a:solidFill>
              </a:rPr>
              <a:t>Λεμφοκυττάρωση </a:t>
            </a:r>
          </a:p>
          <a:p>
            <a:pPr eaLnBrk="1" hangingPunct="1"/>
            <a:r>
              <a:rPr lang="el-GR" smtClean="0">
                <a:solidFill>
                  <a:schemeClr val="bg1"/>
                </a:solidFill>
              </a:rPr>
              <a:t>Ηωσινοφιλία</a:t>
            </a: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Imag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62000"/>
            <a:ext cx="5410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ECG patterns in hypokalemia and hyperkalemia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6934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Oct26$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5486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Oct27$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990600" y="5867400"/>
            <a:ext cx="668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Εναλλακτικά: 100 </a:t>
            </a:r>
            <a:r>
              <a:rPr lang="en-US">
                <a:solidFill>
                  <a:schemeClr val="bg1"/>
                </a:solidFill>
              </a:rPr>
              <a:t>mg </a:t>
            </a:r>
            <a:r>
              <a:rPr lang="el-GR">
                <a:solidFill>
                  <a:schemeClr val="bg1"/>
                </a:solidFill>
              </a:rPr>
              <a:t>υδροκορτιζόνης εφάπαξ </a:t>
            </a:r>
            <a:r>
              <a:rPr lang="en-US">
                <a:solidFill>
                  <a:schemeClr val="bg1"/>
                </a:solidFill>
              </a:rPr>
              <a:t>i.v. </a:t>
            </a:r>
            <a:r>
              <a:rPr lang="el-GR">
                <a:solidFill>
                  <a:schemeClr val="bg1"/>
                </a:solidFill>
              </a:rPr>
              <a:t>και χορήγηση </a:t>
            </a:r>
            <a:endParaRPr lang="en-US">
              <a:solidFill>
                <a:schemeClr val="bg1"/>
              </a:solidFill>
            </a:endParaRPr>
          </a:p>
          <a:p>
            <a:r>
              <a:rPr lang="el-GR">
                <a:solidFill>
                  <a:schemeClr val="bg1"/>
                </a:solidFill>
              </a:rPr>
              <a:t>100 </a:t>
            </a:r>
            <a:r>
              <a:rPr lang="en-US">
                <a:solidFill>
                  <a:schemeClr val="bg1"/>
                </a:solidFill>
              </a:rPr>
              <a:t>mg </a:t>
            </a:r>
            <a:r>
              <a:rPr lang="el-GR">
                <a:solidFill>
                  <a:schemeClr val="bg1"/>
                </a:solidFill>
              </a:rPr>
              <a:t>υδροκορτιζόνης </a:t>
            </a:r>
            <a:r>
              <a:rPr lang="en-US">
                <a:solidFill>
                  <a:schemeClr val="bg1"/>
                </a:solidFill>
              </a:rPr>
              <a:t>i.v. </a:t>
            </a:r>
            <a:r>
              <a:rPr lang="el-GR">
                <a:solidFill>
                  <a:schemeClr val="bg1"/>
                </a:solidFill>
              </a:rPr>
              <a:t>κάθε 6 ώρες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rgbClr val="FFFF00"/>
                </a:solidFill>
              </a:rPr>
              <a:t>Νοσήματα επινεφριδίων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chemeClr val="bg1"/>
                </a:solidFill>
              </a:rPr>
              <a:t>Υπερλειτουργία</a:t>
            </a:r>
          </a:p>
          <a:p>
            <a:pPr lvl="1" eaLnBrk="1" hangingPunct="1"/>
            <a:r>
              <a:rPr lang="el-GR" smtClean="0">
                <a:solidFill>
                  <a:schemeClr val="bg1"/>
                </a:solidFill>
              </a:rPr>
              <a:t>Σύνδρομο </a:t>
            </a:r>
            <a:r>
              <a:rPr lang="en-US" smtClean="0">
                <a:solidFill>
                  <a:schemeClr val="bg1"/>
                </a:solidFill>
              </a:rPr>
              <a:t>Cushing</a:t>
            </a:r>
            <a:r>
              <a:rPr lang="el-GR" smtClean="0">
                <a:solidFill>
                  <a:schemeClr val="bg1"/>
                </a:solidFill>
              </a:rPr>
              <a:t> (</a:t>
            </a:r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 </a:t>
            </a:r>
            <a:r>
              <a:rPr lang="el-GR" smtClean="0">
                <a:solidFill>
                  <a:schemeClr val="bg1"/>
                </a:solidFill>
              </a:rPr>
              <a:t>κορτιζόλη)</a:t>
            </a:r>
            <a:endParaRPr lang="en-US" smtClean="0">
              <a:solidFill>
                <a:schemeClr val="bg1"/>
              </a:solidFill>
            </a:endParaRPr>
          </a:p>
          <a:p>
            <a:pPr lvl="1" eaLnBrk="1" hangingPunct="1"/>
            <a:r>
              <a:rPr lang="el-GR" smtClean="0">
                <a:solidFill>
                  <a:schemeClr val="bg1"/>
                </a:solidFill>
              </a:rPr>
              <a:t>Υπεραλδοστερονισμός (</a:t>
            </a:r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el-GR" smtClean="0">
                <a:solidFill>
                  <a:schemeClr val="bg1"/>
                </a:solidFill>
              </a:rPr>
              <a:t> αλδοστερόνη-σύνδρομο </a:t>
            </a:r>
            <a:r>
              <a:rPr lang="en-US" smtClean="0">
                <a:solidFill>
                  <a:schemeClr val="bg1"/>
                </a:solidFill>
              </a:rPr>
              <a:t>Conn</a:t>
            </a:r>
            <a:r>
              <a:rPr lang="el-GR" smtClean="0">
                <a:solidFill>
                  <a:schemeClr val="bg1"/>
                </a:solidFill>
              </a:rPr>
              <a:t>)</a:t>
            </a:r>
          </a:p>
          <a:p>
            <a:pPr lvl="1" eaLnBrk="1" hangingPunct="1"/>
            <a:r>
              <a:rPr lang="el-GR" smtClean="0">
                <a:solidFill>
                  <a:schemeClr val="bg1"/>
                </a:solidFill>
              </a:rPr>
              <a:t>Περίσσεια ανδρογόνων (</a:t>
            </a:r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el-GR" smtClean="0">
                <a:solidFill>
                  <a:schemeClr val="bg1"/>
                </a:solidFill>
              </a:rPr>
              <a:t> ανδρογόνα)</a:t>
            </a:r>
          </a:p>
          <a:p>
            <a:pPr lvl="1" eaLnBrk="1" hangingPunct="1"/>
            <a:endParaRPr lang="el-GR" smtClean="0">
              <a:solidFill>
                <a:schemeClr val="bg1"/>
              </a:solidFill>
            </a:endParaRPr>
          </a:p>
          <a:p>
            <a:pPr eaLnBrk="1" hangingPunct="1"/>
            <a:r>
              <a:rPr lang="el-GR" b="1" smtClean="0">
                <a:solidFill>
                  <a:schemeClr val="bg1"/>
                </a:solidFill>
              </a:rPr>
              <a:t>Υπολειτουργία</a:t>
            </a:r>
          </a:p>
          <a:p>
            <a:pPr lvl="1" eaLnBrk="1" hangingPunct="1"/>
            <a:r>
              <a:rPr lang="el-GR" smtClean="0">
                <a:solidFill>
                  <a:schemeClr val="bg1"/>
                </a:solidFill>
              </a:rPr>
              <a:t>Επινεφριδιακή ανεπάρκεια</a:t>
            </a:r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Fig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33400"/>
            <a:ext cx="510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rgbClr val="FFFF00"/>
                </a:solidFill>
              </a:rPr>
              <a:t>Υπεραλδοστερονισμός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Υποκαλιαιμία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Υπερνατριαιμία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Μυική αδυναμία, εύκολη κόπωση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Διαστολική υπέρταση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Κεφαλαλγία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Πολυδιψία, πολυουρία (</a:t>
            </a:r>
            <a:r>
              <a:rPr lang="el-GR" sz="2800" smtClean="0">
                <a:solidFill>
                  <a:schemeClr val="bg1"/>
                </a:solidFill>
                <a:sym typeface="Symbol" pitchFamily="18" charset="2"/>
              </a:rPr>
              <a:t> </a:t>
            </a:r>
            <a:r>
              <a:rPr lang="el-GR" sz="2800" smtClean="0">
                <a:solidFill>
                  <a:schemeClr val="bg1"/>
                </a:solidFill>
              </a:rPr>
              <a:t>ε.β. ούρων)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Απουσία οιδημάτων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Υπομαγνησιαιμία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Μεταβολική αλκάλωση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Oct27$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6477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CG patterns in hypokalemia and hyperkalemia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6934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rgbClr val="FFFF00"/>
                </a:solidFill>
              </a:rPr>
              <a:t>Νοσήματα επινεφριδίων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b="1" smtClean="0">
                <a:solidFill>
                  <a:schemeClr val="bg1"/>
                </a:solidFill>
              </a:rPr>
              <a:t>Υπερλειτουργία</a:t>
            </a:r>
          </a:p>
          <a:p>
            <a:pPr lvl="1" eaLnBrk="1" hangingPunct="1"/>
            <a:r>
              <a:rPr lang="el-GR" smtClean="0">
                <a:solidFill>
                  <a:schemeClr val="bg1"/>
                </a:solidFill>
              </a:rPr>
              <a:t>Σύνδρομο </a:t>
            </a:r>
            <a:r>
              <a:rPr lang="en-US" smtClean="0">
                <a:solidFill>
                  <a:schemeClr val="bg1"/>
                </a:solidFill>
              </a:rPr>
              <a:t>Cushing</a:t>
            </a:r>
            <a:r>
              <a:rPr lang="el-GR" smtClean="0">
                <a:solidFill>
                  <a:schemeClr val="bg1"/>
                </a:solidFill>
              </a:rPr>
              <a:t> (</a:t>
            </a:r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 </a:t>
            </a:r>
            <a:r>
              <a:rPr lang="el-GR" smtClean="0">
                <a:solidFill>
                  <a:schemeClr val="bg1"/>
                </a:solidFill>
              </a:rPr>
              <a:t>κορτιζόλη)</a:t>
            </a:r>
            <a:endParaRPr lang="en-US" smtClean="0">
              <a:solidFill>
                <a:schemeClr val="bg1"/>
              </a:solidFill>
            </a:endParaRPr>
          </a:p>
          <a:p>
            <a:pPr lvl="1" eaLnBrk="1" hangingPunct="1"/>
            <a:r>
              <a:rPr lang="el-GR" smtClean="0">
                <a:solidFill>
                  <a:schemeClr val="bg1"/>
                </a:solidFill>
              </a:rPr>
              <a:t>Υπεραλδοστερονισμός (</a:t>
            </a:r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el-GR" smtClean="0">
                <a:solidFill>
                  <a:schemeClr val="bg1"/>
                </a:solidFill>
              </a:rPr>
              <a:t> αλδοστερόνη-σύνδρομο </a:t>
            </a:r>
            <a:r>
              <a:rPr lang="en-US" smtClean="0">
                <a:solidFill>
                  <a:schemeClr val="bg1"/>
                </a:solidFill>
              </a:rPr>
              <a:t>Conn</a:t>
            </a:r>
            <a:r>
              <a:rPr lang="el-GR" smtClean="0">
                <a:solidFill>
                  <a:schemeClr val="bg1"/>
                </a:solidFill>
              </a:rPr>
              <a:t>)</a:t>
            </a:r>
          </a:p>
          <a:p>
            <a:pPr lvl="1" eaLnBrk="1" hangingPunct="1"/>
            <a:r>
              <a:rPr lang="el-GR" smtClean="0">
                <a:solidFill>
                  <a:schemeClr val="bg1"/>
                </a:solidFill>
              </a:rPr>
              <a:t>Περίσσεια ανδρογόνων (</a:t>
            </a:r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el-GR" smtClean="0">
                <a:solidFill>
                  <a:schemeClr val="bg1"/>
                </a:solidFill>
              </a:rPr>
              <a:t> ανδρογόνα)</a:t>
            </a:r>
          </a:p>
          <a:p>
            <a:pPr lvl="1" eaLnBrk="1" hangingPunct="1"/>
            <a:endParaRPr lang="el-GR" smtClean="0">
              <a:solidFill>
                <a:schemeClr val="bg1"/>
              </a:solidFill>
            </a:endParaRPr>
          </a:p>
          <a:p>
            <a:pPr eaLnBrk="1" hangingPunct="1"/>
            <a:r>
              <a:rPr lang="el-GR" b="1" smtClean="0">
                <a:solidFill>
                  <a:schemeClr val="bg1"/>
                </a:solidFill>
              </a:rPr>
              <a:t>Υπολειτουργία</a:t>
            </a:r>
          </a:p>
          <a:p>
            <a:pPr lvl="1" eaLnBrk="1" hangingPunct="1"/>
            <a:r>
              <a:rPr lang="el-GR" smtClean="0">
                <a:solidFill>
                  <a:schemeClr val="bg1"/>
                </a:solidFill>
              </a:rPr>
              <a:t>Επινεφριδιακή ανεπάρκεια</a:t>
            </a:r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>
                <a:solidFill>
                  <a:srgbClr val="FFFF00"/>
                </a:solidFill>
              </a:rPr>
              <a:t>Σύνδρομο περίσσειας ανδρογόνων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chemeClr val="bg1"/>
                </a:solidFill>
              </a:rPr>
              <a:t>Υπερτρίχωση</a:t>
            </a:r>
          </a:p>
          <a:p>
            <a:pPr eaLnBrk="1" hangingPunct="1"/>
            <a:r>
              <a:rPr lang="el-GR" smtClean="0">
                <a:solidFill>
                  <a:schemeClr val="bg1"/>
                </a:solidFill>
              </a:rPr>
              <a:t>Αρρενοποίηση</a:t>
            </a:r>
          </a:p>
          <a:p>
            <a:pPr eaLnBrk="1" hangingPunct="1"/>
            <a:r>
              <a:rPr lang="el-GR" smtClean="0">
                <a:solidFill>
                  <a:schemeClr val="bg1"/>
                </a:solidFill>
              </a:rPr>
              <a:t>Ακμή</a:t>
            </a:r>
          </a:p>
          <a:p>
            <a:pPr eaLnBrk="1" hangingPunct="1"/>
            <a:r>
              <a:rPr lang="el-GR" smtClean="0">
                <a:solidFill>
                  <a:schemeClr val="bg1"/>
                </a:solidFill>
              </a:rPr>
              <a:t>Ολιγομηνόρροια</a:t>
            </a: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>
                <a:solidFill>
                  <a:srgbClr val="FFFF00"/>
                </a:solidFill>
              </a:rPr>
              <a:t>Αίτια συνδρόμου περίσσειας ανδρογόνων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chemeClr val="bg1"/>
                </a:solidFill>
              </a:rPr>
              <a:t>Συγγενή (διάγνωση στη νεογνική και την παιδική ηλικία)</a:t>
            </a:r>
          </a:p>
          <a:p>
            <a:pPr eaLnBrk="1" hangingPunct="1"/>
            <a:r>
              <a:rPr lang="el-GR" smtClean="0">
                <a:solidFill>
                  <a:schemeClr val="bg1"/>
                </a:solidFill>
              </a:rPr>
              <a:t>Επίκτητα (καρκίνωμα επινεφριδίων)</a:t>
            </a: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l-GR" sz="4000" smtClean="0">
                <a:solidFill>
                  <a:srgbClr val="FFFF00"/>
                </a:solidFill>
              </a:rPr>
              <a:t>Αίτια υπερασβεστιαιμίας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Υπερπαραθυρεοειδισμός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Κακοήθη νεοπλάσματα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Κακοήθη αιματολογικά νοσήματα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Κοκκιωματώδεις νόσοι (σαρκοείδωση, βηρυλλίωση)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Φάρμακα (Βιτ. </a:t>
            </a:r>
            <a:r>
              <a:rPr lang="en-US" sz="2800" smtClean="0">
                <a:solidFill>
                  <a:schemeClr val="bg1"/>
                </a:solidFill>
                <a:latin typeface="Tahoma" pitchFamily="34" charset="0"/>
              </a:rPr>
              <a:t>D, </a:t>
            </a:r>
            <a:r>
              <a:rPr lang="el-GR" sz="2800" smtClean="0">
                <a:solidFill>
                  <a:schemeClr val="bg1"/>
                </a:solidFill>
                <a:latin typeface="Tahoma" pitchFamily="34" charset="0"/>
              </a:rPr>
              <a:t>Βιτ. Α, λίθιο, θειαζίδες, οιστρογόνα, θεοφυλλίνη)</a:t>
            </a:r>
          </a:p>
          <a:p>
            <a:pPr eaLnBrk="1" hangingPunct="1">
              <a:lnSpc>
                <a:spcPct val="80000"/>
              </a:lnSpc>
            </a:pPr>
            <a:endParaRPr lang="el-GR" sz="280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  <a:latin typeface="Tahoma" pitchFamily="34" charset="0"/>
              </a:rPr>
              <a:t>Υπερθυρεοειδισμός, επινεφριδιακή ανεπάρκεια, φαιοχρωμοκύτωμα, </a:t>
            </a:r>
            <a:r>
              <a:rPr lang="en-US" sz="2400" smtClean="0">
                <a:solidFill>
                  <a:schemeClr val="bg1"/>
                </a:solidFill>
                <a:latin typeface="Tahoma" pitchFamily="34" charset="0"/>
              </a:rPr>
              <a:t>VIP-</a:t>
            </a:r>
            <a:r>
              <a:rPr lang="el-GR" sz="2400" smtClean="0">
                <a:solidFill>
                  <a:schemeClr val="bg1"/>
                </a:solidFill>
                <a:latin typeface="Tahoma" pitchFamily="34" charset="0"/>
              </a:rPr>
              <a:t>ωμα</a:t>
            </a:r>
            <a:endParaRPr lang="en-US" sz="240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  <a:latin typeface="Tahoma" pitchFamily="34" charset="0"/>
              </a:rPr>
              <a:t>Παρατεταμένη ακινητοποίηση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  <a:latin typeface="Tahoma" pitchFamily="34" charset="0"/>
              </a:rPr>
              <a:t>Οικογενής υπερασβεστιουρική υπερασβεστιαιμία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  <a:latin typeface="Tahoma" pitchFamily="34" charset="0"/>
              </a:rPr>
              <a:t>Σύνδρομο γάλακτος-αλκάλεως, παρεντερική διατροφή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rgbClr val="FFFF00"/>
                </a:solidFill>
              </a:rPr>
              <a:t>Συμπτώματα υπερασβεστιαιμίας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 eaLnBrk="1" hangingPunct="1"/>
            <a:r>
              <a:rPr lang="el-GR" sz="2800" b="1" smtClean="0">
                <a:solidFill>
                  <a:schemeClr val="bg1"/>
                </a:solidFill>
              </a:rPr>
              <a:t>Νευρικό:</a:t>
            </a:r>
            <a:r>
              <a:rPr lang="el-GR" sz="2800" smtClean="0">
                <a:solidFill>
                  <a:schemeClr val="bg1"/>
                </a:solidFill>
              </a:rPr>
              <a:t> αδυναμία που αφορά κυρίως τα άκρα, </a:t>
            </a:r>
            <a:r>
              <a:rPr lang="el-GR" sz="2800" smtClean="0">
                <a:solidFill>
                  <a:schemeClr val="bg1"/>
                </a:solidFill>
                <a:sym typeface="Symbol" pitchFamily="18" charset="2"/>
              </a:rPr>
              <a:t> </a:t>
            </a:r>
            <a:r>
              <a:rPr lang="el-GR" sz="2800" smtClean="0">
                <a:solidFill>
                  <a:schemeClr val="bg1"/>
                </a:solidFill>
              </a:rPr>
              <a:t>τενόντια αντανακλαστικά </a:t>
            </a:r>
          </a:p>
          <a:p>
            <a:pPr eaLnBrk="1" hangingPunct="1"/>
            <a:r>
              <a:rPr lang="el-GR" sz="2800" b="1" smtClean="0">
                <a:solidFill>
                  <a:schemeClr val="bg1"/>
                </a:solidFill>
              </a:rPr>
              <a:t>ΓΕΣ:</a:t>
            </a:r>
            <a:r>
              <a:rPr lang="el-GR" sz="2800" smtClean="0">
                <a:solidFill>
                  <a:schemeClr val="bg1"/>
                </a:solidFill>
              </a:rPr>
              <a:t> Ανορεξία, ναυτία, δυσκοιλιότητα, παγκρεατίτιδα, πεπτικό έλκος</a:t>
            </a:r>
          </a:p>
          <a:p>
            <a:pPr eaLnBrk="1" hangingPunct="1"/>
            <a:r>
              <a:rPr lang="el-GR" sz="2800" b="1" smtClean="0">
                <a:solidFill>
                  <a:schemeClr val="bg1"/>
                </a:solidFill>
              </a:rPr>
              <a:t>Ψυχικές διαταραχές</a:t>
            </a:r>
            <a:r>
              <a:rPr lang="el-GR" sz="2800" smtClean="0">
                <a:solidFill>
                  <a:schemeClr val="bg1"/>
                </a:solidFill>
              </a:rPr>
              <a:t> (άγχος, κατάθλιψη, διαταραχή προσωπικότητας και της μνήμης, κώμα)</a:t>
            </a:r>
          </a:p>
          <a:p>
            <a:pPr eaLnBrk="1" hangingPunct="1"/>
            <a:r>
              <a:rPr lang="el-GR" sz="2800" smtClean="0">
                <a:solidFill>
                  <a:schemeClr val="bg1"/>
                </a:solidFill>
              </a:rPr>
              <a:t>Πολυουρία-πολυδιψία</a:t>
            </a:r>
          </a:p>
          <a:p>
            <a:pPr eaLnBrk="1" hangingPunct="1"/>
            <a:r>
              <a:rPr lang="el-GR" sz="2800" b="1" smtClean="0">
                <a:solidFill>
                  <a:schemeClr val="bg1"/>
                </a:solidFill>
              </a:rPr>
              <a:t>Καρδιά-αγγεία:</a:t>
            </a:r>
            <a:r>
              <a:rPr lang="el-GR" sz="2800" smtClean="0">
                <a:solidFill>
                  <a:schemeClr val="bg1"/>
                </a:solidFill>
              </a:rPr>
              <a:t> Βράχυνση </a:t>
            </a:r>
            <a:r>
              <a:rPr lang="en-US" sz="2800" smtClean="0">
                <a:solidFill>
                  <a:schemeClr val="bg1"/>
                </a:solidFill>
              </a:rPr>
              <a:t>QT, </a:t>
            </a:r>
            <a:r>
              <a:rPr lang="en-US" sz="2800" smtClean="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el-GR" sz="280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l-GR" sz="2800" smtClean="0">
                <a:solidFill>
                  <a:schemeClr val="bg1"/>
                </a:solidFill>
              </a:rPr>
              <a:t>συσπαστικότητα μυοκαρδίου, </a:t>
            </a:r>
            <a:r>
              <a:rPr lang="en-US" sz="2800" smtClean="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el-GR" sz="2800" smtClean="0">
                <a:solidFill>
                  <a:schemeClr val="bg1"/>
                </a:solidFill>
              </a:rPr>
              <a:t> περιφερικών αντιστάσεων</a:t>
            </a:r>
            <a:endParaRPr 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>
                <a:solidFill>
                  <a:srgbClr val="FFFF00"/>
                </a:solidFill>
              </a:rPr>
              <a:t>Πρωτοπαθής υπερπαραθυρεοειδισμός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4582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mtClean="0">
                <a:solidFill>
                  <a:schemeClr val="bg1"/>
                </a:solidFill>
              </a:rPr>
              <a:t>       ΜΕΝ Ι				ΜΕΝ ΙΙα</a:t>
            </a:r>
          </a:p>
          <a:p>
            <a:pPr eaLnBrk="1" hangingPunct="1">
              <a:buFontTx/>
              <a:buNone/>
            </a:pPr>
            <a:endParaRPr lang="el-GR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l-GR" smtClean="0">
                <a:solidFill>
                  <a:schemeClr val="bg1"/>
                </a:solidFill>
              </a:rPr>
              <a:t>		Πρωτοπαθής υπερπαραθυρεοειδισμός</a:t>
            </a:r>
          </a:p>
          <a:p>
            <a:pPr eaLnBrk="1" hangingPunct="1">
              <a:buFontTx/>
              <a:buNone/>
            </a:pPr>
            <a:endParaRPr lang="el-GR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l-GR" smtClean="0">
                <a:solidFill>
                  <a:schemeClr val="bg1"/>
                </a:solidFill>
              </a:rPr>
              <a:t>Αδένωμα υπόφυσης	Μυελοειδές </a:t>
            </a:r>
            <a:r>
              <a:rPr lang="en-US" smtClean="0">
                <a:solidFill>
                  <a:schemeClr val="bg1"/>
                </a:solidFill>
              </a:rPr>
              <a:t>Ca </a:t>
            </a:r>
            <a:r>
              <a:rPr lang="el-GR" smtClean="0">
                <a:solidFill>
                  <a:schemeClr val="bg1"/>
                </a:solidFill>
              </a:rPr>
              <a:t>θυρ.</a:t>
            </a:r>
          </a:p>
          <a:p>
            <a:pPr eaLnBrk="1" hangingPunct="1">
              <a:buFontTx/>
              <a:buNone/>
            </a:pPr>
            <a:r>
              <a:rPr lang="el-GR" smtClean="0">
                <a:solidFill>
                  <a:schemeClr val="bg1"/>
                </a:solidFill>
              </a:rPr>
              <a:t>Νεοπλασία παγκρέατος	Φαιοχρωμοκύττωμα</a:t>
            </a:r>
          </a:p>
          <a:p>
            <a:pPr eaLnBrk="1" hangingPunct="1">
              <a:buFontTx/>
              <a:buNone/>
            </a:pPr>
            <a:endParaRPr lang="el-GR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l-GR" smtClean="0">
              <a:solidFill>
                <a:schemeClr val="bg1"/>
              </a:solidFill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Oct27$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0"/>
            <a:ext cx="4953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>
                <a:solidFill>
                  <a:srgbClr val="FFFF00"/>
                </a:solidFill>
              </a:rPr>
              <a:t>Διάγνωση πρωτοπ. υπερπαραθ/σμού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  <a:sym typeface="Symbol" pitchFamily="18" charset="2"/>
              </a:rPr>
              <a:t> </a:t>
            </a:r>
            <a:r>
              <a:rPr lang="en-US" sz="2800" smtClean="0">
                <a:solidFill>
                  <a:schemeClr val="bg1"/>
                </a:solidFill>
              </a:rPr>
              <a:t>Ca, </a:t>
            </a:r>
            <a:r>
              <a:rPr lang="en-US" sz="2800" smtClean="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en-US" sz="2800" smtClean="0">
                <a:solidFill>
                  <a:schemeClr val="bg1"/>
                </a:solidFill>
              </a:rPr>
              <a:t> PTH, </a:t>
            </a:r>
            <a:r>
              <a:rPr lang="en-US" sz="2800" smtClean="0">
                <a:solidFill>
                  <a:schemeClr val="bg1"/>
                </a:solidFill>
                <a:sym typeface="Symbol" pitchFamily="18" charset="2"/>
              </a:rPr>
              <a:t> </a:t>
            </a:r>
            <a:r>
              <a:rPr lang="en-US" sz="2800" smtClean="0">
                <a:solidFill>
                  <a:schemeClr val="bg1"/>
                </a:solidFill>
              </a:rPr>
              <a:t>P, </a:t>
            </a:r>
            <a:r>
              <a:rPr lang="en-US" sz="2800" smtClean="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en-US" sz="2800" smtClean="0">
                <a:solidFill>
                  <a:schemeClr val="bg1"/>
                </a:solidFill>
              </a:rPr>
              <a:t> cAMP</a:t>
            </a:r>
            <a:r>
              <a:rPr lang="el-GR" sz="2800" smtClean="0">
                <a:solidFill>
                  <a:schemeClr val="bg1"/>
                </a:solidFill>
              </a:rPr>
              <a:t> (ούρα)</a:t>
            </a:r>
            <a:r>
              <a:rPr lang="en-US" sz="2800" smtClean="0">
                <a:solidFill>
                  <a:schemeClr val="bg1"/>
                </a:solidFill>
              </a:rPr>
              <a:t>, </a:t>
            </a:r>
            <a:r>
              <a:rPr lang="en-US" sz="2800" smtClean="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en-US" sz="2800" smtClean="0">
                <a:solidFill>
                  <a:schemeClr val="bg1"/>
                </a:solidFill>
              </a:rPr>
              <a:t>  ALP</a:t>
            </a:r>
            <a:r>
              <a:rPr lang="el-GR" sz="2800" smtClean="0">
                <a:solidFill>
                  <a:schemeClr val="bg1"/>
                </a:solidFill>
              </a:rPr>
              <a:t> </a:t>
            </a:r>
            <a:endParaRPr lang="en-US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1"/>
                </a:solidFill>
                <a:sym typeface="Symbol" pitchFamily="18" charset="2"/>
              </a:rPr>
              <a:t>    </a:t>
            </a:r>
            <a:r>
              <a:rPr lang="el-GR" sz="2800" smtClean="0">
                <a:solidFill>
                  <a:schemeClr val="bg1"/>
                </a:solidFill>
              </a:rPr>
              <a:t> πυριδινολίνη, δεοξυ-πυριδινολίνη ούρων</a:t>
            </a:r>
          </a:p>
          <a:p>
            <a:pPr eaLnBrk="1" hangingPunct="1">
              <a:lnSpc>
                <a:spcPct val="90000"/>
              </a:lnSpc>
            </a:pPr>
            <a:endParaRPr lang="el-GR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Χ-</a:t>
            </a:r>
            <a:r>
              <a:rPr lang="en-US" sz="2800" smtClean="0">
                <a:solidFill>
                  <a:schemeClr val="bg1"/>
                </a:solidFill>
              </a:rPr>
              <a:t>ray: </a:t>
            </a:r>
            <a:r>
              <a:rPr lang="el-GR" sz="2800" smtClean="0">
                <a:solidFill>
                  <a:schemeClr val="bg1"/>
                </a:solidFill>
              </a:rPr>
              <a:t>Οστεοπενία, απώλεια της σκληρής ουσίας των δοντιών (</a:t>
            </a:r>
            <a:r>
              <a:rPr lang="en-US" sz="2800" smtClean="0">
                <a:solidFill>
                  <a:schemeClr val="bg1"/>
                </a:solidFill>
              </a:rPr>
              <a:t>lamina dura), </a:t>
            </a:r>
            <a:r>
              <a:rPr lang="el-GR" sz="2800" smtClean="0">
                <a:solidFill>
                  <a:schemeClr val="bg1"/>
                </a:solidFill>
              </a:rPr>
              <a:t>οστικές κύστεις, υποφλοιώδεις οστικές απορροφήσεις</a:t>
            </a:r>
            <a:r>
              <a:rPr lang="en-US" sz="2800" smtClean="0">
                <a:solidFill>
                  <a:schemeClr val="bg1"/>
                </a:solidFill>
              </a:rPr>
              <a:t>, </a:t>
            </a:r>
            <a:r>
              <a:rPr lang="el-GR" sz="2800" smtClean="0">
                <a:solidFill>
                  <a:schemeClr val="bg1"/>
                </a:solidFill>
              </a:rPr>
              <a:t>πορωτικές διαβρώσεις κρανίου</a:t>
            </a:r>
          </a:p>
          <a:p>
            <a:pPr eaLnBrk="1" hangingPunct="1">
              <a:lnSpc>
                <a:spcPct val="90000"/>
              </a:lnSpc>
            </a:pPr>
            <a:endParaRPr lang="el-GR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ΗΚΓ: Διεύρυνση του </a:t>
            </a:r>
            <a:r>
              <a:rPr lang="en-US" sz="2800" smtClean="0">
                <a:solidFill>
                  <a:schemeClr val="bg1"/>
                </a:solidFill>
              </a:rPr>
              <a:t>QRS, </a:t>
            </a:r>
            <a:r>
              <a:rPr lang="el-GR" sz="2800" smtClean="0">
                <a:solidFill>
                  <a:schemeClr val="bg1"/>
                </a:solidFill>
              </a:rPr>
              <a:t>βράχυνση του </a:t>
            </a:r>
            <a:r>
              <a:rPr lang="en-US" sz="2800" smtClean="0">
                <a:solidFill>
                  <a:schemeClr val="bg1"/>
                </a:solidFill>
              </a:rPr>
              <a:t>QT</a:t>
            </a:r>
            <a:endParaRPr lang="el-GR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>
                <a:solidFill>
                  <a:srgbClr val="FFFF00"/>
                </a:solidFill>
              </a:rPr>
              <a:t>Δευτεροπαθής</a:t>
            </a:r>
            <a:r>
              <a:rPr lang="el-GR" sz="4000" smtClean="0"/>
              <a:t> </a:t>
            </a:r>
            <a:r>
              <a:rPr lang="el-GR" sz="4000" smtClean="0">
                <a:solidFill>
                  <a:srgbClr val="FFFF00"/>
                </a:solidFill>
              </a:rPr>
              <a:t>υπερπαραθυρεοειδισμός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ΧΝΑ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Έλλειψη βιτ. </a:t>
            </a:r>
            <a:r>
              <a:rPr lang="en-US" sz="2800" smtClean="0">
                <a:solidFill>
                  <a:schemeClr val="bg1"/>
                </a:solidFill>
              </a:rPr>
              <a:t>D</a:t>
            </a:r>
          </a:p>
          <a:p>
            <a:pPr eaLnBrk="1" hangingPunct="1">
              <a:lnSpc>
                <a:spcPct val="90000"/>
              </a:lnSpc>
            </a:pPr>
            <a:endParaRPr lang="en-US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Το κύριο ερέθισμα για </a:t>
            </a:r>
            <a:r>
              <a:rPr lang="el-GR" sz="2800" smtClean="0">
                <a:solidFill>
                  <a:schemeClr val="bg1"/>
                </a:solidFill>
                <a:sym typeface="Symbol" pitchFamily="18" charset="2"/>
              </a:rPr>
              <a:t> </a:t>
            </a:r>
            <a:r>
              <a:rPr lang="el-GR" sz="2800" smtClean="0">
                <a:solidFill>
                  <a:schemeClr val="bg1"/>
                </a:solidFill>
              </a:rPr>
              <a:t>παραγωγή </a:t>
            </a:r>
            <a:r>
              <a:rPr lang="en-US" sz="2800" smtClean="0">
                <a:solidFill>
                  <a:schemeClr val="bg1"/>
                </a:solidFill>
              </a:rPr>
              <a:t>PTH </a:t>
            </a:r>
            <a:r>
              <a:rPr lang="el-GR" sz="2800" smtClean="0">
                <a:solidFill>
                  <a:schemeClr val="bg1"/>
                </a:solidFill>
              </a:rPr>
              <a:t>είναι το χαμηλό ασβέστιο αίματος</a:t>
            </a:r>
          </a:p>
          <a:p>
            <a:pPr eaLnBrk="1" hangingPunct="1">
              <a:lnSpc>
                <a:spcPct val="90000"/>
              </a:lnSpc>
            </a:pPr>
            <a:endParaRPr lang="el-GR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solidFill>
                  <a:schemeClr val="bg1"/>
                </a:solidFill>
              </a:rPr>
              <a:t>Χαρακτηριστικά: </a:t>
            </a:r>
            <a:r>
              <a:rPr lang="el-GR" sz="2800" smtClean="0">
                <a:solidFill>
                  <a:schemeClr val="bg1"/>
                </a:solidFill>
                <a:sym typeface="Symbol" pitchFamily="18" charset="2"/>
              </a:rPr>
              <a:t> </a:t>
            </a:r>
            <a:r>
              <a:rPr lang="en-US" sz="2800" smtClean="0">
                <a:solidFill>
                  <a:schemeClr val="bg1"/>
                </a:solidFill>
              </a:rPr>
              <a:t>Ca, </a:t>
            </a:r>
            <a:r>
              <a:rPr lang="el-GR" sz="2800" smtClean="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en-US" sz="2800" smtClean="0">
                <a:solidFill>
                  <a:schemeClr val="bg1"/>
                </a:solidFill>
              </a:rPr>
              <a:t> P, </a:t>
            </a:r>
            <a:r>
              <a:rPr lang="el-GR" sz="2800" smtClean="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en-US" sz="2800" smtClean="0">
                <a:solidFill>
                  <a:schemeClr val="bg1"/>
                </a:solidFill>
              </a:rPr>
              <a:t> PTH</a:t>
            </a:r>
            <a:endParaRPr lang="el-GR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l-GR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X-ray: </a:t>
            </a:r>
            <a:r>
              <a:rPr lang="el-GR" sz="2800" smtClean="0">
                <a:solidFill>
                  <a:schemeClr val="bg1"/>
                </a:solidFill>
              </a:rPr>
              <a:t>Ραχίτιδα + υπερπαραθυρεοειδισμού</a:t>
            </a:r>
            <a:endParaRPr lang="en-US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>
                <a:solidFill>
                  <a:srgbClr val="FFFF00"/>
                </a:solidFill>
              </a:rPr>
              <a:t>Τριτοπαθής</a:t>
            </a:r>
            <a:r>
              <a:rPr lang="el-GR" sz="4000" smtClean="0"/>
              <a:t> </a:t>
            </a:r>
            <a:r>
              <a:rPr lang="el-GR" sz="4000" smtClean="0">
                <a:solidFill>
                  <a:srgbClr val="FFFF00"/>
                </a:solidFill>
              </a:rPr>
              <a:t>υπερπαραθυρεοειδισμός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el-GR" smtClean="0">
                <a:solidFill>
                  <a:schemeClr val="bg1"/>
                </a:solidFill>
              </a:rPr>
              <a:t>Ασθενείς με ΧΝΑ που μετά από επιτυχή ΜΝ δεν παρουσίασαν βελτίωση του δευτεροπαθούς υπερπαραθυρεοειδισμού</a:t>
            </a:r>
          </a:p>
          <a:p>
            <a:pPr eaLnBrk="1" hangingPunct="1"/>
            <a:r>
              <a:rPr lang="el-GR" smtClean="0">
                <a:solidFill>
                  <a:schemeClr val="bg1"/>
                </a:solidFill>
              </a:rPr>
              <a:t>Είναι η μετάπτωση του δευτεροπαθούς σε αυτόνομο υπερπαραθυρεοειδισμό</a:t>
            </a:r>
          </a:p>
          <a:p>
            <a:pPr eaLnBrk="1" hangingPunct="1"/>
            <a:r>
              <a:rPr lang="el-GR" smtClean="0">
                <a:solidFill>
                  <a:schemeClr val="bg1"/>
                </a:solidFill>
              </a:rPr>
              <a:t>Παραθυρεοειδείς υπερπλαστικοί που λειτουργούν αυτόνομα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rgbClr val="FFFF00"/>
                </a:solidFill>
              </a:rPr>
              <a:t>Αίτια υποασβεστιαιμίας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l-GR" sz="2000" b="1" smtClean="0">
                <a:solidFill>
                  <a:schemeClr val="bg1"/>
                </a:solidFill>
              </a:rPr>
              <a:t>Υποπαραθυρεοειδισμός</a:t>
            </a:r>
            <a:endParaRPr lang="en-US" sz="2000" b="1" smtClean="0">
              <a:solidFill>
                <a:schemeClr val="bg1"/>
              </a:solidFill>
            </a:endParaRPr>
          </a:p>
          <a:p>
            <a:pPr lvl="1" eaLnBrk="1" hangingPunct="1"/>
            <a:r>
              <a:rPr lang="el-GR" sz="1800" smtClean="0">
                <a:solidFill>
                  <a:schemeClr val="bg1"/>
                </a:solidFill>
              </a:rPr>
              <a:t>Ιδιοπαθής</a:t>
            </a:r>
            <a:endParaRPr lang="en-US" sz="180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l-GR" sz="1800" smtClean="0">
                <a:solidFill>
                  <a:schemeClr val="bg1"/>
                </a:solidFill>
              </a:rPr>
              <a:t>Μετεγχειρητικός</a:t>
            </a:r>
            <a:endParaRPr lang="en-US" sz="180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l-GR" sz="1800" smtClean="0">
                <a:solidFill>
                  <a:schemeClr val="bg1"/>
                </a:solidFill>
              </a:rPr>
              <a:t>Νεογνικός</a:t>
            </a:r>
            <a:endParaRPr lang="en-US" sz="180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l-GR" sz="1800" smtClean="0">
                <a:solidFill>
                  <a:schemeClr val="bg1"/>
                </a:solidFill>
              </a:rPr>
              <a:t>Οικογενής</a:t>
            </a:r>
            <a:endParaRPr lang="en-US" sz="180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l-GR" sz="1800" smtClean="0">
                <a:solidFill>
                  <a:schemeClr val="bg1"/>
                </a:solidFill>
              </a:rPr>
              <a:t>Διηθητικές παθήσεις</a:t>
            </a:r>
            <a:endParaRPr lang="en-US" sz="180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l-GR" sz="1800" smtClean="0">
                <a:solidFill>
                  <a:schemeClr val="bg1"/>
                </a:solidFill>
              </a:rPr>
              <a:t>Μετά από ακτινοβολία</a:t>
            </a:r>
            <a:endParaRPr lang="en-US" sz="180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l-GR" sz="1800" smtClean="0">
                <a:solidFill>
                  <a:schemeClr val="bg1"/>
                </a:solidFill>
              </a:rPr>
              <a:t>Υπομαγνησιαιμία</a:t>
            </a:r>
            <a:endParaRPr lang="en-US" sz="1800" smtClean="0">
              <a:solidFill>
                <a:schemeClr val="bg1"/>
              </a:solidFill>
            </a:endParaRPr>
          </a:p>
          <a:p>
            <a:pPr eaLnBrk="1" hangingPunct="1"/>
            <a:r>
              <a:rPr lang="el-GR" sz="2000" smtClean="0">
                <a:solidFill>
                  <a:schemeClr val="bg1"/>
                </a:solidFill>
              </a:rPr>
              <a:t>Αντίσταση στη δράση της </a:t>
            </a:r>
            <a:r>
              <a:rPr lang="en-US" sz="2000" smtClean="0">
                <a:solidFill>
                  <a:schemeClr val="bg1"/>
                </a:solidFill>
              </a:rPr>
              <a:t>PTH</a:t>
            </a:r>
            <a:endParaRPr lang="el-GR" sz="200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l-GR" sz="1800" smtClean="0">
                <a:solidFill>
                  <a:schemeClr val="bg1"/>
                </a:solidFill>
              </a:rPr>
              <a:t>Ψευδοϋποπαραθ/σμός</a:t>
            </a:r>
          </a:p>
          <a:p>
            <a:pPr lvl="1" eaLnBrk="1" hangingPunct="1"/>
            <a:r>
              <a:rPr lang="el-GR" sz="1800" smtClean="0">
                <a:solidFill>
                  <a:schemeClr val="bg1"/>
                </a:solidFill>
              </a:rPr>
              <a:t>ΧΝΑ</a:t>
            </a:r>
          </a:p>
          <a:p>
            <a:pPr lvl="1" eaLnBrk="1" hangingPunct="1"/>
            <a:r>
              <a:rPr lang="el-GR" sz="1800" smtClean="0">
                <a:solidFill>
                  <a:schemeClr val="bg1"/>
                </a:solidFill>
              </a:rPr>
              <a:t>Αδυναμία παραγωγής 1,25Ο</a:t>
            </a:r>
            <a:r>
              <a:rPr lang="en-US" sz="1800" smtClean="0">
                <a:solidFill>
                  <a:schemeClr val="bg1"/>
                </a:solidFill>
              </a:rPr>
              <a:t>HD3</a:t>
            </a:r>
            <a:endParaRPr lang="el-GR" sz="1800" smtClean="0">
              <a:solidFill>
                <a:schemeClr val="bg1"/>
              </a:solidFill>
            </a:endParaRPr>
          </a:p>
          <a:p>
            <a:pPr lvl="1" eaLnBrk="1" hangingPunct="1">
              <a:buFontTx/>
              <a:buNone/>
            </a:pPr>
            <a:endParaRPr lang="en-US" sz="1800" smtClean="0">
              <a:solidFill>
                <a:schemeClr val="bg1"/>
              </a:solidFill>
            </a:endParaRP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l-GR" sz="2400" smtClean="0">
                <a:solidFill>
                  <a:schemeClr val="bg1"/>
                </a:solidFill>
              </a:rPr>
              <a:t>Αντίσταση στη δράση της </a:t>
            </a:r>
            <a:r>
              <a:rPr lang="el-GR" sz="2000" smtClean="0">
                <a:solidFill>
                  <a:schemeClr val="bg1"/>
                </a:solidFill>
              </a:rPr>
              <a:t>1,25Ο</a:t>
            </a:r>
            <a:r>
              <a:rPr lang="en-US" sz="2000" smtClean="0">
                <a:solidFill>
                  <a:schemeClr val="bg1"/>
                </a:solidFill>
              </a:rPr>
              <a:t>HD3</a:t>
            </a:r>
            <a:endParaRPr lang="el-GR" sz="2000" smtClean="0">
              <a:solidFill>
                <a:schemeClr val="bg1"/>
              </a:solidFill>
            </a:endParaRPr>
          </a:p>
          <a:p>
            <a:pPr eaLnBrk="1" hangingPunct="1"/>
            <a:endParaRPr lang="el-GR" sz="2000" smtClean="0">
              <a:solidFill>
                <a:schemeClr val="bg1"/>
              </a:solidFill>
            </a:endParaRPr>
          </a:p>
          <a:p>
            <a:pPr eaLnBrk="1" hangingPunct="1"/>
            <a:r>
              <a:rPr lang="el-GR" sz="2000" smtClean="0">
                <a:solidFill>
                  <a:schemeClr val="bg1"/>
                </a:solidFill>
              </a:rPr>
              <a:t>Οξεία δέσμευση/καθίζηση αλάτων </a:t>
            </a:r>
            <a:r>
              <a:rPr lang="en-US" sz="2000" smtClean="0">
                <a:solidFill>
                  <a:schemeClr val="bg1"/>
                </a:solidFill>
              </a:rPr>
              <a:t>Ca</a:t>
            </a:r>
          </a:p>
          <a:p>
            <a:pPr lvl="1" eaLnBrk="1" hangingPunct="1"/>
            <a:r>
              <a:rPr lang="el-GR" sz="1800" smtClean="0">
                <a:solidFill>
                  <a:schemeClr val="bg1"/>
                </a:solidFill>
              </a:rPr>
              <a:t>Οξεία </a:t>
            </a:r>
            <a:r>
              <a:rPr lang="el-GR" sz="1800" smtClean="0">
                <a:solidFill>
                  <a:schemeClr val="bg1"/>
                </a:solidFill>
                <a:sym typeface="Symbol" pitchFamily="18" charset="2"/>
              </a:rPr>
              <a:t> </a:t>
            </a:r>
            <a:r>
              <a:rPr lang="el-GR" sz="1800" smtClean="0">
                <a:solidFill>
                  <a:schemeClr val="bg1"/>
                </a:solidFill>
              </a:rPr>
              <a:t>Ρ (ραβδομυόλυση, ταχεία λύση όγκων)</a:t>
            </a:r>
          </a:p>
          <a:p>
            <a:pPr lvl="1" eaLnBrk="1" hangingPunct="1"/>
            <a:r>
              <a:rPr lang="el-GR" sz="1800" smtClean="0">
                <a:solidFill>
                  <a:schemeClr val="bg1"/>
                </a:solidFill>
              </a:rPr>
              <a:t>Οξεία παγκρεατίτιδα</a:t>
            </a:r>
          </a:p>
          <a:p>
            <a:pPr lvl="1" eaLnBrk="1" hangingPunct="1"/>
            <a:r>
              <a:rPr lang="el-GR" sz="1800" smtClean="0">
                <a:solidFill>
                  <a:schemeClr val="bg1"/>
                </a:solidFill>
              </a:rPr>
              <a:t>Ταχεία υπερβολική οστική εφαλάτωση (μετά παραθυρεοειδεκτομή)</a:t>
            </a:r>
          </a:p>
          <a:p>
            <a:pPr eaLnBrk="1" hangingPunct="1"/>
            <a:endParaRPr lang="en-US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rgbClr val="FFFF00"/>
                </a:solidFill>
              </a:rPr>
              <a:t>Κλινική εικόνα υπασβεστιαιμίας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mtClean="0">
                <a:solidFill>
                  <a:schemeClr val="bg1"/>
                </a:solidFill>
              </a:rPr>
              <a:t>Τετανία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>
                <a:solidFill>
                  <a:schemeClr val="bg1"/>
                </a:solidFill>
              </a:rPr>
              <a:t>Νευροψυχιατρικές διαταραχές (σύγχυση, νευρικότητα, ευερεθιστότητα, επιληψία)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>
                <a:solidFill>
                  <a:schemeClr val="bg1"/>
                </a:solidFill>
              </a:rPr>
              <a:t>Δέρμα ξηρό, λεπτό, ευπαθές σε έκζεμα και μυκητίαση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>
                <a:solidFill>
                  <a:schemeClr val="bg1"/>
                </a:solidFill>
              </a:rPr>
              <a:t>Νύχια παχιά και εύθραυστα με ραβδώσεις ή κηλίδες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>
                <a:solidFill>
                  <a:schemeClr val="bg1"/>
                </a:solidFill>
              </a:rPr>
              <a:t>Τρίχες λεπτές και εύθραυστες 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>
                <a:solidFill>
                  <a:schemeClr val="bg1"/>
                </a:solidFill>
              </a:rPr>
              <a:t>Θόλωση φακού οφθαλμού-καταρράκτης</a:t>
            </a: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>
                <a:solidFill>
                  <a:srgbClr val="FFFF00"/>
                </a:solidFill>
              </a:rPr>
              <a:t>Παρακλινικά ευρήματα- υπασβεστιαιμία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sym typeface="Symbol" pitchFamily="18" charset="2"/>
              </a:rPr>
              <a:t></a:t>
            </a:r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Ca, </a:t>
            </a:r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l-GR" smtClean="0">
                <a:solidFill>
                  <a:schemeClr val="bg1"/>
                </a:solidFill>
              </a:rPr>
              <a:t>ή κ.φ. </a:t>
            </a:r>
            <a:r>
              <a:rPr lang="en-US" smtClean="0">
                <a:solidFill>
                  <a:schemeClr val="bg1"/>
                </a:solidFill>
              </a:rPr>
              <a:t>P, </a:t>
            </a:r>
            <a:r>
              <a:rPr lang="en-US" smtClean="0">
                <a:solidFill>
                  <a:schemeClr val="bg1"/>
                </a:solidFill>
                <a:sym typeface="Symbol" pitchFamily="18" charset="2"/>
              </a:rPr>
              <a:t></a:t>
            </a:r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PTH 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sym typeface="Symbol" pitchFamily="18" charset="2"/>
              </a:rPr>
              <a:t></a:t>
            </a:r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Ca </a:t>
            </a:r>
            <a:r>
              <a:rPr lang="el-GR" smtClean="0">
                <a:solidFill>
                  <a:schemeClr val="bg1"/>
                </a:solidFill>
              </a:rPr>
              <a:t>ούρων</a:t>
            </a:r>
          </a:p>
          <a:p>
            <a:pPr eaLnBrk="1" hangingPunct="1"/>
            <a:endParaRPr lang="el-GR" smtClean="0">
              <a:solidFill>
                <a:schemeClr val="bg1"/>
              </a:solidFill>
            </a:endParaRP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X-ray: </a:t>
            </a:r>
            <a:r>
              <a:rPr lang="el-GR" smtClean="0">
                <a:solidFill>
                  <a:schemeClr val="bg1"/>
                </a:solidFill>
              </a:rPr>
              <a:t>κ.φ. ή </a:t>
            </a:r>
            <a:r>
              <a:rPr lang="el-GR" smtClean="0">
                <a:solidFill>
                  <a:schemeClr val="bg1"/>
                </a:solidFill>
                <a:sym typeface="Symbol" pitchFamily="18" charset="2"/>
              </a:rPr>
              <a:t> </a:t>
            </a:r>
            <a:r>
              <a:rPr lang="el-GR" smtClean="0">
                <a:solidFill>
                  <a:schemeClr val="bg1"/>
                </a:solidFill>
              </a:rPr>
              <a:t>σκιερότητας οστών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CT: </a:t>
            </a:r>
            <a:r>
              <a:rPr lang="el-GR" smtClean="0">
                <a:solidFill>
                  <a:schemeClr val="bg1"/>
                </a:solidFill>
              </a:rPr>
              <a:t>ασβεστώσεις βασικών γαγγλίων</a:t>
            </a:r>
          </a:p>
          <a:p>
            <a:pPr eaLnBrk="1" hangingPunct="1"/>
            <a:r>
              <a:rPr lang="el-GR" smtClean="0">
                <a:solidFill>
                  <a:schemeClr val="bg1"/>
                </a:solidFill>
              </a:rPr>
              <a:t>ΗΚΓ: Παράταση του </a:t>
            </a:r>
            <a:r>
              <a:rPr lang="en-US" smtClean="0">
                <a:solidFill>
                  <a:schemeClr val="bg1"/>
                </a:solidFill>
              </a:rPr>
              <a:t>QT, </a:t>
            </a:r>
            <a:r>
              <a:rPr lang="el-GR" smtClean="0">
                <a:solidFill>
                  <a:schemeClr val="bg1"/>
                </a:solidFill>
              </a:rPr>
              <a:t>αλλοιώσεις του </a:t>
            </a:r>
            <a:r>
              <a:rPr lang="en-US" smtClean="0">
                <a:solidFill>
                  <a:schemeClr val="bg1"/>
                </a:solidFill>
              </a:rPr>
              <a:t>ST </a:t>
            </a:r>
            <a:r>
              <a:rPr lang="el-GR" smtClean="0">
                <a:solidFill>
                  <a:schemeClr val="bg1"/>
                </a:solidFill>
              </a:rPr>
              <a:t>και του </a:t>
            </a:r>
            <a:r>
              <a:rPr lang="en-US" smtClean="0">
                <a:solidFill>
                  <a:schemeClr val="bg1"/>
                </a:solidFill>
              </a:rPr>
              <a:t>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>
                <a:solidFill>
                  <a:srgbClr val="FFFF00"/>
                </a:solidFill>
              </a:rPr>
              <a:t>Σύνδρομο </a:t>
            </a:r>
            <a:r>
              <a:rPr lang="en-US" smtClean="0">
                <a:solidFill>
                  <a:srgbClr val="FFFF00"/>
                </a:solidFill>
              </a:rPr>
              <a:t>Cushing</a:t>
            </a:r>
            <a:r>
              <a:rPr lang="el-GR" smtClean="0">
                <a:solidFill>
                  <a:srgbClr val="FFFF00"/>
                </a:solidFill>
              </a:rPr>
              <a:t>-αίτια</a:t>
            </a:r>
            <a:endParaRPr lang="en-US" smtClean="0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chemeClr val="bg1"/>
                </a:solidFill>
              </a:rPr>
              <a:t>I </a:t>
            </a:r>
            <a:r>
              <a:rPr lang="el-GR" sz="2000" b="1" smtClean="0">
                <a:solidFill>
                  <a:schemeClr val="bg1"/>
                </a:solidFill>
              </a:rPr>
              <a:t>Υπερπλασία επινεφριδίων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1800" smtClean="0">
                <a:solidFill>
                  <a:schemeClr val="bg1"/>
                </a:solidFill>
              </a:rPr>
              <a:t>Α</a:t>
            </a:r>
            <a:r>
              <a:rPr lang="en-US" sz="1800" smtClean="0">
                <a:solidFill>
                  <a:schemeClr val="bg1"/>
                </a:solidFill>
              </a:rPr>
              <a:t>.</a:t>
            </a:r>
            <a:r>
              <a:rPr lang="el-GR" sz="1800" smtClean="0">
                <a:solidFill>
                  <a:schemeClr val="bg1"/>
                </a:solidFill>
              </a:rPr>
              <a:t> Δευτεροπαθής λόγω υπερπαραγωγής </a:t>
            </a:r>
            <a:r>
              <a:rPr lang="en-US" sz="1800" smtClean="0">
                <a:solidFill>
                  <a:schemeClr val="bg1"/>
                </a:solidFill>
              </a:rPr>
              <a:t>ACTH</a:t>
            </a:r>
            <a:r>
              <a:rPr lang="el-GR" sz="1800" smtClean="0">
                <a:solidFill>
                  <a:schemeClr val="bg1"/>
                </a:solidFill>
              </a:rPr>
              <a:t> (ν. </a:t>
            </a:r>
            <a:r>
              <a:rPr lang="en-US" sz="1800" smtClean="0">
                <a:solidFill>
                  <a:schemeClr val="bg1"/>
                </a:solidFill>
              </a:rPr>
              <a:t>Cushing)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>
                <a:solidFill>
                  <a:schemeClr val="bg1"/>
                </a:solidFill>
              </a:rPr>
              <a:t>B. </a:t>
            </a:r>
            <a:r>
              <a:rPr lang="el-GR" sz="1800" smtClean="0">
                <a:solidFill>
                  <a:schemeClr val="bg1"/>
                </a:solidFill>
              </a:rPr>
              <a:t>Δευτεροπαθής λόγω υπερπαραγωγής </a:t>
            </a:r>
            <a:r>
              <a:rPr lang="en-US" sz="1800" smtClean="0">
                <a:solidFill>
                  <a:schemeClr val="bg1"/>
                </a:solidFill>
              </a:rPr>
              <a:t>ACTH </a:t>
            </a:r>
            <a:r>
              <a:rPr lang="el-GR" sz="1800" smtClean="0">
                <a:solidFill>
                  <a:schemeClr val="bg1"/>
                </a:solidFill>
              </a:rPr>
              <a:t>ή </a:t>
            </a:r>
            <a:r>
              <a:rPr lang="en-US" sz="1800" smtClean="0">
                <a:solidFill>
                  <a:schemeClr val="bg1"/>
                </a:solidFill>
              </a:rPr>
              <a:t>CRH </a:t>
            </a:r>
            <a:r>
              <a:rPr lang="el-GR" sz="1800" smtClean="0">
                <a:solidFill>
                  <a:schemeClr val="bg1"/>
                </a:solidFill>
              </a:rPr>
              <a:t>από νευροενδοκρινείς όγκους</a:t>
            </a:r>
            <a:r>
              <a:rPr lang="en-US" sz="1800" smtClean="0">
                <a:solidFill>
                  <a:schemeClr val="bg1"/>
                </a:solidFill>
              </a:rPr>
              <a:t>-</a:t>
            </a:r>
            <a:r>
              <a:rPr lang="el-GR" sz="1800" b="1" smtClean="0">
                <a:solidFill>
                  <a:schemeClr val="bg1"/>
                </a:solidFill>
              </a:rPr>
              <a:t>μελάγχρωση δέρματος</a:t>
            </a:r>
            <a:endParaRPr lang="en-US" sz="1800" b="1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l-GR" sz="18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l-GR" sz="2000" b="1" smtClean="0">
                <a:solidFill>
                  <a:schemeClr val="bg1"/>
                </a:solidFill>
              </a:rPr>
              <a:t>ΙΙ Οζώδης υπερπλασία των επινεφριδίων</a:t>
            </a:r>
            <a:endParaRPr lang="en-US" sz="20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l-GR" sz="20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l-GR" sz="2000" b="1" smtClean="0">
                <a:solidFill>
                  <a:schemeClr val="bg1"/>
                </a:solidFill>
              </a:rPr>
              <a:t>ΙΙΙ Νεοπλάσματα επινεφριδίων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1800" smtClean="0">
                <a:solidFill>
                  <a:schemeClr val="bg1"/>
                </a:solidFill>
              </a:rPr>
              <a:t>Αδένωμα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1800" smtClean="0">
                <a:solidFill>
                  <a:schemeClr val="bg1"/>
                </a:solidFill>
              </a:rPr>
              <a:t>Καρκίνωμα</a:t>
            </a:r>
            <a:endParaRPr lang="en-US" sz="180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l-GR" sz="1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l-GR" sz="2000" b="1" smtClean="0">
                <a:solidFill>
                  <a:schemeClr val="bg1"/>
                </a:solidFill>
              </a:rPr>
              <a:t>Ι</a:t>
            </a:r>
            <a:r>
              <a:rPr lang="en-US" sz="2000" b="1" smtClean="0">
                <a:solidFill>
                  <a:schemeClr val="bg1"/>
                </a:solidFill>
              </a:rPr>
              <a:t>V </a:t>
            </a:r>
            <a:r>
              <a:rPr lang="el-GR" sz="2000" b="1" smtClean="0">
                <a:solidFill>
                  <a:schemeClr val="bg1"/>
                </a:solidFill>
              </a:rPr>
              <a:t>Εξωγενή-ιατρογενή αίτια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1800" smtClean="0">
                <a:solidFill>
                  <a:schemeClr val="bg1"/>
                </a:solidFill>
              </a:rPr>
              <a:t>Χρήση γλυκοκορτικοειδών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1800" smtClean="0">
                <a:solidFill>
                  <a:schemeClr val="bg1"/>
                </a:solidFill>
              </a:rPr>
              <a:t>Χρήση </a:t>
            </a:r>
            <a:r>
              <a:rPr lang="en-US" sz="1800" smtClean="0">
                <a:solidFill>
                  <a:schemeClr val="bg1"/>
                </a:solidFill>
              </a:rPr>
              <a:t>ACTH</a:t>
            </a:r>
            <a:endParaRPr lang="el-GR" sz="1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>
                <a:solidFill>
                  <a:srgbClr val="FFFF00"/>
                </a:solidFill>
              </a:rPr>
              <a:t>Ανδρογόνα που παράγονται από τα επινεφρίδια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bg1"/>
                </a:solidFill>
              </a:rPr>
              <a:t>17 </a:t>
            </a:r>
            <a:r>
              <a:rPr lang="el-GR" dirty="0" err="1" smtClean="0">
                <a:solidFill>
                  <a:schemeClr val="bg1"/>
                </a:solidFill>
              </a:rPr>
              <a:t>κετοστεροειδή</a:t>
            </a:r>
            <a:r>
              <a:rPr lang="en-US" dirty="0" smtClean="0">
                <a:solidFill>
                  <a:schemeClr val="bg1"/>
                </a:solidFill>
              </a:rPr>
              <a:t> (17-KS)</a:t>
            </a:r>
            <a:endParaRPr lang="el-GR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l-GR" dirty="0" err="1" smtClean="0">
                <a:solidFill>
                  <a:schemeClr val="bg1"/>
                </a:solidFill>
              </a:rPr>
              <a:t>Ανδροστενεδιόνη</a:t>
            </a:r>
            <a:endParaRPr lang="el-GR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11-</a:t>
            </a:r>
            <a:r>
              <a:rPr lang="el-GR" dirty="0" err="1" smtClean="0">
                <a:solidFill>
                  <a:schemeClr val="bg1"/>
                </a:solidFill>
              </a:rPr>
              <a:t>υδροξυ</a:t>
            </a:r>
            <a:r>
              <a:rPr lang="el-GR" dirty="0" smtClean="0">
                <a:solidFill>
                  <a:schemeClr val="bg1"/>
                </a:solidFill>
              </a:rPr>
              <a:t>-</a:t>
            </a:r>
            <a:r>
              <a:rPr lang="el-GR" dirty="0" err="1" smtClean="0">
                <a:solidFill>
                  <a:schemeClr val="bg1"/>
                </a:solidFill>
              </a:rPr>
              <a:t>ανδροστενεδιόνη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l-GR" dirty="0" err="1" smtClean="0">
                <a:solidFill>
                  <a:schemeClr val="bg1"/>
                </a:solidFill>
              </a:rPr>
              <a:t>Δεϋδροεπιανδροστερόνη</a:t>
            </a:r>
            <a:r>
              <a:rPr lang="el-GR" dirty="0" smtClean="0">
                <a:solidFill>
                  <a:schemeClr val="bg1"/>
                </a:solidFill>
              </a:rPr>
              <a:t> (</a:t>
            </a:r>
            <a:r>
              <a:rPr lang="en-US" dirty="0" smtClean="0">
                <a:solidFill>
                  <a:schemeClr val="bg1"/>
                </a:solidFill>
              </a:rPr>
              <a:t>DHEA)</a:t>
            </a:r>
          </a:p>
          <a:p>
            <a:pPr eaLnBrk="1" hangingPunct="1"/>
            <a:r>
              <a:rPr lang="el-GR" dirty="0" err="1" smtClean="0">
                <a:solidFill>
                  <a:schemeClr val="bg1"/>
                </a:solidFill>
              </a:rPr>
              <a:t>Θειϊκή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 err="1" smtClean="0">
                <a:solidFill>
                  <a:schemeClr val="bg1"/>
                </a:solidFill>
              </a:rPr>
              <a:t>δεϋδροεπιανδροστερόνη</a:t>
            </a:r>
            <a:r>
              <a:rPr lang="el-GR" dirty="0" smtClean="0">
                <a:solidFill>
                  <a:schemeClr val="bg1"/>
                </a:solidFill>
              </a:rPr>
              <a:t> (</a:t>
            </a:r>
            <a:r>
              <a:rPr lang="en-US" dirty="0" smtClean="0">
                <a:solidFill>
                  <a:schemeClr val="bg1"/>
                </a:solidFill>
              </a:rPr>
              <a:t>DHEAS)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>
                <a:solidFill>
                  <a:srgbClr val="FFFF00"/>
                </a:solidFill>
              </a:rPr>
              <a:t>Σ. </a:t>
            </a:r>
            <a:r>
              <a:rPr lang="en-US" sz="4000" smtClean="0">
                <a:solidFill>
                  <a:srgbClr val="FFFF00"/>
                </a:solidFill>
              </a:rPr>
              <a:t>Cushing: </a:t>
            </a:r>
            <a:r>
              <a:rPr lang="el-GR" sz="4000" smtClean="0">
                <a:solidFill>
                  <a:srgbClr val="FFFF00"/>
                </a:solidFill>
              </a:rPr>
              <a:t>Συμπτώματα-σημεία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l-GR" sz="2000" smtClean="0"/>
              <a:t>								%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Κεντρικού τύπου κατανομή του λίπους	97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Αύξηση σωματικού βάρους			94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Εύκολη κόπωση-αδυναμία			87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Υπέρταση						82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Υπερτρίχωση					80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Αμηνόρροια					77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Ερυθροϊώδεις ραβδώσεις δέρματος		67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Μεταβολή προσωπικότητας			66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Εκχυμώσεις					65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Οίδημα						62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Πολυουρία-πολυδιψία				23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Υπερτροφία της κλειτορίδας			19	</a:t>
            </a:r>
            <a:endParaRPr lang="en-US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Oct27$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46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021202-5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35814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 descr="cus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430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Fig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365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7" descr="Fig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581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630</Words>
  <Application>Microsoft Office PowerPoint</Application>
  <PresentationFormat>Προβολή στην οθόνη (4:3)</PresentationFormat>
  <Paragraphs>171</Paragraphs>
  <Slides>35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Default Design</vt:lpstr>
      <vt:lpstr>Νοσήματα επινεφριδίων</vt:lpstr>
      <vt:lpstr>Παρουσίαση του PowerPoint</vt:lpstr>
      <vt:lpstr>Παρουσίαση του PowerPoint</vt:lpstr>
      <vt:lpstr>Σύνδρομο Cushing-αίτια</vt:lpstr>
      <vt:lpstr>Ανδρογόνα που παράγονται από τα επινεφρίδια</vt:lpstr>
      <vt:lpstr>Σ. Cushing: Συμπτώματα-σημεία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Νοσήματα επινεφριδίων</vt:lpstr>
      <vt:lpstr>Παρουσίαση του PowerPoint</vt:lpstr>
      <vt:lpstr>Παρουσίαση του PowerPoint</vt:lpstr>
      <vt:lpstr>Εργαστηριακά ευρήματα σε επινεφριδιακή ανεπάρκεια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Νοσήματα επινεφριδίων</vt:lpstr>
      <vt:lpstr>Υπεραλδοστερονισμός</vt:lpstr>
      <vt:lpstr>Παρουσίαση του PowerPoint</vt:lpstr>
      <vt:lpstr>Παρουσίαση του PowerPoint</vt:lpstr>
      <vt:lpstr>Νοσήματα επινεφριδίων</vt:lpstr>
      <vt:lpstr>Σύνδρομο περίσσειας ανδρογόνων</vt:lpstr>
      <vt:lpstr>Αίτια συνδρόμου περίσσειας ανδρογόνων</vt:lpstr>
      <vt:lpstr>Παρουσίαση του PowerPoint</vt:lpstr>
      <vt:lpstr>Αίτια υπερασβεστιαιμίας</vt:lpstr>
      <vt:lpstr>Συμπτώματα υπερασβεστιαιμίας</vt:lpstr>
      <vt:lpstr>Πρωτοπαθής υπερπαραθυρεοειδισμός</vt:lpstr>
      <vt:lpstr>Διάγνωση πρωτοπ. υπερπαραθ/σμού</vt:lpstr>
      <vt:lpstr>Δευτεροπαθής υπερπαραθυρεοειδισμός</vt:lpstr>
      <vt:lpstr>Τριτοπαθής υπερπαραθυρεοειδισμός</vt:lpstr>
      <vt:lpstr>Αίτια υποασβεστιαιμίας</vt:lpstr>
      <vt:lpstr>Κλινική εικόνα υπασβεστιαιμίας</vt:lpstr>
      <vt:lpstr>Παρακλινικά ευρήματα- υπασβεστιαιμία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Νοσήματα επινεφριδίων</dc:title>
  <dc:creator>NT</dc:creator>
  <cp:lastModifiedBy>hp</cp:lastModifiedBy>
  <cp:revision>32</cp:revision>
  <dcterms:created xsi:type="dcterms:W3CDTF">2007-10-26T15:28:50Z</dcterms:created>
  <dcterms:modified xsi:type="dcterms:W3CDTF">2013-11-20T07:54:55Z</dcterms:modified>
</cp:coreProperties>
</file>