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Masters/slideMaster16.xml" ContentType="application/vnd.openxmlformats-officedocument.presentationml.slideMaster+xml"/>
  <Override PartName="/ppt/theme/theme8.xml" ContentType="application/vnd.openxmlformats-officedocument.them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theme/theme16.xml" ContentType="application/vnd.openxmlformats-officedocument.them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28.xml" ContentType="application/vnd.openxmlformats-officedocument.presentationml.slideLayout+xml"/>
  <Override PartName="/ppt/embeddings/oleObject2.bin" ContentType="application/vnd.openxmlformats-officedocument.oleObject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s/slide53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theme/theme9.xml" ContentType="application/vnd.openxmlformats-officedocument.theme+xml"/>
  <Override PartName="/ppt/slides/slide20.xml" ContentType="application/vnd.openxmlformats-officedocument.presentationml.slide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Default Extension="xls" ContentType="application/vnd.ms-exce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1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28.xml" ContentType="application/vnd.openxmlformats-officedocument.presentationml.slide+xml"/>
  <Override PartName="/ppt/theme/theme6.xml" ContentType="application/vnd.openxmlformats-officedocument.theme+xml"/>
  <Override PartName="/ppt/slides/slide50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rels" ContentType="application/vnd.openxmlformats-package.relationships+xml"/>
  <Override PartName="/ppt/slideMasters/slideMaster8.xml" ContentType="application/vnd.openxmlformats-officedocument.presentationml.slideMaster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s/slide51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Layouts/slideLayout1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45.xml" ContentType="application/vnd.openxmlformats-officedocument.presentationml.slide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embeddings/oleObject1.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0" r:id="rId3"/>
    <p:sldMasterId id="2147483674" r:id="rId4"/>
    <p:sldMasterId id="2147483676" r:id="rId5"/>
    <p:sldMasterId id="2147483678" r:id="rId6"/>
    <p:sldMasterId id="2147483681" r:id="rId7"/>
    <p:sldMasterId id="2147483683" r:id="rId8"/>
    <p:sldMasterId id="2147483686" r:id="rId9"/>
    <p:sldMasterId id="2147483688" r:id="rId10"/>
    <p:sldMasterId id="2147483690" r:id="rId11"/>
    <p:sldMasterId id="2147483692" r:id="rId12"/>
    <p:sldMasterId id="2147483694" r:id="rId13"/>
    <p:sldMasterId id="2147483696" r:id="rId14"/>
    <p:sldMasterId id="2147483698" r:id="rId15"/>
    <p:sldMasterId id="2147483700" r:id="rId16"/>
  </p:sldMasterIdLst>
  <p:notesMasterIdLst>
    <p:notesMasterId r:id="rId77"/>
  </p:notesMasterIdLst>
  <p:sldIdLst>
    <p:sldId id="256" r:id="rId17"/>
    <p:sldId id="257" r:id="rId18"/>
    <p:sldId id="258" r:id="rId19"/>
    <p:sldId id="260" r:id="rId20"/>
    <p:sldId id="261" r:id="rId21"/>
    <p:sldId id="334" r:id="rId22"/>
    <p:sldId id="259" r:id="rId23"/>
    <p:sldId id="335" r:id="rId24"/>
    <p:sldId id="263" r:id="rId25"/>
    <p:sldId id="264" r:id="rId26"/>
    <p:sldId id="265" r:id="rId27"/>
    <p:sldId id="330" r:id="rId28"/>
    <p:sldId id="331" r:id="rId29"/>
    <p:sldId id="332" r:id="rId30"/>
    <p:sldId id="333" r:id="rId31"/>
    <p:sldId id="268" r:id="rId32"/>
    <p:sldId id="266" r:id="rId33"/>
    <p:sldId id="303" r:id="rId34"/>
    <p:sldId id="302" r:id="rId35"/>
    <p:sldId id="326" r:id="rId36"/>
    <p:sldId id="329" r:id="rId37"/>
    <p:sldId id="304" r:id="rId38"/>
    <p:sldId id="305" r:id="rId39"/>
    <p:sldId id="338" r:id="rId40"/>
    <p:sldId id="337" r:id="rId41"/>
    <p:sldId id="270" r:id="rId42"/>
    <p:sldId id="274" r:id="rId43"/>
    <p:sldId id="275" r:id="rId44"/>
    <p:sldId id="276" r:id="rId45"/>
    <p:sldId id="277" r:id="rId46"/>
    <p:sldId id="278" r:id="rId47"/>
    <p:sldId id="279" r:id="rId48"/>
    <p:sldId id="336" r:id="rId49"/>
    <p:sldId id="282" r:id="rId50"/>
    <p:sldId id="283" r:id="rId51"/>
    <p:sldId id="284" r:id="rId52"/>
    <p:sldId id="289" r:id="rId53"/>
    <p:sldId id="300" r:id="rId54"/>
    <p:sldId id="301" r:id="rId55"/>
    <p:sldId id="307" r:id="rId56"/>
    <p:sldId id="308" r:id="rId57"/>
    <p:sldId id="310" r:id="rId58"/>
    <p:sldId id="311" r:id="rId59"/>
    <p:sldId id="313" r:id="rId60"/>
    <p:sldId id="314" r:id="rId61"/>
    <p:sldId id="315" r:id="rId62"/>
    <p:sldId id="320" r:id="rId63"/>
    <p:sldId id="316" r:id="rId64"/>
    <p:sldId id="317" r:id="rId65"/>
    <p:sldId id="318" r:id="rId66"/>
    <p:sldId id="319" r:id="rId67"/>
    <p:sldId id="312" r:id="rId68"/>
    <p:sldId id="321" r:id="rId69"/>
    <p:sldId id="322" r:id="rId70"/>
    <p:sldId id="323" r:id="rId71"/>
    <p:sldId id="324" r:id="rId72"/>
    <p:sldId id="325" r:id="rId73"/>
    <p:sldId id="328" r:id="rId74"/>
    <p:sldId id="327" r:id="rId75"/>
    <p:sldId id="339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A388-BCB7-8E49-850E-76B66413E455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85BDC-C7A4-3943-A726-5C7DBC89D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ccineinformation.org/photos/meni_mt002.jpg" TargetMode="External"/><Relationship Id="rId4" Type="http://schemas.openxmlformats.org/officeDocument/2006/relationships/hyperlink" Target="http://www.meningitis-trust.org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C8C0D-284E-8E49-B753-FFC866E01BD7}" type="slidenum">
              <a:rPr lang="el-GR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6518275" y="8890000"/>
            <a:ext cx="339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89" tIns="43244" rIns="86489" bIns="43244" anchor="b">
            <a:prstTxWarp prst="textNoShape">
              <a:avLst/>
            </a:prstTxWarp>
            <a:spAutoFit/>
          </a:bodyPr>
          <a:lstStyle/>
          <a:p>
            <a:pPr algn="r" defTabSz="865188" fontAlgn="base">
              <a:spcBef>
                <a:spcPct val="0"/>
              </a:spcBef>
              <a:spcAft>
                <a:spcPct val="0"/>
              </a:spcAft>
            </a:pPr>
            <a:fld id="{0D444C9A-8A4D-1746-9868-FECEF296A200}" type="slidenum">
              <a:rPr lang="en-US" sz="1100">
                <a:solidFill>
                  <a:prstClr val="black"/>
                </a:solidFill>
                <a:ea typeface="Arial" charset="0"/>
                <a:cs typeface="Arial" charset="0"/>
              </a:rPr>
              <a:pPr algn="r" defTabSz="86518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10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52463"/>
            <a:ext cx="4646612" cy="3484562"/>
          </a:xfrm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38" y="4325938"/>
            <a:ext cx="4703762" cy="4592637"/>
          </a:xfrm>
          <a:noFill/>
          <a:ln/>
        </p:spPr>
        <p:txBody>
          <a:bodyPr lIns="86489" tIns="43244" rIns="86489" bIns="43244"/>
          <a:lstStyle/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1">
                <a:latin typeface="Arial" charset="0"/>
                <a:cs typeface="Arial" charset="0"/>
              </a:rPr>
              <a:t>Key Point:  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1000" b="1">
                <a:latin typeface="Arial" charset="0"/>
                <a:cs typeface="Arial" charset="0"/>
              </a:rPr>
              <a:t>Skin hemorrhages are a hallmark of invasive meningococcal disease; however, rash is rarely an early sign and the underlying disease may be far advanced by the time a rash appears.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 b="1">
                <a:latin typeface="Arial" charset="0"/>
                <a:cs typeface="Arial" charset="0"/>
              </a:rPr>
              <a:t>Slide Overview: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000">
                <a:latin typeface="Arial" charset="0"/>
                <a:cs typeface="Arial" charset="0"/>
              </a:rPr>
              <a:t>The purpura observed in this infant and adolescent are highly predictive of meningococcal disease; more specifically, in meningococcal septicemia.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000">
                <a:latin typeface="Arial" charset="0"/>
                <a:cs typeface="Arial" charset="0"/>
              </a:rPr>
              <a:t>In meningococcal meningitis, rash can be present but is more likely to be absent, atypical, scanty, and/or blanching.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000">
                <a:latin typeface="Arial" charset="0"/>
                <a:cs typeface="Arial" charset="0"/>
              </a:rPr>
              <a:t>Although hemorrhagic rash is a “classic” feature of meningococcal disease, it is rarely an early sign. Underlying disease may be advanced by the time a rash appears.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000">
                <a:latin typeface="Arial" charset="0"/>
                <a:cs typeface="Arial" charset="0"/>
              </a:rPr>
              <a:t>Rapidly evolving petechiae or purpuric rash is a marker of severe disease and, most importantly, may be a very late sign.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000">
                <a:latin typeface="Arial" charset="0"/>
                <a:cs typeface="Arial" charset="0"/>
              </a:rPr>
              <a:t>Extensive purpuric areas (resembling bruises) are called “purpura fulminans.” The extremities are normally affected the worst.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1000">
                <a:latin typeface="Arial" charset="0"/>
                <a:cs typeface="Arial" charset="0"/>
              </a:rPr>
              <a:t>The median time for rash from onset of signs/symptoms varies by age.</a:t>
            </a:r>
          </a:p>
          <a:p>
            <a:pPr marL="460375" lvl="1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>
                <a:latin typeface="Arial" charset="0"/>
                <a:cs typeface="Arial" charset="0"/>
              </a:rPr>
              <a:t>8 hours in infants</a:t>
            </a:r>
          </a:p>
          <a:p>
            <a:pPr marL="460375" lvl="1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>
                <a:latin typeface="Arial" charset="0"/>
                <a:cs typeface="Arial" charset="0"/>
              </a:rPr>
              <a:t>9 hours in 1- to 4-year-olds</a:t>
            </a:r>
          </a:p>
          <a:p>
            <a:pPr marL="460375" lvl="1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>
                <a:latin typeface="Arial" charset="0"/>
                <a:cs typeface="Arial" charset="0"/>
              </a:rPr>
              <a:t>14 hours in 5- to 14-year-olds</a:t>
            </a:r>
          </a:p>
          <a:p>
            <a:pPr marL="460375" lvl="1" indent="-173038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000">
                <a:latin typeface="Arial" charset="0"/>
                <a:cs typeface="Arial" charset="0"/>
              </a:rPr>
              <a:t>19 hours in 15- to 16-year-olds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sz="900" b="1">
              <a:latin typeface="Arial" charset="0"/>
              <a:cs typeface="Arial" charset="0"/>
            </a:endParaRP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>
                <a:latin typeface="Arial" charset="0"/>
                <a:cs typeface="Arial" charset="0"/>
              </a:rPr>
              <a:t>. 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cs typeface="Arial" charset="0"/>
              </a:rPr>
              <a:t>Reference: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900">
                <a:latin typeface="Arial" charset="0"/>
                <a:cs typeface="Arial" charset="0"/>
              </a:rPr>
              <a:t>Ninis N, Nadel S. Meningitis Research Foundation. Recognition and early management of meningococcal disease in children and young people. 2nd ed. http://www.meningitis.org/ health-professionals/doctors-in-training.</a:t>
            </a:r>
          </a:p>
          <a:p>
            <a:pPr marL="114300" indent="-114300" eaLnBrk="1" hangingPunct="1">
              <a:lnSpc>
                <a:spcPct val="90000"/>
              </a:lnSpc>
              <a:spcBef>
                <a:spcPct val="0"/>
              </a:spcBef>
            </a:pPr>
            <a:endParaRPr lang="en-US" sz="900">
              <a:latin typeface="Arial" charset="0"/>
              <a:cs typeface="Arial" charset="0"/>
            </a:endParaRPr>
          </a:p>
        </p:txBody>
      </p:sp>
      <p:sp>
        <p:nvSpPr>
          <p:cNvPr id="173062" name="Text Box 4"/>
          <p:cNvSpPr txBox="1">
            <a:spLocks noChangeArrowheads="1"/>
          </p:cNvSpPr>
          <p:nvPr/>
        </p:nvSpPr>
        <p:spPr bwMode="auto">
          <a:xfrm>
            <a:off x="0" y="361950"/>
            <a:ext cx="941388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529" tIns="45264" rIns="90529" bIns="45264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CHILD: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http://www.vaccineinformation.org/menin/photos.asp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No copyright needed, from CDC</a:t>
            </a:r>
          </a:p>
        </p:txBody>
      </p:sp>
      <p:sp>
        <p:nvSpPr>
          <p:cNvPr id="173063" name="Text Box 5"/>
          <p:cNvSpPr txBox="1">
            <a:spLocks noChangeArrowheads="1"/>
          </p:cNvSpPr>
          <p:nvPr/>
        </p:nvSpPr>
        <p:spPr bwMode="auto">
          <a:xfrm>
            <a:off x="0" y="2046288"/>
            <a:ext cx="941388" cy="230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529" tIns="45264" rIns="90529" bIns="45264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Septicemic rash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www.immunize.org/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p 2/ image 2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  <a:hlinkClick r:id="rId3"/>
              </a:rPr>
              <a:t>http://www.vaccineinformation.org/photos/meni_mt002.jpg</a:t>
            </a: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/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Copyright </a:t>
            </a: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  <a:hlinkClick r:id="rId4"/>
              </a:rPr>
              <a:t>www.meningitis-trust.org</a:t>
            </a: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73064" name="Text Box 6"/>
          <p:cNvSpPr txBox="1">
            <a:spLocks noChangeArrowheads="1"/>
          </p:cNvSpPr>
          <p:nvPr/>
        </p:nvSpPr>
        <p:spPr bwMode="auto">
          <a:xfrm>
            <a:off x="5916613" y="1765300"/>
            <a:ext cx="941387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529" tIns="45264" rIns="90529" bIns="45264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Adolescent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Schoeller T, Schmutzhard E. </a:t>
            </a:r>
            <a:r>
              <a:rPr lang="en-US" sz="900" i="1">
                <a:solidFill>
                  <a:prstClr val="black"/>
                </a:solidFill>
                <a:ea typeface="Arial" charset="0"/>
                <a:cs typeface="Arial" charset="0"/>
              </a:rPr>
              <a:t>N Engl J Med</a:t>
            </a: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. 2001;344:1372</a:t>
            </a:r>
          </a:p>
        </p:txBody>
      </p:sp>
      <p:sp>
        <p:nvSpPr>
          <p:cNvPr id="173065" name="Text Box 7"/>
          <p:cNvSpPr txBox="1">
            <a:spLocks noChangeArrowheads="1"/>
          </p:cNvSpPr>
          <p:nvPr/>
        </p:nvSpPr>
        <p:spPr bwMode="auto">
          <a:xfrm>
            <a:off x="0" y="5119688"/>
            <a:ext cx="949325" cy="2300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529" tIns="45264" rIns="90529" bIns="45264">
            <a:prstTxWarp prst="textNoShape">
              <a:avLst/>
            </a:prstTxWarp>
          </a:bodyPr>
          <a:lstStyle/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Ninis/p 47/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para 2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Ninis/p 50/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para 1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Ninis/p 51/para 3,4; p 76/ summary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Ninis/p 50/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para 1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Ninis/p 55/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para 2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Ninis/p 73/Table 1; </a:t>
            </a:r>
            <a:b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</a:br>
            <a:r>
              <a:rPr lang="en-US" sz="900">
                <a:solidFill>
                  <a:prstClr val="black"/>
                </a:solidFill>
                <a:ea typeface="Arial" charset="0"/>
                <a:cs typeface="Arial" charset="0"/>
              </a:rPr>
              <a:t>p 74/para 3</a:t>
            </a:r>
          </a:p>
          <a:p>
            <a:pPr defTabSz="896938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A3F677-B4AE-3A46-9CFF-8BD2215C47F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388CC-FE32-5248-AD5A-3CAF5470280C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46FA9-E23D-BB41-8D84-7C6A6D0A19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D56F57-AF3E-3E49-91FC-37368821D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383B52E-1E33-E04A-97D6-DBE90F3EF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C8005-1D34-5D43-AADD-C9DD2FD4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5DE7-B392-504F-B1A2-C24C21DC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C1A9-BAFD-FD4D-85A9-02047EF42C4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A7F3-49A9-A644-BD2D-CDDF8BC09D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E247-ECB0-1944-B761-C1E2952F66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2F2B-2CB3-7642-932F-169BFBCBD8E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0DC21-031D-954D-A849-DD09814195C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C1A9-BAFD-FD4D-85A9-02047EF42C4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3E963-9404-9D49-B802-6E437EE2E5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8BA9-C4A4-9E4D-9097-86D16BA2E53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22A1-64FB-9545-B4F3-959B1230E92C}" type="datetime1">
              <a:rPr lang="en-US"/>
              <a:pPr>
                <a:defRPr/>
              </a:pPr>
              <a:t>12/10/13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6318-643B-FA4C-92A4-593531EB7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427F-CD28-FE4B-8561-07D325065FA7}" type="datetime1">
              <a:rPr lang="en-US"/>
              <a:pPr>
                <a:defRPr/>
              </a:pPr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434A-C2D1-FC4D-8569-350FB8922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427F-CD28-FE4B-8561-07D325065FA7}" type="datetime1">
              <a:rPr lang="en-US"/>
              <a:pPr>
                <a:defRPr/>
              </a:pPr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434A-C2D1-FC4D-8569-350FB8922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B998-9291-9743-82A9-FB4E73AAFF4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B998-9291-9743-82A9-FB4E73AAFF4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B5C41-D9C2-B040-B9A8-07D48A72275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B998-9291-9743-82A9-FB4E73AAFF46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D8EF-498F-7043-8D07-800CAC3444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D8EF-498F-7043-8D07-800CAC3444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A45B-6C32-5E4C-974C-FF5A6E40DF0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D6E0-869B-BF48-829C-D26FF847069F}" type="datetimeFigureOut">
              <a:rPr lang="en-US" smtClean="0"/>
              <a:pPr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2F81-A765-7046-A66C-7CF3DED80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33C4243-EAF8-9543-979B-0FF63C993C04}" type="slidenum">
              <a:rPr lang="el-GR">
                <a:solidFill>
                  <a:srgbClr val="000000"/>
                </a:solidFill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33C4243-EAF8-9543-979B-0FF63C993C04}" type="slidenum">
              <a:rPr lang="el-GR">
                <a:solidFill>
                  <a:srgbClr val="000000"/>
                </a:solidFill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33C4243-EAF8-9543-979B-0FF63C993C04}" type="slidenum">
              <a:rPr lang="el-GR">
                <a:solidFill>
                  <a:srgbClr val="000000"/>
                </a:solidFill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33C4243-EAF8-9543-979B-0FF63C993C04}" type="slidenum">
              <a:rPr lang="el-GR">
                <a:solidFill>
                  <a:srgbClr val="000000"/>
                </a:solidFill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D174EDB-5D4C-3947-BD78-4B181A42421C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D174EDB-5D4C-3947-BD78-4B181A42421C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264D847-54A6-5747-97C7-5E36C164DA88}" type="slidenum">
              <a:rPr lang="el-GR">
                <a:solidFill>
                  <a:srgbClr val="000000"/>
                </a:solidFill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  <a:ea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B9ED41-AAB7-054A-86AE-4DB9F37115C8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FBD91F-F190-B04A-B7BA-073651A6D22E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FBD91F-F190-B04A-B7BA-073651A6D22E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FBD91F-F190-B04A-B7BA-073651A6D22E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FBD91F-F190-B04A-B7BA-073651A6D22E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DFBD91F-F190-B04A-B7BA-073651A6D22E}" type="slidenum">
              <a:rPr lang="el-G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400EA-A9F9-684B-B8CC-C180E0D20FEB}" type="datetime1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3E0B6-BC39-444D-84B6-E4FD8BD779EC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400EA-A9F9-684B-B8CC-C180E0D20FEB}" type="datetime1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12/10/13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3E0B6-BC39-444D-84B6-E4FD8BD779EC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Relationship Id="rId3" Type="http://schemas.openxmlformats.org/officeDocument/2006/relationships/oleObject" Target="../embeddings/Microsoft_Excel_97_-_2004_Worksheet1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0.xml"/><Relationship Id="rId3" Type="http://schemas.openxmlformats.org/officeDocument/2006/relationships/oleObject" Target="../embeddings/Microsoft_Excel_97_-_2004_Worksheet2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1.xml"/><Relationship Id="rId3" Type="http://schemas.openxmlformats.org/officeDocument/2006/relationships/oleObject" Target="../embeddings/Microsoft_Excel_97_-_2004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6.xml"/><Relationship Id="rId3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emf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medicine.wustl.edu/~virology/images/frontimagelow7.jpg&amp;imgrefurl=http://medicine.wustl.edu/~virology/&amp;h=333&amp;w=599&amp;sz=59&amp;tbnid=qNqUDg4H7wEJ:&amp;tbnh=73&amp;tbnw=131&amp;start=11&amp;prev=/images?q=Viruses&amp;hl=en&amp;lr=&amp;ie=UTF-8&amp;sa=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2.wmf"/><Relationship Id="rId3" Type="http://schemas.openxmlformats.org/officeDocument/2006/relationships/image" Target="../media/image3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4.wmf"/><Relationship Id="rId3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6.jpeg"/><Relationship Id="rId3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Λοιμώξεις ΚΝΣ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i="1" dirty="0" smtClean="0">
                <a:solidFill>
                  <a:schemeClr val="tx1"/>
                </a:solidFill>
              </a:rPr>
              <a:t>Γιώργος Λ. Δαΐκος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l-GR" i="1" dirty="0" smtClean="0">
                <a:solidFill>
                  <a:schemeClr val="tx1"/>
                </a:solidFill>
              </a:rPr>
              <a:t>Ιατρική Σχολή Πανεπιστημίου Αθηνών, Α΄ΠΠΚ Λαϊκό Νοσοκομείο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Rates of IPD in Children &lt;5 yrs and Adults &gt;65 yrs according to Vaccine and </a:t>
            </a:r>
            <a:r>
              <a:rPr lang="en-US" sz="3200" dirty="0" err="1" smtClean="0"/>
              <a:t>nonvaccine</a:t>
            </a:r>
            <a:r>
              <a:rPr lang="en-US" sz="3200" dirty="0" smtClean="0"/>
              <a:t> Serotypes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93" y="1417638"/>
            <a:ext cx="4743171" cy="4894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Επίπτωση Βακτηριακής Μηνιγγίτιδας ανάλογα με την ηλικία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97892"/>
          <a:ext cx="9144000" cy="49842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0"/>
                <a:gridCol w="4572000"/>
              </a:tblGrid>
              <a:tr h="55380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Ηλικία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Επίπτωση (περιπτώσεις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l-GR" sz="2400" dirty="0" smtClean="0"/>
                        <a:t>100.000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&lt; 2</a:t>
                      </a:r>
                      <a:r>
                        <a:rPr lang="el-GR" sz="2400" baseline="0" dirty="0" smtClean="0"/>
                        <a:t> μηνών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80.7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3</a:t>
                      </a:r>
                      <a:r>
                        <a:rPr lang="en-US" sz="2400" dirty="0" smtClean="0"/>
                        <a:t>-</a:t>
                      </a:r>
                      <a:r>
                        <a:rPr lang="el-GR" sz="2400" dirty="0" smtClean="0"/>
                        <a:t>23 μηνών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6.9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2</a:t>
                      </a:r>
                      <a:r>
                        <a:rPr lang="en-US" sz="2400" dirty="0" smtClean="0"/>
                        <a:t>-10  </a:t>
                      </a:r>
                      <a:r>
                        <a:rPr lang="el-GR" sz="2400" dirty="0" smtClean="0"/>
                        <a:t>ετών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0.56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11</a:t>
                      </a:r>
                      <a:r>
                        <a:rPr lang="en-US" sz="2400" dirty="0" smtClean="0"/>
                        <a:t>-</a:t>
                      </a:r>
                      <a:r>
                        <a:rPr lang="el-GR" sz="2400" dirty="0" smtClean="0"/>
                        <a:t>17 ετών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0.43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18-</a:t>
                      </a:r>
                      <a:r>
                        <a:rPr lang="el-GR" sz="2400" dirty="0" smtClean="0"/>
                        <a:t>34 ετών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0.66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35-</a:t>
                      </a:r>
                      <a:r>
                        <a:rPr lang="el-GR" sz="2400" dirty="0" smtClean="0"/>
                        <a:t>49 ετών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0.95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50-</a:t>
                      </a:r>
                      <a:r>
                        <a:rPr lang="el-GR" sz="2400" dirty="0" smtClean="0"/>
                        <a:t>64 ετών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1.73</a:t>
                      </a:r>
                      <a:endParaRPr lang="en-US" sz="2400" dirty="0"/>
                    </a:p>
                  </a:txBody>
                  <a:tcPr/>
                </a:tc>
              </a:tr>
              <a:tr h="55380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&gt;65 </a:t>
                      </a:r>
                      <a:r>
                        <a:rPr lang="el-GR" sz="2400" dirty="0" smtClean="0"/>
                        <a:t>ετών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1.92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83634" y="188913"/>
            <a:ext cx="8606366" cy="1079500"/>
          </a:xfrm>
          <a:prstGeom prst="rect">
            <a:avLst/>
          </a:prstGeom>
          <a:solidFill>
            <a:srgbClr val="3185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600" b="1">
                <a:solidFill>
                  <a:srgbClr val="FFFFFF"/>
                </a:solidFill>
                <a:latin typeface="Calibri" charset="0"/>
                <a:ea typeface="Arial" charset="0"/>
              </a:rPr>
              <a:t>Αρ. δηλωθέντων περιπτώσεων </a:t>
            </a:r>
            <a:r>
              <a:rPr lang="el-GR" sz="2600" b="1" i="1">
                <a:solidFill>
                  <a:srgbClr val="FFFFFF"/>
                </a:solidFill>
                <a:latin typeface="Calibri" charset="0"/>
                <a:ea typeface="Arial" charset="0"/>
              </a:rPr>
              <a:t>N.</a:t>
            </a:r>
            <a:r>
              <a:rPr lang="en-GB" sz="2600" b="1" i="1">
                <a:solidFill>
                  <a:srgbClr val="FFFFFF"/>
                </a:solidFill>
                <a:latin typeface="Calibri" charset="0"/>
                <a:ea typeface="Arial" charset="0"/>
              </a:rPr>
              <a:t> </a:t>
            </a:r>
            <a:r>
              <a:rPr lang="el-GR" sz="2600" b="1" i="1">
                <a:solidFill>
                  <a:srgbClr val="FFFFFF"/>
                </a:solidFill>
                <a:latin typeface="Calibri" charset="0"/>
                <a:ea typeface="Arial" charset="0"/>
              </a:rPr>
              <a:t>meningitidis</a:t>
            </a:r>
          </a:p>
          <a:p>
            <a:pPr algn="ctr" defTabSz="914400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600" b="1">
                <a:solidFill>
                  <a:srgbClr val="FFFF00"/>
                </a:solidFill>
                <a:latin typeface="Calibri" charset="0"/>
                <a:ea typeface="Arial" charset="0"/>
              </a:rPr>
              <a:t>ανά οροομάδα </a:t>
            </a:r>
            <a:r>
              <a:rPr lang="el-GR" sz="2600" b="1">
                <a:solidFill>
                  <a:srgbClr val="FFFFFF"/>
                </a:solidFill>
                <a:latin typeface="Calibri" charset="0"/>
                <a:ea typeface="Arial" charset="0"/>
              </a:rPr>
              <a:t>Ελλάδα 1997-201</a:t>
            </a:r>
            <a:r>
              <a:rPr lang="en-US" sz="2600" b="1">
                <a:solidFill>
                  <a:srgbClr val="FFFFFF"/>
                </a:solidFill>
                <a:latin typeface="Calibri" charset="0"/>
                <a:ea typeface="Arial" charset="0"/>
              </a:rPr>
              <a:t>2</a:t>
            </a:r>
            <a:endParaRPr lang="el-GR" sz="2600" b="1">
              <a:solidFill>
                <a:srgbClr val="FFFFFF"/>
              </a:solidFill>
              <a:latin typeface="Calibri" charset="0"/>
              <a:ea typeface="Arial" charset="0"/>
            </a:endParaRPr>
          </a:p>
        </p:txBody>
      </p:sp>
      <p:sp>
        <p:nvSpPr>
          <p:cNvPr id="174084" name="Text Box 3"/>
          <p:cNvSpPr txBox="1">
            <a:spLocks noChangeArrowheads="1"/>
          </p:cNvSpPr>
          <p:nvPr/>
        </p:nvSpPr>
        <p:spPr bwMode="auto">
          <a:xfrm>
            <a:off x="5468056" y="6402395"/>
            <a:ext cx="3421944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>
                <a:solidFill>
                  <a:srgbClr val="000000"/>
                </a:solidFill>
                <a:latin typeface="Calibri" charset="0"/>
                <a:ea typeface="Arial" charset="0"/>
              </a:rPr>
              <a:t>Εθνικό Κέντρο Αναφοράς Μηνιγγίτιδας</a:t>
            </a:r>
            <a:endParaRPr lang="en-US" sz="16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graphicFrame>
        <p:nvGraphicFramePr>
          <p:cNvPr id="174082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667456" y="1412882"/>
          <a:ext cx="8032044" cy="4824413"/>
        </p:xfrm>
        <a:graphic>
          <a:graphicData uri="http://schemas.openxmlformats.org/presentationml/2006/ole">
            <p:oleObj spid="_x0000_s137218" name="Chart" r:id="rId3" imgW="9035055" imgH="4822354" progId="Excel.Sheet.8">
              <p:embed/>
            </p:oleObj>
          </a:graphicData>
        </a:graphic>
      </p:graphicFrame>
      <p:sp>
        <p:nvSpPr>
          <p:cNvPr id="174085" name="Text Box 6"/>
          <p:cNvSpPr txBox="1">
            <a:spLocks noChangeArrowheads="1"/>
          </p:cNvSpPr>
          <p:nvPr/>
        </p:nvSpPr>
        <p:spPr bwMode="auto">
          <a:xfrm rot="-5400000">
            <a:off x="-1343994" y="3156231"/>
            <a:ext cx="3567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alibri" charset="0"/>
                <a:ea typeface="Arial" charset="0"/>
              </a:rPr>
              <a:t>Αριθμός περιπτώσεων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87870" y="142875"/>
            <a:ext cx="8602133" cy="928688"/>
          </a:xfrm>
          <a:prstGeom prst="rect">
            <a:avLst/>
          </a:prstGeom>
          <a:solidFill>
            <a:srgbClr val="3185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600" b="1">
                <a:solidFill>
                  <a:srgbClr val="FFFFFF"/>
                </a:solidFill>
                <a:latin typeface="Calibri" charset="0"/>
                <a:ea typeface="Arial" charset="0"/>
              </a:rPr>
              <a:t>Αρ. δηλωθέντων περιπτώσεων </a:t>
            </a:r>
            <a:r>
              <a:rPr lang="el-GR" sz="2600" b="1" i="1">
                <a:solidFill>
                  <a:srgbClr val="FFFFFF"/>
                </a:solidFill>
                <a:latin typeface="Calibri" charset="0"/>
                <a:ea typeface="Arial" charset="0"/>
              </a:rPr>
              <a:t>N.</a:t>
            </a:r>
            <a:r>
              <a:rPr lang="en-GB" sz="2600" b="1" i="1">
                <a:solidFill>
                  <a:srgbClr val="FFFFFF"/>
                </a:solidFill>
                <a:latin typeface="Calibri" charset="0"/>
                <a:ea typeface="Arial" charset="0"/>
              </a:rPr>
              <a:t> </a:t>
            </a:r>
            <a:r>
              <a:rPr lang="el-GR" sz="2600" b="1" i="1">
                <a:solidFill>
                  <a:srgbClr val="FFFFFF"/>
                </a:solidFill>
                <a:latin typeface="Calibri" charset="0"/>
                <a:ea typeface="Arial" charset="0"/>
              </a:rPr>
              <a:t>meningitidis</a:t>
            </a:r>
          </a:p>
          <a:p>
            <a:pPr algn="ctr" defTabSz="914400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</a:pPr>
            <a:r>
              <a:rPr lang="el-GR" sz="2600" b="1">
                <a:solidFill>
                  <a:srgbClr val="FFFFFF"/>
                </a:solidFill>
                <a:latin typeface="Calibri" charset="0"/>
                <a:ea typeface="Arial" charset="0"/>
              </a:rPr>
              <a:t>(</a:t>
            </a:r>
            <a:r>
              <a:rPr lang="el-GR" sz="2600" b="1">
                <a:solidFill>
                  <a:srgbClr val="FFFF00"/>
                </a:solidFill>
                <a:latin typeface="Calibri" charset="0"/>
                <a:ea typeface="Arial" charset="0"/>
              </a:rPr>
              <a:t>οροομάδα ανά ηλικιακή ομάδα</a:t>
            </a:r>
            <a:r>
              <a:rPr lang="el-GR" sz="2600" b="1">
                <a:solidFill>
                  <a:srgbClr val="FFFFFF"/>
                </a:solidFill>
                <a:latin typeface="Calibri" charset="0"/>
                <a:ea typeface="Arial" charset="0"/>
              </a:rPr>
              <a:t>) Ελλάδα 2000-201</a:t>
            </a:r>
            <a:r>
              <a:rPr lang="en-US" sz="2600" b="1">
                <a:solidFill>
                  <a:srgbClr val="FFFFFF"/>
                </a:solidFill>
                <a:latin typeface="Calibri" charset="0"/>
                <a:ea typeface="Arial" charset="0"/>
              </a:rPr>
              <a:t>2</a:t>
            </a:r>
            <a:endParaRPr lang="el-GR" sz="2600" b="1">
              <a:solidFill>
                <a:srgbClr val="FFFFFF"/>
              </a:solidFill>
              <a:latin typeface="Calibri" charset="0"/>
              <a:ea typeface="Arial" charset="0"/>
            </a:endParaRPr>
          </a:p>
        </p:txBody>
      </p:sp>
      <p:sp>
        <p:nvSpPr>
          <p:cNvPr id="180228" name="Text Box 3"/>
          <p:cNvSpPr txBox="1">
            <a:spLocks noChangeArrowheads="1"/>
          </p:cNvSpPr>
          <p:nvPr/>
        </p:nvSpPr>
        <p:spPr bwMode="auto">
          <a:xfrm>
            <a:off x="5788378" y="6308725"/>
            <a:ext cx="3263900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>
                <a:solidFill>
                  <a:srgbClr val="000000"/>
                </a:solidFill>
                <a:latin typeface="Calibri" charset="0"/>
                <a:ea typeface="Arial" charset="0"/>
              </a:rPr>
              <a:t>Εθνικό Κέντρο Αναφοράς Μηνιγγίτιδας</a:t>
            </a:r>
            <a:endParaRPr lang="en-US" sz="16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180229" name="Text Box 6"/>
          <p:cNvSpPr txBox="1">
            <a:spLocks noChangeArrowheads="1"/>
          </p:cNvSpPr>
          <p:nvPr/>
        </p:nvSpPr>
        <p:spPr bwMode="auto">
          <a:xfrm rot="-5400000">
            <a:off x="-1379270" y="3227670"/>
            <a:ext cx="3567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alibri" charset="0"/>
                <a:ea typeface="Arial" charset="0"/>
              </a:rPr>
              <a:t>Αριθμός περιπτώσεων</a:t>
            </a:r>
          </a:p>
        </p:txBody>
      </p:sp>
      <p:sp>
        <p:nvSpPr>
          <p:cNvPr id="180230" name="TextBox 6"/>
          <p:cNvSpPr txBox="1">
            <a:spLocks noChangeArrowheads="1"/>
          </p:cNvSpPr>
          <p:nvPr/>
        </p:nvSpPr>
        <p:spPr bwMode="auto">
          <a:xfrm>
            <a:off x="3613856" y="6227764"/>
            <a:ext cx="2270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alibri" charset="0"/>
                <a:ea typeface="Arial" charset="0"/>
              </a:rPr>
              <a:t>Ηλικιακή ομάδα (έτη)</a:t>
            </a:r>
          </a:p>
        </p:txBody>
      </p:sp>
      <p:graphicFrame>
        <p:nvGraphicFramePr>
          <p:cNvPr id="1802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02545" y="981078"/>
          <a:ext cx="8257822" cy="5184775"/>
        </p:xfrm>
        <a:graphic>
          <a:graphicData uri="http://schemas.openxmlformats.org/presentationml/2006/ole">
            <p:oleObj spid="_x0000_s142338" name="Chart" r:id="rId3" imgW="9291109" imgH="5182049" progId="Excel.Sheet.8">
              <p:embed/>
            </p:oleObj>
          </a:graphicData>
        </a:graphic>
      </p:graphicFrame>
      <p:sp>
        <p:nvSpPr>
          <p:cNvPr id="180231" name="Rectangle 8"/>
          <p:cNvSpPr>
            <a:spLocks noChangeArrowheads="1"/>
          </p:cNvSpPr>
          <p:nvPr/>
        </p:nvSpPr>
        <p:spPr bwMode="auto">
          <a:xfrm>
            <a:off x="1968504" y="5786445"/>
            <a:ext cx="70273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charset="0"/>
                <a:ea typeface="Arial" charset="0"/>
              </a:rPr>
              <a:t>5-9</a:t>
            </a:r>
            <a:endParaRPr lang="el-GR" sz="1600" b="1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180232" name="Rectangle 9"/>
          <p:cNvSpPr>
            <a:spLocks noChangeArrowheads="1"/>
          </p:cNvSpPr>
          <p:nvPr/>
        </p:nvSpPr>
        <p:spPr bwMode="auto">
          <a:xfrm>
            <a:off x="2908300" y="5786445"/>
            <a:ext cx="705556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charset="0"/>
                <a:ea typeface="Arial" charset="0"/>
              </a:rPr>
              <a:t>10-14</a:t>
            </a:r>
            <a:endParaRPr lang="el-GR" sz="1600" b="1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7"/>
          <p:cNvGraphicFramePr>
            <a:graphicFrameLocks noChangeAspect="1"/>
          </p:cNvGraphicFramePr>
          <p:nvPr/>
        </p:nvGraphicFramePr>
        <p:xfrm>
          <a:off x="-23989" y="1055691"/>
          <a:ext cx="8420100" cy="4848225"/>
        </p:xfrm>
        <a:graphic>
          <a:graphicData uri="http://schemas.openxmlformats.org/presentationml/2006/ole">
            <p:oleObj spid="_x0000_s147458" name="Chart" r:id="rId3" imgW="9467909" imgH="4846740" progId="Excel.Sheet.8">
              <p:embed/>
            </p:oleObj>
          </a:graphicData>
        </a:graphic>
      </p:graphicFrame>
      <p:sp>
        <p:nvSpPr>
          <p:cNvPr id="181251" name="Text Box 9"/>
          <p:cNvSpPr txBox="1">
            <a:spLocks noChangeArrowheads="1"/>
          </p:cNvSpPr>
          <p:nvPr/>
        </p:nvSpPr>
        <p:spPr bwMode="auto">
          <a:xfrm>
            <a:off x="5276145" y="6021391"/>
            <a:ext cx="3429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Calibri" charset="0"/>
                <a:ea typeface="Arial" charset="0"/>
              </a:rPr>
              <a:t>Claus H et al.</a:t>
            </a:r>
            <a:r>
              <a:rPr lang="en-US" sz="1200" b="1">
                <a:solidFill>
                  <a:srgbClr val="000000"/>
                </a:solidFill>
                <a:latin typeface="Calibri" charset="0"/>
                <a:ea typeface="Arial" charset="0"/>
              </a:rPr>
              <a:t> </a:t>
            </a:r>
            <a:r>
              <a:rPr lang="en-US" sz="1200" b="1" i="1">
                <a:solidFill>
                  <a:srgbClr val="000000"/>
                </a:solidFill>
                <a:latin typeface="Calibri" charset="0"/>
                <a:ea typeface="Arial" charset="0"/>
              </a:rPr>
              <a:t>J Infect Dis</a:t>
            </a:r>
            <a:r>
              <a:rPr lang="en-US" sz="1200" b="1">
                <a:solidFill>
                  <a:srgbClr val="000000"/>
                </a:solidFill>
                <a:latin typeface="Calibri" charset="0"/>
                <a:ea typeface="Arial" charset="0"/>
              </a:rPr>
              <a:t>. 2005;191:1263-1271.</a:t>
            </a:r>
            <a:endParaRPr lang="el-GR" sz="1200" b="1">
              <a:solidFill>
                <a:srgbClr val="000000"/>
              </a:solidFill>
              <a:latin typeface="Calibri" charset="0"/>
              <a:ea typeface="Arial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Calibri" charset="0"/>
                <a:ea typeface="Arial" charset="0"/>
              </a:rPr>
              <a:t>1999-2000 (Bavaria, Germany; Sample: 8000)</a:t>
            </a:r>
          </a:p>
        </p:txBody>
      </p:sp>
      <p:sp>
        <p:nvSpPr>
          <p:cNvPr id="181252" name="Rectangle 2"/>
          <p:cNvSpPr>
            <a:spLocks noChangeArrowheads="1"/>
          </p:cNvSpPr>
          <p:nvPr/>
        </p:nvSpPr>
        <p:spPr bwMode="auto">
          <a:xfrm>
            <a:off x="460022" y="1295400"/>
            <a:ext cx="8174567" cy="4484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81253" name="Line 7"/>
          <p:cNvSpPr>
            <a:spLocks noChangeShapeType="1"/>
          </p:cNvSpPr>
          <p:nvPr/>
        </p:nvSpPr>
        <p:spPr bwMode="auto">
          <a:xfrm flipV="1">
            <a:off x="1243189" y="4005263"/>
            <a:ext cx="6913033" cy="63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181254" name="Text Box 8"/>
          <p:cNvSpPr txBox="1">
            <a:spLocks noChangeArrowheads="1"/>
          </p:cNvSpPr>
          <p:nvPr/>
        </p:nvSpPr>
        <p:spPr bwMode="auto">
          <a:xfrm>
            <a:off x="1899357" y="3659191"/>
            <a:ext cx="398356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alibri" charset="0"/>
                <a:ea typeface="Arial" charset="0"/>
              </a:rPr>
              <a:t>Συνολικό ποσοστό</a:t>
            </a:r>
            <a:r>
              <a:rPr lang="en-US" b="1">
                <a:solidFill>
                  <a:srgbClr val="000000"/>
                </a:solidFill>
                <a:latin typeface="Calibri" charset="0"/>
                <a:ea typeface="Arial" charset="0"/>
              </a:rPr>
              <a:t> = 10.4%</a:t>
            </a:r>
          </a:p>
        </p:txBody>
      </p:sp>
      <p:sp>
        <p:nvSpPr>
          <p:cNvPr id="181255" name="TextBox 10"/>
          <p:cNvSpPr txBox="1">
            <a:spLocks noChangeArrowheads="1"/>
          </p:cNvSpPr>
          <p:nvPr/>
        </p:nvSpPr>
        <p:spPr bwMode="auto">
          <a:xfrm rot="-5400000">
            <a:off x="-460462" y="3014943"/>
            <a:ext cx="1989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  <a:latin typeface="Calibri" charset="0"/>
                <a:ea typeface="Arial" charset="0"/>
              </a:rPr>
              <a:t>Ποσοστά φορείας </a:t>
            </a:r>
            <a:endParaRPr lang="en-US" b="1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sp>
        <p:nvSpPr>
          <p:cNvPr id="181256" name="Rectangle 3"/>
          <p:cNvSpPr>
            <a:spLocks noChangeArrowheads="1"/>
          </p:cNvSpPr>
          <p:nvPr/>
        </p:nvSpPr>
        <p:spPr bwMode="auto">
          <a:xfrm>
            <a:off x="347134" y="188916"/>
            <a:ext cx="8602133" cy="936625"/>
          </a:xfrm>
          <a:prstGeom prst="rect">
            <a:avLst/>
          </a:prstGeom>
          <a:solidFill>
            <a:srgbClr val="3185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alibri" charset="0"/>
                <a:ea typeface="Arial" charset="0"/>
              </a:rPr>
              <a:t>Ποσοστά φορείας </a:t>
            </a:r>
            <a:r>
              <a:rPr lang="el-GR" sz="2800" b="1" i="1">
                <a:solidFill>
                  <a:srgbClr val="FFFFFF"/>
                </a:solidFill>
                <a:latin typeface="Calibri" charset="0"/>
                <a:ea typeface="Arial" charset="0"/>
              </a:rPr>
              <a:t>Neisseria meningitidis</a:t>
            </a:r>
            <a:r>
              <a:rPr lang="el-GR" sz="2800" b="1">
                <a:solidFill>
                  <a:srgbClr val="FFFFFF"/>
                </a:solidFill>
                <a:latin typeface="Calibri" charset="0"/>
                <a:ea typeface="Arial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>
                <a:solidFill>
                  <a:srgbClr val="FFFFFF"/>
                </a:solidFill>
                <a:latin typeface="Calibri" charset="0"/>
                <a:ea typeface="Arial" charset="0"/>
              </a:rPr>
              <a:t>ανάλογα με την ηλικία και το περιβάλλον</a:t>
            </a:r>
            <a:endParaRPr lang="en-US" sz="2800" b="1">
              <a:solidFill>
                <a:srgbClr val="FFFFFF"/>
              </a:solidFill>
              <a:latin typeface="Calibri" charset="0"/>
              <a:ea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ChangeArrowheads="1"/>
          </p:cNvSpPr>
          <p:nvPr/>
        </p:nvSpPr>
        <p:spPr bwMode="auto">
          <a:xfrm>
            <a:off x="949678" y="4127500"/>
            <a:ext cx="1782233" cy="155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83299" name="Picture 2" descr="C:\Documents and Settings\khickey\Desktop\disco.jpg"/>
          <p:cNvPicPr>
            <a:picLocks noChangeAspect="1" noChangeArrowheads="1"/>
          </p:cNvPicPr>
          <p:nvPr/>
        </p:nvPicPr>
        <p:blipFill>
          <a:blip r:embed="rId2"/>
          <a:srcRect l="700" t="1894" r="2315" b="2438"/>
          <a:stretch>
            <a:fillRect/>
          </a:stretch>
        </p:blipFill>
        <p:spPr bwMode="auto">
          <a:xfrm>
            <a:off x="1031523" y="4329114"/>
            <a:ext cx="1649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0" name="Rectangle 6"/>
          <p:cNvSpPr>
            <a:spLocks noChangeArrowheads="1"/>
          </p:cNvSpPr>
          <p:nvPr/>
        </p:nvSpPr>
        <p:spPr bwMode="auto">
          <a:xfrm>
            <a:off x="956734" y="3752850"/>
            <a:ext cx="1775178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3301" name="Text Box 7"/>
          <p:cNvSpPr txBox="1">
            <a:spLocks noChangeArrowheads="1"/>
          </p:cNvSpPr>
          <p:nvPr/>
        </p:nvSpPr>
        <p:spPr bwMode="auto">
          <a:xfrm>
            <a:off x="1348833" y="3749675"/>
            <a:ext cx="790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Calibri" charset="0"/>
              </a:rPr>
              <a:t>Discos</a:t>
            </a:r>
            <a:endParaRPr lang="en-US" b="1" baseline="30000">
              <a:latin typeface="Calibri" charset="0"/>
            </a:endParaRPr>
          </a:p>
        </p:txBody>
      </p:sp>
      <p:sp>
        <p:nvSpPr>
          <p:cNvPr id="183302" name="Rectangle 11"/>
          <p:cNvSpPr>
            <a:spLocks noChangeArrowheads="1"/>
          </p:cNvSpPr>
          <p:nvPr/>
        </p:nvSpPr>
        <p:spPr bwMode="auto">
          <a:xfrm>
            <a:off x="355600" y="1892300"/>
            <a:ext cx="1782234" cy="155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3303" name="Rectangle 12"/>
          <p:cNvSpPr>
            <a:spLocks noChangeArrowheads="1"/>
          </p:cNvSpPr>
          <p:nvPr/>
        </p:nvSpPr>
        <p:spPr bwMode="auto">
          <a:xfrm>
            <a:off x="364067" y="1517650"/>
            <a:ext cx="1773767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3304" name="Text Box 13"/>
          <p:cNvSpPr txBox="1">
            <a:spLocks noChangeArrowheads="1"/>
          </p:cNvSpPr>
          <p:nvPr/>
        </p:nvSpPr>
        <p:spPr bwMode="auto">
          <a:xfrm>
            <a:off x="572439" y="1530350"/>
            <a:ext cx="114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l-GR" b="1">
                <a:latin typeface="Calibri" charset="0"/>
              </a:rPr>
              <a:t>Κάπνισμα</a:t>
            </a:r>
            <a:endParaRPr lang="en-US" b="1" baseline="30000">
              <a:latin typeface="Calibri" charset="0"/>
            </a:endParaRPr>
          </a:p>
        </p:txBody>
      </p:sp>
      <p:sp>
        <p:nvSpPr>
          <p:cNvPr id="183305" name="Rectangle 17"/>
          <p:cNvSpPr>
            <a:spLocks noChangeArrowheads="1"/>
          </p:cNvSpPr>
          <p:nvPr/>
        </p:nvSpPr>
        <p:spPr bwMode="auto">
          <a:xfrm>
            <a:off x="2572456" y="1892300"/>
            <a:ext cx="1782233" cy="155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3306" name="Rectangle 18"/>
          <p:cNvSpPr>
            <a:spLocks noChangeArrowheads="1"/>
          </p:cNvSpPr>
          <p:nvPr/>
        </p:nvSpPr>
        <p:spPr bwMode="auto">
          <a:xfrm>
            <a:off x="2579511" y="1517650"/>
            <a:ext cx="1775178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3307" name="Text Box 19"/>
          <p:cNvSpPr txBox="1">
            <a:spLocks noChangeArrowheads="1"/>
          </p:cNvSpPr>
          <p:nvPr/>
        </p:nvSpPr>
        <p:spPr bwMode="auto">
          <a:xfrm>
            <a:off x="2942071" y="1530350"/>
            <a:ext cx="1052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l-GR" b="1">
                <a:latin typeface="Calibri" charset="0"/>
              </a:rPr>
              <a:t>Κοιτώνες</a:t>
            </a:r>
            <a:endParaRPr lang="en-US" b="1" baseline="30000">
              <a:latin typeface="Calibri" charset="0"/>
            </a:endParaRPr>
          </a:p>
        </p:txBody>
      </p:sp>
      <p:sp>
        <p:nvSpPr>
          <p:cNvPr id="183308" name="Rectangle 23"/>
          <p:cNvSpPr>
            <a:spLocks noChangeArrowheads="1"/>
          </p:cNvSpPr>
          <p:nvPr/>
        </p:nvSpPr>
        <p:spPr bwMode="auto">
          <a:xfrm>
            <a:off x="4889501" y="1897063"/>
            <a:ext cx="1762477" cy="155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3309" name="Rectangle 24"/>
          <p:cNvSpPr>
            <a:spLocks noChangeArrowheads="1"/>
          </p:cNvSpPr>
          <p:nvPr/>
        </p:nvSpPr>
        <p:spPr bwMode="auto">
          <a:xfrm>
            <a:off x="4878212" y="1412876"/>
            <a:ext cx="1775178" cy="58737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3310" name="Text Box 25"/>
          <p:cNvSpPr txBox="1">
            <a:spLocks noChangeArrowheads="1"/>
          </p:cNvSpPr>
          <p:nvPr/>
        </p:nvSpPr>
        <p:spPr bwMode="auto">
          <a:xfrm>
            <a:off x="5018218" y="1414463"/>
            <a:ext cx="1454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l-GR" b="1">
                <a:latin typeface="Calibri" charset="0"/>
              </a:rPr>
              <a:t>Πολυπληθείς </a:t>
            </a:r>
          </a:p>
          <a:p>
            <a:pPr algn="ctr"/>
            <a:r>
              <a:rPr lang="el-GR" b="1">
                <a:latin typeface="Calibri" charset="0"/>
              </a:rPr>
              <a:t>οικογένειες</a:t>
            </a:r>
            <a:endParaRPr lang="en-US" b="1" baseline="30000">
              <a:latin typeface="Calibri" charset="0"/>
            </a:endParaRPr>
          </a:p>
        </p:txBody>
      </p:sp>
      <p:sp>
        <p:nvSpPr>
          <p:cNvPr id="183311" name="Rectangle 43"/>
          <p:cNvSpPr>
            <a:spLocks noChangeArrowheads="1"/>
          </p:cNvSpPr>
          <p:nvPr/>
        </p:nvSpPr>
        <p:spPr bwMode="auto">
          <a:xfrm>
            <a:off x="6413500" y="4124325"/>
            <a:ext cx="1778000" cy="155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3312" name="Rectangle 44"/>
          <p:cNvSpPr>
            <a:spLocks noChangeArrowheads="1"/>
          </p:cNvSpPr>
          <p:nvPr/>
        </p:nvSpPr>
        <p:spPr bwMode="auto">
          <a:xfrm>
            <a:off x="6413501" y="3749675"/>
            <a:ext cx="1779411" cy="536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3313" name="Text Box 45"/>
          <p:cNvSpPr txBox="1">
            <a:spLocks noChangeArrowheads="1"/>
          </p:cNvSpPr>
          <p:nvPr/>
        </p:nvSpPr>
        <p:spPr bwMode="auto">
          <a:xfrm>
            <a:off x="6400801" y="3762375"/>
            <a:ext cx="1792111" cy="8309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1600" b="1">
                <a:latin typeface="Calibri" charset="0"/>
              </a:rPr>
              <a:t>Ταξίδια σε περιοχές με υψηλό κίνδυνο</a:t>
            </a:r>
            <a:endParaRPr lang="en-US" sz="1600" b="1" baseline="30000">
              <a:latin typeface="Calibri" charset="0"/>
            </a:endParaRPr>
          </a:p>
        </p:txBody>
      </p:sp>
      <p:pic>
        <p:nvPicPr>
          <p:cNvPr id="183314" name="Picture 46" descr="IS242-009 - Couple on a Saf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878" y="4329114"/>
            <a:ext cx="1618544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15" name="Rectangle 49"/>
          <p:cNvSpPr>
            <a:spLocks noChangeArrowheads="1"/>
          </p:cNvSpPr>
          <p:nvPr/>
        </p:nvSpPr>
        <p:spPr bwMode="auto">
          <a:xfrm>
            <a:off x="7004756" y="1892300"/>
            <a:ext cx="1782234" cy="1555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3316" name="Rectangle 50"/>
          <p:cNvSpPr>
            <a:spLocks noChangeArrowheads="1"/>
          </p:cNvSpPr>
          <p:nvPr/>
        </p:nvSpPr>
        <p:spPr bwMode="auto">
          <a:xfrm>
            <a:off x="7011812" y="1517650"/>
            <a:ext cx="1775178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3317" name="Text Box 51"/>
          <p:cNvSpPr txBox="1">
            <a:spLocks noChangeArrowheads="1"/>
          </p:cNvSpPr>
          <p:nvPr/>
        </p:nvSpPr>
        <p:spPr bwMode="auto">
          <a:xfrm>
            <a:off x="7496507" y="1527175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Calibri" charset="0"/>
              </a:rPr>
              <a:t>Pubs</a:t>
            </a:r>
            <a:endParaRPr lang="en-US" b="1" baseline="30000">
              <a:latin typeface="Calibri" charset="0"/>
            </a:endParaRPr>
          </a:p>
        </p:txBody>
      </p:sp>
      <p:pic>
        <p:nvPicPr>
          <p:cNvPr id="183318" name="Picture 52" descr="42-21306446 - Young couple in pu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0834" y="2108201"/>
            <a:ext cx="1619956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19" name="Picture 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4178" y="2108201"/>
            <a:ext cx="1598789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568" y="2108200"/>
            <a:ext cx="16002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681589" y="3749675"/>
            <a:ext cx="1782233" cy="1930400"/>
            <a:chOff x="2571750" y="3749675"/>
            <a:chExt cx="1782763" cy="1930400"/>
          </a:xfrm>
        </p:grpSpPr>
        <p:sp>
          <p:nvSpPr>
            <p:cNvPr id="183326" name="Rectangle 30"/>
            <p:cNvSpPr>
              <a:spLocks noChangeArrowheads="1"/>
            </p:cNvSpPr>
            <p:nvPr/>
          </p:nvSpPr>
          <p:spPr bwMode="auto">
            <a:xfrm>
              <a:off x="2571750" y="4124325"/>
              <a:ext cx="1782763" cy="15557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3327" name="Rectangle 31"/>
            <p:cNvSpPr>
              <a:spLocks noChangeArrowheads="1"/>
            </p:cNvSpPr>
            <p:nvPr/>
          </p:nvSpPr>
          <p:spPr bwMode="auto">
            <a:xfrm>
              <a:off x="2579688" y="3749675"/>
              <a:ext cx="1774825" cy="381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3328" name="Text Box 32"/>
            <p:cNvSpPr txBox="1">
              <a:spLocks noChangeArrowheads="1"/>
            </p:cNvSpPr>
            <p:nvPr/>
          </p:nvSpPr>
          <p:spPr bwMode="auto">
            <a:xfrm>
              <a:off x="2960803" y="3759200"/>
              <a:ext cx="6147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l-GR" b="1">
                  <a:latin typeface="Calibri" charset="0"/>
                </a:rPr>
                <a:t>Φιλί</a:t>
              </a:r>
              <a:endParaRPr lang="en-US" b="1" baseline="30000">
                <a:latin typeface="Calibri" charset="0"/>
              </a:endParaRPr>
            </a:p>
          </p:txBody>
        </p:sp>
        <p:pic>
          <p:nvPicPr>
            <p:cNvPr id="183329" name="Picture 2"/>
            <p:cNvPicPr>
              <a:picLocks noChangeAspect="1" noChangeArrowheads="1"/>
            </p:cNvPicPr>
            <p:nvPr/>
          </p:nvPicPr>
          <p:blipFill>
            <a:blip r:embed="rId7"/>
            <a:srcRect b="3040"/>
            <a:stretch>
              <a:fillRect/>
            </a:stretch>
          </p:blipFill>
          <p:spPr bwMode="auto">
            <a:xfrm>
              <a:off x="2651403" y="4329113"/>
              <a:ext cx="1591056" cy="113823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83322" name="Picture 14" descr="PE-125-0837 - Family posing in front of hous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1589" y="2219325"/>
            <a:ext cx="1618544" cy="1066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83323" name="Rectangle 2"/>
          <p:cNvSpPr txBox="1">
            <a:spLocks noChangeArrowheads="1"/>
          </p:cNvSpPr>
          <p:nvPr/>
        </p:nvSpPr>
        <p:spPr bwMode="auto">
          <a:xfrm>
            <a:off x="1117601" y="146051"/>
            <a:ext cx="778651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3324" name="Rectangle 53"/>
          <p:cNvSpPr>
            <a:spLocks noChangeArrowheads="1"/>
          </p:cNvSpPr>
          <p:nvPr/>
        </p:nvSpPr>
        <p:spPr bwMode="auto">
          <a:xfrm>
            <a:off x="317500" y="6143625"/>
            <a:ext cx="8686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rPr>
              <a:t>1. Brigham et al. Curr Opin Pediatr 2009;21:437-443. </a:t>
            </a:r>
            <a:endParaRPr lang="el-GR" sz="1400">
              <a:solidFill>
                <a:srgbClr val="000000"/>
              </a:solidFill>
              <a:latin typeface="Calibri" charset="0"/>
              <a:ea typeface="Tahoma" charset="0"/>
              <a:cs typeface="Tahoma" charset="0"/>
            </a:endParaRPr>
          </a:p>
          <a:p>
            <a:pPr algn="r"/>
            <a:r>
              <a:rPr lang="en-US" sz="1400">
                <a:solidFill>
                  <a:srgbClr val="000000"/>
                </a:solidFill>
                <a:latin typeface="Calibri" charset="0"/>
                <a:ea typeface="Tahoma" charset="0"/>
                <a:cs typeface="Tahoma" charset="0"/>
              </a:rPr>
              <a:t>2.</a:t>
            </a:r>
            <a:r>
              <a:rPr lang="en-US" sz="1400">
                <a:solidFill>
                  <a:srgbClr val="000000"/>
                </a:solidFill>
                <a:latin typeface="Calibri" charset="0"/>
              </a:rPr>
              <a:t> Zuschneid et al. Euro Surveill 2008;13:pii=19031.</a:t>
            </a:r>
          </a:p>
        </p:txBody>
      </p:sp>
      <p:sp>
        <p:nvSpPr>
          <p:cNvPr id="183325" name="Rectangle 3"/>
          <p:cNvSpPr>
            <a:spLocks noChangeArrowheads="1"/>
          </p:cNvSpPr>
          <p:nvPr/>
        </p:nvSpPr>
        <p:spPr bwMode="auto">
          <a:xfrm>
            <a:off x="283634" y="260351"/>
            <a:ext cx="8602133" cy="1000125"/>
          </a:xfrm>
          <a:prstGeom prst="rect">
            <a:avLst/>
          </a:prstGeom>
          <a:solidFill>
            <a:srgbClr val="31859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ts val="1800"/>
              </a:lnSpc>
              <a:spcBef>
                <a:spcPct val="50000"/>
              </a:spcBef>
            </a:pPr>
            <a:r>
              <a:rPr lang="el-GR" sz="2600" b="1">
                <a:solidFill>
                  <a:schemeClr val="bg1"/>
                </a:solidFill>
                <a:latin typeface="Calibri" charset="0"/>
              </a:rPr>
              <a:t>Αυξημένος κίνδυνος για </a:t>
            </a:r>
          </a:p>
          <a:p>
            <a:pPr algn="ctr">
              <a:lnSpc>
                <a:spcPts val="1800"/>
              </a:lnSpc>
              <a:spcBef>
                <a:spcPct val="50000"/>
              </a:spcBef>
            </a:pPr>
            <a:r>
              <a:rPr lang="el-GR" sz="2600" b="1">
                <a:solidFill>
                  <a:schemeClr val="bg1"/>
                </a:solidFill>
                <a:latin typeface="Calibri" charset="0"/>
              </a:rPr>
              <a:t>διεισδυτική μηνιγγιτιδοκοκκική νόσο</a:t>
            </a:r>
            <a:r>
              <a:rPr lang="en-US" sz="2600" b="1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l-GR" sz="2600" b="1">
                <a:solidFill>
                  <a:schemeClr val="bg1"/>
                </a:solidFill>
                <a:latin typeface="Calibri" charset="0"/>
              </a:rPr>
              <a:t>στους εφήβους</a:t>
            </a:r>
            <a:endParaRPr lang="en-US" sz="2600" b="1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fmeningitis path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27088"/>
            <a:ext cx="7315200" cy="523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>
                <a:solidFill>
                  <a:srgbClr val="0000FF"/>
                </a:solidFill>
              </a:rPr>
              <a:t>Θνητότητα Λόγω Βακτηριακής Μηνιγγίτιδας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828801"/>
            <a:ext cx="7138988" cy="4003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9448800" cy="8229600"/>
        </p:xfrm>
        <a:graphic>
          <a:graphicData uri="http://schemas.openxmlformats.org/presentationml/2006/ole">
            <p:oleObj spid="_x0000_s73730" name="Acrobat Document" r:id="rId3" imgW="8851900" imgH="128143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00FF"/>
                </a:solidFill>
              </a:rPr>
              <a:t>Σημεία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190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17500" b="-17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190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17500" b="-175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ΟΡΙΣΜΟΙ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SzPct val="140000"/>
              <a:buFont typeface="Wingdings" charset="2"/>
              <a:buChar char="ü"/>
            </a:pPr>
            <a:r>
              <a:rPr lang="el-GR" b="1" dirty="0" smtClean="0"/>
              <a:t>Μηνιγγίτιδες</a:t>
            </a:r>
          </a:p>
          <a:p>
            <a:pPr lvl="1">
              <a:buClr>
                <a:srgbClr val="FF0000"/>
              </a:buClr>
              <a:buSzPct val="140000"/>
              <a:buFont typeface="Lucida Grande"/>
              <a:buChar char="-"/>
            </a:pPr>
            <a:r>
              <a:rPr lang="en-US" dirty="0" smtClean="0"/>
              <a:t> </a:t>
            </a:r>
            <a:r>
              <a:rPr lang="el-GR" dirty="0" smtClean="0"/>
              <a:t>Φλεγμονώδεις παθήσεις των μηνίγγων και του υπαραχνοειδούς χώρου</a:t>
            </a:r>
            <a:endParaRPr lang="en-US" dirty="0" smtClean="0"/>
          </a:p>
          <a:p>
            <a:pPr>
              <a:buClr>
                <a:srgbClr val="FF0000"/>
              </a:buClr>
              <a:buSzPct val="140000"/>
              <a:buFont typeface="Wingdings" charset="2"/>
              <a:buChar char="ü"/>
            </a:pPr>
            <a:r>
              <a:rPr lang="el-GR" b="1" dirty="0" smtClean="0"/>
              <a:t>Εγκεφαλίτιδες</a:t>
            </a:r>
          </a:p>
          <a:p>
            <a:pPr lvl="1">
              <a:buClr>
                <a:srgbClr val="FF0000"/>
              </a:buClr>
              <a:buSzPct val="140000"/>
              <a:buFont typeface="Lucida Grande"/>
              <a:buChar char="-"/>
            </a:pPr>
            <a:r>
              <a:rPr lang="en-US" dirty="0" smtClean="0"/>
              <a:t>	</a:t>
            </a:r>
            <a:r>
              <a:rPr lang="el-GR" dirty="0" smtClean="0"/>
              <a:t>Φλεγμονώδεις παθήσεις του εγκεφαλικού παρεγχύματος</a:t>
            </a:r>
          </a:p>
          <a:p>
            <a:pPr>
              <a:buClr>
                <a:srgbClr val="FF0000"/>
              </a:buClr>
              <a:buSzPct val="140000"/>
              <a:buFont typeface="Wingdings" charset="2"/>
              <a:buChar char="ü"/>
            </a:pPr>
            <a:r>
              <a:rPr lang="el-GR" b="1" dirty="0" smtClean="0"/>
              <a:t>Μηνιγγοεγκεφαλίτιδες</a:t>
            </a:r>
          </a:p>
          <a:p>
            <a:pPr>
              <a:buClr>
                <a:srgbClr val="FF0000"/>
              </a:buClr>
              <a:buSzPct val="140000"/>
              <a:buFont typeface="Wingdings" charset="2"/>
              <a:buChar char="ü"/>
            </a:pPr>
            <a:r>
              <a:rPr lang="el-GR" b="1" dirty="0" smtClean="0"/>
              <a:t>Εγκεφαλομυελίτιδες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49380"/>
            <a:ext cx="6971578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0" descr="menicdc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7160" y="981075"/>
            <a:ext cx="4783667" cy="20399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20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5882" y="3613159"/>
            <a:ext cx="2418644" cy="1558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6956" y="3429009"/>
            <a:ext cx="2854678" cy="2136775"/>
            <a:chOff x="434830" y="1614152"/>
            <a:chExt cx="3213534" cy="2136525"/>
          </a:xfrm>
        </p:grpSpPr>
        <p:pic>
          <p:nvPicPr>
            <p:cNvPr id="17203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830" y="1614152"/>
              <a:ext cx="3213534" cy="2136525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17650711">
              <a:off x="1365313" y="2092624"/>
              <a:ext cx="369289" cy="276398"/>
            </a:xfrm>
            <a:prstGeom prst="rect">
              <a:avLst/>
            </a:prstGeom>
            <a:solidFill>
              <a:srgbClr val="948A54"/>
            </a:solidFill>
            <a:ln w="9525" algn="ctr">
              <a:noFill/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srgbClr val="A5BF02"/>
                </a:solidFill>
                <a:ea typeface="Arial" charset="0"/>
              </a:endParaRPr>
            </a:p>
          </p:txBody>
        </p:sp>
      </p:grpSp>
      <p:pic>
        <p:nvPicPr>
          <p:cNvPr id="17203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08701" y="3644900"/>
            <a:ext cx="2190044" cy="2108200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a typeface="+mj-ea"/>
                <a:cs typeface="+mj-cs"/>
              </a:rPr>
              <a:t>                    </a:t>
            </a:r>
            <a:r>
              <a:rPr lang="en-US" sz="3200" b="1" dirty="0" smtClean="0">
                <a:solidFill>
                  <a:srgbClr val="0000FF"/>
                </a:solidFill>
                <a:ea typeface="+mj-ea"/>
                <a:cs typeface="+mj-cs"/>
              </a:rPr>
              <a:t>Waterhouse</a:t>
            </a:r>
            <a:r>
              <a:rPr lang="en-US" sz="3200" b="1" dirty="0">
                <a:solidFill>
                  <a:srgbClr val="0000FF"/>
                </a:solidFill>
                <a:ea typeface="+mj-ea"/>
                <a:cs typeface="+mj-cs"/>
              </a:rPr>
              <a:t>-</a:t>
            </a:r>
            <a:r>
              <a:rPr lang="en-US" sz="3200" b="1" dirty="0" err="1">
                <a:solidFill>
                  <a:srgbClr val="0000FF"/>
                </a:solidFill>
                <a:ea typeface="+mj-ea"/>
                <a:cs typeface="+mj-cs"/>
              </a:rPr>
              <a:t>Friedericksen</a:t>
            </a:r>
            <a:endParaRPr lang="en-GB" sz="3200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pic>
        <p:nvPicPr>
          <p:cNvPr id="41987" name="Picture 4" descr="waterhouse-friderichse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2" y="2024815"/>
            <a:ext cx="6548804" cy="3493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00" y="0"/>
            <a:ext cx="9283700" cy="69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M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88"/>
            <a:ext cx="9147175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2"/>
            <a:ext cx="8610600" cy="1431925"/>
          </a:xfrm>
        </p:spPr>
        <p:txBody>
          <a:bodyPr/>
          <a:lstStyle/>
          <a:p>
            <a:r>
              <a:rPr lang="el-GR" sz="3200">
                <a:solidFill>
                  <a:srgbClr val="FFFF66"/>
                </a:solidFill>
              </a:rPr>
              <a:t>Ευρήματα στο ΕΝΥ σε Διάφορες Μορφές Μηνιγγίτιδας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type="tbl" idx="1"/>
          </p:nvPr>
        </p:nvGraphicFramePr>
        <p:xfrm>
          <a:off x="228600" y="1981204"/>
          <a:ext cx="8839200" cy="4114801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752600"/>
                <a:gridCol w="1676400"/>
                <a:gridCol w="16002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</a:rPr>
                        <a:t>Φυσιολογικές τιμές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</a:rPr>
                        <a:t>Βακτηριακή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</a:rPr>
                        <a:t>Ιογενής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</a:rPr>
                        <a:t>Φυματιώδης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Αριθμός Λευκών /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mm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&lt;1000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&lt;500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Τύπος Λευκών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Λεμφοκύτταρα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Πολυμ/να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Λεμφο/ρα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Λεμφο/ρα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Γλυκόζη ΕΝΥ/ορού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≥0.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Μειωμένη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Φυσιολογική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Μειωμένη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Λεύκωμα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</a:rPr>
                        <a:t>mg/dl)</a:t>
                      </a:r>
                      <a:endParaRPr kumimoji="0" lang="el-GR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Φ ή &lt;100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/>
              <a:t> Γυναίκα 7</a:t>
            </a:r>
            <a:r>
              <a:rPr lang="en-US" sz="2800"/>
              <a:t>0</a:t>
            </a:r>
            <a:r>
              <a:rPr lang="el-GR" sz="2800"/>
              <a:t> ετών μεταφέρεται σε ημέρα γενικής εφημερίας με το ασθενοφόρο στα ΤΕΠ λόγω πυρετού</a:t>
            </a:r>
            <a:r>
              <a:rPr lang="en-US" sz="2800"/>
              <a:t> </a:t>
            </a:r>
            <a:r>
              <a:rPr lang="el-GR" sz="2800"/>
              <a:t>από 24ώρου σε ληθαργική κατάσταση. 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l-GR" sz="2800"/>
              <a:t>ΦΕ: Ανταποκρίνεται μόνο σε επώδυνα ερεθίσματα, ΑΠ: 110</a:t>
            </a:r>
            <a:r>
              <a:rPr lang="en-US" sz="2800"/>
              <a:t>/70, </a:t>
            </a:r>
            <a:r>
              <a:rPr lang="el-GR" sz="2800"/>
              <a:t>Σφύξεις: 110/</a:t>
            </a:r>
            <a:r>
              <a:rPr lang="en-US" sz="2800"/>
              <a:t>min, </a:t>
            </a:r>
            <a:r>
              <a:rPr lang="el-GR" sz="2800"/>
              <a:t>Θ 39.5</a:t>
            </a:r>
            <a:r>
              <a:rPr lang="el-GR" sz="2800" baseline="30000"/>
              <a:t>ο</a:t>
            </a:r>
            <a:r>
              <a:rPr lang="el-GR" sz="2800"/>
              <a:t> </a:t>
            </a:r>
            <a:r>
              <a:rPr lang="en-US" sz="2800"/>
              <a:t>C</a:t>
            </a:r>
            <a:r>
              <a:rPr lang="el-GR" sz="2800"/>
              <a:t>, αυχενική δυσκαμψία</a:t>
            </a:r>
            <a:r>
              <a:rPr lang="en-US" sz="2800"/>
              <a:t>. </a:t>
            </a:r>
            <a:r>
              <a:rPr lang="el-GR" sz="2800"/>
              <a:t>Βυθοσκόπηση: κ.φ. Νευρολογική εξέταση κ.φ.</a:t>
            </a:r>
          </a:p>
          <a:p>
            <a:pPr eaLnBrk="1" hangingPunct="1"/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Ερώτηση 1. Τι προτείνετε</a:t>
            </a:r>
            <a:r>
              <a:rPr lang="en-US"/>
              <a:t>;</a:t>
            </a: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/>
              <a:t>1. </a:t>
            </a:r>
            <a:r>
              <a:rPr lang="en-US"/>
              <a:t>CT </a:t>
            </a:r>
            <a:r>
              <a:rPr lang="el-GR"/>
              <a:t>εγκεφάλου, ΟΝΠ και έναρξη αντιμικροβιακής αγωγής</a:t>
            </a:r>
          </a:p>
          <a:p>
            <a:pPr eaLnBrk="1" hangingPunct="1">
              <a:buFontTx/>
              <a:buNone/>
            </a:pPr>
            <a:r>
              <a:rPr lang="el-GR"/>
              <a:t>2. ΟΝΠ και έναρξη αντιμικροβιακής αγωγής</a:t>
            </a:r>
          </a:p>
          <a:p>
            <a:pPr eaLnBrk="1" hangingPunct="1">
              <a:buFontTx/>
              <a:buNone/>
            </a:pPr>
            <a:r>
              <a:rPr lang="el-GR"/>
              <a:t>3. Καλλιέργειες αίματος, ΟΝΠ και αναμονή των καλλιεργειών</a:t>
            </a:r>
          </a:p>
          <a:p>
            <a:pPr eaLnBrk="1" hangingPunct="1">
              <a:buFontTx/>
              <a:buNone/>
            </a:pPr>
            <a:r>
              <a:rPr lang="el-GR"/>
              <a:t>4. Κανένα από τα</a:t>
            </a:r>
            <a:r>
              <a:rPr lang="en-US"/>
              <a:t> </a:t>
            </a:r>
            <a:r>
              <a:rPr lang="el-GR"/>
              <a:t>παραπάνω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Επιπλοκές ΟΝΠ</a:t>
            </a:r>
            <a:endParaRPr lang="en-US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/>
              <a:t>Κεφαλαλγία</a:t>
            </a:r>
            <a:endParaRPr lang="en-US"/>
          </a:p>
          <a:p>
            <a:pPr eaLnBrk="1" hangingPunct="1"/>
            <a:r>
              <a:rPr lang="el-GR"/>
              <a:t>Επώδυνες παραισθησίες</a:t>
            </a:r>
            <a:endParaRPr lang="en-US"/>
          </a:p>
          <a:p>
            <a:pPr eaLnBrk="1" hangingPunct="1"/>
            <a:r>
              <a:rPr lang="el-GR"/>
              <a:t>Τοπική αιμορραγία ή λοίμωξη</a:t>
            </a:r>
            <a:endParaRPr lang="en-US"/>
          </a:p>
          <a:p>
            <a:pPr eaLnBrk="1" hangingPunct="1"/>
            <a:r>
              <a:rPr lang="el-GR"/>
              <a:t>Υποσκληρίδιο ή επισκληρίδιο αιμάτωμα</a:t>
            </a:r>
            <a:endParaRPr lang="en-US"/>
          </a:p>
          <a:p>
            <a:pPr eaLnBrk="1" hangingPunct="1"/>
            <a:r>
              <a:rPr lang="el-GR"/>
              <a:t>Μηνιγγίτιδα</a:t>
            </a:r>
          </a:p>
          <a:p>
            <a:pPr eaLnBrk="1" hangingPunct="1"/>
            <a:r>
              <a:rPr lang="el-GR"/>
              <a:t>Εγκολεασμός εγκεφάλου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Άσηπτη Μηνιγγίτιδα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140000"/>
            </a:pPr>
            <a:r>
              <a:rPr lang="el-GR" sz="2800" dirty="0" smtClean="0"/>
              <a:t>Περιπτώσεις μηνιγγίτιδας που δεν ανευρίσκεται κάποιος παθογόνος μικροοργανισμός με τις συνήθεις καλλιέργειες και χρώσεις ενώ υπάρχει πλειοκυττάρωση στο ΕΝΥ συνήθως λεμφοκυτταρική</a:t>
            </a:r>
          </a:p>
          <a:p>
            <a:pPr>
              <a:buClr>
                <a:srgbClr val="FF0000"/>
              </a:buClr>
              <a:buSzPct val="140000"/>
            </a:pPr>
            <a:endParaRPr lang="el-GR" sz="2800" dirty="0" smtClean="0"/>
          </a:p>
          <a:p>
            <a:pPr>
              <a:buClr>
                <a:srgbClr val="FF0000"/>
              </a:buClr>
              <a:buSzPct val="140000"/>
            </a:pPr>
            <a:r>
              <a:rPr lang="el-GR" sz="2800" dirty="0" smtClean="0"/>
              <a:t>Η άσηπτη μηνιγγίτιδα προκαλείται από διάφορα αίτια, τα πλέον συνήθη είναι οι ιοί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/>
              <a:t>CT SCAN </a:t>
            </a:r>
            <a:r>
              <a:rPr lang="el-GR" sz="4000"/>
              <a:t>Πριν της ΟΝΠ</a:t>
            </a:r>
            <a:r>
              <a:rPr lang="en-US" sz="4000"/>
              <a:t> </a:t>
            </a:r>
            <a:r>
              <a:rPr lang="el-GR" sz="4000"/>
              <a:t>σε Ασθενείς με Πιθανή Μηνιγγίτιδα</a:t>
            </a:r>
            <a:endParaRPr lang="en-US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235 </a:t>
            </a:r>
            <a:r>
              <a:rPr lang="el-GR" sz="2800"/>
              <a:t>ασθενείς με πιθανή μηνιγγίτιδα υπεβλήθησαν σε</a:t>
            </a:r>
            <a:r>
              <a:rPr lang="en-US" sz="2800"/>
              <a:t> CT</a:t>
            </a:r>
            <a:r>
              <a:rPr lang="el-GR" sz="2800"/>
              <a:t> εγκεφάλου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56/235 (24%) </a:t>
            </a:r>
            <a:r>
              <a:rPr lang="el-GR" sz="2800"/>
              <a:t>είχαν παθολογικό</a:t>
            </a:r>
            <a:r>
              <a:rPr lang="en-US" sz="2800"/>
              <a:t> CT; 11 (5%) </a:t>
            </a:r>
            <a:r>
              <a:rPr lang="el-GR" sz="2800"/>
              <a:t>μάζα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l-GR" sz="2800"/>
              <a:t>Αρχικά κλινικά χαρακτηριστικά που συσχετίζονταν με παθολογικό</a:t>
            </a:r>
            <a:r>
              <a:rPr lang="en-US" sz="2800"/>
              <a:t> CT</a:t>
            </a:r>
          </a:p>
          <a:p>
            <a:pPr lvl="1" eaLnBrk="1" hangingPunct="1">
              <a:lnSpc>
                <a:spcPct val="80000"/>
              </a:lnSpc>
            </a:pPr>
            <a:r>
              <a:rPr lang="el-GR"/>
              <a:t>Ηλικία</a:t>
            </a:r>
            <a:r>
              <a:rPr lang="en-US"/>
              <a:t> </a:t>
            </a:r>
            <a:r>
              <a:rPr lang="en-US" u="sng"/>
              <a:t>&gt;</a:t>
            </a:r>
            <a:r>
              <a:rPr lang="en-US"/>
              <a:t>60 </a:t>
            </a:r>
            <a:r>
              <a:rPr lang="el-GR"/>
              <a:t>ετών</a:t>
            </a:r>
            <a:endParaRPr lang="en-US"/>
          </a:p>
          <a:p>
            <a:pPr lvl="1" eaLnBrk="1" hangingPunct="1">
              <a:lnSpc>
                <a:spcPct val="80000"/>
              </a:lnSpc>
            </a:pPr>
            <a:r>
              <a:rPr lang="el-GR"/>
              <a:t>Ανοσοκαταστολή</a:t>
            </a:r>
            <a:endParaRPr lang="en-US"/>
          </a:p>
          <a:p>
            <a:pPr lvl="1" eaLnBrk="1" hangingPunct="1">
              <a:lnSpc>
                <a:spcPct val="80000"/>
              </a:lnSpc>
            </a:pPr>
            <a:r>
              <a:rPr lang="el-GR"/>
              <a:t>Ιστορικό νόσου του ΚΝΣ</a:t>
            </a:r>
            <a:endParaRPr lang="en-US"/>
          </a:p>
          <a:p>
            <a:pPr lvl="1" eaLnBrk="1" hangingPunct="1">
              <a:lnSpc>
                <a:spcPct val="80000"/>
              </a:lnSpc>
            </a:pPr>
            <a:r>
              <a:rPr lang="el-GR"/>
              <a:t>Παθολογική νευρολογική εξέταση</a:t>
            </a:r>
            <a:endParaRPr lang="en-US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Hasbun et al. NEJM 2001;345:1727.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/>
              <a:t>CT SCAN </a:t>
            </a:r>
            <a:r>
              <a:rPr lang="el-GR" sz="4000"/>
              <a:t>Πριν της ΟΝΠ</a:t>
            </a:r>
            <a:r>
              <a:rPr lang="en-US" sz="4000"/>
              <a:t> </a:t>
            </a:r>
            <a:r>
              <a:rPr lang="el-GR" sz="4000"/>
              <a:t>σε Ασθενείς με Πιθανή Μηνιγγίτιδα</a:t>
            </a:r>
            <a:endParaRPr lang="en-US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96 </a:t>
            </a:r>
            <a:r>
              <a:rPr lang="el-GR"/>
              <a:t>ασθενείς που δεν είχαν κάποιο από τα προηγούμενα χαρακτηριστικά υπεβλήθηκαν σε</a:t>
            </a:r>
            <a:r>
              <a:rPr lang="en-US"/>
              <a:t> CT</a:t>
            </a:r>
            <a:endParaRPr lang="en-US" sz="3600"/>
          </a:p>
          <a:p>
            <a:pPr lvl="1" eaLnBrk="1" hangingPunct="1">
              <a:lnSpc>
                <a:spcPct val="90000"/>
              </a:lnSpc>
            </a:pPr>
            <a:r>
              <a:rPr lang="en-US" sz="3200"/>
              <a:t>95 </a:t>
            </a:r>
            <a:r>
              <a:rPr lang="el-GR" sz="3200"/>
              <a:t>είχαν φυσιολογικό</a:t>
            </a:r>
            <a:r>
              <a:rPr lang="en-US" sz="3200"/>
              <a:t> CT; 1 </a:t>
            </a:r>
            <a:r>
              <a:rPr lang="el-GR" sz="3200"/>
              <a:t>είχε μάζα</a:t>
            </a:r>
            <a:endParaRPr lang="en-US" sz="3200"/>
          </a:p>
          <a:p>
            <a:pPr lvl="1" eaLnBrk="1" hangingPunct="1">
              <a:lnSpc>
                <a:spcPct val="90000"/>
              </a:lnSpc>
            </a:pPr>
            <a:r>
              <a:rPr lang="el-GR" sz="3200"/>
              <a:t>Όλοι υπεβλήθησαν σε ΟΝΠ άνευ επιπλοκών</a:t>
            </a:r>
            <a:endParaRPr lang="en-US" sz="3200"/>
          </a:p>
          <a:p>
            <a:pPr lvl="1" eaLnBrk="1" hangingPunct="1">
              <a:lnSpc>
                <a:spcPct val="90000"/>
              </a:lnSpc>
            </a:pPr>
            <a:endParaRPr lang="en-US" sz="32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/>
              <a:t>Hasbun et al. NEJM 2001;345:1727.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 CT SCAN </a:t>
            </a:r>
            <a:r>
              <a:rPr lang="el-GR" sz="4000"/>
              <a:t>ΕΓΚΕΦΑΛΟΥ</a:t>
            </a:r>
            <a:r>
              <a:rPr lang="en-US" sz="4000"/>
              <a:t> </a:t>
            </a:r>
            <a:r>
              <a:rPr lang="el-GR" sz="4000"/>
              <a:t>ΠΡΕΠΕΙ ΝΑ ΠΡΟΗΓΕΙΤΑΙ ΤΗΣ ΟΝΠ:</a:t>
            </a:r>
            <a:r>
              <a:rPr lang="en-US" sz="400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eaLnBrk="1" hangingPunct="1"/>
            <a:r>
              <a:rPr lang="el-GR"/>
              <a:t>Ηλικία μεγαλύτερη των </a:t>
            </a:r>
            <a:r>
              <a:rPr lang="en-US"/>
              <a:t>60 </a:t>
            </a:r>
            <a:r>
              <a:rPr lang="el-GR"/>
              <a:t>ετών</a:t>
            </a:r>
            <a:endParaRPr lang="en-US"/>
          </a:p>
          <a:p>
            <a:pPr eaLnBrk="1" hangingPunct="1"/>
            <a:r>
              <a:rPr lang="el-GR"/>
              <a:t>Ανοσοκαταστολή</a:t>
            </a:r>
            <a:endParaRPr lang="en-US"/>
          </a:p>
          <a:p>
            <a:pPr eaLnBrk="1" hangingPunct="1"/>
            <a:r>
              <a:rPr lang="el-GR"/>
              <a:t>Σπασμοί</a:t>
            </a:r>
            <a:endParaRPr lang="en-US"/>
          </a:p>
          <a:p>
            <a:pPr eaLnBrk="1" hangingPunct="1"/>
            <a:r>
              <a:rPr lang="el-GR"/>
              <a:t>Διαταραχές συνείδησης</a:t>
            </a:r>
            <a:endParaRPr lang="en-US"/>
          </a:p>
          <a:p>
            <a:pPr eaLnBrk="1" hangingPunct="1"/>
            <a:r>
              <a:rPr lang="el-GR"/>
              <a:t>Οίδημα οπτικής θηλής</a:t>
            </a:r>
            <a:endParaRPr lang="en-US"/>
          </a:p>
          <a:p>
            <a:pPr eaLnBrk="1" hangingPunct="1"/>
            <a:r>
              <a:rPr lang="el-GR"/>
              <a:t>Εστιακά νευρολογικά σημεία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5053" y="6302103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b="1">
                <a:solidFill>
                  <a:srgbClr val="FFFF00"/>
                </a:solidFill>
                <a:ea typeface="+mj-ea"/>
                <a:cs typeface="+mj-cs"/>
              </a:rPr>
              <a:t>Ποιός ο ρόλος της βυθοσκόπησης?</a:t>
            </a:r>
            <a:endParaRPr lang="en-GB" sz="3600" b="1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dirty="0">
                <a:ea typeface="+mn-ea"/>
                <a:cs typeface="+mn-cs"/>
              </a:rPr>
              <a:t>   </a:t>
            </a:r>
            <a:r>
              <a:rPr lang="el-GR" sz="2400" b="1" u="sng" dirty="0">
                <a:solidFill>
                  <a:srgbClr val="FFC000"/>
                </a:solidFill>
                <a:ea typeface="+mn-ea"/>
                <a:cs typeface="+mn-cs"/>
              </a:rPr>
              <a:t>Οίδημα οπτικής θηλής </a:t>
            </a:r>
            <a:r>
              <a:rPr lang="en-US" sz="2400" b="1" dirty="0">
                <a:solidFill>
                  <a:srgbClr val="FFC000"/>
                </a:solidFill>
                <a:ea typeface="+mn-ea"/>
                <a:cs typeface="+mn-cs"/>
              </a:rPr>
              <a:t>(3%) </a:t>
            </a:r>
            <a:r>
              <a:rPr lang="en-US" sz="2400" b="1" dirty="0">
                <a:solidFill>
                  <a:srgbClr val="FFC000"/>
                </a:solidFill>
                <a:ea typeface="Arial" charset="0"/>
                <a:cs typeface="Arial" charset="0"/>
              </a:rPr>
              <a:t>*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l-GR" sz="2400" b="1" dirty="0">
              <a:solidFill>
                <a:srgbClr val="3333CC"/>
              </a:solidFill>
              <a:ea typeface="+mn-ea"/>
              <a:cs typeface="+mn-cs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b="1" dirty="0">
                <a:solidFill>
                  <a:srgbClr val="FFFF00"/>
                </a:solidFill>
                <a:ea typeface="+mn-ea"/>
                <a:cs typeface="+mn-cs"/>
              </a:rPr>
              <a:t>όχι  </a:t>
            </a:r>
            <a:r>
              <a:rPr lang="el-GR" sz="2400" dirty="0">
                <a:ea typeface="+mn-ea"/>
                <a:cs typeface="+mn-cs"/>
              </a:rPr>
              <a:t>                                               </a:t>
            </a:r>
            <a:r>
              <a:rPr lang="el-GR" sz="2400" b="1" dirty="0">
                <a:solidFill>
                  <a:srgbClr val="92D050"/>
                </a:solidFill>
                <a:ea typeface="+mn-ea"/>
                <a:cs typeface="+mn-cs"/>
              </a:rPr>
              <a:t>ναι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                                          αύξηση ενδοκράνιας πίεσης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</a:t>
            </a:r>
            <a:r>
              <a:rPr lang="el-GR" sz="2400" b="1" dirty="0">
                <a:ea typeface="+mn-ea"/>
                <a:cs typeface="+mn-cs"/>
              </a:rPr>
              <a:t> </a:t>
            </a:r>
            <a:r>
              <a:rPr lang="el-GR" sz="2400" b="1" dirty="0">
                <a:solidFill>
                  <a:srgbClr val="FFFF00"/>
                </a:solidFill>
                <a:ea typeface="+mn-ea"/>
                <a:cs typeface="+mn-cs"/>
              </a:rPr>
              <a:t>ΟΝΠ </a:t>
            </a:r>
            <a:r>
              <a:rPr lang="el-GR" sz="2400" dirty="0">
                <a:ea typeface="+mn-ea"/>
                <a:cs typeface="+mn-cs"/>
              </a:rPr>
              <a:t>                               θρόμβωση φλεβωδους κόλπου,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                                         απόφραξη στη ροή ΕΝΥ,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                                         υποσκληρίδιο εμπύημα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sz="24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                                        </a:t>
            </a:r>
            <a:r>
              <a:rPr lang="el-GR" sz="2400" dirty="0" smtClean="0">
                <a:ea typeface="+mn-ea"/>
                <a:cs typeface="+mn-cs"/>
              </a:rPr>
              <a:t> </a:t>
            </a:r>
            <a:r>
              <a:rPr lang="en-US" sz="2400" b="1" dirty="0" smtClean="0">
                <a:ea typeface="+mn-ea"/>
                <a:cs typeface="+mn-cs"/>
              </a:rPr>
              <a:t>CT </a:t>
            </a:r>
            <a:r>
              <a:rPr lang="el-GR" sz="2400" b="1" dirty="0">
                <a:ea typeface="+mn-ea"/>
                <a:cs typeface="+mn-cs"/>
              </a:rPr>
              <a:t>εγκεφάλου </a:t>
            </a:r>
            <a:r>
              <a:rPr lang="el-GR" sz="2400" b="1" dirty="0" smtClean="0">
                <a:ea typeface="+mn-ea"/>
                <a:cs typeface="+mn-cs"/>
              </a:rPr>
              <a:t>με σκιαγραφικό</a:t>
            </a:r>
            <a:endParaRPr lang="el-GR" sz="2400" b="1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l-GR" sz="2400" dirty="0">
                <a:ea typeface="+mn-ea"/>
                <a:cs typeface="+mn-cs"/>
              </a:rPr>
              <a:t>                                            ΝΧ εκτίμηση</a:t>
            </a:r>
            <a:endParaRPr lang="en-GB" sz="2400" dirty="0">
              <a:ea typeface="+mn-ea"/>
              <a:cs typeface="+mn-cs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2627313" y="2060575"/>
            <a:ext cx="24479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5076825" y="2060575"/>
            <a:ext cx="15843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6804025" y="29241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>
            <a:off x="1258888" y="2997200"/>
            <a:ext cx="86518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665956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50825" y="6308725"/>
            <a:ext cx="4465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l-G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l-G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Σε ΟΝΠ κίνδυνος εγκολεασμού &lt; 2%)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6227763" y="6237288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latin typeface="Arial" charset="0"/>
              </a:rPr>
              <a:t>Van de Beek, 2006</a:t>
            </a:r>
            <a:endParaRPr lang="en-GB" sz="18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/>
              <a:t>Έγκαιρη Έναρξη Αντιμικροβιακής Χημειοθεραπείας</a:t>
            </a:r>
            <a:endParaRPr lang="en-US" sz="36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/>
              <a:t>Δεν υπάρχουν δεδομένα από προοπτικές μελέτες 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Ανασκόπηση</a:t>
            </a:r>
            <a:r>
              <a:rPr lang="en-US" sz="2800" dirty="0"/>
              <a:t> 27 </a:t>
            </a:r>
            <a:r>
              <a:rPr lang="el-GR" sz="2800" dirty="0"/>
              <a:t>μελετών</a:t>
            </a:r>
            <a:r>
              <a:rPr lang="en-US" sz="2800" dirty="0"/>
              <a:t>: </a:t>
            </a:r>
            <a:r>
              <a:rPr lang="el-GR" sz="2800" dirty="0"/>
              <a:t>ετερογενείς πληθυσμοί ασθενών</a:t>
            </a:r>
            <a:r>
              <a:rPr lang="en-US" sz="2800" dirty="0"/>
              <a:t>,</a:t>
            </a:r>
            <a:r>
              <a:rPr lang="el-GR" sz="2800" dirty="0"/>
              <a:t> διάφορα παθογόνα</a:t>
            </a:r>
            <a:r>
              <a:rPr lang="en-US" sz="2800" dirty="0"/>
              <a:t> </a:t>
            </a:r>
            <a:r>
              <a:rPr lang="el-GR" sz="2800" dirty="0"/>
              <a:t>αίτια και ποικίλλουσα διάρκεια παρακολούθησης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Σε </a:t>
            </a:r>
            <a:r>
              <a:rPr lang="en-US" sz="2800" dirty="0"/>
              <a:t>305 </a:t>
            </a:r>
            <a:r>
              <a:rPr lang="el-GR" sz="2800" dirty="0"/>
              <a:t>ασθενείς από </a:t>
            </a:r>
            <a:r>
              <a:rPr lang="en-US" sz="2800" dirty="0"/>
              <a:t>UK, </a:t>
            </a:r>
            <a:r>
              <a:rPr lang="el-GR" sz="2800" dirty="0"/>
              <a:t>μόνο </a:t>
            </a:r>
            <a:r>
              <a:rPr lang="en-US" sz="2800" dirty="0">
                <a:solidFill>
                  <a:schemeClr val="accent1"/>
                </a:solidFill>
              </a:rPr>
              <a:t>1 </a:t>
            </a:r>
            <a:r>
              <a:rPr lang="el-GR" sz="2800" dirty="0">
                <a:solidFill>
                  <a:schemeClr val="accent1"/>
                </a:solidFill>
              </a:rPr>
              <a:t>θάνατος</a:t>
            </a:r>
            <a:r>
              <a:rPr lang="en-US" sz="2800" dirty="0">
                <a:solidFill>
                  <a:schemeClr val="accent1"/>
                </a:solidFill>
              </a:rPr>
              <a:t> (1.9%) </a:t>
            </a:r>
            <a:r>
              <a:rPr lang="el-GR" sz="2800" dirty="0">
                <a:solidFill>
                  <a:schemeClr val="accent1"/>
                </a:solidFill>
              </a:rPr>
              <a:t>σε </a:t>
            </a:r>
            <a:r>
              <a:rPr lang="en-US" sz="2800" dirty="0">
                <a:solidFill>
                  <a:schemeClr val="accent1"/>
                </a:solidFill>
              </a:rPr>
              <a:t>53 </a:t>
            </a:r>
            <a:r>
              <a:rPr lang="el-GR" sz="2800" dirty="0">
                <a:solidFill>
                  <a:schemeClr val="accent1"/>
                </a:solidFill>
              </a:rPr>
              <a:t>ασθενείς που είχαν λάβει θεραπεία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l-GR" sz="2800" dirty="0">
                <a:solidFill>
                  <a:schemeClr val="accent1"/>
                </a:solidFill>
              </a:rPr>
              <a:t>πριν από την εισαγωγή τους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l-GR" sz="2800" dirty="0">
                <a:solidFill>
                  <a:srgbClr val="FFFF00"/>
                </a:solidFill>
              </a:rPr>
              <a:t>ενώ παρατηρήθηκαν </a:t>
            </a:r>
            <a:r>
              <a:rPr lang="en-US" sz="2800" dirty="0">
                <a:solidFill>
                  <a:srgbClr val="FFFF00"/>
                </a:solidFill>
              </a:rPr>
              <a:t>30 </a:t>
            </a:r>
            <a:r>
              <a:rPr lang="el-GR" sz="2800" dirty="0">
                <a:solidFill>
                  <a:srgbClr val="FFFF00"/>
                </a:solidFill>
              </a:rPr>
              <a:t>θάνατοι</a:t>
            </a:r>
            <a:r>
              <a:rPr lang="en-US" sz="2800" dirty="0">
                <a:solidFill>
                  <a:srgbClr val="FFFF00"/>
                </a:solidFill>
              </a:rPr>
              <a:t> (12%) </a:t>
            </a:r>
            <a:r>
              <a:rPr lang="el-GR" sz="2800" dirty="0">
                <a:solidFill>
                  <a:srgbClr val="FFFF00"/>
                </a:solidFill>
              </a:rPr>
              <a:t>σε</a:t>
            </a:r>
            <a:r>
              <a:rPr lang="en-US" sz="2800" dirty="0">
                <a:solidFill>
                  <a:srgbClr val="FFFF00"/>
                </a:solidFill>
              </a:rPr>
              <a:t> 252 </a:t>
            </a:r>
            <a:r>
              <a:rPr lang="el-GR" sz="2800" dirty="0">
                <a:solidFill>
                  <a:srgbClr val="FFFF00"/>
                </a:solidFill>
              </a:rPr>
              <a:t>ασθενείς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l-GR" sz="2800" dirty="0">
                <a:solidFill>
                  <a:srgbClr val="FFFF00"/>
                </a:solidFill>
              </a:rPr>
              <a:t>που δεν είχαν λάβει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l-GR" sz="2800" dirty="0">
                <a:solidFill>
                  <a:srgbClr val="FFFF00"/>
                </a:solidFill>
              </a:rPr>
              <a:t>θεραπεία πριν την εισαγωγή </a:t>
            </a:r>
            <a:r>
              <a:rPr lang="en-US" sz="2800" dirty="0"/>
              <a:t>(BSSI. J Infect 1995;30:89)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l-GR" sz="4000">
                <a:latin typeface="Arial Black" charset="0"/>
              </a:rPr>
              <a:t>Άμεση Έναρξη Αντιμικροβιακής Θεραπείας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/>
              <a:t>Ερώτηση 3. Ποια εμπειρική αντιμικροβιακή αγωγή θα χορηγήσετε</a:t>
            </a:r>
            <a:r>
              <a:rPr lang="en-US" sz="3200"/>
              <a:t>;</a:t>
            </a:r>
            <a:endParaRPr lang="el-GR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/>
              <a:t>1. Κεφτριαξόνη </a:t>
            </a:r>
          </a:p>
          <a:p>
            <a:pPr eaLnBrk="1" hangingPunct="1">
              <a:buFontTx/>
              <a:buNone/>
            </a:pPr>
            <a:r>
              <a:rPr lang="el-GR"/>
              <a:t>2. Κεφτριαξόνη + Βανκομυκίνη</a:t>
            </a:r>
          </a:p>
          <a:p>
            <a:pPr eaLnBrk="1" hangingPunct="1">
              <a:buFontTx/>
              <a:buNone/>
            </a:pPr>
            <a:r>
              <a:rPr lang="el-GR"/>
              <a:t>3. Υψηλές δόσεις πενικιλλίνης</a:t>
            </a:r>
            <a:r>
              <a:rPr lang="en-US"/>
              <a:t> G</a:t>
            </a:r>
          </a:p>
          <a:p>
            <a:pPr eaLnBrk="1" hangingPunct="1">
              <a:buFontTx/>
              <a:buNone/>
            </a:pPr>
            <a:r>
              <a:rPr lang="el-GR"/>
              <a:t>4. Κεφτριαξόνη + βανκομυκίνη + αμπικιλλίνη</a:t>
            </a:r>
          </a:p>
          <a:p>
            <a:pPr eaLnBrk="1" hangingPunct="1">
              <a:buFontTx/>
              <a:buNone/>
            </a:pPr>
            <a:r>
              <a:rPr lang="el-GR"/>
              <a:t>5. Κεφταζιδίμη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GRAM’S STAIN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/>
              <a:t>Ανευρίσκεται ο παθογόνος μικροοργανισμός στο</a:t>
            </a:r>
            <a:r>
              <a:rPr lang="en-US" sz="2800"/>
              <a:t> 60-90% </a:t>
            </a:r>
            <a:r>
              <a:rPr lang="el-GR" sz="2800"/>
              <a:t>των περιπτώσεων</a:t>
            </a:r>
            <a:r>
              <a:rPr lang="en-US" sz="2800"/>
              <a:t>, </a:t>
            </a:r>
            <a:r>
              <a:rPr lang="el-GR" sz="2800"/>
              <a:t>ειδικότητα </a:t>
            </a:r>
            <a:r>
              <a:rPr lang="en-US" sz="2800"/>
              <a:t> </a:t>
            </a:r>
            <a:r>
              <a:rPr lang="en-US" sz="2800" u="sng"/>
              <a:t>&gt;</a:t>
            </a:r>
            <a:r>
              <a:rPr lang="en-US" sz="2800"/>
              <a:t>97%</a:t>
            </a:r>
          </a:p>
          <a:p>
            <a:pPr eaLnBrk="1" hangingPunct="1">
              <a:lnSpc>
                <a:spcPct val="80000"/>
              </a:lnSpc>
            </a:pPr>
            <a:r>
              <a:rPr lang="el-GR" sz="2800"/>
              <a:t>Η ανεύρεση παθογόνου με την </a:t>
            </a:r>
            <a:r>
              <a:rPr lang="en-US" sz="2800"/>
              <a:t>Gram’s stain </a:t>
            </a:r>
            <a:r>
              <a:rPr lang="el-GR" sz="2800"/>
              <a:t>εξαρτάται από την συγκέντρωση μικροοργανισμών στο ΕΝΥ</a:t>
            </a:r>
            <a:r>
              <a:rPr lang="en-US" sz="2800"/>
              <a:t>, </a:t>
            </a:r>
            <a:r>
              <a:rPr lang="el-GR" sz="2800"/>
              <a:t>από το είδος του παθογόνου</a:t>
            </a:r>
            <a:r>
              <a:rPr lang="en-US" sz="2800"/>
              <a:t> </a:t>
            </a:r>
            <a:r>
              <a:rPr lang="el-GR" sz="2800"/>
              <a:t>και από την προηγηθείσα αντιμικροβιακή χημειοθεραπεία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l-GR" sz="2800"/>
              <a:t>Ψευδώς θετικά αποτελέσματα</a:t>
            </a:r>
            <a:r>
              <a:rPr lang="en-US" sz="2800"/>
              <a:t> </a:t>
            </a:r>
            <a:r>
              <a:rPr lang="el-GR" sz="2800"/>
              <a:t>προέρχονται από κακή αξιολόγηση και επιμολύνσεις</a:t>
            </a: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l-GR" sz="2800">
                <a:solidFill>
                  <a:schemeClr val="accent1"/>
                </a:solidFill>
              </a:rPr>
              <a:t>Ταχεία μέθοδος, χαμηλό κόστος, υψηλή ειδικότητα</a:t>
            </a:r>
            <a:endParaRPr 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/>
              <a:t>Κλίμακα Βαρύτητας Μικροβιακής Μηνιγγίτιδας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/>
              <a:t>Υπόταση</a:t>
            </a:r>
          </a:p>
          <a:p>
            <a:pPr eaLnBrk="1" hangingPunct="1"/>
            <a:endParaRPr lang="el-GR"/>
          </a:p>
          <a:p>
            <a:pPr eaLnBrk="1" hangingPunct="1"/>
            <a:r>
              <a:rPr lang="el-GR"/>
              <a:t>Σπασμοί</a:t>
            </a:r>
          </a:p>
          <a:p>
            <a:pPr eaLnBrk="1" hangingPunct="1"/>
            <a:endParaRPr lang="el-GR"/>
          </a:p>
          <a:p>
            <a:pPr eaLnBrk="1" hangingPunct="1"/>
            <a:r>
              <a:rPr lang="el-GR"/>
              <a:t>Έκπτωση επιπέδου συνείδησης</a:t>
            </a:r>
          </a:p>
          <a:p>
            <a:pPr eaLnBrk="1" hangingPunct="1"/>
            <a:endParaRPr lang="el-GR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7523" y="5780089"/>
            <a:ext cx="4272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Peduzzi P Ann Intern Med 1998; 129: 862-9</a:t>
            </a:r>
            <a:endParaRPr lang="el-G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/>
              <a:t>Κλίμακα Βαρύτητας Μικροβιακής Μηνιγγίτιδας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l-GR" b="1" u="sng">
                <a:solidFill>
                  <a:schemeClr val="accent1"/>
                </a:solidFill>
              </a:rPr>
              <a:t>Κλίμακα </a:t>
            </a:r>
          </a:p>
          <a:p>
            <a:pPr algn="ctr" eaLnBrk="1" hangingPunct="1">
              <a:buFontTx/>
              <a:buNone/>
            </a:pPr>
            <a:endParaRPr lang="el-GR" b="1" u="sng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r>
              <a:rPr lang="el-GR" b="1"/>
              <a:t>0</a:t>
            </a:r>
          </a:p>
          <a:p>
            <a:pPr algn="ctr" eaLnBrk="1" hangingPunct="1">
              <a:buFontTx/>
              <a:buNone/>
            </a:pPr>
            <a:endParaRPr lang="el-GR" b="1"/>
          </a:p>
          <a:p>
            <a:pPr algn="ctr" eaLnBrk="1" hangingPunct="1">
              <a:buFontTx/>
              <a:buNone/>
            </a:pPr>
            <a:r>
              <a:rPr lang="el-GR" b="1"/>
              <a:t>1</a:t>
            </a:r>
          </a:p>
          <a:p>
            <a:pPr algn="ctr" eaLnBrk="1" hangingPunct="1">
              <a:buFontTx/>
              <a:buNone/>
            </a:pPr>
            <a:endParaRPr lang="el-GR" b="1"/>
          </a:p>
          <a:p>
            <a:pPr algn="ctr" eaLnBrk="1" hangingPunct="1">
              <a:buFontTx/>
              <a:buNone/>
            </a:pPr>
            <a:r>
              <a:rPr lang="el-GR" b="1">
                <a:ea typeface="Times New Roman" charset="0"/>
                <a:cs typeface="Times New Roman" charset="0"/>
              </a:rPr>
              <a:t>≥</a:t>
            </a:r>
          </a:p>
          <a:p>
            <a:pPr eaLnBrk="1" hangingPunct="1"/>
            <a:endParaRPr lang="el-GR" u="sng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l-GR" b="1" u="sng">
                <a:solidFill>
                  <a:schemeClr val="accent1"/>
                </a:solidFill>
              </a:rPr>
              <a:t>Δυσμενής πρόγνωση</a:t>
            </a:r>
            <a:endParaRPr lang="el-GR" b="1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</a:pPr>
            <a:endParaRPr lang="el-GR" b="1"/>
          </a:p>
          <a:p>
            <a:pPr algn="ctr" eaLnBrk="1" hangingPunct="1">
              <a:buFontTx/>
              <a:buNone/>
            </a:pPr>
            <a:r>
              <a:rPr lang="el-GR" b="1"/>
              <a:t>9%</a:t>
            </a:r>
          </a:p>
          <a:p>
            <a:pPr algn="ctr" eaLnBrk="1" hangingPunct="1">
              <a:buFontTx/>
              <a:buNone/>
            </a:pPr>
            <a:endParaRPr lang="el-GR" b="1"/>
          </a:p>
          <a:p>
            <a:pPr algn="ctr" eaLnBrk="1" hangingPunct="1">
              <a:buFontTx/>
              <a:buNone/>
            </a:pPr>
            <a:r>
              <a:rPr lang="el-GR" b="1"/>
              <a:t>33%</a:t>
            </a:r>
          </a:p>
          <a:p>
            <a:pPr algn="ctr" eaLnBrk="1" hangingPunct="1">
              <a:buFontTx/>
              <a:buNone/>
            </a:pPr>
            <a:endParaRPr lang="el-GR" b="1"/>
          </a:p>
          <a:p>
            <a:pPr algn="ctr" eaLnBrk="1" hangingPunct="1">
              <a:buFontTx/>
              <a:buNone/>
            </a:pPr>
            <a:r>
              <a:rPr lang="el-GR" b="1"/>
              <a:t>56%</a:t>
            </a:r>
            <a:endParaRPr lang="el-GR" b="1" u="sng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593723" y="6008689"/>
            <a:ext cx="4272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Peduzzi P Ann Intern Med 1998; 129: 862-9</a:t>
            </a:r>
            <a:endParaRPr lang="el-GR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Times New Roman" charset="0"/>
              </a:rPr>
              <a:t>Αίτια Μηνιγγίτιδας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552450" algn="l" eaLnBrk="1" hangingPunct="1"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>
                <a:latin typeface="Arial"/>
                <a:cs typeface="Arial"/>
              </a:rPr>
              <a:t>Βακτήρια</a:t>
            </a:r>
          </a:p>
          <a:p>
            <a:pPr marL="552450" indent="-552450" algn="l" eaLnBrk="1" hangingPunct="1"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>
                <a:latin typeface="Arial"/>
                <a:cs typeface="Arial"/>
              </a:rPr>
              <a:t>Ιοί</a:t>
            </a:r>
          </a:p>
          <a:p>
            <a:pPr marL="552450" indent="-552450" algn="l" eaLnBrk="1" hangingPunct="1"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>
                <a:latin typeface="Arial"/>
                <a:cs typeface="Arial"/>
              </a:rPr>
              <a:t>Μύκητες</a:t>
            </a:r>
            <a:endParaRPr lang="en-US" dirty="0" smtClean="0"/>
          </a:p>
          <a:p>
            <a:pPr marL="862013" lvl="1" indent="-495300" algn="l" eaLnBrk="1" hangingPunct="1">
              <a:buClr>
                <a:schemeClr val="tx1"/>
              </a:buClr>
              <a:buFont typeface="Wingdings" charset="2"/>
              <a:buNone/>
            </a:pPr>
            <a:r>
              <a:rPr lang="en-US" sz="2200" i="1" dirty="0"/>
              <a:t>(Cryptococcus </a:t>
            </a:r>
            <a:r>
              <a:rPr lang="en-US" sz="2200" i="1" dirty="0" err="1"/>
              <a:t>neoformans</a:t>
            </a:r>
            <a:endParaRPr lang="en-US" sz="2200" i="1" dirty="0"/>
          </a:p>
          <a:p>
            <a:pPr marL="862013" lvl="1" indent="-495300" algn="l" eaLnBrk="1" hangingPunct="1">
              <a:buClr>
                <a:schemeClr val="tx1"/>
              </a:buClr>
              <a:buFont typeface="Wingdings" charset="2"/>
              <a:buNone/>
            </a:pPr>
            <a:r>
              <a:rPr lang="en-US" sz="2200" i="1" dirty="0" err="1"/>
              <a:t>Coccidiodes</a:t>
            </a:r>
            <a:r>
              <a:rPr lang="en-US" sz="2200" i="1" dirty="0"/>
              <a:t> </a:t>
            </a:r>
            <a:r>
              <a:rPr lang="en-US" sz="2200" i="1" dirty="0" err="1"/>
              <a:t>immitus</a:t>
            </a:r>
            <a:r>
              <a:rPr lang="en-US" sz="2200" i="1" dirty="0"/>
              <a:t>)</a:t>
            </a:r>
            <a:endParaRPr lang="en-US" sz="2000" i="1" dirty="0" smtClean="0"/>
          </a:p>
          <a:p>
            <a:pPr marL="552450" indent="-552450" algn="l" eaLnBrk="1" hangingPunct="1">
              <a:buClr>
                <a:srgbClr val="FF0000"/>
              </a:buClr>
              <a:buFont typeface="Wingdings" charset="2"/>
              <a:buChar char="ü"/>
            </a:pPr>
            <a:r>
              <a:rPr lang="el-GR" dirty="0" smtClean="0">
                <a:latin typeface="Arial"/>
                <a:cs typeface="Arial"/>
              </a:rPr>
              <a:t>Φλεγμονώδη νοσήματα</a:t>
            </a:r>
            <a:endParaRPr lang="en-US" dirty="0" smtClean="0">
              <a:latin typeface="Arial"/>
              <a:cs typeface="Arial"/>
            </a:endParaRPr>
          </a:p>
          <a:p>
            <a:pPr marL="552450" indent="-552450" algn="l" eaLnBrk="1" hangingPunct="1">
              <a:buClr>
                <a:schemeClr val="tx1"/>
              </a:buClr>
              <a:buFont typeface="Wingdings" charset="2"/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sz="2100" i="1" dirty="0" smtClean="0">
                <a:latin typeface="Arial"/>
                <a:cs typeface="Arial"/>
              </a:rPr>
              <a:t>(ΣΕΛ)</a:t>
            </a:r>
            <a:endParaRPr lang="el-GR" sz="2100" i="1" dirty="0" smtClean="0"/>
          </a:p>
          <a:p>
            <a:pPr marL="552450" indent="-552450" algn="l" eaLnBrk="1" hangingPunct="1">
              <a:buClr>
                <a:schemeClr val="tx1"/>
              </a:buClr>
              <a:buFont typeface="Wingdings" charset="2"/>
              <a:buChar char="ü"/>
            </a:pPr>
            <a:r>
              <a:rPr lang="el-GR" sz="2800" dirty="0" smtClean="0">
                <a:latin typeface="Arial"/>
                <a:cs typeface="Arial"/>
              </a:rPr>
              <a:t>Νεοπλασίες</a:t>
            </a:r>
            <a:endParaRPr lang="en-US" sz="2800" dirty="0" smtClean="0">
              <a:latin typeface="Arial"/>
              <a:cs typeface="Arial"/>
            </a:endParaRPr>
          </a:p>
          <a:p>
            <a:pPr marL="552450" indent="-552450" algn="l" eaLnBrk="1" hangingPunct="1">
              <a:buClr>
                <a:schemeClr val="tx1"/>
              </a:buClr>
              <a:buFont typeface="Wingdings" charset="2"/>
              <a:buNone/>
            </a:pPr>
            <a:endParaRPr lang="en-US" dirty="0" smtClean="0"/>
          </a:p>
          <a:p>
            <a:pPr marL="552450" indent="-552450" algn="l" eaLnBrk="1" hangingPunct="1">
              <a:buFont typeface="Wingdings" charset="2"/>
              <a:buNone/>
            </a:pPr>
            <a:endParaRPr lang="ar-sa" dirty="0">
              <a:latin typeface="Tw Cen MT" charset="0"/>
            </a:endParaRPr>
          </a:p>
        </p:txBody>
      </p:sp>
      <p:pic>
        <p:nvPicPr>
          <p:cNvPr id="20484" name="Picture 4" descr="neis2-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057406"/>
            <a:ext cx="1219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frontimagelow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3" y="2819400"/>
            <a:ext cx="1247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leptospiro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657600"/>
            <a:ext cx="1066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Lupus facial ra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19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>
                <a:solidFill>
                  <a:srgbClr val="FFFF00"/>
                </a:solidFill>
              </a:rPr>
              <a:t>Λοιμώξεις ΚΝΣ </a:t>
            </a:r>
            <a:r>
              <a:rPr lang="en-US" b="1">
                <a:solidFill>
                  <a:srgbClr val="FFFF00"/>
                </a:solidFill>
              </a:rPr>
              <a:t>5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/>
              <a:t>Γυναίκα 42 ετών με ΣΕΛ σε κορτικοστεροειδή 32 </a:t>
            </a:r>
            <a:r>
              <a:rPr lang="en-US"/>
              <a:t>mg medrol qd,</a:t>
            </a:r>
            <a:r>
              <a:rPr lang="el-GR"/>
              <a:t> εισάγεται στο νοσοκομείο με πυρετό, φωτοφοβία και κεφαλαλγία.</a:t>
            </a:r>
          </a:p>
          <a:p>
            <a:pPr eaLnBrk="1" hangingPunct="1"/>
            <a:r>
              <a:rPr lang="el-GR"/>
              <a:t>ΕΝΥ: </a:t>
            </a:r>
            <a:r>
              <a:rPr lang="en-US"/>
              <a:t>WBC 3000, p=80%, G=30mg/dl, protein=70mg/dl</a:t>
            </a:r>
            <a:r>
              <a:rPr lang="el-GR"/>
              <a:t>, </a:t>
            </a:r>
            <a:r>
              <a:rPr lang="en-US"/>
              <a:t>Gram -, Latex –</a:t>
            </a:r>
          </a:p>
          <a:p>
            <a:pPr eaLnBrk="1" hangingPunct="1"/>
            <a:r>
              <a:rPr lang="el-GR"/>
              <a:t>Θεραπεία;</a:t>
            </a:r>
            <a:endParaRPr lang="en-US"/>
          </a:p>
          <a:p>
            <a:pPr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>
                <a:solidFill>
                  <a:srgbClr val="FFFF00"/>
                </a:solidFill>
              </a:rPr>
              <a:t>Λοιμώξεις ΚΝΣ 6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/>
              <a:t>28 ετών γυναίκα νοσηλεύεται σε νευροχειρουργική κλινική γιά κρανοεγκεφαλική κάκωση. Υπεβλήθη σε εγχείρηση γιά αφαίρεση παρεγκεφαλιδικού αιματώματος. 5 ημέρες μετά την επέμβαση γίνεται συγχυτική και εμφανίζει πυρετό. Αξονική εγκεφάλου μετεγχειρητικές αλλοιώσεις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>
                <a:solidFill>
                  <a:srgbClr val="FFFF00"/>
                </a:solidFill>
              </a:rPr>
              <a:t>Λοιμώξεις ΚΝΣ 8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/>
              <a:t>Ασθενής 80 ετών με ΣΔ ρυθμιζόμενο με δισκία εισάγεται στο νοσοκομείο με πυρετό και κεφαλαλγία από 15ημέρου</a:t>
            </a:r>
          </a:p>
          <a:p>
            <a:pPr eaLnBrk="1" hangingPunct="1">
              <a:lnSpc>
                <a:spcPct val="90000"/>
              </a:lnSpc>
            </a:pPr>
            <a:r>
              <a:rPr lang="el-GR"/>
              <a:t>ΦΕ: Θ=38, αυχενική δυσκαμψία, λοιπή εξέταση κφ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CT </a:t>
            </a:r>
            <a:r>
              <a:rPr lang="el-GR"/>
              <a:t>εγκεφάλου ατροφία, αυξημένη πρόσληψη στις μήνιγγες. ΕΝΥ:</a:t>
            </a:r>
            <a:r>
              <a:rPr lang="en-US"/>
              <a:t>WBC=240, p=20%, G=20mg/dl, protein=200 mg/dl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>
                <a:solidFill>
                  <a:srgbClr val="FFFF00"/>
                </a:solidFill>
              </a:rPr>
              <a:t>Λοιμώξεις ΚΝΣ 8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Ποιές συμπληρωματικές εξετάσεις θα </a:t>
            </a:r>
            <a:r>
              <a:rPr lang="el-GR" dirty="0" smtClean="0"/>
              <a:t>ζητήσετε </a:t>
            </a:r>
            <a:r>
              <a:rPr lang="el-GR" dirty="0"/>
              <a:t>από το ΕΝΥ;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>
                <a:solidFill>
                  <a:srgbClr val="FFFF00"/>
                </a:solidFill>
              </a:rPr>
              <a:t>ΤΒ Μηνιγγίτιδα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bg1"/>
                </a:solidFill>
              </a:rPr>
              <a:t>Αποτελεί το 0.7% όλων των φυματιώσεων και το 5% των εξωπνευμονικών φυματιώσεων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bg1"/>
                </a:solidFill>
              </a:rPr>
              <a:t>Στην υποσαχάρια Αφρική η ΤΒ μηνιγγίτιδα είναι η πρώτη αιτία βακτηριακής μηνιγγίτιδας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bg1"/>
                </a:solidFill>
              </a:rPr>
              <a:t>Σε περιοχές με υψηλή επίπτωση φυματιώσεως η ΤΒ μηνιγγίτιδα είναι πιο συχνή στα παιδιά και εμφανίζεται λίγους μήνες μετά από πρωτογενή φυματίωση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bg1"/>
                </a:solidFill>
              </a:rPr>
              <a:t>Σε περιοχές με χαμηλή επίπτωση φυματιώσεως η ΤΒ μηνιγγίτιδα είναι πιο συχνή σε ενήλικες και εμφανίζεται μετά από ενεργοποίηση λανθάνουσας φυματιώσεως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Φυματιώδης μηνιγγίτιδα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n-US" sz="2800" dirty="0"/>
          </a:p>
          <a:p>
            <a:pPr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n-US" sz="2800" dirty="0"/>
          </a:p>
          <a:p>
            <a:pPr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400" b="1" dirty="0"/>
              <a:t>Εξίδρωμα (υδροκέφαλο, πάρεση εγκεφαλικών συζυγιών)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400" b="1" dirty="0"/>
          </a:p>
          <a:p>
            <a:pPr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400" b="1" dirty="0"/>
              <a:t>Αγγειίτιδα</a:t>
            </a:r>
            <a:r>
              <a:rPr lang="en-US" sz="2400" b="1" dirty="0"/>
              <a:t>, </a:t>
            </a:r>
            <a:r>
              <a:rPr lang="el-GR" sz="2400" b="1" dirty="0"/>
              <a:t>έμφρακτα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400" b="1" dirty="0"/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430463"/>
            <a:ext cx="4464050" cy="3014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/>
              <a:t>Κλινική Εικόνα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9"/>
            <a:ext cx="4038600" cy="4525963"/>
          </a:xfrm>
        </p:spPr>
        <p:txBody>
          <a:bodyPr/>
          <a:lstStyle/>
          <a:p>
            <a:pPr eaLnBrk="1" hangingPunct="1"/>
            <a:endParaRPr lang="el-GR"/>
          </a:p>
          <a:p>
            <a:pPr eaLnBrk="1" hangingPunct="1"/>
            <a:r>
              <a:rPr lang="el-GR"/>
              <a:t>Πρόδρομη φάση</a:t>
            </a:r>
          </a:p>
          <a:p>
            <a:pPr eaLnBrk="1" hangingPunct="1"/>
            <a:endParaRPr lang="el-GR"/>
          </a:p>
          <a:p>
            <a:pPr eaLnBrk="1" hangingPunct="1"/>
            <a:endParaRPr lang="el-GR"/>
          </a:p>
          <a:p>
            <a:pPr eaLnBrk="1" hangingPunct="1"/>
            <a:r>
              <a:rPr lang="el-GR"/>
              <a:t>Μηνιγγιτιδική φάση</a:t>
            </a:r>
          </a:p>
          <a:p>
            <a:pPr eaLnBrk="1" hangingPunct="1"/>
            <a:endParaRPr lang="el-GR"/>
          </a:p>
          <a:p>
            <a:pPr eaLnBrk="1" hangingPunct="1"/>
            <a:endParaRPr lang="el-GR"/>
          </a:p>
          <a:p>
            <a:pPr eaLnBrk="1" hangingPunct="1"/>
            <a:r>
              <a:rPr lang="el-GR"/>
              <a:t>Παραλυτική φάση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40" y="1628779"/>
            <a:ext cx="4038600" cy="4525963"/>
          </a:xfrm>
        </p:spPr>
        <p:txBody>
          <a:bodyPr/>
          <a:lstStyle/>
          <a:p>
            <a:pPr eaLnBrk="1" hangingPunct="1"/>
            <a:r>
              <a:rPr lang="el-GR" sz="2000"/>
              <a:t>Αδυναμία, κόπωση</a:t>
            </a:r>
          </a:p>
          <a:p>
            <a:pPr eaLnBrk="1" hangingPunct="1"/>
            <a:r>
              <a:rPr lang="el-GR" sz="2000"/>
              <a:t>Κεφαλγία</a:t>
            </a:r>
          </a:p>
          <a:p>
            <a:pPr eaLnBrk="1" hangingPunct="1"/>
            <a:r>
              <a:rPr lang="el-GR" sz="2000"/>
              <a:t>Πυρετός</a:t>
            </a:r>
          </a:p>
          <a:p>
            <a:pPr eaLnBrk="1" hangingPunct="1"/>
            <a:endParaRPr lang="el-GR" sz="2000"/>
          </a:p>
          <a:p>
            <a:pPr eaLnBrk="1" hangingPunct="1"/>
            <a:r>
              <a:rPr lang="el-GR" sz="2000"/>
              <a:t>Έκπτωση επιπέδου συνείδησης</a:t>
            </a:r>
          </a:p>
          <a:p>
            <a:pPr eaLnBrk="1" hangingPunct="1"/>
            <a:r>
              <a:rPr lang="el-GR" sz="2000"/>
              <a:t>Αυχενική δυσκαμψία</a:t>
            </a:r>
          </a:p>
          <a:p>
            <a:pPr eaLnBrk="1" hangingPunct="1"/>
            <a:r>
              <a:rPr lang="el-GR" sz="2000"/>
              <a:t>Νευρολογική σημειολογία</a:t>
            </a:r>
          </a:p>
          <a:p>
            <a:pPr eaLnBrk="1" hangingPunct="1"/>
            <a:endParaRPr lang="el-GR" sz="2000"/>
          </a:p>
          <a:p>
            <a:pPr eaLnBrk="1" hangingPunct="1"/>
            <a:r>
              <a:rPr lang="el-GR" sz="2000"/>
              <a:t>Σύγχυση, λήθαργος, κώμα</a:t>
            </a:r>
          </a:p>
          <a:p>
            <a:pPr eaLnBrk="1" hangingPunct="1"/>
            <a:r>
              <a:rPr lang="el-GR" sz="2000"/>
              <a:t>Σπασμοί</a:t>
            </a:r>
          </a:p>
          <a:p>
            <a:pPr eaLnBrk="1" hangingPunct="1"/>
            <a:r>
              <a:rPr lang="el-GR" sz="2000"/>
              <a:t>Ημιπάρεση</a:t>
            </a:r>
          </a:p>
        </p:txBody>
      </p:sp>
      <p:sp>
        <p:nvSpPr>
          <p:cNvPr id="21509" name="AutoShape 7"/>
          <p:cNvSpPr>
            <a:spLocks noChangeArrowheads="1"/>
          </p:cNvSpPr>
          <p:nvPr/>
        </p:nvSpPr>
        <p:spPr bwMode="auto">
          <a:xfrm>
            <a:off x="3779841" y="2276481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4067175" y="3933825"/>
            <a:ext cx="433388" cy="71438"/>
          </a:xfrm>
          <a:prstGeom prst="rightArrow">
            <a:avLst>
              <a:gd name="adj1" fmla="val 50000"/>
              <a:gd name="adj2" fmla="val 1516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>
            <a:off x="4067175" y="5373694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>
                <a:solidFill>
                  <a:srgbClr val="FFFF00"/>
                </a:solidFill>
              </a:rPr>
              <a:t>Κλινικά Στάδια Βαρύτητας </a:t>
            </a:r>
            <a:br>
              <a:rPr lang="el-GR" sz="3600" b="1">
                <a:solidFill>
                  <a:srgbClr val="FFFF00"/>
                </a:solidFill>
              </a:rPr>
            </a:br>
            <a:r>
              <a:rPr lang="el-GR" sz="3600" b="1">
                <a:solidFill>
                  <a:srgbClr val="FFFF00"/>
                </a:solidFill>
              </a:rPr>
              <a:t>(κατά </a:t>
            </a:r>
            <a:r>
              <a:rPr lang="en-US" sz="3600" b="1">
                <a:solidFill>
                  <a:srgbClr val="FFFF00"/>
                </a:solidFill>
              </a:rPr>
              <a:t>MRC</a:t>
            </a:r>
            <a:r>
              <a:rPr lang="el-GR" sz="3600" b="1">
                <a:solidFill>
                  <a:srgbClr val="FFFF00"/>
                </a:solidFill>
              </a:rPr>
              <a:t> τροποποιημένο</a:t>
            </a:r>
            <a:r>
              <a:rPr lang="en-US" sz="3600" b="1">
                <a:solidFill>
                  <a:srgbClr val="FFFF00"/>
                </a:solidFill>
              </a:rPr>
              <a:t>)</a:t>
            </a:r>
            <a:endParaRPr lang="el-GR" sz="3600" b="1">
              <a:solidFill>
                <a:srgbClr val="FFFF00"/>
              </a:solidFill>
            </a:endParaRPr>
          </a:p>
        </p:txBody>
      </p:sp>
      <p:graphicFrame>
        <p:nvGraphicFramePr>
          <p:cNvPr id="14358" name="Group 22"/>
          <p:cNvGraphicFramePr>
            <a:graphicFrameLocks noGrp="1"/>
          </p:cNvGraphicFramePr>
          <p:nvPr>
            <p:ph type="tbl" idx="1"/>
          </p:nvPr>
        </p:nvGraphicFramePr>
        <p:xfrm>
          <a:off x="827088" y="1628775"/>
          <a:ext cx="7848600" cy="4380358"/>
        </p:xfrm>
        <a:graphic>
          <a:graphicData uri="http://schemas.openxmlformats.org/drawingml/2006/table">
            <a:tbl>
              <a:tblPr/>
              <a:tblGrid>
                <a:gridCol w="2608262"/>
                <a:gridCol w="5240338"/>
              </a:tblGrid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Στάδιο 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Καλό επίπεδο συνείδησης άνευ νευρολογικής σημειολογίας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Στάδιο ΙΙ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Κλίμακα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Glascow 10-14 ±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νευρολογική σημειολογία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Κλίμακα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Glascow 1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με νευρολογική σημειολογία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Στάδιο ΙΙΙ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Κλίμακα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Glascow 10 ±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νευρολογική σημειολογία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5" name="Text Box 23"/>
          <p:cNvSpPr txBox="1">
            <a:spLocks noChangeArrowheads="1"/>
          </p:cNvSpPr>
          <p:nvPr/>
        </p:nvSpPr>
        <p:spPr bwMode="auto">
          <a:xfrm>
            <a:off x="663578" y="6256338"/>
            <a:ext cx="7690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Glascow scale 3-15; eye response, verbal response, motor response</a:t>
            </a:r>
            <a:endParaRPr lang="el-GR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>
                <a:solidFill>
                  <a:schemeClr val="accent2"/>
                </a:solidFill>
              </a:rPr>
              <a:t>Βακτηριολογική Διάγνωση της ΤΒ Μηνιγγίτιδας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ln w="38100">
            <a:solidFill>
              <a:srgbClr val="FF3300"/>
            </a:solidFill>
          </a:ln>
        </p:spPr>
        <p:txBody>
          <a:bodyPr/>
          <a:lstStyle/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400"/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n-US" sz="2000" b="1">
                <a:solidFill>
                  <a:schemeClr val="accent2"/>
                </a:solidFill>
              </a:rPr>
              <a:t>AFB</a:t>
            </a:r>
            <a:endParaRPr lang="el-GR" sz="2000" b="1">
              <a:solidFill>
                <a:schemeClr val="accent2"/>
              </a:solidFill>
            </a:endParaRPr>
          </a:p>
          <a:p>
            <a:pPr lvl="2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accent2"/>
                </a:solidFill>
              </a:rPr>
              <a:t>Ευαισθησία 52%</a:t>
            </a:r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accent2"/>
              </a:solidFill>
            </a:endParaRPr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accent2"/>
                </a:solidFill>
              </a:rPr>
              <a:t>Καλλιέργεια</a:t>
            </a:r>
          </a:p>
          <a:p>
            <a:pPr lvl="2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accent2"/>
                </a:solidFill>
              </a:rPr>
              <a:t>Ευαισθησία 64%</a:t>
            </a:r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accent2"/>
              </a:solidFill>
            </a:endParaRPr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r>
              <a:rPr lang="el-GR" sz="2000" b="1">
                <a:solidFill>
                  <a:schemeClr val="accent2"/>
                </a:solidFill>
              </a:rPr>
              <a:t>Τουλάχιστον 6 </a:t>
            </a:r>
            <a:r>
              <a:rPr lang="en-US" sz="2000" b="1">
                <a:solidFill>
                  <a:schemeClr val="accent2"/>
                </a:solidFill>
              </a:rPr>
              <a:t>ml </a:t>
            </a:r>
            <a:r>
              <a:rPr lang="el-GR" sz="2000" b="1">
                <a:solidFill>
                  <a:schemeClr val="accent2"/>
                </a:solidFill>
              </a:rPr>
              <a:t>ΕΝΥ και εξέταση τουλάχιστον για 30 </a:t>
            </a:r>
            <a:r>
              <a:rPr lang="en-US" sz="2000" b="1">
                <a:solidFill>
                  <a:schemeClr val="accent2"/>
                </a:solidFill>
              </a:rPr>
              <a:t>min</a:t>
            </a:r>
            <a:endParaRPr lang="el-GR" sz="2000" b="1">
              <a:solidFill>
                <a:schemeClr val="accent2"/>
              </a:solidFill>
            </a:endParaRPr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000" b="1">
              <a:solidFill>
                <a:schemeClr val="accent2"/>
              </a:solidFill>
            </a:endParaRPr>
          </a:p>
          <a:p>
            <a:pPr lvl="1" eaLnBrk="1" hangingPunct="1">
              <a:buClr>
                <a:srgbClr val="FF3300"/>
              </a:buClr>
              <a:buSzPct val="125000"/>
              <a:buFont typeface="Wingdings" charset="2"/>
              <a:buChar char="ü"/>
            </a:pPr>
            <a:endParaRPr lang="el-GR" sz="2400"/>
          </a:p>
        </p:txBody>
      </p:sp>
      <p:pic>
        <p:nvPicPr>
          <p:cNvPr id="2970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8" y="1628775"/>
            <a:ext cx="2259013" cy="2185988"/>
          </a:xfrm>
          <a:noFill/>
        </p:spPr>
      </p:pic>
      <p:pic>
        <p:nvPicPr>
          <p:cNvPr id="2970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657853" y="3938594"/>
            <a:ext cx="2017713" cy="2187575"/>
          </a:xfrm>
          <a:noFill/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376238" y="6329363"/>
            <a:ext cx="305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Thwaites JCM 2004; 42:378</a:t>
            </a:r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/>
              <a:t>Η Συμβολή της </a:t>
            </a:r>
            <a:r>
              <a:rPr lang="en-US" sz="4000"/>
              <a:t>PCR </a:t>
            </a:r>
            <a:r>
              <a:rPr lang="el-GR" sz="4000"/>
              <a:t>στη Διάγνωση της ΤΒ Μηνιγγίτιδας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9"/>
            <a:ext cx="65532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3" y="6092825"/>
            <a:ext cx="52562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200">
                <a:ea typeface="+mj-ea"/>
                <a:cs typeface="+mj-cs"/>
              </a:rPr>
              <a:t>Δηλωθείσες περιπτώσεις μηνιγγίτιδας </a:t>
            </a:r>
            <a:r>
              <a:rPr lang="en-US" sz="3200">
                <a:ea typeface="+mj-ea"/>
                <a:cs typeface="+mj-cs"/>
              </a:rPr>
              <a:t>1997-2007</a:t>
            </a:r>
            <a:endParaRPr lang="el-GR" sz="3200">
              <a:ea typeface="+mj-ea"/>
              <a:cs typeface="+mj-cs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1700213"/>
          <a:ext cx="8426450" cy="4456112"/>
        </p:xfrm>
        <a:graphic>
          <a:graphicData uri="http://schemas.openxmlformats.org/presentationml/2006/ole">
            <p:oleObj spid="_x0000_s18434" name="Bitmap Image" r:id="rId3" imgW="5982535" imgH="2933333" progId="">
              <p:embed/>
            </p:oleObj>
          </a:graphicData>
        </a:graphic>
      </p:graphicFrame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323850" y="623728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>
                <a:latin typeface="Calibri" charset="0"/>
              </a:rPr>
              <a:t>ΕΘΝΙΚΟ ΚΕΝΤΡΟ ΑΝΑΦΟΡΑΣ ΜΗΝΙΓΓΙΤΙΔΑΣ ΕΣΔΥ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>
                <a:solidFill>
                  <a:srgbClr val="FFFF00"/>
                </a:solidFill>
              </a:rPr>
              <a:t>Απεικονιστικές Μέθοδοι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>
                <a:solidFill>
                  <a:schemeClr val="bg1"/>
                </a:solidFill>
              </a:rPr>
              <a:t>Επίταση των μηνίγγων</a:t>
            </a:r>
          </a:p>
          <a:p>
            <a:pPr eaLnBrk="1" hangingPunct="1"/>
            <a:r>
              <a:rPr lang="el-GR">
                <a:solidFill>
                  <a:schemeClr val="bg1"/>
                </a:solidFill>
              </a:rPr>
              <a:t>Υδροκέφαλο</a:t>
            </a:r>
          </a:p>
          <a:p>
            <a:pPr eaLnBrk="1" hangingPunct="1"/>
            <a:r>
              <a:rPr lang="el-GR">
                <a:solidFill>
                  <a:schemeClr val="bg1"/>
                </a:solidFill>
              </a:rPr>
              <a:t>Έμφρακτα</a:t>
            </a:r>
          </a:p>
          <a:p>
            <a:pPr eaLnBrk="1" hangingPunct="1"/>
            <a:r>
              <a:rPr lang="el-GR">
                <a:solidFill>
                  <a:schemeClr val="bg1"/>
                </a:solidFill>
              </a:rPr>
              <a:t>Ενδοεγκεφαλικές μάζες</a:t>
            </a:r>
          </a:p>
          <a:p>
            <a:pPr lvl="1" eaLnBrk="1" hangingPunct="1"/>
            <a:r>
              <a:rPr lang="el-GR">
                <a:solidFill>
                  <a:schemeClr val="bg1"/>
                </a:solidFill>
              </a:rPr>
              <a:t>Φυματιώδες απόστημα (4-8% των ΤΒ του ΚΝΣ) συνήθως μονήρη με πολυλοβώδες περίγραμμα</a:t>
            </a:r>
          </a:p>
          <a:p>
            <a:pPr lvl="1" eaLnBrk="1" hangingPunct="1"/>
            <a:r>
              <a:rPr lang="el-GR">
                <a:solidFill>
                  <a:schemeClr val="bg1"/>
                </a:solidFill>
              </a:rPr>
              <a:t>Φυματώματα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90" y="333375"/>
            <a:ext cx="36957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91" y="6092826"/>
            <a:ext cx="37753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 Narrow" charset="0"/>
              </a:rPr>
              <a:t>   </a:t>
            </a:r>
            <a:r>
              <a:rPr lang="en-GB" b="1">
                <a:solidFill>
                  <a:srgbClr val="333399"/>
                </a:solidFill>
                <a:latin typeface="Arial Narrow" charset="0"/>
              </a:rPr>
              <a:t>Brain abscess of tuberculous etiology</a:t>
            </a:r>
            <a:endParaRPr lang="el-GR" b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6" y="765181"/>
            <a:ext cx="40322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343525" y="5392743"/>
            <a:ext cx="2265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Tuberculomas</a:t>
            </a:r>
            <a:endParaRPr lang="el-GR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>
                <a:solidFill>
                  <a:srgbClr val="FFFF00"/>
                </a:solidFill>
              </a:rPr>
              <a:t>Λοιμώξεις ΚΝΣ 9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/>
              <a:t>Άνδρας 35 ετών. Αιτία εισόδου: αλλαγή συμπεριφοράς, πυρετός από εβδομάδος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ΦΕ: Συγχυτικός, με παραισθήσεις και </a:t>
            </a:r>
            <a:r>
              <a:rPr lang="el-GR" sz="2800" dirty="0" smtClean="0"/>
              <a:t>επιληπτικούς σπασμούς. </a:t>
            </a:r>
            <a:r>
              <a:rPr lang="el-GR" sz="2800" dirty="0"/>
              <a:t>Θ=37.8, νευρολογική εξέταση άνευ εστιακών ευρημάτων.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CT</a:t>
            </a:r>
            <a:r>
              <a:rPr lang="en-US" sz="2800" dirty="0" smtClean="0"/>
              <a:t> </a:t>
            </a:r>
            <a:r>
              <a:rPr lang="el-GR" sz="2800" dirty="0" smtClean="0"/>
              <a:t>κφ, </a:t>
            </a:r>
            <a:r>
              <a:rPr lang="en-US" sz="2800" dirty="0"/>
              <a:t>MRI </a:t>
            </a:r>
            <a:r>
              <a:rPr lang="el-GR" sz="2800" dirty="0"/>
              <a:t>βλάβη με αυξημένη πρόσληψη σκιαγραφικού στον δεξιό κροταφικό λοβό.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ΕΝΥ: </a:t>
            </a:r>
            <a:r>
              <a:rPr lang="en-US" sz="2800" dirty="0"/>
              <a:t>WBC: 200, </a:t>
            </a:r>
            <a:r>
              <a:rPr lang="en-US" sz="2800" dirty="0" err="1"/>
              <a:t>p</a:t>
            </a:r>
            <a:r>
              <a:rPr lang="en-US" sz="2800" dirty="0"/>
              <a:t>=25%,</a:t>
            </a:r>
            <a:r>
              <a:rPr lang="en-US" sz="2800" dirty="0" smtClean="0"/>
              <a:t> </a:t>
            </a:r>
            <a:r>
              <a:rPr lang="el-GR" sz="2800" dirty="0" smtClean="0"/>
              <a:t>λίγα ερυθρά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615"/>
            <a:ext cx="7772400" cy="1143000"/>
          </a:xfrm>
        </p:spPr>
        <p:txBody>
          <a:bodyPr/>
          <a:lstStyle/>
          <a:p>
            <a:r>
              <a:rPr lang="el-GR" dirty="0" smtClean="0"/>
              <a:t>Ποιά εξέταση προτείνετε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Arial" charset="0"/>
                <a:ea typeface="Arial" charset="0"/>
                <a:cs typeface="Arial" charset="0"/>
              </a:rPr>
              <a:t>Κύκλος Μετάδοσης </a:t>
            </a:r>
            <a:endParaRPr lang="en-US" sz="3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5122863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l-GR" sz="20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/>
            <a:r>
              <a:rPr lang="el-GR" sz="2000">
                <a:latin typeface="Arial" charset="0"/>
                <a:ea typeface="Arial" charset="0"/>
                <a:cs typeface="Arial" charset="0"/>
              </a:rPr>
              <a:t>Τα άγρια πτηνά είναι η φυσική δεξαμενή του ιού (Υψηλή ιαιμία)</a:t>
            </a:r>
          </a:p>
          <a:p>
            <a:pPr marL="0" indent="0" eaLnBrk="1" hangingPunct="1"/>
            <a:endParaRPr lang="el-GR" sz="20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/>
            <a:r>
              <a:rPr lang="el-GR" sz="2000">
                <a:latin typeface="Arial" charset="0"/>
                <a:ea typeface="Arial" charset="0"/>
                <a:cs typeface="Arial" charset="0"/>
              </a:rPr>
              <a:t>Μετάδοση μέσω δήγματος μολυσμένων κουνουπίων (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Culex spp.)</a:t>
            </a:r>
            <a:endParaRPr lang="el-GR" sz="20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/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/>
            <a:r>
              <a:rPr lang="el-GR" sz="2000">
                <a:latin typeface="Arial" charset="0"/>
                <a:ea typeface="Arial" charset="0"/>
                <a:cs typeface="Arial" charset="0"/>
              </a:rPr>
              <a:t>Οι άνθρωποι / τα ιπποειδή θεωρούνται ευκαιριακοί ξενιστές (Χαμηλή ιαιμία) 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l-GR" sz="2000">
                <a:latin typeface="Arial" charset="0"/>
                <a:ea typeface="Arial" charset="0"/>
                <a:cs typeface="Arial" charset="0"/>
              </a:rPr>
              <a:t> αδιέξοδοι ξενιστές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marL="0" indent="0" eaLnBrk="1" hangingPunct="1"/>
            <a:endParaRPr lang="en-US" sz="20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412" name="Content Placeholder 1" descr="images-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1239" b="-21239"/>
          <a:stretch>
            <a:fillRect/>
          </a:stretch>
        </p:blipFill>
        <p:spPr>
          <a:xfrm>
            <a:off x="5580066" y="1600206"/>
            <a:ext cx="3106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Arial" charset="0"/>
                <a:ea typeface="Arial" charset="0"/>
                <a:cs typeface="Arial" charset="0"/>
              </a:rPr>
              <a:t>Κλινικές Εκδηλώσεις</a:t>
            </a:r>
            <a:endParaRPr lang="en-US" sz="3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809628" y="2760663"/>
            <a:ext cx="1781175" cy="3230562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1260478" y="2000256"/>
            <a:ext cx="849313" cy="549275"/>
          </a:xfrm>
          <a:prstGeom prst="trapezoi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1470028" y="1535119"/>
            <a:ext cx="460375" cy="314325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0341" y="1620838"/>
            <a:ext cx="1944687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&lt; 1%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Εκδηλώσεις ΚΝΣ</a:t>
            </a: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0341" y="2760669"/>
            <a:ext cx="1944687" cy="719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Πυρετός του ΔΝ</a:t>
            </a: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0341" y="4049719"/>
            <a:ext cx="1944687" cy="769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80%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Ασυμπτωματικοί</a:t>
            </a: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>
            <a:off x="1700216" y="1692278"/>
            <a:ext cx="1000125" cy="25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1"/>
          </p:cNvCxnSpPr>
          <p:nvPr/>
        </p:nvCxnSpPr>
        <p:spPr>
          <a:xfrm>
            <a:off x="1700216" y="2270131"/>
            <a:ext cx="1000125" cy="849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1"/>
          </p:cNvCxnSpPr>
          <p:nvPr/>
        </p:nvCxnSpPr>
        <p:spPr>
          <a:xfrm>
            <a:off x="1700216" y="4391025"/>
            <a:ext cx="1000125" cy="4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49350" y="5080000"/>
            <a:ext cx="1120775" cy="769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Περίοδος επώασης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l-GR"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2-14 ημέρες</a:t>
            </a:r>
            <a:endParaRPr lang="en-US" sz="1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30877" y="1620838"/>
            <a:ext cx="2709863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Μηνιγγίτιδα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(25-35%)</a:t>
            </a: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30877" y="2379663"/>
            <a:ext cx="2709863" cy="641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Εγκεφαλίτιδα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(60-75%)</a:t>
            </a: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30877" y="3119439"/>
            <a:ext cx="2709863" cy="681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Οξεία χαλαρή παράλυση (10%)</a:t>
            </a:r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4740275" y="1849438"/>
            <a:ext cx="990600" cy="1790700"/>
          </a:xfrm>
          <a:prstGeom prst="leftBrace">
            <a:avLst>
              <a:gd name="adj1" fmla="val 8333"/>
              <a:gd name="adj2" fmla="val 120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Arial" charset="0"/>
                <a:ea typeface="Arial" charset="0"/>
                <a:cs typeface="Arial" charset="0"/>
              </a:rPr>
              <a:t>Εργαστηριακή Διάγνωση</a:t>
            </a:r>
            <a:endParaRPr lang="en-US" sz="36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810125"/>
          </a:xfrm>
        </p:spPr>
        <p:txBody>
          <a:bodyPr/>
          <a:lstStyle/>
          <a:p>
            <a:pPr eaLnBrk="1" hangingPunct="1"/>
            <a:r>
              <a:rPr lang="el-GR" sz="2400">
                <a:latin typeface="Arial" charset="0"/>
                <a:ea typeface="Arial" charset="0"/>
                <a:cs typeface="Arial" charset="0"/>
              </a:rPr>
              <a:t>ΕΝΥ</a:t>
            </a:r>
            <a:r>
              <a:rPr lang="en-US" sz="240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l-GR" sz="2000">
                <a:latin typeface="Arial" charset="0"/>
                <a:ea typeface="Arial" charset="0"/>
                <a:cs typeface="Arial" charset="0"/>
              </a:rPr>
              <a:t>Λευκοκυττάρωση, αυξημένη πρωτεΪνη, φυσ. τιμές γλυκόζης</a:t>
            </a:r>
          </a:p>
          <a:p>
            <a:pPr eaLnBrk="1" hangingPunct="1">
              <a:buFont typeface="Arial" charset="0"/>
              <a:buNone/>
            </a:pP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  <a:ea typeface="Arial" charset="0"/>
                <a:cs typeface="Arial" charset="0"/>
              </a:rPr>
              <a:t>IgM </a:t>
            </a:r>
            <a:r>
              <a:rPr lang="el-GR" sz="2400" b="1">
                <a:latin typeface="Arial" charset="0"/>
                <a:ea typeface="Arial" charset="0"/>
                <a:cs typeface="Arial" charset="0"/>
              </a:rPr>
              <a:t>στον ορό  ή υψηλός τίτλος </a:t>
            </a:r>
            <a:r>
              <a:rPr lang="en-US" sz="2400" b="1">
                <a:latin typeface="Arial" charset="0"/>
                <a:ea typeface="Arial" charset="0"/>
                <a:cs typeface="Arial" charset="0"/>
              </a:rPr>
              <a:t>IgG </a:t>
            </a:r>
            <a:r>
              <a:rPr lang="el-GR" sz="2400" b="1">
                <a:latin typeface="Arial" charset="0"/>
                <a:ea typeface="Arial" charset="0"/>
                <a:cs typeface="Arial" charset="0"/>
              </a:rPr>
              <a:t>σε διαδοχικά δείγματα ορών </a:t>
            </a:r>
            <a:r>
              <a:rPr lang="el-GR" sz="180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>
                <a:latin typeface="Arial" charset="0"/>
                <a:ea typeface="Arial" charset="0"/>
                <a:cs typeface="Arial" charset="0"/>
              </a:rPr>
              <a:t>fourfold or greater change )</a:t>
            </a:r>
          </a:p>
          <a:p>
            <a:pPr eaLnBrk="1" hangingPunct="1">
              <a:buFont typeface="Arial" charset="0"/>
              <a:buNone/>
            </a:pPr>
            <a:endParaRPr lang="el-GR" sz="200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  <a:ea typeface="Arial" charset="0"/>
                <a:cs typeface="Arial" charset="0"/>
              </a:rPr>
              <a:t>IgM </a:t>
            </a:r>
            <a:r>
              <a:rPr lang="el-GR" sz="2400" b="1">
                <a:latin typeface="Arial" charset="0"/>
                <a:ea typeface="Arial" charset="0"/>
                <a:cs typeface="Arial" charset="0"/>
              </a:rPr>
              <a:t>στο ΕΝΥ 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l-GR" sz="2000">
                <a:latin typeface="Arial" charset="0"/>
                <a:ea typeface="Arial" charset="0"/>
                <a:cs typeface="Arial" charset="0"/>
              </a:rPr>
              <a:t> Υποδηλώνει συμμετοχή του ΚΝΣ στην λοίμωξη αφού αυτή η κατηγορία </a:t>
            </a:r>
            <a:r>
              <a:rPr lang="en-US" sz="2000">
                <a:latin typeface="Arial" charset="0"/>
                <a:ea typeface="Arial" charset="0"/>
                <a:cs typeface="Arial" charset="0"/>
              </a:rPr>
              <a:t>Abs </a:t>
            </a:r>
            <a:r>
              <a:rPr lang="el-GR" sz="2000">
                <a:latin typeface="Arial" charset="0"/>
                <a:ea typeface="Arial" charset="0"/>
                <a:cs typeface="Arial" charset="0"/>
              </a:rPr>
              <a:t>δεν περνά τον αιματοεγκεφαλικό φραγμό</a:t>
            </a: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l-GR" sz="1600">
                <a:latin typeface="Arial" charset="0"/>
                <a:ea typeface="Arial" charset="0"/>
                <a:cs typeface="Arial" charset="0"/>
              </a:rPr>
              <a:t>Ασθενείς που έχουν εμβολιασθεί το προηγούμενο διάστημα με εμβόλια κατά άλλων ΦλαβοΪών  (π.χ. Κίτρινος πυρετός, Ιαπωνική εγκεφαλίτιδα) ή έχουν νοσήσει από αυτούς, μπορεί να εμφανίσουν ψευδώς θετικό αποτέλεσμα  (</a:t>
            </a:r>
            <a:r>
              <a:rPr lang="en-US" sz="1600">
                <a:latin typeface="Arial" charset="0"/>
                <a:ea typeface="Arial" charset="0"/>
                <a:cs typeface="Arial" charset="0"/>
              </a:rPr>
              <a:t>IgM)</a:t>
            </a:r>
            <a:r>
              <a:rPr lang="el-GR" sz="1600">
                <a:latin typeface="Arial" charset="0"/>
                <a:ea typeface="Arial" charset="0"/>
                <a:cs typeface="Arial" charset="0"/>
              </a:rPr>
              <a:t> λόγω διασταυρούμενης ανοσολογικής απάντησης   </a:t>
            </a:r>
          </a:p>
          <a:p>
            <a:pPr eaLnBrk="1" hangingPunct="1">
              <a:buFont typeface="Arial" charset="0"/>
              <a:buNone/>
            </a:pPr>
            <a:r>
              <a:rPr lang="el-GR" sz="2000">
                <a:latin typeface="Arial" charset="0"/>
                <a:ea typeface="Arial" charset="0"/>
                <a:cs typeface="Arial" charset="0"/>
              </a:rPr>
              <a:t>     </a:t>
            </a:r>
            <a:endParaRPr lang="en-US" sz="17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Arial" charset="0"/>
                <a:ea typeface="Arial" charset="0"/>
                <a:cs typeface="Arial" charset="0"/>
              </a:rPr>
              <a:t>Εργαστηριακή Διάγνωση</a:t>
            </a:r>
            <a:endParaRPr lang="en-US" sz="36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3251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4145" r="-44145"/>
          <a:stretch>
            <a:fillRect/>
          </a:stretch>
        </p:blipFill>
        <p:spPr>
          <a:xfrm>
            <a:off x="-469900" y="1339855"/>
            <a:ext cx="10140950" cy="4786313"/>
          </a:xfrm>
        </p:spPr>
      </p:pic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6610350" y="6219831"/>
            <a:ext cx="2076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T. Solomon et al BMJ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Εγκεφαλικό απόστημα</a:t>
            </a:r>
          </a:p>
          <a:p>
            <a:pPr lvl="1" eaLnBrk="1" hangingPunct="1"/>
            <a:r>
              <a:rPr lang="el-GR" smtClean="0"/>
              <a:t>Εστιακή πυώδης συλλογή στο εγκεφαλικό παρέγχυμα</a:t>
            </a:r>
          </a:p>
          <a:p>
            <a:pPr eaLnBrk="1" hangingPunct="1"/>
            <a:r>
              <a:rPr lang="el-GR" smtClean="0"/>
              <a:t>Επισκληρίδιο απόστημα</a:t>
            </a:r>
          </a:p>
          <a:p>
            <a:pPr lvl="1" eaLnBrk="1" hangingPunct="1"/>
            <a:r>
              <a:rPr lang="el-GR" smtClean="0"/>
              <a:t>Συλλογή πὐου μεταξύ σκληράς μήνιγγας και των οστών του κρανίου ή της σπονδυλικής στήλης</a:t>
            </a:r>
          </a:p>
          <a:p>
            <a:pPr eaLnBrk="1" hangingPunct="1"/>
            <a:r>
              <a:rPr lang="el-GR" smtClean="0"/>
              <a:t>Υποσκληρίδιο εμπύημα</a:t>
            </a:r>
          </a:p>
          <a:p>
            <a:pPr lvl="1" eaLnBrk="1" hangingPunct="1"/>
            <a:r>
              <a:rPr lang="el-GR" smtClean="0"/>
              <a:t>Συλλογή πύου μεταξύ σκληράς και αραχνοειδούς μήνιγγας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Εθνικό Πρόγραμμα Εμβολιασμών Ενηλίκων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Συζευγμένο πνευμονιοκόκκου (</a:t>
            </a:r>
            <a:r>
              <a:rPr lang="en-US" sz="2400" dirty="0" smtClean="0"/>
              <a:t>PCV13)</a:t>
            </a:r>
          </a:p>
          <a:p>
            <a:pPr lvl="1"/>
            <a:r>
              <a:rPr lang="en-US" sz="2400" dirty="0" smtClean="0"/>
              <a:t>1 </a:t>
            </a:r>
            <a:r>
              <a:rPr lang="el-GR" sz="2400" dirty="0" smtClean="0"/>
              <a:t>δόση σε όλα τα άτομα &gt;50 ετών</a:t>
            </a:r>
            <a:endParaRPr lang="en-US" sz="2400" dirty="0" smtClean="0"/>
          </a:p>
          <a:p>
            <a:r>
              <a:rPr lang="el-GR" sz="2400" dirty="0" smtClean="0"/>
              <a:t>Πολυσακχαριδικό πνευμονιοκόκκου </a:t>
            </a:r>
            <a:r>
              <a:rPr lang="en-US" sz="2400" dirty="0" smtClean="0"/>
              <a:t>(PPSV)</a:t>
            </a:r>
          </a:p>
          <a:p>
            <a:pPr lvl="1"/>
            <a:r>
              <a:rPr lang="el-GR" sz="2400" dirty="0" smtClean="0"/>
              <a:t> 1 ή 2 δόσεις σε άτομα υψηλού κινδύνου ηλικίας 19 έως 49 ετών</a:t>
            </a:r>
          </a:p>
          <a:p>
            <a:r>
              <a:rPr lang="el-GR" sz="2400" dirty="0" smtClean="0"/>
              <a:t>Συζευγμένο μηνιγγιτιδοκόκκου (</a:t>
            </a:r>
            <a:r>
              <a:rPr lang="en-US" sz="2400" dirty="0" smtClean="0"/>
              <a:t>MnCV4)</a:t>
            </a:r>
          </a:p>
          <a:p>
            <a:pPr lvl="1"/>
            <a:r>
              <a:rPr lang="el-GR" sz="2400" dirty="0" smtClean="0"/>
              <a:t>1 ή 2 δόσεις σε άτομα υψηλού κινδύνου</a:t>
            </a:r>
          </a:p>
          <a:p>
            <a:r>
              <a:rPr lang="el-GR" sz="2400" dirty="0" smtClean="0"/>
              <a:t>Αιμοφίλου</a:t>
            </a:r>
          </a:p>
          <a:p>
            <a:pPr lvl="1"/>
            <a:r>
              <a:rPr lang="el-GR" sz="2000" dirty="0" smtClean="0"/>
              <a:t>1 δόση σε άτομα υψηλού κινδύνου</a:t>
            </a:r>
          </a:p>
          <a:p>
            <a:pPr lvl="1"/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l-GR" sz="4000" b="1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Αίτια Ιογενών Μηνιγγιτίδων</a:t>
            </a:r>
            <a:endParaRPr lang="en-US" sz="4000" b="1" smtClean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518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70381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Συνήθη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Ασυνήθη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Σπάνια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70381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Εντεροϊοί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VZV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CMV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70381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Αρμποϊοί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HSV-1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EBV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329698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Ιός λεμφοκυτταρικής χοριομηνιγγίτιδας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Ιός της Ιλαράς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Αδενοϊοί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703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HSV-2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latin typeface="Arial"/>
                          <a:cs typeface="Arial"/>
                        </a:rPr>
                        <a:t>Ιοί της γρίπης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703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/>
                          <a:cs typeface="Arial"/>
                        </a:rPr>
                        <a:t>HIV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Group 2"/>
          <p:cNvGraphicFramePr>
            <a:graphicFrameLocks noGrp="1"/>
          </p:cNvGraphicFramePr>
          <p:nvPr/>
        </p:nvGraphicFramePr>
        <p:xfrm>
          <a:off x="539044" y="908050"/>
          <a:ext cx="6656211" cy="6066790"/>
        </p:xfrm>
        <a:graphic>
          <a:graphicData uri="http://schemas.openxmlformats.org/drawingml/2006/table">
            <a:tbl>
              <a:tblPr/>
              <a:tblGrid>
                <a:gridCol w="1515533"/>
                <a:gridCol w="1174044"/>
                <a:gridCol w="963789"/>
                <a:gridCol w="817033"/>
                <a:gridCol w="904523"/>
                <a:gridCol w="1281289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19-26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27-49 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50-59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60-64 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≥65 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Γρίπης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δόση ετησίως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Td, TdaP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ντικατάσταση μιας δόσης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Td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με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TdaP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(ή Τ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daP-IPV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αν δεν υπάρχει)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και στη συνέχεια 1 δόση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Td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ανά 10ετία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δόση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Td </a:t>
                      </a:r>
                      <a:endParaRPr kumimoji="0" 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ανά 10ετία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MMR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δόσεις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Ανεμευλογιάς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δόσεις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HPV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δόσεις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(γυναίκες)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PCV13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δόση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PPSV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1-2 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δόσεις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MnCV4</a:t>
                      </a: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ή περισσότερες δόσεις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Ηπατίτιδας 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δόσεις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Ηπατίτιδας 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δόσεις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Έρπητα ζωστήρα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δόση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Γρίπης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δόση ετησίως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5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8481" name="TextBox 9"/>
          <p:cNvSpPr txBox="1">
            <a:spLocks noChangeArrowheads="1"/>
          </p:cNvSpPr>
          <p:nvPr/>
        </p:nvSpPr>
        <p:spPr bwMode="auto">
          <a:xfrm>
            <a:off x="1116190" y="115888"/>
            <a:ext cx="6199133" cy="12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600" b="1">
                <a:solidFill>
                  <a:srgbClr val="000000"/>
                </a:solidFill>
                <a:latin typeface="Calibri" charset="0"/>
                <a:ea typeface="Arial" charset="0"/>
              </a:rPr>
              <a:t>Εθνικό Πρόγραμμα Εμβολιασμού Ενηλίκων </a:t>
            </a:r>
          </a:p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600" b="1">
                <a:solidFill>
                  <a:srgbClr val="000000"/>
                </a:solidFill>
                <a:latin typeface="Calibri" charset="0"/>
                <a:ea typeface="Arial" charset="0"/>
              </a:rPr>
              <a:t>Δεκέμβριος 2011 </a:t>
            </a:r>
            <a:endParaRPr lang="en-US" sz="2600" b="1">
              <a:solidFill>
                <a:srgbClr val="000000"/>
              </a:solidFill>
              <a:latin typeface="Calibri" charset="0"/>
              <a:ea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l-GR" sz="2600">
              <a:solidFill>
                <a:srgbClr val="000000"/>
              </a:solidFill>
              <a:latin typeface="Calibri" charset="0"/>
              <a:ea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3523" y="4627650"/>
            <a:ext cx="8624396" cy="1477326"/>
            <a:chOff x="751012" y="4653110"/>
            <a:chExt cx="9701135" cy="1473734"/>
          </a:xfrm>
        </p:grpSpPr>
        <p:sp>
          <p:nvSpPr>
            <p:cNvPr id="11" name="Rectangle 10"/>
            <p:cNvSpPr/>
            <p:nvPr/>
          </p:nvSpPr>
          <p:spPr>
            <a:xfrm>
              <a:off x="751012" y="5110697"/>
              <a:ext cx="7488813" cy="3563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188484" name="TextBox 11"/>
            <p:cNvSpPr txBox="1">
              <a:spLocks noChangeArrowheads="1"/>
            </p:cNvSpPr>
            <p:nvPr/>
          </p:nvSpPr>
          <p:spPr bwMode="auto">
            <a:xfrm>
              <a:off x="8311466" y="4653110"/>
              <a:ext cx="2140681" cy="147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 Ασπληνία,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 Ανεπάρκεια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  συμπληρώματος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  ή </a:t>
              </a:r>
              <a:r>
                <a:rPr lang="en-US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IgG2</a:t>
              </a: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ΗΙ</a:t>
              </a:r>
              <a:r>
                <a:rPr lang="en-US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V </a:t>
              </a:r>
              <a:r>
                <a:rPr lang="el-GR" b="1">
                  <a:solidFill>
                    <a:srgbClr val="000000"/>
                  </a:solidFill>
                  <a:latin typeface="Calibri" charset="0"/>
                  <a:ea typeface="Arial" charset="0"/>
                </a:rPr>
                <a:t>λοίμωξη</a:t>
              </a:r>
              <a:endParaRPr lang="el-GR">
                <a:solidFill>
                  <a:srgbClr val="000000"/>
                </a:solidFill>
                <a:latin typeface="Calibri" charset="0"/>
                <a:ea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Βακτηριακή Μηνιγγίτιδα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GB" i="1" dirty="0" smtClean="0"/>
              <a:t>Streptococcus </a:t>
            </a:r>
            <a:r>
              <a:rPr lang="en-GB" i="1" dirty="0" err="1" smtClean="0"/>
              <a:t>pneumoniae</a:t>
            </a:r>
            <a:r>
              <a:rPr lang="en-GB" i="1" dirty="0" smtClean="0"/>
              <a:t> </a:t>
            </a: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GB" i="1" dirty="0" err="1" smtClean="0"/>
              <a:t>Neisseria</a:t>
            </a:r>
            <a:r>
              <a:rPr lang="en-GB" i="1" dirty="0" smtClean="0"/>
              <a:t> </a:t>
            </a:r>
            <a:r>
              <a:rPr lang="en-GB" i="1" dirty="0" err="1" smtClean="0"/>
              <a:t>meningitidis</a:t>
            </a:r>
            <a:r>
              <a:rPr lang="en-GB" i="1" dirty="0" smtClean="0"/>
              <a:t> </a:t>
            </a: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endParaRPr lang="el-GR" i="1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GB" i="1" dirty="0" err="1" smtClean="0"/>
              <a:t>Haemophilus</a:t>
            </a:r>
            <a:r>
              <a:rPr lang="en-GB" i="1" dirty="0" smtClean="0"/>
              <a:t> </a:t>
            </a:r>
            <a:r>
              <a:rPr lang="en-GB" i="1" dirty="0" err="1" smtClean="0"/>
              <a:t>influenzae</a:t>
            </a: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endParaRPr lang="en-US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i="1" dirty="0" err="1" smtClean="0"/>
              <a:t>Listeria</a:t>
            </a:r>
            <a:endParaRPr lang="en-US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endParaRPr lang="en-US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i="1" dirty="0" smtClean="0"/>
              <a:t>Gram negative (</a:t>
            </a:r>
            <a:r>
              <a:rPr lang="en-US" i="1" dirty="0" err="1" smtClean="0"/>
              <a:t>Enterobacteriaceae</a:t>
            </a:r>
            <a:r>
              <a:rPr lang="en-US" i="1" dirty="0" smtClean="0"/>
              <a:t>, Pseudomonas, </a:t>
            </a:r>
            <a:r>
              <a:rPr lang="en-US" i="1" dirty="0" err="1" smtClean="0"/>
              <a:t>Acinetobacter</a:t>
            </a:r>
            <a:r>
              <a:rPr lang="en-US" i="1" dirty="0" smtClean="0"/>
              <a:t>)</a:t>
            </a: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GB" i="1" dirty="0" smtClean="0"/>
              <a:t>Staphylococcus </a:t>
            </a:r>
            <a:r>
              <a:rPr lang="en-GB" i="1" dirty="0" err="1" smtClean="0"/>
              <a:t>aureus</a:t>
            </a:r>
            <a:endParaRPr lang="el-GR" i="1" dirty="0" smtClean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endParaRPr lang="el-GR" i="1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GB" dirty="0" err="1" smtClean="0"/>
              <a:t>Tuberculous</a:t>
            </a:r>
            <a:r>
              <a:rPr lang="en-GB" dirty="0" smtClean="0"/>
              <a:t>, </a:t>
            </a:r>
            <a:r>
              <a:rPr lang="en-GB" i="1" dirty="0" smtClean="0"/>
              <a:t>Mycobacterium tuberculosis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Αίτια Βακτηριακής Μηνιγγίτιδας</a:t>
            </a:r>
            <a:endParaRPr lang="en-US" sz="400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715002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Ηλικία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Παθογόνο αίτιο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μηνός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agalactiae</a:t>
                      </a: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l-GR" sz="2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l-GR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GB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coli, klebsiella sp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Listeria monocytogenes,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1-23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μηνών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.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meningitidis,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S. pneumoniae</a:t>
                      </a: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,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H.</a:t>
                      </a: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influenzae tyre b.</a:t>
                      </a:r>
                      <a:endParaRPr kumimoji="0" lang="el-GR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 agalactiae, E coli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2-50 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l-GR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pneumoniae,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N. meningitidis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 ετών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S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.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pneumoniae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. 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meningitidis,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L. monocytogenes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Επιδημιολογικά δεδομένα βακτηριακής μηνιγγίτιδας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200.000 θάνατοι</a:t>
            </a:r>
            <a:r>
              <a:rPr lang="en-US" sz="2400" dirty="0" smtClean="0"/>
              <a:t>/</a:t>
            </a:r>
            <a:r>
              <a:rPr lang="el-GR" sz="2400" dirty="0" smtClean="0"/>
              <a:t>έτος παγκοσμίως</a:t>
            </a:r>
          </a:p>
          <a:p>
            <a:endParaRPr lang="el-GR" sz="2400" dirty="0" smtClean="0"/>
          </a:p>
          <a:p>
            <a:r>
              <a:rPr lang="el-GR" sz="2400" dirty="0" smtClean="0"/>
              <a:t>Μείωση της επίπτωσης της βακτηριακής μηνιγγίτιδας μετά την είσοδο των συζευγμένων εμβολίων του </a:t>
            </a:r>
            <a:r>
              <a:rPr lang="en-US" sz="2400" dirty="0" smtClean="0"/>
              <a:t>H. influenza </a:t>
            </a:r>
            <a:r>
              <a:rPr lang="el-GR" sz="2400" dirty="0" smtClean="0"/>
              <a:t>και </a:t>
            </a:r>
            <a:r>
              <a:rPr lang="en-US" sz="2400" dirty="0" smtClean="0"/>
              <a:t>S. </a:t>
            </a:r>
            <a:r>
              <a:rPr lang="en-US" sz="2400" dirty="0" err="1" smtClean="0"/>
              <a:t>pneumoniae</a:t>
            </a:r>
            <a:r>
              <a:rPr lang="en-US" sz="2400" dirty="0" smtClean="0"/>
              <a:t>  </a:t>
            </a:r>
            <a:r>
              <a:rPr lang="el-GR" sz="2400" dirty="0" smtClean="0"/>
              <a:t>το 1990 και 2000 αντίστοιχα</a:t>
            </a:r>
          </a:p>
          <a:p>
            <a:endParaRPr lang="el-GR" sz="2400" dirty="0" smtClean="0"/>
          </a:p>
          <a:p>
            <a:r>
              <a:rPr lang="el-GR" sz="2400" dirty="0" smtClean="0"/>
              <a:t>Αλλαγή οροτύπων (</a:t>
            </a:r>
            <a:r>
              <a:rPr lang="en-US" sz="2400" dirty="0" smtClean="0"/>
              <a:t>B, 19A</a:t>
            </a:r>
            <a:r>
              <a:rPr lang="el-GR" sz="2400" dirty="0" smtClean="0"/>
              <a:t>, 22</a:t>
            </a:r>
            <a:r>
              <a:rPr lang="en-US" sz="2400" dirty="0" smtClean="0"/>
              <a:t>F</a:t>
            </a:r>
            <a:r>
              <a:rPr lang="el-GR" sz="2400" dirty="0" smtClean="0"/>
              <a:t>, 35Β)</a:t>
            </a:r>
            <a:r>
              <a:rPr lang="en-US" sz="2400" dirty="0" smtClean="0"/>
              <a:t>  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Επιλογή ανθεκτικών στην πενικιλλίνη πνευμονιοκόκκων</a:t>
            </a:r>
          </a:p>
          <a:p>
            <a:pPr>
              <a:buNone/>
            </a:pPr>
            <a:r>
              <a:rPr lang="el-GR" sz="2400" dirty="0" smtClean="0"/>
              <a:t> 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2346</Words>
  <Application>Microsoft Macintosh PowerPoint</Application>
  <PresentationFormat>On-screen Show (4:3)</PresentationFormat>
  <Paragraphs>458</Paragraphs>
  <Slides>60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9" baseType="lpstr">
      <vt:lpstr>Office Theme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1_Office Theme</vt:lpstr>
      <vt:lpstr>2_Office Theme</vt:lpstr>
      <vt:lpstr>Προεπιλεγμένη σχεδίαση</vt:lpstr>
      <vt:lpstr>1_Προεπιλεγμένη σχεδίαση</vt:lpstr>
      <vt:lpstr>2_Προεπιλεγμένη σχεδίαση</vt:lpstr>
      <vt:lpstr>3_Προεπιλεγμένη σχεδίαση</vt:lpstr>
      <vt:lpstr>7_Default Design</vt:lpstr>
      <vt:lpstr>8_Default Design</vt:lpstr>
      <vt:lpstr>4_Προεπιλεγμένη σχεδίαση</vt:lpstr>
      <vt:lpstr>Bitmap Image</vt:lpstr>
      <vt:lpstr>Chart</vt:lpstr>
      <vt:lpstr>Acrobat Document</vt:lpstr>
      <vt:lpstr>Λοιμώξεις ΚΝΣ</vt:lpstr>
      <vt:lpstr>ΟΡΙΣΜΟΙ</vt:lpstr>
      <vt:lpstr>Άσηπτη Μηνιγγίτιδα</vt:lpstr>
      <vt:lpstr>Αίτια Μηνιγγίτιδας</vt:lpstr>
      <vt:lpstr>Δηλωθείσες περιπτώσεις μηνιγγίτιδας 1997-2007</vt:lpstr>
      <vt:lpstr>Αίτια Ιογενών Μηνιγγιτίδων</vt:lpstr>
      <vt:lpstr>Οξεία Βακτηριακή Μηνιγγίτιδα</vt:lpstr>
      <vt:lpstr>Αίτια Βακτηριακής Μηνιγγίτιδας</vt:lpstr>
      <vt:lpstr>Επιδημιολογικά δεδομένα βακτηριακής μηνιγγίτιδας</vt:lpstr>
      <vt:lpstr>Rates of IPD in Children &lt;5 yrs and Adults &gt;65 yrs according to Vaccine and nonvaccine Serotypes</vt:lpstr>
      <vt:lpstr>Επίπτωση Βακτηριακής Μηνιγγίτιδας ανάλογα με την ηλικία</vt:lpstr>
      <vt:lpstr>Slide 12</vt:lpstr>
      <vt:lpstr>Slide 13</vt:lpstr>
      <vt:lpstr>Slide 14</vt:lpstr>
      <vt:lpstr>Slide 15</vt:lpstr>
      <vt:lpstr>Slide 16</vt:lpstr>
      <vt:lpstr>Θνητότητα Λόγω Βακτηριακής Μηνιγγίτιδας</vt:lpstr>
      <vt:lpstr>Slide 18</vt:lpstr>
      <vt:lpstr>Σημεία </vt:lpstr>
      <vt:lpstr>Slide 20</vt:lpstr>
      <vt:lpstr>Slide 21</vt:lpstr>
      <vt:lpstr>                    Waterhouse-Friedericksen</vt:lpstr>
      <vt:lpstr>Slide 23</vt:lpstr>
      <vt:lpstr>Slide 24</vt:lpstr>
      <vt:lpstr>Slide 25</vt:lpstr>
      <vt:lpstr>Ευρήματα στο ΕΝΥ σε Διάφορες Μορφές Μηνιγγίτιδας</vt:lpstr>
      <vt:lpstr>Slide 27</vt:lpstr>
      <vt:lpstr>Ερώτηση 1. Τι προτείνετε;</vt:lpstr>
      <vt:lpstr>Επιπλοκές ΟΝΠ</vt:lpstr>
      <vt:lpstr>CT SCAN Πριν της ΟΝΠ σε Ασθενείς με Πιθανή Μηνιγγίτιδα</vt:lpstr>
      <vt:lpstr>CT SCAN Πριν της ΟΝΠ σε Ασθενείς με Πιθανή Μηνιγγίτιδα</vt:lpstr>
      <vt:lpstr> CT SCAN ΕΓΚΕΦΑΛΟΥ ΠΡΕΠΕΙ ΝΑ ΠΡΟΗΓΕΙΤΑΙ ΤΗΣ ΟΝΠ: </vt:lpstr>
      <vt:lpstr>Ποιός ο ρόλος της βυθοσκόπησης?</vt:lpstr>
      <vt:lpstr>Έγκαιρη Έναρξη Αντιμικροβιακής Χημειοθεραπείας</vt:lpstr>
      <vt:lpstr>Άμεση Έναρξη Αντιμικροβιακής Θεραπείας </vt:lpstr>
      <vt:lpstr>Ερώτηση 3. Ποια εμπειρική αντιμικροβιακή αγωγή θα χορηγήσετε;</vt:lpstr>
      <vt:lpstr>GRAM’S STAIN</vt:lpstr>
      <vt:lpstr>Κλίμακα Βαρύτητας Μικροβιακής Μηνιγγίτιδας</vt:lpstr>
      <vt:lpstr>Κλίμακα Βαρύτητας Μικροβιακής Μηνιγγίτιδας</vt:lpstr>
      <vt:lpstr>Λοιμώξεις ΚΝΣ 5</vt:lpstr>
      <vt:lpstr>Λοιμώξεις ΚΝΣ 6</vt:lpstr>
      <vt:lpstr>Λοιμώξεις ΚΝΣ 8</vt:lpstr>
      <vt:lpstr>Λοιμώξεις ΚΝΣ 8</vt:lpstr>
      <vt:lpstr>ΤΒ Μηνιγγίτιδα</vt:lpstr>
      <vt:lpstr>Φυματιώδης μηνιγγίτιδα</vt:lpstr>
      <vt:lpstr>Κλινική Εικόνα</vt:lpstr>
      <vt:lpstr>Κλινικά Στάδια Βαρύτητας  (κατά MRC τροποποιημένο)</vt:lpstr>
      <vt:lpstr>Βακτηριολογική Διάγνωση της ΤΒ Μηνιγγίτιδας</vt:lpstr>
      <vt:lpstr>Η Συμβολή της PCR στη Διάγνωση της ΤΒ Μηνιγγίτιδας</vt:lpstr>
      <vt:lpstr>Απεικονιστικές Μέθοδοι</vt:lpstr>
      <vt:lpstr>Slide 51</vt:lpstr>
      <vt:lpstr>Λοιμώξεις ΚΝΣ 9</vt:lpstr>
      <vt:lpstr>Ποιά εξέταση προτείνετε?</vt:lpstr>
      <vt:lpstr>Κύκλος Μετάδοσης </vt:lpstr>
      <vt:lpstr>Κλινικές Εκδηλώσεις</vt:lpstr>
      <vt:lpstr>Εργαστηριακή Διάγνωση</vt:lpstr>
      <vt:lpstr>Εργαστηριακή Διάγνωση</vt:lpstr>
      <vt:lpstr>Slide 58</vt:lpstr>
      <vt:lpstr>Εθνικό Πρόγραμμα Εμβολιασμών Ενηλίκων</vt:lpstr>
      <vt:lpstr>Slide 60</vt:lpstr>
    </vt:vector>
  </TitlesOfParts>
  <Company>University of Athens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Λοιμώξεις ΚΝΣ</dc:title>
  <dc:creator>George Daikos</dc:creator>
  <cp:lastModifiedBy>George Daikos</cp:lastModifiedBy>
  <cp:revision>15</cp:revision>
  <dcterms:created xsi:type="dcterms:W3CDTF">2013-12-10T20:36:30Z</dcterms:created>
  <dcterms:modified xsi:type="dcterms:W3CDTF">2013-12-10T20:41:56Z</dcterms:modified>
</cp:coreProperties>
</file>