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theme/theme8.xml" ContentType="application/vnd.openxmlformats-officedocument.theme+xml"/>
  <Default Extension="bin" ContentType="application/vnd.openxmlformats-officedocument.presentationml.printerSettings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2.bin" ContentType="application/vnd.openxmlformats-officedocument.oleObject"/>
  <Override PartName="/ppt/slideMasters/slideMaster7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s/slide53.xml" ContentType="application/vnd.openxmlformats-officedocument.presentationml.slide+xml"/>
  <Override PartName="/ppt/slides/slide34.xml" ContentType="application/vnd.openxmlformats-officedocument.presentationml.slide+xml"/>
  <Override PartName="/ppt/theme/theme9.xml" ContentType="application/vnd.openxmlformats-officedocument.them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28.xml" ContentType="application/vnd.openxmlformats-officedocument.presentationml.slide+xml"/>
  <Override PartName="/ppt/theme/theme6.xml" ContentType="application/vnd.openxmlformats-officedocument.theme+xml"/>
  <Override PartName="/ppt/slides/slide50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theme/theme10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9.xml" ContentType="application/vnd.openxmlformats-officedocument.presentationml.slideLayout+xml"/>
  <Default Extension="rels" ContentType="application/vnd.openxmlformats-package.relationships+xml"/>
  <Override PartName="/ppt/slideMasters/slideMaster8.xml" ContentType="application/vnd.openxmlformats-officedocument.presentationml.slideMaster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44.xml" ContentType="application/vnd.openxmlformats-officedocument.presentationml.slide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s/slide51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29.xml" ContentType="application/vnd.openxmlformats-officedocument.presentationml.slide+xml"/>
  <Override PartName="/ppt/theme/theme11.xml" ContentType="application/vnd.openxmlformats-officedocument.them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45.xml" ContentType="application/vnd.openxmlformats-officedocument.presentationml.slide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slideLayouts/slideLayout27.xml" ContentType="application/vnd.openxmlformats-officedocument.presentationml.slideLayout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2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2" r:id="rId12"/>
    <p:sldMasterId id="2147483688" r:id="rId13"/>
    <p:sldMasterId id="2147483690" r:id="rId14"/>
  </p:sldMasterIdLst>
  <p:notesMasterIdLst>
    <p:notesMasterId r:id="rId80"/>
  </p:notesMasterIdLst>
  <p:sldIdLst>
    <p:sldId id="320" r:id="rId15"/>
    <p:sldId id="317" r:id="rId16"/>
    <p:sldId id="318" r:id="rId17"/>
    <p:sldId id="319" r:id="rId18"/>
    <p:sldId id="323" r:id="rId19"/>
    <p:sldId id="324" r:id="rId20"/>
    <p:sldId id="257" r:id="rId21"/>
    <p:sldId id="260" r:id="rId22"/>
    <p:sldId id="258" r:id="rId23"/>
    <p:sldId id="263" r:id="rId24"/>
    <p:sldId id="321" r:id="rId25"/>
    <p:sldId id="322" r:id="rId26"/>
    <p:sldId id="264" r:id="rId27"/>
    <p:sldId id="262" r:id="rId28"/>
    <p:sldId id="261" r:id="rId29"/>
    <p:sldId id="265" r:id="rId30"/>
    <p:sldId id="266" r:id="rId31"/>
    <p:sldId id="269" r:id="rId32"/>
    <p:sldId id="267" r:id="rId33"/>
    <p:sldId id="268" r:id="rId34"/>
    <p:sldId id="278" r:id="rId35"/>
    <p:sldId id="277" r:id="rId36"/>
    <p:sldId id="279" r:id="rId37"/>
    <p:sldId id="280" r:id="rId38"/>
    <p:sldId id="281" r:id="rId39"/>
    <p:sldId id="282" r:id="rId40"/>
    <p:sldId id="283" r:id="rId41"/>
    <p:sldId id="284" r:id="rId42"/>
    <p:sldId id="289" r:id="rId43"/>
    <p:sldId id="288" r:id="rId44"/>
    <p:sldId id="290" r:id="rId45"/>
    <p:sldId id="291" r:id="rId46"/>
    <p:sldId id="292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316" r:id="rId55"/>
    <p:sldId id="285" r:id="rId56"/>
    <p:sldId id="293" r:id="rId57"/>
    <p:sldId id="286" r:id="rId58"/>
    <p:sldId id="287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  <p:sldId id="307" r:id="rId73"/>
    <p:sldId id="308" r:id="rId74"/>
    <p:sldId id="311" r:id="rId75"/>
    <p:sldId id="312" r:id="rId76"/>
    <p:sldId id="313" r:id="rId77"/>
    <p:sldId id="314" r:id="rId78"/>
    <p:sldId id="315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D1A0A-B9C0-B846-964B-FBA1953D20E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11797-00B4-0745-A619-04CB49BC3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9C77-D768-EF4C-8CE6-098D0CD4F0A4}" type="slidenum">
              <a:rPr lang="el-GR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1C0DA617-D13F-B249-970D-02D237E8B37C}" type="slidenum">
              <a:rPr lang="en-GB"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554CD-8155-7249-BDE3-FA4BACFE984F}" type="slidenum">
              <a:rPr lang="el-GR"/>
              <a:pPr/>
              <a:t>30</a:t>
            </a:fld>
            <a:endParaRPr lang="el-GR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3B75C6F-3D8F-EC43-A74C-2AB6C1D40369}" type="slidenum">
              <a:rPr lang="en-GB" sz="1200"/>
              <a:pPr algn="r"/>
              <a:t>30</a:t>
            </a:fld>
            <a:endParaRPr lang="en-GB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F3134-EB69-374A-8B59-21EFB60C0B3B}" type="slidenum">
              <a:rPr lang="el-GR"/>
              <a:pPr/>
              <a:t>31</a:t>
            </a:fld>
            <a:endParaRPr lang="el-GR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931F6A6-E9F8-F645-9CA2-56C1DAE8483C}" type="slidenum">
              <a:rPr lang="en-GB" sz="1200"/>
              <a:pPr algn="r"/>
              <a:t>31</a:t>
            </a:fld>
            <a:endParaRPr lang="en-GB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6C6E7-9D1D-294C-9AC1-0ECE19836DEB}" type="slidenum">
              <a:rPr lang="el-GR"/>
              <a:pPr/>
              <a:t>32</a:t>
            </a:fld>
            <a:endParaRPr lang="el-GR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A938F7E-4C60-DC4C-B8C8-B5F6EE3A3D54}" type="slidenum">
              <a:rPr lang="en-GB" sz="1200"/>
              <a:pPr algn="r"/>
              <a:t>32</a:t>
            </a:fld>
            <a:endParaRPr lang="en-GB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88B22-48E2-0B49-AEC0-274418FF2048}" type="slidenum">
              <a:rPr lang="el-GR"/>
              <a:pPr/>
              <a:t>33</a:t>
            </a:fld>
            <a:endParaRPr lang="el-GR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9CF66A0-5395-8F44-A14E-4E5F06B9B41E}" type="slidenum">
              <a:rPr lang="en-GB" sz="1200"/>
              <a:pPr algn="r"/>
              <a:t>33</a:t>
            </a:fld>
            <a:endParaRPr lang="en-GB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5900F7-BF73-124C-8A48-A9B5384636C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5900F7-BF73-124C-8A48-A9B5384636C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38752E-275D-AF48-BD0A-EA03E030616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104EE-56CB-734F-8B14-337E5D54AF4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5AB1-DD87-E140-B832-E375008E20F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38752E-275D-AF48-BD0A-EA03E030616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38752E-275D-AF48-BD0A-EA03E030616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38752E-275D-AF48-BD0A-EA03E030616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5900F7-BF73-124C-8A48-A9B5384636C5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F389DDD-0E6A-DD4E-99A2-B8D4D606D352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2104E5FE-F19B-1C49-B931-426E992B2286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38752E-275D-AF48-BD0A-EA03E030616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38752E-275D-AF48-BD0A-EA03E030616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3650-4584-474B-8526-76ED621106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8760-CEE4-BB4D-927A-075CCAC549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8F846C-AF1C-5B4D-BBF7-55159A235C4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A151E5CE-50E9-E643-B897-F0AD4709A89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6AC8519-2A94-1649-B55A-3AD6F797B9B7}" type="slidenum">
              <a:rPr lang="el-GR">
                <a:solidFill>
                  <a:srgbClr val="000000"/>
                </a:solidFill>
              </a:rPr>
              <a:pPr/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DB6A-4115-3E4B-9023-0E2C18CA63BB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theme" Target="../theme/theme1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E8FB-0C6F-1646-91BF-841F8198FB19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46DD-93F8-E044-A122-E0A665342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509A73-3C37-1941-A47E-764D87F703D9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66BB906-8645-CA47-B54D-B565FA07B35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13D1EC-3964-C24A-BE36-E70F6CD7C626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613D1EC-3964-C24A-BE36-E70F6CD7C626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4BE1E4B-1B72-504D-9C17-0501E48103F5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003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2.xml"/><Relationship Id="rId3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6.xml"/><Relationship Id="rId3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Φαρυγγοαμυγδαλίτιδας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Βακτηριακά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 err="1" smtClean="0"/>
              <a:t>pyogenes</a:t>
            </a:r>
            <a:endParaRPr lang="en-US" dirty="0" smtClean="0"/>
          </a:p>
          <a:p>
            <a:r>
              <a:rPr lang="en-US" dirty="0" smtClean="0"/>
              <a:t>Group A  </a:t>
            </a:r>
            <a:r>
              <a:rPr lang="el-GR" dirty="0" smtClean="0"/>
              <a:t>και </a:t>
            </a:r>
            <a:r>
              <a:rPr lang="en-US" dirty="0" smtClean="0"/>
              <a:t>G Streptococci</a:t>
            </a:r>
          </a:p>
          <a:p>
            <a:r>
              <a:rPr lang="en-US" dirty="0" smtClean="0"/>
              <a:t>N. </a:t>
            </a:r>
            <a:r>
              <a:rPr lang="en-US" dirty="0" err="1" smtClean="0"/>
              <a:t>gonorrhoaeae</a:t>
            </a:r>
            <a:endParaRPr lang="en-US" dirty="0" smtClean="0"/>
          </a:p>
          <a:p>
            <a:r>
              <a:rPr lang="en-US" dirty="0" smtClean="0"/>
              <a:t>C.  </a:t>
            </a:r>
            <a:r>
              <a:rPr lang="en-US" dirty="0" err="1" smtClean="0"/>
              <a:t>Diphtheriae</a:t>
            </a:r>
            <a:endParaRPr lang="en-US" dirty="0" smtClean="0"/>
          </a:p>
          <a:p>
            <a:r>
              <a:rPr lang="en-US" dirty="0" err="1" smtClean="0"/>
              <a:t>Arcanobacterium</a:t>
            </a:r>
            <a:endParaRPr lang="en-US" dirty="0" smtClean="0"/>
          </a:p>
          <a:p>
            <a:r>
              <a:rPr lang="en-US" dirty="0" err="1" smtClean="0"/>
              <a:t>Yersinia</a:t>
            </a:r>
            <a:endParaRPr lang="en-US" dirty="0" smtClean="0"/>
          </a:p>
          <a:p>
            <a:r>
              <a:rPr lang="el-GR" dirty="0" smtClean="0"/>
              <a:t>Μικτά αναερόβια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Ιογενή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Rhinovirus</a:t>
            </a:r>
          </a:p>
          <a:p>
            <a:r>
              <a:rPr lang="en-US" dirty="0" err="1" smtClean="0"/>
              <a:t>Coronavirus</a:t>
            </a:r>
            <a:endParaRPr lang="en-US" dirty="0" smtClean="0"/>
          </a:p>
          <a:p>
            <a:r>
              <a:rPr lang="en-US" dirty="0" smtClean="0"/>
              <a:t>Adenovirus</a:t>
            </a:r>
          </a:p>
          <a:p>
            <a:r>
              <a:rPr lang="en-US" dirty="0" smtClean="0"/>
              <a:t>HSV 1, 2</a:t>
            </a:r>
          </a:p>
          <a:p>
            <a:r>
              <a:rPr lang="en-US" dirty="0" err="1" smtClean="0"/>
              <a:t>Parainfluenza</a:t>
            </a:r>
            <a:endParaRPr lang="en-US" dirty="0" smtClean="0"/>
          </a:p>
          <a:p>
            <a:r>
              <a:rPr lang="en-US" dirty="0" err="1" smtClean="0"/>
              <a:t>Coxsackievirus</a:t>
            </a:r>
            <a:endParaRPr lang="en-US" dirty="0" smtClean="0"/>
          </a:p>
          <a:p>
            <a:r>
              <a:rPr lang="en-US" dirty="0" smtClean="0"/>
              <a:t>EBV</a:t>
            </a:r>
          </a:p>
          <a:p>
            <a:r>
              <a:rPr lang="en-US" dirty="0" smtClean="0"/>
              <a:t>CMV</a:t>
            </a:r>
          </a:p>
          <a:p>
            <a:r>
              <a:rPr lang="en-US" dirty="0" smtClean="0"/>
              <a:t>HIV</a:t>
            </a:r>
          </a:p>
          <a:p>
            <a:r>
              <a:rPr lang="en-US" dirty="0" smtClean="0"/>
              <a:t>Influenza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Προδιαθεσικοί Παράγοντες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Ηλικία</a:t>
            </a:r>
          </a:p>
          <a:p>
            <a:r>
              <a:rPr lang="el-GR" dirty="0" smtClean="0"/>
              <a:t>Κάπνισμα</a:t>
            </a:r>
          </a:p>
          <a:p>
            <a:r>
              <a:rPr lang="el-GR" dirty="0" smtClean="0"/>
              <a:t>Κατάχρηση αλκοόλ</a:t>
            </a:r>
          </a:p>
          <a:p>
            <a:r>
              <a:rPr lang="el-GR" dirty="0" smtClean="0"/>
              <a:t>Ιογενείς λοιμώξεις </a:t>
            </a:r>
          </a:p>
          <a:p>
            <a:r>
              <a:rPr lang="el-GR" dirty="0" smtClean="0"/>
              <a:t>Υποκείμενα νοσήματα των πνευμόνων</a:t>
            </a:r>
          </a:p>
          <a:p>
            <a:r>
              <a:rPr lang="el-GR" dirty="0" smtClean="0"/>
              <a:t>Ρύπανση περιβάλλοντος</a:t>
            </a: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Παθοφυσιολογία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Εισβολή παθογόνου μικροοργανισμού στο κατώτερο αναπνευστικό δένδρο (στείρο μικροβίων)</a:t>
            </a:r>
          </a:p>
          <a:p>
            <a:pPr lvl="1"/>
            <a:r>
              <a:rPr lang="el-GR" dirty="0" smtClean="0"/>
              <a:t>Εισπνοή μολυσμένων σταγονιδίων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Εισρόφηση στοματοφαρυγγικών εκκρίσεων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Αιματογενώς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Μηχανισμοί Άμυνας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Φυσιολογική χλωρίδα</a:t>
            </a:r>
          </a:p>
          <a:p>
            <a:r>
              <a:rPr lang="el-GR" dirty="0" smtClean="0"/>
              <a:t>Αντανακλαστικό βήχα</a:t>
            </a:r>
          </a:p>
          <a:p>
            <a:r>
              <a:rPr lang="el-GR" dirty="0" smtClean="0"/>
              <a:t>Γλωττίδα</a:t>
            </a:r>
          </a:p>
          <a:p>
            <a:r>
              <a:rPr lang="el-GR" dirty="0" smtClean="0"/>
              <a:t>Κινήσεις κροσσωτού επιθηλίου</a:t>
            </a:r>
          </a:p>
          <a:p>
            <a:r>
              <a:rPr lang="el-GR" dirty="0" smtClean="0"/>
              <a:t>Κυψελιδικά μακροφάγα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surfactant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0143" y="2558143"/>
            <a:ext cx="1614714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Οίδημα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394857" y="2830286"/>
            <a:ext cx="979714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74570" y="2599453"/>
            <a:ext cx="250371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Ερυθρά ηπάτωση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34143" y="3592286"/>
            <a:ext cx="1404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Εξίδρωμα</a:t>
            </a:r>
          </a:p>
          <a:p>
            <a:r>
              <a:rPr lang="el-GR" sz="2400" dirty="0" smtClean="0"/>
              <a:t>μικρόβια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01904" y="3661620"/>
            <a:ext cx="1411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Μικρόβια</a:t>
            </a:r>
          </a:p>
          <a:p>
            <a:r>
              <a:rPr lang="el-GR" sz="2400" dirty="0" smtClean="0"/>
              <a:t>ερυθρά</a:t>
            </a:r>
            <a:endParaRPr lang="en-US" sz="2400" dirty="0"/>
          </a:p>
        </p:txBody>
      </p:sp>
      <p:sp>
        <p:nvSpPr>
          <p:cNvPr id="11" name="Right Arrow 10"/>
          <p:cNvSpPr/>
          <p:nvPr/>
        </p:nvSpPr>
        <p:spPr>
          <a:xfrm>
            <a:off x="5878285" y="2830286"/>
            <a:ext cx="653144" cy="45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31429" y="2619698"/>
            <a:ext cx="208993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Φαιά ηπάτωση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3857" y="3682998"/>
            <a:ext cx="1442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Μικρόβια</a:t>
            </a:r>
          </a:p>
          <a:p>
            <a:r>
              <a:rPr lang="el-GR" sz="2400" dirty="0" smtClean="0"/>
              <a:t>Πολυμ</a:t>
            </a:r>
            <a:r>
              <a:rPr lang="en-US" sz="2400" dirty="0" smtClean="0"/>
              <a:t>/</a:t>
            </a:r>
            <a:r>
              <a:rPr lang="el-GR" sz="2400" dirty="0" smtClean="0"/>
              <a:t>να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8452" y="994620"/>
            <a:ext cx="856575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Λύση</a:t>
            </a:r>
            <a:endParaRPr lang="en-US" sz="2400" dirty="0"/>
          </a:p>
        </p:txBody>
      </p:sp>
      <p:sp>
        <p:nvSpPr>
          <p:cNvPr id="15" name="Up Arrow 14"/>
          <p:cNvSpPr/>
          <p:nvPr/>
        </p:nvSpPr>
        <p:spPr>
          <a:xfrm>
            <a:off x="7620000" y="1456285"/>
            <a:ext cx="45719" cy="11018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84995" y="453571"/>
            <a:ext cx="136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Μακροφάγα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Πνευμονίας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Οξεία εισβολή συμπτωμάτων</a:t>
            </a:r>
          </a:p>
          <a:p>
            <a:r>
              <a:rPr lang="el-GR" dirty="0" smtClean="0"/>
              <a:t>Πυρετός</a:t>
            </a:r>
          </a:p>
          <a:p>
            <a:r>
              <a:rPr lang="el-GR" dirty="0" smtClean="0"/>
              <a:t>Βήχας, απόχρεμψη</a:t>
            </a:r>
          </a:p>
          <a:p>
            <a:r>
              <a:rPr lang="el-GR" dirty="0" smtClean="0"/>
              <a:t>Πλευροδυνία</a:t>
            </a:r>
          </a:p>
          <a:p>
            <a:r>
              <a:rPr lang="el-GR" dirty="0" smtClean="0"/>
              <a:t>Δύσπνοια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oskin_cap_slide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820" name="Group 60"/>
          <p:cNvGraphicFramePr>
            <a:graphicFrameLocks noGrp="1"/>
          </p:cNvGraphicFramePr>
          <p:nvPr/>
        </p:nvGraphicFramePr>
        <p:xfrm>
          <a:off x="1071563" y="1571625"/>
          <a:ext cx="6896100" cy="4365630"/>
        </p:xfrm>
        <a:graphic>
          <a:graphicData uri="http://schemas.openxmlformats.org/drawingml/2006/table">
            <a:tbl>
              <a:tblPr/>
              <a:tblGrid>
                <a:gridCol w="3103562"/>
                <a:gridCol w="1292225"/>
                <a:gridCol w="1208088"/>
                <a:gridCol w="1292225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Παθογόνα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Ηλικία (έτη)</a:t>
                      </a:r>
                      <a:endParaRPr kumimoji="0" lang="en-GB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15-44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45-59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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S.pneumoniae</a:t>
                      </a: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M.pneumoniae</a:t>
                      </a: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Chlamydophilia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spp.</a:t>
                      </a: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H.influenzae</a:t>
                      </a: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M.catarrhalis</a:t>
                      </a:r>
                      <a:endParaRPr kumimoji="0" lang="en-GB" sz="20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Ιοί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Μεικτές λοιμώξεις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Αδιευκρίνιστο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714375" y="5715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l-G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Παθογόνα αίτια </a:t>
            </a:r>
            <a:r>
              <a:rPr lang="el-G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ΠΚ</a:t>
            </a:r>
            <a:r>
              <a:rPr lang="el-G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(%) </a:t>
            </a:r>
            <a:r>
              <a:rPr lang="el-G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κατά ηλικία</a:t>
            </a:r>
            <a:endParaRPr lang="en-GB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5334000" y="6172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FFFFFF"/>
                </a:solidFill>
                <a:latin typeface="Times New Roman" charset="0"/>
              </a:rPr>
              <a:t>Clin Inf Dis 2001; 32:1141</a:t>
            </a:r>
            <a:endParaRPr lang="en-GB" i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sz="2300">
              <a:solidFill>
                <a:schemeClr val="bg1"/>
              </a:solidFill>
            </a:endParaRPr>
          </a:p>
          <a:p>
            <a:r>
              <a:rPr lang="el-GR" sz="2800">
                <a:solidFill>
                  <a:schemeClr val="accent2"/>
                </a:solidFill>
              </a:rPr>
              <a:t>Το παθογόνο αίτιο διαπιστώνεται </a:t>
            </a:r>
          </a:p>
          <a:p>
            <a:pPr lvl="1"/>
            <a:r>
              <a:rPr lang="el-GR" sz="2800">
                <a:solidFill>
                  <a:schemeClr val="accent2"/>
                </a:solidFill>
              </a:rPr>
              <a:t>έως  </a:t>
            </a:r>
            <a:r>
              <a:rPr lang="en-US" sz="2800">
                <a:solidFill>
                  <a:schemeClr val="accent2"/>
                </a:solidFill>
              </a:rPr>
              <a:t>75</a:t>
            </a:r>
            <a:r>
              <a:rPr lang="el-GR" sz="2800">
                <a:solidFill>
                  <a:schemeClr val="accent2"/>
                </a:solidFill>
              </a:rPr>
              <a:t>% των ασθενών σε κλινικές μελέτες</a:t>
            </a:r>
          </a:p>
          <a:p>
            <a:pPr lvl="1"/>
            <a:r>
              <a:rPr lang="el-GR" sz="2800">
                <a:solidFill>
                  <a:schemeClr val="accent2"/>
                </a:solidFill>
              </a:rPr>
              <a:t>Στο 10-20% των ασθενών στην κλινική πράξη</a:t>
            </a:r>
          </a:p>
          <a:p>
            <a:endParaRPr lang="el-GR" sz="2800">
              <a:solidFill>
                <a:schemeClr val="accent2"/>
              </a:solidFill>
            </a:endParaRPr>
          </a:p>
          <a:p>
            <a:r>
              <a:rPr lang="el-GR" sz="2800">
                <a:solidFill>
                  <a:schemeClr val="accent2"/>
                </a:solidFill>
              </a:rPr>
              <a:t>Ανυπαρξία κλινικής και ακτινολογικής συσχέτισης με το παθογόνο αίτιο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>
                <a:latin typeface="Arial" charset="0"/>
                <a:ea typeface="Arial" charset="0"/>
                <a:cs typeface="Arial" charset="0"/>
              </a:rPr>
              <a:t>Ανεύρεση Παθογόνου Αιτίου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Arial" charset="0"/>
                <a:ea typeface="Arial" charset="0"/>
                <a:cs typeface="Arial" charset="0"/>
              </a:rPr>
              <a:t>Καλλιέργειες</a:t>
            </a:r>
          </a:p>
          <a:p>
            <a:pPr lvl="1" eaLnBrk="1" hangingPunct="1"/>
            <a:r>
              <a:rPr lang="el-GR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rPr>
              <a:t>Αίματος</a:t>
            </a:r>
          </a:p>
          <a:p>
            <a:pPr lvl="1" eaLnBrk="1" hangingPunct="1"/>
            <a:r>
              <a:rPr lang="el-GR">
                <a:solidFill>
                  <a:schemeClr val="hlink"/>
                </a:solidFill>
                <a:latin typeface="Arial" charset="0"/>
                <a:ea typeface="Arial" charset="0"/>
                <a:cs typeface="Arial" charset="0"/>
              </a:rPr>
              <a:t>Πλευριτικού υγρού</a:t>
            </a:r>
          </a:p>
          <a:p>
            <a:pPr lvl="1" eaLnBrk="1" hangingPunct="1"/>
            <a:r>
              <a:rPr lang="el-GR">
                <a:latin typeface="Arial" charset="0"/>
                <a:ea typeface="Arial" charset="0"/>
                <a:cs typeface="Arial" charset="0"/>
              </a:rPr>
              <a:t>Πτυέλων;</a:t>
            </a:r>
          </a:p>
          <a:p>
            <a:pPr eaLnBrk="1" hangingPunct="1"/>
            <a:r>
              <a:rPr lang="el-GR">
                <a:latin typeface="Arial" charset="0"/>
                <a:ea typeface="Arial" charset="0"/>
                <a:cs typeface="Arial" charset="0"/>
              </a:rPr>
              <a:t>Ανεύρεση αντιγόνου ή αντισωμάτων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900" b="1">
                <a:latin typeface="Arial Black" charset="0"/>
              </a:rPr>
              <a:t>Πνευμονία Βακτηριακής Αιτιολογίας</a:t>
            </a:r>
            <a:r>
              <a:rPr lang="el-GR" sz="3800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600">
                <a:latin typeface="Arial Black" charset="0"/>
              </a:rPr>
              <a:t>Άτομα μέσης και μεγαλύτερης ηλικίας</a:t>
            </a:r>
          </a:p>
          <a:p>
            <a:r>
              <a:rPr lang="el-GR" sz="2600">
                <a:latin typeface="Arial Black" charset="0"/>
              </a:rPr>
              <a:t>Οξεία εισβολή πυρετού, παραγωγικού βήχα, πλευροδυνίας</a:t>
            </a:r>
          </a:p>
          <a:p>
            <a:r>
              <a:rPr lang="el-GR" sz="2600">
                <a:latin typeface="Arial Black" charset="0"/>
              </a:rPr>
              <a:t>Φυσικά ευρήματα κατά την ακρόαση</a:t>
            </a:r>
          </a:p>
          <a:p>
            <a:r>
              <a:rPr lang="el-GR" sz="2600">
                <a:latin typeface="Arial Black" charset="0"/>
              </a:rPr>
              <a:t>Λοβώδης πνευμονία</a:t>
            </a:r>
          </a:p>
          <a:p>
            <a:r>
              <a:rPr lang="el-GR" sz="2600">
                <a:latin typeface="Arial Black" charset="0"/>
              </a:rPr>
              <a:t>Εξέταση πτυέλων: </a:t>
            </a:r>
            <a:r>
              <a:rPr lang="en-US" sz="2600">
                <a:latin typeface="Arial Black" charset="0"/>
              </a:rPr>
              <a:t>PMN, </a:t>
            </a:r>
            <a:r>
              <a:rPr lang="el-GR" sz="2600">
                <a:latin typeface="Arial Black" charset="0"/>
              </a:rPr>
              <a:t>βακτηρίδια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Φαρυγγοαμυγδαλίτιδα</a:t>
            </a:r>
            <a:br>
              <a:rPr lang="el-GR" dirty="0" smtClean="0"/>
            </a:br>
            <a:r>
              <a:rPr lang="el-GR" dirty="0" smtClean="0"/>
              <a:t>(κριτήρια του </a:t>
            </a:r>
            <a:r>
              <a:rPr lang="en-US" dirty="0" err="1" smtClean="0"/>
              <a:t>Centor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Εξίδρωμα στις αμυγδαλές</a:t>
            </a:r>
            <a:r>
              <a:rPr lang="en-US" dirty="0" smtClean="0"/>
              <a:t> </a:t>
            </a:r>
            <a:r>
              <a:rPr lang="el-GR" dirty="0" smtClean="0"/>
              <a:t>(1 βαθμός)</a:t>
            </a:r>
          </a:p>
          <a:p>
            <a:r>
              <a:rPr lang="el-GR" dirty="0" smtClean="0"/>
              <a:t>Ευαίσθητοι και διογκωμένοι τραχηλικοί λεμφαδένες (1 βαθμός)</a:t>
            </a:r>
          </a:p>
          <a:p>
            <a:r>
              <a:rPr lang="el-GR" dirty="0" smtClean="0"/>
              <a:t>Απουσία βήχα και καταρροής (1 βαθμός)</a:t>
            </a:r>
          </a:p>
          <a:p>
            <a:r>
              <a:rPr lang="el-GR" dirty="0" smtClean="0"/>
              <a:t>Θερμοκρασία &gt;38</a:t>
            </a:r>
            <a:r>
              <a:rPr lang="el-GR" baseline="30000" dirty="0" smtClean="0"/>
              <a:t>ο</a:t>
            </a:r>
            <a:r>
              <a:rPr lang="en-US" baseline="30000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 (1 βαθμός)</a:t>
            </a:r>
          </a:p>
          <a:p>
            <a:pPr lvl="1"/>
            <a:r>
              <a:rPr lang="el-GR" dirty="0" smtClean="0"/>
              <a:t>Ηλικία 3</a:t>
            </a:r>
            <a:r>
              <a:rPr lang="en-US" dirty="0" smtClean="0"/>
              <a:t>-</a:t>
            </a:r>
            <a:r>
              <a:rPr lang="el-GR" dirty="0" smtClean="0"/>
              <a:t>14 ετών (1 βαθμός)</a:t>
            </a:r>
          </a:p>
          <a:p>
            <a:pPr lvl="1"/>
            <a:r>
              <a:rPr lang="el-GR" dirty="0" smtClean="0"/>
              <a:t>Ηλικία 15</a:t>
            </a:r>
            <a:r>
              <a:rPr lang="en-US" dirty="0" smtClean="0"/>
              <a:t>-</a:t>
            </a:r>
            <a:r>
              <a:rPr lang="el-GR" dirty="0" smtClean="0"/>
              <a:t>45 (0 βαθμοί) </a:t>
            </a:r>
          </a:p>
          <a:p>
            <a:pPr lvl="1"/>
            <a:r>
              <a:rPr lang="el-GR" dirty="0" smtClean="0"/>
              <a:t>Ηλικία &gt; 45 (</a:t>
            </a:r>
            <a:r>
              <a:rPr lang="en-US" dirty="0" smtClean="0"/>
              <a:t>-1</a:t>
            </a:r>
            <a:r>
              <a:rPr lang="el-GR" dirty="0" smtClean="0"/>
              <a:t> βαθμοί)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b="1">
                <a:latin typeface="Arial Black" charset="0"/>
              </a:rPr>
              <a:t>Χαρακτηριστικά Άτυπων Πνευμονιών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>
                <a:latin typeface="Arial Black" charset="0"/>
              </a:rPr>
              <a:t>Ήπια εισβολή</a:t>
            </a:r>
          </a:p>
          <a:p>
            <a:pPr>
              <a:lnSpc>
                <a:spcPct val="90000"/>
              </a:lnSpc>
            </a:pPr>
            <a:r>
              <a:rPr lang="el-GR">
                <a:latin typeface="Arial Black" charset="0"/>
              </a:rPr>
              <a:t>Πρόδρομα συμπτώματα </a:t>
            </a:r>
            <a:endParaRPr lang="en-US">
              <a:latin typeface="Arial Black" charset="0"/>
            </a:endParaRPr>
          </a:p>
          <a:p>
            <a:pPr>
              <a:lnSpc>
                <a:spcPct val="90000"/>
              </a:lnSpc>
            </a:pPr>
            <a:r>
              <a:rPr lang="el-GR">
                <a:latin typeface="Arial Black" charset="0"/>
              </a:rPr>
              <a:t>Δυσαρμονία κλινικών και ακτινολογικών ευρημάτων</a:t>
            </a:r>
          </a:p>
          <a:p>
            <a:pPr>
              <a:lnSpc>
                <a:spcPct val="90000"/>
              </a:lnSpc>
            </a:pPr>
            <a:r>
              <a:rPr lang="el-GR">
                <a:latin typeface="Arial Black" charset="0"/>
              </a:rPr>
              <a:t>Διάσπαρτα διηθήματα άνευ λοβώδους κατανομής </a:t>
            </a:r>
          </a:p>
          <a:p>
            <a:pPr>
              <a:lnSpc>
                <a:spcPct val="90000"/>
              </a:lnSpc>
            </a:pPr>
            <a:r>
              <a:rPr lang="el-GR">
                <a:latin typeface="Arial Black" charset="0"/>
              </a:rPr>
              <a:t>Μη ανταπόκριση στην θεραπεία με β-λακταμικά αντιβιοτικά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>
                <a:solidFill>
                  <a:schemeClr val="accent2"/>
                </a:solidFill>
                <a:latin typeface="Arial Black" charset="0"/>
              </a:rPr>
              <a:t>Οι Δύο Σπουδαιότερες Κλινικές Αποφάσεις στην Αντιμετώπιση Ασθενούς με ΠΚ</a:t>
            </a:r>
            <a:endParaRPr lang="en-US" sz="2800" b="1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marL="590550" indent="-590550">
              <a:buClr>
                <a:schemeClr val="tx2"/>
              </a:buClr>
              <a:buFont typeface="Wingdings" charset="2"/>
              <a:buNone/>
            </a:pPr>
            <a:endParaRPr lang="el-GR"/>
          </a:p>
          <a:p>
            <a:pPr marL="590550" indent="-590550">
              <a:buClr>
                <a:schemeClr val="tx2"/>
              </a:buClr>
              <a:buFont typeface="Wingdings" charset="2"/>
              <a:buAutoNum type="arabicPeriod"/>
            </a:pPr>
            <a:r>
              <a:rPr lang="el-GR"/>
              <a:t>Νοσηλεία στο σπίτι ή εισαγωγή στο νοσοκομείο;</a:t>
            </a:r>
          </a:p>
          <a:p>
            <a:pPr marL="590550" indent="-590550">
              <a:buClr>
                <a:schemeClr val="tx2"/>
              </a:buClr>
              <a:buFont typeface="Wingdings" charset="2"/>
              <a:buAutoNum type="arabicPeriod"/>
            </a:pPr>
            <a:endParaRPr lang="el-GR"/>
          </a:p>
          <a:p>
            <a:pPr marL="590550" indent="-590550">
              <a:buClr>
                <a:schemeClr val="tx2"/>
              </a:buClr>
              <a:buFont typeface="Wingdings" charset="2"/>
              <a:buAutoNum type="arabicPeriod"/>
            </a:pPr>
            <a:r>
              <a:rPr lang="el-GR"/>
              <a:t>Αρχική εμπειρική αντιμικροβιακή αγωγή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300" b="1">
                <a:latin typeface="Arial Black" charset="0"/>
              </a:rPr>
              <a:t>Παράγοντες που Καθορίζουν τις Αρχικές Αποφάσεις</a:t>
            </a:r>
            <a:endParaRPr lang="en-GB" sz="3300" b="1">
              <a:latin typeface="Arial Black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>
                <a:latin typeface="Arial Black" charset="0"/>
              </a:rPr>
              <a:t>Ηλικία</a:t>
            </a:r>
          </a:p>
          <a:p>
            <a:r>
              <a:rPr lang="el-GR">
                <a:latin typeface="Arial Black" charset="0"/>
              </a:rPr>
              <a:t>Υποκείμενα Νοσήματα</a:t>
            </a:r>
          </a:p>
          <a:p>
            <a:r>
              <a:rPr lang="el-GR">
                <a:latin typeface="Arial Black" charset="0"/>
              </a:rPr>
              <a:t>Βαρύτητα Πνευμονίας</a:t>
            </a:r>
          </a:p>
          <a:p>
            <a:pPr lvl="1"/>
            <a:r>
              <a:rPr lang="el-GR" sz="3000">
                <a:latin typeface="Arial Black" charset="0"/>
              </a:rPr>
              <a:t>Κλινική εξέταση</a:t>
            </a:r>
          </a:p>
          <a:p>
            <a:pPr lvl="1"/>
            <a:r>
              <a:rPr lang="el-GR" sz="3000">
                <a:latin typeface="Arial Black" charset="0"/>
              </a:rPr>
              <a:t>Εργαστηριακές εξετάσεις</a:t>
            </a:r>
            <a:r>
              <a:rPr lang="el-GR" sz="3000"/>
              <a:t> </a:t>
            </a:r>
            <a:endParaRPr lang="en-GB"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696200" cy="1143000"/>
          </a:xfrm>
        </p:spPr>
        <p:txBody>
          <a:bodyPr/>
          <a:lstStyle/>
          <a:p>
            <a:r>
              <a:rPr lang="el-GR" sz="3800" b="1">
                <a:solidFill>
                  <a:srgbClr val="FFFF66"/>
                </a:solidFill>
              </a:rPr>
              <a:t>Κλίμακα </a:t>
            </a:r>
            <a:r>
              <a:rPr lang="en-US" sz="3800" b="1">
                <a:solidFill>
                  <a:srgbClr val="FFFF66"/>
                </a:solidFill>
              </a:rPr>
              <a:t>B</a:t>
            </a:r>
            <a:r>
              <a:rPr lang="el-GR" sz="3800" b="1">
                <a:solidFill>
                  <a:srgbClr val="FFFF66"/>
                </a:solidFill>
              </a:rPr>
              <a:t>αρύτητας της ΠΚ </a:t>
            </a:r>
            <a:r>
              <a:rPr lang="en-US" sz="3800" b="1">
                <a:solidFill>
                  <a:srgbClr val="FF3300"/>
                </a:solidFill>
                <a:latin typeface="Arial Black" charset="0"/>
              </a:rPr>
              <a:t>CURB</a:t>
            </a:r>
            <a:r>
              <a:rPr lang="el-GR" sz="3800" b="1">
                <a:solidFill>
                  <a:srgbClr val="FF3300"/>
                </a:solidFill>
                <a:latin typeface="Arial Black" charset="0"/>
              </a:rPr>
              <a:t>-</a:t>
            </a:r>
            <a:r>
              <a:rPr lang="en-US" sz="3800" b="1">
                <a:solidFill>
                  <a:srgbClr val="FF3300"/>
                </a:solidFill>
                <a:latin typeface="Arial Black" charset="0"/>
              </a:rPr>
              <a:t>65</a:t>
            </a:r>
            <a:r>
              <a:rPr lang="en-US" sz="3800" b="1">
                <a:solidFill>
                  <a:srgbClr val="FFFF66"/>
                </a:solidFill>
              </a:rPr>
              <a:t/>
            </a:r>
            <a:br>
              <a:rPr lang="en-US" sz="3800" b="1">
                <a:solidFill>
                  <a:srgbClr val="FFFF66"/>
                </a:solidFill>
              </a:rPr>
            </a:br>
            <a:endParaRPr lang="en-US" sz="3800" b="1">
              <a:solidFill>
                <a:srgbClr val="FFFF66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>
              <a:buFont typeface="Wingdings" charset="2"/>
              <a:buNone/>
            </a:pPr>
            <a:endParaRPr lang="en-US" sz="2600"/>
          </a:p>
          <a:p>
            <a:r>
              <a:rPr lang="en-US" sz="2600" b="1">
                <a:solidFill>
                  <a:srgbClr val="FF3300"/>
                </a:solidFill>
                <a:latin typeface="Arial Black" charset="0"/>
              </a:rPr>
              <a:t>C</a:t>
            </a:r>
            <a:r>
              <a:rPr lang="en-US" sz="2600" b="1">
                <a:solidFill>
                  <a:srgbClr val="00FFFF"/>
                </a:solidFill>
              </a:rPr>
              <a:t> </a:t>
            </a:r>
            <a:r>
              <a:rPr lang="en-US" sz="2600" b="1">
                <a:solidFill>
                  <a:schemeClr val="bg1"/>
                </a:solidFill>
              </a:rPr>
              <a:t>– Confusion</a:t>
            </a:r>
          </a:p>
          <a:p>
            <a:r>
              <a:rPr lang="en-US" sz="2600" b="1">
                <a:solidFill>
                  <a:srgbClr val="FF3300"/>
                </a:solidFill>
                <a:latin typeface="Arial Black" charset="0"/>
              </a:rPr>
              <a:t>U</a:t>
            </a:r>
            <a:r>
              <a:rPr lang="en-US" sz="2600" b="1">
                <a:solidFill>
                  <a:schemeClr val="bg1"/>
                </a:solidFill>
              </a:rPr>
              <a:t> – Urea &gt;</a:t>
            </a:r>
            <a:r>
              <a:rPr lang="el-GR" sz="2600" b="1">
                <a:solidFill>
                  <a:schemeClr val="bg1"/>
                </a:solidFill>
              </a:rPr>
              <a:t>40 </a:t>
            </a:r>
            <a:r>
              <a:rPr lang="en-US" sz="2600" b="1">
                <a:solidFill>
                  <a:schemeClr val="bg1"/>
                </a:solidFill>
              </a:rPr>
              <a:t>mg/dL</a:t>
            </a:r>
          </a:p>
          <a:p>
            <a:r>
              <a:rPr lang="en-US" sz="2600" b="1">
                <a:solidFill>
                  <a:srgbClr val="FF3300"/>
                </a:solidFill>
                <a:latin typeface="Arial Black" charset="0"/>
              </a:rPr>
              <a:t>R</a:t>
            </a:r>
            <a:r>
              <a:rPr lang="en-US" sz="2600" b="1">
                <a:solidFill>
                  <a:schemeClr val="bg1"/>
                </a:solidFill>
              </a:rPr>
              <a:t> – Resp rate &gt;30/min</a:t>
            </a:r>
          </a:p>
          <a:p>
            <a:r>
              <a:rPr lang="en-US" sz="2600" b="1">
                <a:solidFill>
                  <a:srgbClr val="FF3300"/>
                </a:solidFill>
                <a:latin typeface="Arial Black" charset="0"/>
              </a:rPr>
              <a:t>B</a:t>
            </a:r>
            <a:r>
              <a:rPr lang="en-US" sz="2600" b="1">
                <a:solidFill>
                  <a:schemeClr val="bg1"/>
                </a:solidFill>
              </a:rPr>
              <a:t> – BP: Systolic &lt;90 mm Hg</a:t>
            </a:r>
          </a:p>
          <a:p>
            <a:pPr>
              <a:buFont typeface="Wingdings" charset="2"/>
              <a:buNone/>
            </a:pPr>
            <a:r>
              <a:rPr lang="el-GR" sz="2600" b="1">
                <a:solidFill>
                  <a:schemeClr val="bg1"/>
                </a:solidFill>
              </a:rPr>
              <a:t>                  </a:t>
            </a:r>
            <a:r>
              <a:rPr lang="en-US" sz="2600" b="1">
                <a:solidFill>
                  <a:schemeClr val="bg1"/>
                </a:solidFill>
              </a:rPr>
              <a:t>Diastolic &lt;60 mm Hg</a:t>
            </a:r>
          </a:p>
          <a:p>
            <a:r>
              <a:rPr lang="en-US" sz="2600" b="1">
                <a:solidFill>
                  <a:srgbClr val="FF3300"/>
                </a:solidFill>
                <a:latin typeface="Arial Black" charset="0"/>
              </a:rPr>
              <a:t>65</a:t>
            </a:r>
            <a:r>
              <a:rPr lang="en-US" sz="2600" b="1">
                <a:solidFill>
                  <a:schemeClr val="bg1"/>
                </a:solidFill>
              </a:rPr>
              <a:t> – Age &gt;65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41350"/>
            <a:ext cx="8748712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b="1">
                <a:solidFill>
                  <a:srgbClr val="FFFF66"/>
                </a:solidFill>
              </a:rPr>
              <a:t>Συνήθη Αίτια ΠΚ Ανάλογα με τη Βαρύτητα της Νόσου</a:t>
            </a:r>
          </a:p>
        </p:txBody>
      </p:sp>
      <p:graphicFrame>
        <p:nvGraphicFramePr>
          <p:cNvPr id="61488" name="Group 4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l-GR" sz="2600" b="1" i="0" u="sng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Ήπια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l-GR" sz="2600" b="1" i="0" u="sng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Μέτρια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l-GR" sz="2600" b="1" i="0" u="sng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Σοβαρή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S. pneumoniae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S. pneumoniae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S. pneumoniae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M. pneumoniae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M. pneumoniae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S. aureus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H. influenza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M. pneumoniae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Legionella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C. pneumoniae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H. influenza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Gram (–) bacilli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R. viruses</a:t>
                      </a:r>
                      <a:endParaRPr kumimoji="0" lang="el-GR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Legionella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H. influenza</a:t>
                      </a:r>
                      <a:endParaRPr kumimoji="0" lang="el-GR" sz="22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Aspiration</a:t>
                      </a:r>
                      <a:endParaRPr kumimoji="0" lang="el-GR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R. viruses</a:t>
                      </a:r>
                      <a:endParaRPr kumimoji="0" lang="el-GR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b="1">
                <a:solidFill>
                  <a:schemeClr val="accent2"/>
                </a:solidFill>
                <a:latin typeface="Arial Black" charset="0"/>
              </a:rPr>
              <a:t>Θνητότητα Ασθενών με ΠΚ Αναλόγως της Βαρύτητας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>
            <p:ph type="chart" idx="1"/>
          </p:nvPr>
        </p:nvGraphicFramePr>
        <p:xfrm>
          <a:off x="395288" y="1416050"/>
          <a:ext cx="8229600" cy="4521200"/>
        </p:xfrm>
        <a:graphic>
          <a:graphicData uri="http://schemas.openxmlformats.org/presentationml/2006/ole">
            <p:oleObj spid="_x0000_s79874" name="Chart" r:id="rId3" imgW="8229600" imgH="4521200" progId="MSGraph.Chart.8">
              <p:embed followColorScheme="full"/>
            </p:oleObj>
          </a:graphicData>
        </a:graphic>
      </p:graphicFrame>
      <p:sp>
        <p:nvSpPr>
          <p:cNvPr id="57350" name="Text Box 6"/>
          <p:cNvSpPr txBox="1">
            <a:spLocks noChangeArrowheads="1"/>
          </p:cNvSpPr>
          <p:nvPr/>
        </p:nvSpPr>
        <p:spPr bwMode="auto">
          <a:xfrm rot="16200000">
            <a:off x="-190500" y="3440113"/>
            <a:ext cx="1684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3B812F"/>
                </a:solidFill>
              </a:rPr>
              <a:t>Θνητότητα, %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708400" y="573405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B812F"/>
                </a:solidFill>
              </a:rPr>
              <a:t>CURB-65</a:t>
            </a:r>
            <a:endParaRPr lang="el-GR" b="1">
              <a:solidFill>
                <a:srgbClr val="3B812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/>
              <a:t>Εμπειρική Αντιμικροβιακή Αγωγή ΠΚ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Βαρύτητα της πνευμονίας</a:t>
            </a:r>
          </a:p>
          <a:p>
            <a:endParaRPr lang="el-GR"/>
          </a:p>
          <a:p>
            <a:r>
              <a:rPr lang="el-GR"/>
              <a:t>Παράγοντες κινδύνου για λοίμωξη από διάφορα παθογόνα</a:t>
            </a:r>
          </a:p>
          <a:p>
            <a:endParaRPr lang="el-GR"/>
          </a:p>
          <a:p>
            <a:r>
              <a:rPr lang="el-GR"/>
              <a:t>Μικροβιακή αντοχή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63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CXR</a:t>
            </a:r>
            <a:endParaRPr lang="el-G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l-G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l-GR">
                <a:solidFill>
                  <a:schemeClr val="bg1"/>
                </a:solidFill>
              </a:rPr>
              <a:t>Εκτίμηση κορεσμού με οξύμετρο </a:t>
            </a:r>
          </a:p>
          <a:p>
            <a:pPr>
              <a:lnSpc>
                <a:spcPct val="90000"/>
              </a:lnSpc>
            </a:pPr>
            <a:endParaRPr lang="el-G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l-GR">
                <a:solidFill>
                  <a:schemeClr val="bg1"/>
                </a:solidFill>
              </a:rPr>
              <a:t>Μικροβιολογικός έλεγχος μόνο στις περιπτώσεις στις οποίες από κλινικά ή επιδημιολογικά στοιχεία εκτιμάται ότι το εμπειρικό αντιμικροβιακό σχήμα δεν μας καλύπτει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b="1">
                <a:solidFill>
                  <a:srgbClr val="FFFF00"/>
                </a:solidFill>
              </a:rPr>
              <a:t>Διερεύνηση Ασθενούς με ΠΚ εκτός Νοσοκομείου</a:t>
            </a:r>
            <a:endParaRPr lang="en-US" sz="3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39825"/>
          </a:xfrm>
        </p:spPr>
        <p:txBody>
          <a:bodyPr/>
          <a:lstStyle/>
          <a:p>
            <a:pPr eaLnBrk="1" hangingPunct="1"/>
            <a:r>
              <a:rPr lang="el-GR" sz="3400" b="1"/>
              <a:t>Διερεύνηση Ασθενούς με ΠΚ στο Νοσοκομείο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Αντιμετώπιση με Βάση τα Κριτήρια του </a:t>
            </a:r>
            <a:r>
              <a:rPr lang="en-US" dirty="0" err="1" smtClean="0"/>
              <a:t>Centor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750" y="1711324"/>
          <a:ext cx="9017000" cy="498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657"/>
                <a:gridCol w="3000641"/>
                <a:gridCol w="3797702"/>
              </a:tblGrid>
              <a:tr h="1336261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Βαθμολογία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Κίνδυνος για λοίμωξη από</a:t>
                      </a:r>
                      <a:r>
                        <a:rPr lang="en-US" sz="2400" dirty="0" smtClean="0"/>
                        <a:t> S. </a:t>
                      </a:r>
                      <a:r>
                        <a:rPr lang="en-US" sz="2400" dirty="0" err="1" smtClean="0"/>
                        <a:t>pyogenes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Αντιμετώπιση</a:t>
                      </a:r>
                      <a:endParaRPr lang="en-US" sz="2400" dirty="0"/>
                    </a:p>
                  </a:txBody>
                  <a:tcPr/>
                </a:tc>
              </a:tr>
              <a:tr h="681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≤</a:t>
                      </a:r>
                      <a:r>
                        <a:rPr lang="el-GR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</a:t>
                      </a:r>
                      <a:r>
                        <a:rPr lang="en-US" sz="2400" dirty="0" smtClean="0"/>
                        <a:t>-25%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Όχι έλεγχος</a:t>
                      </a:r>
                      <a:endParaRPr lang="en-US" sz="2400" dirty="0"/>
                    </a:p>
                  </a:txBody>
                  <a:tcPr/>
                </a:tc>
              </a:tr>
              <a:tr h="6816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5-10%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Όχι έλεγχος</a:t>
                      </a:r>
                      <a:endParaRPr lang="en-US" sz="2400" dirty="0"/>
                    </a:p>
                  </a:txBody>
                  <a:tcPr/>
                </a:tc>
              </a:tr>
              <a:tr h="6816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11-17%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Strp</a:t>
                      </a:r>
                      <a:r>
                        <a:rPr lang="en-US" sz="2400" dirty="0" smtClean="0"/>
                        <a:t>-test</a:t>
                      </a:r>
                      <a:r>
                        <a:rPr lang="el-GR" sz="2400" dirty="0" smtClean="0"/>
                        <a:t>, αν</a:t>
                      </a:r>
                      <a:r>
                        <a:rPr lang="en-US" sz="2400" dirty="0" smtClean="0"/>
                        <a:t> (+</a:t>
                      </a:r>
                      <a:r>
                        <a:rPr lang="el-GR" sz="2400" baseline="0" dirty="0" smtClean="0"/>
                        <a:t>) θεραπεία</a:t>
                      </a:r>
                      <a:endParaRPr lang="en-US" sz="2400" dirty="0"/>
                    </a:p>
                  </a:txBody>
                  <a:tcPr/>
                </a:tc>
              </a:tr>
              <a:tr h="6816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28-35%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Strep-test</a:t>
                      </a:r>
                      <a:r>
                        <a:rPr lang="el-GR" sz="2400" dirty="0" smtClean="0"/>
                        <a:t>, αν (</a:t>
                      </a:r>
                      <a:r>
                        <a:rPr lang="en-US" sz="2400" dirty="0" smtClean="0"/>
                        <a:t>+</a:t>
                      </a:r>
                      <a:r>
                        <a:rPr lang="el-GR" sz="2400" dirty="0" smtClean="0"/>
                        <a:t>) θεραπεία</a:t>
                      </a:r>
                      <a:endParaRPr lang="en-US" sz="2400" dirty="0"/>
                    </a:p>
                  </a:txBody>
                  <a:tcPr/>
                </a:tc>
              </a:tr>
              <a:tr h="9251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≥</a:t>
                      </a:r>
                      <a:r>
                        <a:rPr lang="el-GR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51-53%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 </a:t>
                      </a:r>
                      <a:r>
                        <a:rPr lang="en-US" sz="2400" dirty="0" smtClean="0"/>
                        <a:t>Strep-test</a:t>
                      </a:r>
                      <a:r>
                        <a:rPr lang="el-GR" sz="2400" dirty="0" smtClean="0"/>
                        <a:t>, αν (</a:t>
                      </a:r>
                      <a:r>
                        <a:rPr lang="en-US" sz="2400" dirty="0" smtClean="0"/>
                        <a:t>+</a:t>
                      </a:r>
                      <a:r>
                        <a:rPr lang="el-GR" sz="2400" dirty="0" smtClean="0"/>
                        <a:t>) θεραπεία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610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FFFF00"/>
                </a:solidFill>
                <a:latin typeface="Times New Roman" charset="0"/>
              </a:rPr>
              <a:t>Αιτολογική διάγνωση της πνευμονίας εκ της κοινότητας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FFC000"/>
                </a:solidFill>
                <a:latin typeface="Times New Roman" charset="0"/>
              </a:rPr>
              <a:t>Χρώση κατά </a:t>
            </a:r>
            <a:r>
              <a:rPr lang="en-US" sz="2400">
                <a:solidFill>
                  <a:srgbClr val="FFC000"/>
                </a:solidFill>
                <a:latin typeface="Times New Roman" charset="0"/>
              </a:rPr>
              <a:t>Gram </a:t>
            </a:r>
            <a:r>
              <a:rPr lang="el-GR" sz="2400">
                <a:solidFill>
                  <a:srgbClr val="FFC000"/>
                </a:solidFill>
                <a:latin typeface="Times New Roman" charset="0"/>
              </a:rPr>
              <a:t>των πτυέλων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Times New Roman" charset="0"/>
              </a:rPr>
              <a:t>	</a:t>
            </a:r>
            <a:r>
              <a:rPr lang="el-GR" sz="2400">
                <a:solidFill>
                  <a:schemeClr val="bg1"/>
                </a:solidFill>
                <a:latin typeface="Times New Roman" charset="0"/>
              </a:rPr>
              <a:t>ευαισθησία 57-70%, ειδικότητα 79-100% για   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            </a:t>
            </a:r>
            <a:r>
              <a:rPr lang="en-US" sz="2400" i="1">
                <a:solidFill>
                  <a:schemeClr val="bg1"/>
                </a:solidFill>
                <a:latin typeface="Times New Roman" charset="0"/>
              </a:rPr>
              <a:t>S.pneumoniae</a:t>
            </a:r>
            <a:endParaRPr lang="el-GR" sz="2400" i="1">
              <a:solidFill>
                <a:schemeClr val="bg1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1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FFC000"/>
                </a:solidFill>
                <a:latin typeface="Times New Roman" charset="0"/>
              </a:rPr>
              <a:t>Κ/α πτυέλων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Times New Roman" charset="0"/>
              </a:rPr>
              <a:t>	</a:t>
            </a:r>
            <a:r>
              <a:rPr lang="el-GR" sz="2400">
                <a:solidFill>
                  <a:schemeClr val="bg1"/>
                </a:solidFill>
                <a:latin typeface="Times New Roman" charset="0"/>
              </a:rPr>
              <a:t>ποσοτική και αξιολογείται ανάπτυξη σε αραίωση </a:t>
            </a:r>
            <a:r>
              <a:rPr lang="el-GR" sz="2400">
                <a:solidFill>
                  <a:schemeClr val="bg1"/>
                </a:solidFill>
                <a:latin typeface="Times New Roman" charset="0"/>
                <a:sym typeface="Symbol" charset="2"/>
              </a:rPr>
              <a:t> </a:t>
            </a:r>
            <a:r>
              <a:rPr lang="en-US" sz="2400">
                <a:solidFill>
                  <a:schemeClr val="bg1"/>
                </a:solidFill>
                <a:latin typeface="Times New Roman" charset="0"/>
                <a:sym typeface="Symbol" charset="2"/>
              </a:rPr>
              <a:t>10</a:t>
            </a:r>
            <a:r>
              <a:rPr lang="en-US" sz="2400" baseline="30000">
                <a:solidFill>
                  <a:schemeClr val="bg1"/>
                </a:solidFill>
                <a:latin typeface="Times New Roman" charset="0"/>
                <a:sym typeface="Symbol" charset="2"/>
              </a:rPr>
              <a:t>5</a:t>
            </a:r>
            <a:endParaRPr lang="el-GR" sz="2400" baseline="30000">
              <a:solidFill>
                <a:schemeClr val="bg1"/>
              </a:solidFill>
              <a:latin typeface="Times New Roman" charset="0"/>
              <a:sym typeface="Symbol" charset="2"/>
            </a:endParaRPr>
          </a:p>
          <a:p>
            <a:pPr>
              <a:spcBef>
                <a:spcPct val="50000"/>
              </a:spcBef>
            </a:pPr>
            <a:r>
              <a:rPr lang="el-GR" sz="2400" baseline="30000">
                <a:solidFill>
                  <a:schemeClr val="bg1"/>
                </a:solidFill>
                <a:latin typeface="Times New Roman" charset="0"/>
                <a:sym typeface="Symbol" charset="2"/>
              </a:rPr>
              <a:t>	</a:t>
            </a:r>
            <a:r>
              <a:rPr lang="el-GR" sz="2400">
                <a:solidFill>
                  <a:schemeClr val="bg1"/>
                </a:solidFill>
                <a:latin typeface="Times New Roman" charset="0"/>
                <a:sym typeface="Symbol" charset="2"/>
              </a:rPr>
              <a:t>ευαισθησία 20-50% </a:t>
            </a:r>
            <a:r>
              <a:rPr lang="el-GR" sz="2400">
                <a:solidFill>
                  <a:schemeClr val="bg1"/>
                </a:solidFill>
                <a:latin typeface="Times New Roman" charset="0"/>
              </a:rPr>
              <a:t>για </a:t>
            </a:r>
            <a:r>
              <a:rPr lang="en-US" sz="2400" i="1">
                <a:solidFill>
                  <a:schemeClr val="bg1"/>
                </a:solidFill>
                <a:latin typeface="Times New Roman" charset="0"/>
              </a:rPr>
              <a:t>S.pneumoniae</a:t>
            </a:r>
            <a:endParaRPr lang="el-GR" sz="2400" i="1">
              <a:solidFill>
                <a:schemeClr val="bg1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el-GR" sz="24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5344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FFFF00"/>
                </a:solidFill>
                <a:latin typeface="Times New Roman" charset="0"/>
              </a:rPr>
              <a:t>Αιτιολογική διάγνωση της πνευμονίας της κοινότητας</a:t>
            </a:r>
            <a:r>
              <a:rPr lang="el-GR" sz="2800" b="1">
                <a:solidFill>
                  <a:srgbClr val="FFFF00"/>
                </a:solidFill>
                <a:latin typeface="Times New Roman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l-GR" sz="2400">
              <a:solidFill>
                <a:srgbClr val="FFC0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FFC000"/>
                </a:solidFill>
                <a:latin typeface="Times New Roman" charset="0"/>
              </a:rPr>
              <a:t>Κ/α αίματος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Times New Roman" charset="0"/>
              </a:rPr>
              <a:t>	</a:t>
            </a:r>
            <a:r>
              <a:rPr lang="el-GR" sz="2400">
                <a:solidFill>
                  <a:schemeClr val="bg1"/>
                </a:solidFill>
                <a:latin typeface="Times New Roman" charset="0"/>
              </a:rPr>
              <a:t>ως 30% της πνευμονιοκοκκικής  και                                           	ως 60% της σταφυλοκοκκικής πνευμονίας</a:t>
            </a:r>
          </a:p>
          <a:p>
            <a:pPr>
              <a:spcBef>
                <a:spcPct val="50000"/>
              </a:spcBef>
            </a:pPr>
            <a:endParaRPr lang="el-GR" sz="2400">
              <a:solidFill>
                <a:srgbClr val="FFC0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FFC000"/>
                </a:solidFill>
                <a:latin typeface="Times New Roman" charset="0"/>
              </a:rPr>
              <a:t>Κ/α πλευριτικού υγρού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Times New Roman" charset="0"/>
              </a:rPr>
              <a:t>	</a:t>
            </a:r>
            <a:r>
              <a:rPr lang="el-GR" sz="2400">
                <a:solidFill>
                  <a:schemeClr val="bg1"/>
                </a:solidFill>
                <a:latin typeface="Times New Roman" charset="0"/>
              </a:rPr>
              <a:t>η διάγνωση είναι βεβαία, δυνατή η απομόνωση 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            αναεροβίων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Times New Roman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6868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FFFF00"/>
                </a:solidFill>
                <a:latin typeface="Times New Roman" charset="0"/>
              </a:rPr>
              <a:t>Αιτιολογική διάγνωση της πνευμονίας εκ της κοινότητας </a:t>
            </a:r>
          </a:p>
          <a:p>
            <a:pPr>
              <a:spcBef>
                <a:spcPct val="50000"/>
              </a:spcBef>
            </a:pPr>
            <a:endParaRPr lang="el-GR" sz="3200">
              <a:solidFill>
                <a:srgbClr val="FFC0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FFC000"/>
                </a:solidFill>
                <a:latin typeface="Times New Roman" charset="0"/>
              </a:rPr>
              <a:t>Αντιγόνο πνευμονιοκόκκου στα ούρα</a:t>
            </a:r>
          </a:p>
          <a:p>
            <a:pPr>
              <a:spcBef>
                <a:spcPct val="50000"/>
              </a:spcBef>
            </a:pPr>
            <a:r>
              <a:rPr lang="el-GR" sz="2400">
                <a:latin typeface="Times New Roman" charset="0"/>
              </a:rPr>
              <a:t>	</a:t>
            </a:r>
            <a:r>
              <a:rPr lang="el-GR" sz="2400">
                <a:solidFill>
                  <a:schemeClr val="bg1"/>
                </a:solidFill>
                <a:latin typeface="Times New Roman" charset="0"/>
              </a:rPr>
              <a:t>ευαισθησία 60-90% 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	ειδικότητα 97-100% στους ενήλικες 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	ανιχνεύει ως 26% των αδιευκρίνιστων περιπτώσεων</a:t>
            </a:r>
          </a:p>
          <a:p>
            <a:pPr algn="r">
              <a:spcBef>
                <a:spcPct val="50000"/>
              </a:spcBef>
            </a:pPr>
            <a:endParaRPr lang="el-GR" i="1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Παραμένει θετικό για 4 εβδομάδες</a:t>
            </a:r>
            <a:endParaRPr lang="en-GB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76238" y="6400800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Clin Infect Dis 2003; 36:286</a:t>
            </a:r>
            <a:endParaRPr lang="el-GR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80772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>
                <a:solidFill>
                  <a:srgbClr val="FFFF00"/>
                </a:solidFill>
                <a:latin typeface="Times New Roman" charset="0"/>
              </a:rPr>
              <a:t>Αιτιολογική διάγνωση της πνευμονίας εκ της κοινότητας</a:t>
            </a:r>
            <a:r>
              <a:rPr lang="el-GR" sz="2400" b="1">
                <a:solidFill>
                  <a:srgbClr val="FFFF00"/>
                </a:solidFill>
                <a:latin typeface="Times New Roman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rgbClr val="FFC000"/>
                </a:solidFill>
                <a:latin typeface="Times New Roman" charset="0"/>
              </a:rPr>
              <a:t>Για την ανίχνευση </a:t>
            </a:r>
            <a:r>
              <a:rPr lang="en-US" sz="2400" i="1">
                <a:solidFill>
                  <a:srgbClr val="FFC000"/>
                </a:solidFill>
                <a:latin typeface="Times New Roman" charset="0"/>
              </a:rPr>
              <a:t>Legionella </a:t>
            </a:r>
            <a:r>
              <a:rPr lang="en-US" sz="2400">
                <a:solidFill>
                  <a:srgbClr val="FFC000"/>
                </a:solidFill>
                <a:latin typeface="Times New Roman" charset="0"/>
              </a:rPr>
              <a:t>spp.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Αναζήτηση αντιγόνου στα ούρα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	Μόνο </a:t>
            </a:r>
            <a:r>
              <a:rPr lang="en-US" sz="2400" i="1">
                <a:solidFill>
                  <a:schemeClr val="bg1"/>
                </a:solidFill>
                <a:latin typeface="Times New Roman" charset="0"/>
              </a:rPr>
              <a:t>L.pneumophila</a:t>
            </a:r>
            <a:r>
              <a:rPr lang="en-US" sz="2400">
                <a:solidFill>
                  <a:schemeClr val="bg1"/>
                </a:solidFill>
                <a:latin typeface="Times New Roman" charset="0"/>
              </a:rPr>
              <a:t> serogroup 1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charset="0"/>
              </a:rPr>
              <a:t>	</a:t>
            </a:r>
            <a:r>
              <a:rPr lang="el-GR" sz="2400">
                <a:solidFill>
                  <a:schemeClr val="bg1"/>
                </a:solidFill>
                <a:latin typeface="Times New Roman" charset="0"/>
              </a:rPr>
              <a:t>Ευαισθησία 70-90%, ειδικότητα &gt;99%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	Παραμένει θετικό για πολλές εβδομάδες ως μήνες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charset="0"/>
              </a:rPr>
              <a:t>PCR </a:t>
            </a:r>
            <a:r>
              <a:rPr lang="el-GR" sz="2400">
                <a:solidFill>
                  <a:schemeClr val="bg1"/>
                </a:solidFill>
                <a:latin typeface="Times New Roman" charset="0"/>
              </a:rPr>
              <a:t>, Αμεσος ανοσοφθορισμός με μονοκλωνικά αντισώματα</a:t>
            </a:r>
          </a:p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Times New Roman" charset="0"/>
              </a:rPr>
              <a:t>Ορολογικός έλεγχος</a:t>
            </a:r>
            <a:endParaRPr lang="en-GB" sz="240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381750"/>
            <a:ext cx="4276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73025"/>
          <a:ext cx="9144000" cy="6686550"/>
        </p:xfrm>
        <a:graphic>
          <a:graphicData uri="http://schemas.openxmlformats.org/presentationml/2006/ole">
            <p:oleObj spid="_x0000_s44034" name="Φωτογραφία του Photo Editor" r:id="rId3" imgW="5304762" imgH="3982006" progId="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noskin_cap_slid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an36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908050"/>
            <a:ext cx="2735263" cy="4221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1" name="Picture 3" descr="9"/>
          <p:cNvPicPr>
            <a:picLocks noChangeAspect="1" noChangeArrowheads="1"/>
          </p:cNvPicPr>
          <p:nvPr/>
        </p:nvPicPr>
        <p:blipFill>
          <a:blip r:embed="rId3"/>
          <a:srcRect l="2432" t="4561" r="2432" b="4561"/>
          <a:stretch>
            <a:fillRect/>
          </a:stretch>
        </p:blipFill>
        <p:spPr bwMode="auto">
          <a:xfrm>
            <a:off x="217488" y="260350"/>
            <a:ext cx="5867400" cy="544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71688" y="58054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charset="0"/>
              </a:rPr>
              <a:t>Ziehl-Neelsen  </a:t>
            </a:r>
            <a:endParaRPr lang="el-GR" sz="1800">
              <a:latin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218363" y="522922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charset="0"/>
              </a:rPr>
              <a:t>PCR</a:t>
            </a:r>
            <a:endParaRPr lang="el-G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an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can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Επίπτωση Επιπλοκών Φαρυγγοαμυγδαλίτιδας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5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820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Κίνδυνος ρευματικού πυρετού άνευ θεραπείας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5/10.000</a:t>
                      </a:r>
                      <a:endParaRPr lang="en-US" sz="1800" dirty="0"/>
                    </a:p>
                  </a:txBody>
                  <a:tcPr/>
                </a:tc>
              </a:tr>
              <a:tr h="11974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Κίνδυνος ρευματικού πυρετού ματά από θεραπεία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1.5/10.000</a:t>
                      </a:r>
                      <a:endParaRPr lang="en-US" sz="18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Κίνδυνος περιαμυγδαλικού αποστήματος άνευ θεραπείας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24/1.000</a:t>
                      </a:r>
                      <a:endParaRPr lang="en-US" sz="18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Κίνδυνος περιαμυγδαλικού αποστήματος υπό θεραπεία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4/1.000</a:t>
                      </a:r>
                      <a:endParaRPr lang="en-US" sz="18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Κίνδυνος αφυλακτικής αντίδρασης μετά από χορήγηση πενικιλλίνης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1/10.000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an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>
                <a:solidFill>
                  <a:schemeClr val="accent2"/>
                </a:solidFill>
              </a:rPr>
              <a:t>Χαρακτηριστικά Σταφυλοκικκής Πνευμονίας από </a:t>
            </a:r>
            <a:r>
              <a:rPr lang="en-US" sz="3200" b="1">
                <a:solidFill>
                  <a:schemeClr val="accent2"/>
                </a:solidFill>
              </a:rPr>
              <a:t>PVL+ </a:t>
            </a:r>
            <a:r>
              <a:rPr lang="el-GR" sz="3200" b="1">
                <a:solidFill>
                  <a:schemeClr val="accent2"/>
                </a:solidFill>
              </a:rPr>
              <a:t>Στελέχη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SzPct val="140000"/>
              <a:buFont typeface="Wingdings" charset="2"/>
              <a:buChar char="ü"/>
            </a:pPr>
            <a:r>
              <a:rPr lang="el-GR" sz="2400"/>
              <a:t>Νεαρά άτομα άνευ υποκειμένου νοσήματος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40000"/>
              <a:buFont typeface="Wingdings" charset="2"/>
              <a:buChar char="ü"/>
            </a:pPr>
            <a:r>
              <a:rPr lang="el-GR" sz="2400"/>
              <a:t>Προηγηθείσα νόσηση από </a:t>
            </a:r>
            <a:r>
              <a:rPr lang="en-US" sz="2400"/>
              <a:t>ILI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40000"/>
              <a:buFont typeface="Wingdings" charset="2"/>
              <a:buChar char="ü"/>
            </a:pPr>
            <a:r>
              <a:rPr lang="en-US" sz="2400"/>
              <a:t>T&gt;39C, HR&gt;140/min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40000"/>
              <a:buFont typeface="Wingdings" charset="2"/>
              <a:buChar char="ü"/>
            </a:pPr>
            <a:r>
              <a:rPr lang="el-GR" sz="2400"/>
              <a:t>Αιμόπτυση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40000"/>
              <a:buFont typeface="Wingdings" charset="2"/>
              <a:buChar char="ü"/>
            </a:pPr>
            <a:r>
              <a:rPr lang="el-GR" sz="2400"/>
              <a:t>Λευκοπενία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40000"/>
              <a:buFont typeface="Wingdings" charset="2"/>
              <a:buChar char="ü"/>
            </a:pPr>
            <a:r>
              <a:rPr lang="el-GR" sz="2400"/>
              <a:t>Νεκρωτική πνευμονία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40000"/>
              <a:buFont typeface="Wingdings" charset="2"/>
              <a:buChar char="ü"/>
            </a:pPr>
            <a:r>
              <a:rPr lang="el-GR" sz="2400"/>
              <a:t>Ταχεία εξέλιξη σε σήψη και </a:t>
            </a:r>
            <a:r>
              <a:rPr lang="en-US" sz="2400"/>
              <a:t>ARDS</a:t>
            </a:r>
            <a:endParaRPr lang="el-GR" sz="2400"/>
          </a:p>
          <a:p>
            <a:pPr>
              <a:lnSpc>
                <a:spcPct val="90000"/>
              </a:lnSpc>
              <a:buClr>
                <a:srgbClr val="FF3300"/>
              </a:buClr>
              <a:buSzPct val="140000"/>
              <a:buFont typeface="Wingdings" charset="2"/>
              <a:buChar char="ü"/>
            </a:pPr>
            <a:r>
              <a:rPr lang="el-GR" sz="2400"/>
              <a:t>Υψηλή θνητότητα</a:t>
            </a:r>
          </a:p>
        </p:txBody>
      </p:sp>
      <p:pic>
        <p:nvPicPr>
          <p:cNvPr id="4608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3919538"/>
            <a:ext cx="3082925" cy="2252662"/>
          </a:xfrm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79475" y="6184900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Lancet 2002; 359: 753-59</a:t>
            </a:r>
            <a:endParaRPr lang="el-GR" b="1">
              <a:solidFill>
                <a:srgbClr val="333399"/>
              </a:solidFill>
            </a:endParaRPr>
          </a:p>
        </p:txBody>
      </p:sp>
      <p:pic>
        <p:nvPicPr>
          <p:cNvPr id="4608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536700"/>
            <a:ext cx="3024188" cy="2293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415212" cy="1368425"/>
          </a:xfrm>
        </p:spPr>
        <p:txBody>
          <a:bodyPr/>
          <a:lstStyle/>
          <a:p>
            <a:pPr eaLnBrk="1" hangingPunct="1"/>
            <a:r>
              <a:rPr lang="el-GR" sz="3200" b="1">
                <a:latin typeface="Arial Black" charset="0"/>
              </a:rPr>
              <a:t>Ανταπόκριση στην Αρχική Εμπειρική Θεραπεία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>
                <a:solidFill>
                  <a:schemeClr val="tx2"/>
                </a:solidFill>
                <a:latin typeface="Arial Black" charset="0"/>
              </a:rPr>
              <a:t>Απυρεξία (2-4 ημέρες)</a:t>
            </a:r>
          </a:p>
          <a:p>
            <a:pPr eaLnBrk="1" hangingPunct="1"/>
            <a:endParaRPr lang="el-GR">
              <a:solidFill>
                <a:schemeClr val="tx2"/>
              </a:solidFill>
              <a:latin typeface="Arial Black" charset="0"/>
            </a:endParaRPr>
          </a:p>
          <a:p>
            <a:pPr eaLnBrk="1" hangingPunct="1"/>
            <a:r>
              <a:rPr lang="el-GR">
                <a:solidFill>
                  <a:schemeClr val="tx2"/>
                </a:solidFill>
                <a:latin typeface="Arial Black" charset="0"/>
              </a:rPr>
              <a:t>Πτώση των λευκών (4 ημέρες)</a:t>
            </a:r>
          </a:p>
          <a:p>
            <a:pPr eaLnBrk="1" hangingPunct="1"/>
            <a:endParaRPr lang="el-GR">
              <a:solidFill>
                <a:schemeClr val="tx2"/>
              </a:solidFill>
              <a:latin typeface="Arial Black" charset="0"/>
            </a:endParaRPr>
          </a:p>
          <a:p>
            <a:pPr eaLnBrk="1" hangingPunct="1"/>
            <a:r>
              <a:rPr lang="el-GR">
                <a:solidFill>
                  <a:schemeClr val="tx2"/>
                </a:solidFill>
                <a:latin typeface="Arial Black" charset="0"/>
              </a:rPr>
              <a:t>Ακροαστικά ευρήματα </a:t>
            </a:r>
            <a:endParaRPr lang="en-US">
              <a:solidFill>
                <a:schemeClr val="tx2"/>
              </a:solidFill>
              <a:latin typeface="Arial Black" charset="0"/>
            </a:endParaRPr>
          </a:p>
          <a:p>
            <a:pPr eaLnBrk="1" hangingPunct="1"/>
            <a:endParaRPr lang="el-GR">
              <a:solidFill>
                <a:schemeClr val="tx2"/>
              </a:solidFill>
              <a:latin typeface="Arial Black" charset="0"/>
            </a:endParaRPr>
          </a:p>
          <a:p>
            <a:pPr eaLnBrk="1" hangingPunct="1"/>
            <a:r>
              <a:rPr lang="en-US">
                <a:solidFill>
                  <a:schemeClr val="tx2"/>
                </a:solidFill>
                <a:latin typeface="Arial Black" charset="0"/>
              </a:rPr>
              <a:t>CXR</a:t>
            </a:r>
            <a:endParaRPr lang="el-GR">
              <a:solidFill>
                <a:schemeClr val="tx2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Πλευριτική συλλογή</a:t>
            </a:r>
          </a:p>
          <a:p>
            <a:r>
              <a:rPr lang="el-GR" dirty="0" smtClean="0"/>
              <a:t>Εμπύημα</a:t>
            </a:r>
          </a:p>
          <a:p>
            <a:r>
              <a:rPr lang="en-US" dirty="0" smtClean="0"/>
              <a:t>ARDS</a:t>
            </a:r>
          </a:p>
          <a:p>
            <a:r>
              <a:rPr lang="el-GR" dirty="0" smtClean="0"/>
              <a:t>Πνευμονικό απόστημα</a:t>
            </a:r>
          </a:p>
          <a:p>
            <a:r>
              <a:rPr lang="el-GR" dirty="0" smtClean="0"/>
              <a:t>Πνευμοθώρακας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342187" cy="1557338"/>
          </a:xfrm>
        </p:spPr>
        <p:txBody>
          <a:bodyPr/>
          <a:lstStyle/>
          <a:p>
            <a:pPr eaLnBrk="1" hangingPunct="1"/>
            <a:r>
              <a:rPr lang="el-GR" sz="3400" b="1">
                <a:latin typeface="Arial Black" charset="0"/>
              </a:rPr>
              <a:t>Αίτια Αποτυχίας Εμπειρικής Θεραπείας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100">
                <a:solidFill>
                  <a:schemeClr val="tx2"/>
                </a:solidFill>
                <a:latin typeface="Arial Black" charset="0"/>
              </a:rPr>
              <a:t>Λάθος διάγνωση (κακοήθεια, έμφρακτο, αγγειίτιδα, ηωσινοφιλική πνευμονία)</a:t>
            </a:r>
          </a:p>
          <a:p>
            <a:pPr eaLnBrk="1" hangingPunct="1">
              <a:lnSpc>
                <a:spcPct val="90000"/>
              </a:lnSpc>
            </a:pPr>
            <a:r>
              <a:rPr lang="el-GR" sz="2100">
                <a:solidFill>
                  <a:schemeClr val="tx2"/>
                </a:solidFill>
                <a:latin typeface="Arial Black" charset="0"/>
              </a:rPr>
              <a:t>Ασυνήθιστο παθογόνο αίτιο (νοκάρδια, ακτινομύκητας, κρυπτόκοκκος κλπ)</a:t>
            </a:r>
          </a:p>
          <a:p>
            <a:pPr eaLnBrk="1" hangingPunct="1">
              <a:lnSpc>
                <a:spcPct val="90000"/>
              </a:lnSpc>
            </a:pPr>
            <a:r>
              <a:rPr lang="el-GR" sz="2100">
                <a:solidFill>
                  <a:schemeClr val="tx2"/>
                </a:solidFill>
                <a:latin typeface="Arial Black" charset="0"/>
              </a:rPr>
              <a:t>Ανθεκτικό παθογόνο</a:t>
            </a:r>
          </a:p>
          <a:p>
            <a:pPr eaLnBrk="1" hangingPunct="1">
              <a:lnSpc>
                <a:spcPct val="90000"/>
              </a:lnSpc>
            </a:pPr>
            <a:r>
              <a:rPr lang="el-GR" sz="2100">
                <a:solidFill>
                  <a:schemeClr val="tx2"/>
                </a:solidFill>
                <a:latin typeface="Arial Black" charset="0"/>
              </a:rPr>
              <a:t>Μετααποφρακτική πνευμονία</a:t>
            </a:r>
          </a:p>
          <a:p>
            <a:pPr eaLnBrk="1" hangingPunct="1">
              <a:lnSpc>
                <a:spcPct val="90000"/>
              </a:lnSpc>
            </a:pPr>
            <a:r>
              <a:rPr lang="el-GR" sz="2100">
                <a:solidFill>
                  <a:schemeClr val="tx2"/>
                </a:solidFill>
                <a:latin typeface="Arial Black" charset="0"/>
              </a:rPr>
              <a:t>Εμπύημα</a:t>
            </a:r>
          </a:p>
          <a:p>
            <a:pPr eaLnBrk="1" hangingPunct="1">
              <a:lnSpc>
                <a:spcPct val="90000"/>
              </a:lnSpc>
            </a:pPr>
            <a:r>
              <a:rPr lang="el-GR" sz="2100">
                <a:solidFill>
                  <a:schemeClr val="tx2"/>
                </a:solidFill>
                <a:latin typeface="Arial Black" charset="0"/>
              </a:rPr>
              <a:t>Εγκατάσταση της λοίμωξης σε άλλα όργανα (μηνιγγίτιδα, ενδοκαρδίτιδα, οστεομυελίτιδα, σπληνικό απόστημα, νεφρικό απόστημα)</a:t>
            </a:r>
          </a:p>
          <a:p>
            <a:pPr eaLnBrk="1" hangingPunct="1">
              <a:lnSpc>
                <a:spcPct val="90000"/>
              </a:lnSpc>
            </a:pPr>
            <a:r>
              <a:rPr lang="el-GR" sz="2100">
                <a:solidFill>
                  <a:schemeClr val="tx2"/>
                </a:solidFill>
                <a:latin typeface="Arial Black" charset="0"/>
              </a:rPr>
              <a:t>Νοσοκομειακή επιλοίμωξη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265987" cy="1371600"/>
          </a:xfrm>
        </p:spPr>
        <p:txBody>
          <a:bodyPr/>
          <a:lstStyle/>
          <a:p>
            <a:pPr eaLnBrk="1" hangingPunct="1"/>
            <a:r>
              <a:rPr lang="el-GR" sz="2900" b="1">
                <a:latin typeface="Arial Black" charset="0"/>
              </a:rPr>
              <a:t>Περαιτέρω έλεγχος ασθενών στους οποίους η εμπειρική θεραπεία απέτυχε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Arial Black" charset="0"/>
              </a:rPr>
              <a:t>Βρογχοσκόπηση </a:t>
            </a:r>
          </a:p>
          <a:p>
            <a:pPr eaLnBrk="1" hangingPunct="1"/>
            <a:endParaRPr lang="el-GR">
              <a:latin typeface="Arial Black" charset="0"/>
            </a:endParaRPr>
          </a:p>
          <a:p>
            <a:pPr eaLnBrk="1" hangingPunct="1"/>
            <a:r>
              <a:rPr lang="en-US">
                <a:latin typeface="Arial Black" charset="0"/>
              </a:rPr>
              <a:t>CT </a:t>
            </a:r>
            <a:r>
              <a:rPr lang="el-GR">
                <a:latin typeface="Arial Black" charset="0"/>
              </a:rPr>
              <a:t>θώρακος</a:t>
            </a:r>
            <a:endParaRPr lang="en-US">
              <a:latin typeface="Arial Black" charset="0"/>
            </a:endParaRPr>
          </a:p>
          <a:p>
            <a:pPr eaLnBrk="1" hangingPunct="1"/>
            <a:endParaRPr lang="el-GR">
              <a:latin typeface="Arial Black" charset="0"/>
            </a:endParaRPr>
          </a:p>
          <a:p>
            <a:pPr eaLnBrk="1" hangingPunct="1"/>
            <a:r>
              <a:rPr lang="el-GR">
                <a:latin typeface="Arial Black" charset="0"/>
              </a:rPr>
              <a:t>Μικροβιολογικός έλεγχος, Ορολογικές αντιδράσεις</a:t>
            </a:r>
          </a:p>
          <a:p>
            <a:pPr eaLnBrk="1" hangingPunct="1"/>
            <a:endParaRPr lang="el-GR">
              <a:latin typeface="Arial Black" charset="0"/>
            </a:endParaRPr>
          </a:p>
          <a:p>
            <a:pPr eaLnBrk="1" hangingPunct="1"/>
            <a:r>
              <a:rPr lang="el-GR">
                <a:latin typeface="Arial Black" charset="0"/>
              </a:rPr>
              <a:t>Ανοικτή βιοψία πνεύμονος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/>
            <a:r>
              <a:rPr lang="el-GR" sz="4000">
                <a:solidFill>
                  <a:schemeClr val="accent2"/>
                </a:solidFill>
                <a:latin typeface="Arial Black" charset="0"/>
              </a:rPr>
              <a:t>Γρίπη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n-US" sz="2800">
              <a:latin typeface="Arial Black" charset="0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sz="2800">
                <a:latin typeface="Arial Black" charset="0"/>
              </a:rPr>
              <a:t>250.000 – 500.000 θάνατοι/έτος παγκόσμια</a:t>
            </a:r>
          </a:p>
          <a:p>
            <a:pPr>
              <a:lnSpc>
                <a:spcPct val="40000"/>
              </a:lnSpc>
              <a:buClr>
                <a:srgbClr val="FF3300"/>
              </a:buClr>
              <a:buSzPct val="130000"/>
              <a:buFont typeface="Wingdings" charset="2"/>
              <a:buNone/>
            </a:pPr>
            <a:endParaRPr lang="el-GR" sz="2800">
              <a:latin typeface="Arial Black" charset="0"/>
            </a:endParaRPr>
          </a:p>
          <a:p>
            <a:pPr>
              <a:lnSpc>
                <a:spcPct val="7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sz="2800">
                <a:latin typeface="Arial Black" charset="0"/>
              </a:rPr>
              <a:t>36.000 θάνατοι/έτος και </a:t>
            </a:r>
            <a:r>
              <a:rPr lang="en-US" sz="2800">
                <a:latin typeface="Arial Black" charset="0"/>
              </a:rPr>
              <a:t>&gt;200.000 </a:t>
            </a:r>
            <a:endParaRPr lang="el-GR" sz="2800">
              <a:latin typeface="Arial Black" charset="0"/>
            </a:endParaRPr>
          </a:p>
          <a:p>
            <a:pPr>
              <a:lnSpc>
                <a:spcPct val="60000"/>
              </a:lnSpc>
              <a:buClr>
                <a:srgbClr val="FF3300"/>
              </a:buClr>
              <a:buSzPct val="130000"/>
              <a:buFont typeface="Wingdings" charset="2"/>
              <a:buNone/>
            </a:pPr>
            <a:r>
              <a:rPr lang="el-GR" sz="2800">
                <a:latin typeface="Arial Black" charset="0"/>
              </a:rPr>
              <a:t>    νοσηλευόμενοι/έτος στις ΗΠΑ</a:t>
            </a:r>
          </a:p>
          <a:p>
            <a:pPr>
              <a:lnSpc>
                <a:spcPct val="60000"/>
              </a:lnSpc>
              <a:buClr>
                <a:srgbClr val="FF3300"/>
              </a:buClr>
              <a:buSzPct val="130000"/>
              <a:buFont typeface="Wingdings" charset="2"/>
              <a:buNone/>
            </a:pPr>
            <a:endParaRPr lang="el-GR" sz="2800">
              <a:latin typeface="Arial Black" charset="0"/>
            </a:endParaRPr>
          </a:p>
          <a:p>
            <a:pPr>
              <a:lnSpc>
                <a:spcPct val="7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sz="2800">
                <a:latin typeface="Arial Black" charset="0"/>
              </a:rPr>
              <a:t>$37,5 δισ οικονομικό κόστος/έτος στις ΗΠΑ            </a:t>
            </a:r>
          </a:p>
          <a:p>
            <a:pPr>
              <a:lnSpc>
                <a:spcPct val="70000"/>
              </a:lnSpc>
              <a:buClr>
                <a:srgbClr val="FF3300"/>
              </a:buClr>
              <a:buSzPct val="130000"/>
              <a:buFont typeface="Wingdings" charset="2"/>
              <a:buChar char="§"/>
            </a:pPr>
            <a:endParaRPr lang="el-GR" sz="2800">
              <a:latin typeface="Arial Black" charset="0"/>
            </a:endParaRPr>
          </a:p>
          <a:p>
            <a:pPr>
              <a:lnSpc>
                <a:spcPct val="70000"/>
              </a:lnSpc>
              <a:buClr>
                <a:srgbClr val="FF3300"/>
              </a:buClr>
              <a:buSzPct val="150000"/>
              <a:buFont typeface="Wingdings" charset="2"/>
              <a:buNone/>
            </a:pPr>
            <a:endParaRPr lang="el-GR" sz="2800">
              <a:latin typeface="Arial Black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68313" y="1341438"/>
            <a:ext cx="7561262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587692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CDC, WHO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12875"/>
            <a:ext cx="8362950" cy="5140325"/>
          </a:xfrm>
        </p:spPr>
        <p:txBody>
          <a:bodyPr/>
          <a:lstStyle/>
          <a:p>
            <a:pPr algn="l">
              <a:buClr>
                <a:srgbClr val="FF3300"/>
              </a:buClr>
              <a:buSzPct val="155000"/>
              <a:buFont typeface="Wingdings" charset="2"/>
              <a:buChar char="§"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Ορθομυξοϊο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í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–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RNA </a:t>
            </a:r>
            <a:endParaRPr lang="el-GR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pPr algn="l">
              <a:lnSpc>
                <a:spcPct val="40000"/>
              </a:lnSpc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pPr algn="l"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Γενετική μεταβλητότητα </a:t>
            </a:r>
          </a:p>
          <a:p>
            <a:pPr algn="l">
              <a:lnSpc>
                <a:spcPct val="40000"/>
              </a:lnSpc>
            </a:pPr>
            <a:endParaRPr lang="el-GR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pPr algn="l"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3 τύποι ιού: </a:t>
            </a:r>
          </a:p>
          <a:p>
            <a:pPr algn="l"/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 </a:t>
            </a:r>
            <a:r>
              <a:rPr lang="el-GR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</a:t>
            </a:r>
            <a:r>
              <a:rPr lang="el-GR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Α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: κύριο αίτιο επιδημιών </a:t>
            </a:r>
          </a:p>
          <a:p>
            <a:pPr algn="l"/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  </a:t>
            </a:r>
            <a:r>
              <a:rPr lang="el-GR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Β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: ηπιώτερη νόσο &amp; επιδημίες </a:t>
            </a:r>
          </a:p>
          <a:p>
            <a:pPr algn="l"/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  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C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: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αμφιβόλου παθογένειας για τον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pPr algn="l"/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     </a:t>
            </a:r>
            <a:r>
              <a:rPr lang="el-GR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άνθρωπο </a:t>
            </a:r>
          </a:p>
          <a:p>
            <a:endParaRPr lang="el-GR" sz="1900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endParaRPr lang="en-US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260350"/>
            <a:ext cx="82184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l-GR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l-GR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l-GR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l-GR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l-GR" sz="40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ΙΟΙ ΓΡΙΠΗΣ</a:t>
            </a:r>
            <a:r>
              <a:rPr lang="el-GR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br>
              <a:rPr lang="el-GR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l-GR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l-GR" sz="40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l-GR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15900"/>
            <a:ext cx="8964612" cy="6642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>
                <a:solidFill>
                  <a:srgbClr val="000099"/>
                </a:solidFill>
                <a:latin typeface="Arial Black" charset="0"/>
              </a:rPr>
              <a:t>Ονοματολογία του ιού</a:t>
            </a:r>
            <a:endParaRPr lang="en-US" sz="4000" b="1">
              <a:solidFill>
                <a:srgbClr val="000099"/>
              </a:solidFill>
              <a:latin typeface="Arial Black" charset="0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96975"/>
            <a:ext cx="8821738" cy="534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Ρινοκολπίτιδα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/>
              <a:t>Το 90% των ασθενών με κοινό κρυολόγημα έχει ρινοκολπίτιδα</a:t>
            </a:r>
          </a:p>
          <a:p>
            <a:pPr eaLnBrk="1" hangingPunct="1"/>
            <a:endParaRPr lang="el-GR"/>
          </a:p>
          <a:p>
            <a:pPr eaLnBrk="1" hangingPunct="1"/>
            <a:r>
              <a:rPr lang="el-GR"/>
              <a:t>Μόνο το 0.5-2% επιπλέκεται με βακτηριακή λοίμωξη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8229600" cy="1143000"/>
          </a:xfrm>
        </p:spPr>
        <p:txBody>
          <a:bodyPr/>
          <a:lstStyle/>
          <a:p>
            <a:r>
              <a:rPr lang="el-GR" sz="3600" b="1">
                <a:solidFill>
                  <a:schemeClr val="accent2"/>
                </a:solidFill>
              </a:rPr>
              <a:t>Επιδημιολογική Επιτήρηση Γρίπης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20688"/>
            <a:ext cx="8675687" cy="64373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omic Sans MS" charset="0"/>
              </a:rPr>
              <a:t>Origin of Antigenic Shift and Pandemic Influenza</a:t>
            </a:r>
            <a:endParaRPr lang="el-GR" sz="3600" b="1">
              <a:solidFill>
                <a:schemeClr val="accent2"/>
              </a:solidFill>
              <a:latin typeface="Comic Sans MS" charset="0"/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8785225" cy="5078413"/>
          </a:xfrm>
          <a:noFill/>
          <a:ln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9113" y="6477000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omic Sans MS" charset="0"/>
              </a:rPr>
              <a:t>Lancet 2003</a:t>
            </a:r>
            <a:endParaRPr lang="el-GR" sz="1600" b="1">
              <a:solidFill>
                <a:schemeClr val="accent2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l-GR" sz="3200" b="1">
                <a:solidFill>
                  <a:srgbClr val="000099"/>
                </a:solidFill>
                <a:latin typeface="Arial Black" charset="0"/>
              </a:rPr>
              <a:t>Σημαντικές Αντιγονικές</a:t>
            </a:r>
            <a:r>
              <a:rPr lang="el-GR" sz="3200" b="1">
                <a:latin typeface="Arial Black" charset="0"/>
              </a:rPr>
              <a:t> </a:t>
            </a:r>
            <a:r>
              <a:rPr lang="el-GR" sz="3200" b="1">
                <a:solidFill>
                  <a:srgbClr val="000099"/>
                </a:solidFill>
                <a:latin typeface="Arial Black" charset="0"/>
              </a:rPr>
              <a:t>Μεταβολές του Ιού και Αντίστοιχες Πανδημίες</a:t>
            </a:r>
            <a:r>
              <a:rPr lang="el-GR" sz="3200">
                <a:solidFill>
                  <a:srgbClr val="000099"/>
                </a:solidFill>
                <a:latin typeface="Arial Black" charset="0"/>
              </a:rPr>
              <a:t> </a:t>
            </a:r>
            <a:endParaRPr lang="en-US" sz="3200">
              <a:solidFill>
                <a:srgbClr val="000099"/>
              </a:solidFill>
              <a:latin typeface="Arial Black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n-US" sz="2400">
                <a:latin typeface="Arial Black" charset="0"/>
              </a:rPr>
              <a:t>1918 </a:t>
            </a:r>
            <a:r>
              <a:rPr lang="en-US" sz="2400">
                <a:solidFill>
                  <a:srgbClr val="FF3300"/>
                </a:solidFill>
                <a:latin typeface="Arial Black" charset="0"/>
              </a:rPr>
              <a:t>H1N1</a:t>
            </a:r>
            <a:r>
              <a:rPr lang="el-GR" sz="240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l-GR" sz="2400">
                <a:latin typeface="Arial Black" charset="0"/>
              </a:rPr>
              <a:t>Ισπανική Γρίπη, 20-40 εκατ θάνατοι</a:t>
            </a:r>
            <a:endParaRPr lang="en-US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None/>
            </a:pPr>
            <a:endParaRPr lang="el-GR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n-US" sz="2400">
                <a:latin typeface="Arial Black" charset="0"/>
              </a:rPr>
              <a:t>1957 </a:t>
            </a:r>
            <a:r>
              <a:rPr lang="en-US" sz="2400">
                <a:solidFill>
                  <a:srgbClr val="FF3300"/>
                </a:solidFill>
                <a:latin typeface="Arial Black" charset="0"/>
              </a:rPr>
              <a:t>H2N2</a:t>
            </a:r>
            <a:r>
              <a:rPr lang="el-GR" sz="2400">
                <a:latin typeface="Arial Black" charset="0"/>
              </a:rPr>
              <a:t>  Ασιατική Γρίπη, 1-2 εκατ θάνατοι</a:t>
            </a:r>
            <a:endParaRPr lang="en-US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n-US" sz="2400">
                <a:latin typeface="Arial Black" charset="0"/>
              </a:rPr>
              <a:t>1968</a:t>
            </a:r>
            <a:r>
              <a:rPr lang="en-US" sz="2400">
                <a:solidFill>
                  <a:srgbClr val="FF3300"/>
                </a:solidFill>
                <a:latin typeface="Arial Black" charset="0"/>
              </a:rPr>
              <a:t> H3N2</a:t>
            </a:r>
            <a:r>
              <a:rPr lang="el-GR" sz="2400">
                <a:solidFill>
                  <a:srgbClr val="FF3300"/>
                </a:solidFill>
                <a:latin typeface="Arial Black" charset="0"/>
              </a:rPr>
              <a:t>  </a:t>
            </a:r>
            <a:r>
              <a:rPr lang="el-GR" sz="2400">
                <a:latin typeface="Arial Black" charset="0"/>
              </a:rPr>
              <a:t>Γρίπη</a:t>
            </a:r>
            <a:r>
              <a:rPr lang="el-GR" sz="240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sz="2400">
                <a:latin typeface="Arial Black" charset="0"/>
              </a:rPr>
              <a:t>Hong Kong</a:t>
            </a:r>
            <a:r>
              <a:rPr lang="el-GR" sz="2400">
                <a:latin typeface="Arial Black" charset="0"/>
              </a:rPr>
              <a:t>, 700.000 θάνατοι</a:t>
            </a:r>
            <a:endParaRPr lang="en-US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n-US" sz="2400">
                <a:latin typeface="Arial Black" charset="0"/>
              </a:rPr>
              <a:t>1976 </a:t>
            </a:r>
            <a:r>
              <a:rPr lang="en-US" sz="2400">
                <a:solidFill>
                  <a:srgbClr val="FF3300"/>
                </a:solidFill>
                <a:latin typeface="Arial Black" charset="0"/>
              </a:rPr>
              <a:t>H1N1</a:t>
            </a:r>
            <a:r>
              <a:rPr lang="el-GR" sz="2400">
                <a:latin typeface="Arial Black" charset="0"/>
              </a:rPr>
              <a:t>  Γρίπη των χοίρων (Απετράπη)</a:t>
            </a:r>
            <a:endParaRPr lang="en-US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n-US" sz="2400">
              <a:latin typeface="Arial Black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n-US" sz="2400">
                <a:latin typeface="Arial Black" charset="0"/>
              </a:rPr>
              <a:t>2009 </a:t>
            </a:r>
            <a:r>
              <a:rPr lang="en-US" sz="2400">
                <a:solidFill>
                  <a:srgbClr val="FF0000"/>
                </a:solidFill>
                <a:latin typeface="Arial Black" charset="0"/>
              </a:rPr>
              <a:t>H1N1 (S-OIV)</a:t>
            </a:r>
            <a:r>
              <a:rPr lang="en-US" sz="2400">
                <a:latin typeface="Arial Black" charset="0"/>
              </a:rPr>
              <a:t>  </a:t>
            </a:r>
            <a:r>
              <a:rPr lang="el-GR" sz="2400">
                <a:latin typeface="Arial Black" charset="0"/>
              </a:rPr>
              <a:t>Γρίπη των χοίρων, Πανδημία                     </a:t>
            </a:r>
            <a:endParaRPr lang="en-US" sz="2400">
              <a:latin typeface="Arial Black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 Black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713787" cy="6408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>
                <a:solidFill>
                  <a:schemeClr val="accent2"/>
                </a:solidFill>
              </a:rPr>
              <a:t>Αρχή μιας Νέας Πανδημίας Άνοιξη 2009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l-GR" sz="2800"/>
              <a:t>Κατά το τέλος Μαρτίου-αρχές Απριλίου του 2009 διαπιστώθηκε αύξηση των κρουσμάτων </a:t>
            </a:r>
            <a:r>
              <a:rPr lang="en-US" sz="2800"/>
              <a:t>ILI </a:t>
            </a:r>
            <a:r>
              <a:rPr lang="el-GR" sz="2800"/>
              <a:t>στην πόλη </a:t>
            </a:r>
            <a:r>
              <a:rPr lang="en-US" sz="2800"/>
              <a:t>La Gloria </a:t>
            </a:r>
            <a:r>
              <a:rPr lang="el-GR" sz="2800"/>
              <a:t>του Μεξικού</a:t>
            </a:r>
          </a:p>
          <a:p>
            <a:pPr lvl="1"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l-GR" sz="2400"/>
              <a:t>Το 60% του πληθυσμού της πόλης νόσησε και διαπιστώθηκαν 2 θάνατοι</a:t>
            </a:r>
          </a:p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l-GR" sz="2800"/>
              <a:t>Στις 17 Απριλίου νόσησαν 2 παιδιά στο </a:t>
            </a:r>
            <a:r>
              <a:rPr lang="en-US" sz="2800"/>
              <a:t>San Diego </a:t>
            </a:r>
            <a:r>
              <a:rPr lang="el-GR" sz="2800"/>
              <a:t>των ΗΠΑ από τα οποία απομονώθηκε ένας νέος τύπος ιού </a:t>
            </a:r>
            <a:r>
              <a:rPr lang="en-US" sz="2800"/>
              <a:t>H1N1</a:t>
            </a:r>
          </a:p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l-GR" sz="2800"/>
              <a:t>Στις 11 Ιουνίου, 2009 ο </a:t>
            </a:r>
            <a:r>
              <a:rPr lang="en-US" sz="2800"/>
              <a:t>WHO </a:t>
            </a:r>
            <a:r>
              <a:rPr lang="el-GR" sz="2800"/>
              <a:t>δήλωσε ότι αρχίζει μία νέα πανδημία με τον ιό Η1Ν1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>
                <a:solidFill>
                  <a:schemeClr val="accent2"/>
                </a:solidFill>
                <a:latin typeface="Arial Black" charset="0"/>
              </a:rPr>
              <a:t>Προϋποθέσεις για την Πρόκληση Πανδημίας Γρίπης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642350" cy="4492625"/>
          </a:xfrm>
        </p:spPr>
        <p:txBody>
          <a:bodyPr/>
          <a:lstStyle/>
          <a:p>
            <a:pPr lvl="1"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b="1"/>
          </a:p>
          <a:p>
            <a:pPr lvl="1"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b="1">
                <a:latin typeface="Arial Black" charset="0"/>
              </a:rPr>
              <a:t>Ανάδυση νέου στελέχους ιού της γρίπης </a:t>
            </a:r>
          </a:p>
          <a:p>
            <a:pPr lvl="1">
              <a:lnSpc>
                <a:spcPct val="40000"/>
              </a:lnSpc>
              <a:buClr>
                <a:srgbClr val="FF3300"/>
              </a:buClr>
              <a:buSzPct val="150000"/>
              <a:buFont typeface="Wingdings" charset="2"/>
              <a:buNone/>
            </a:pPr>
            <a:r>
              <a:rPr lang="en-US" b="1">
                <a:latin typeface="Arial Black" charset="0"/>
              </a:rPr>
              <a:t> </a:t>
            </a:r>
            <a:endParaRPr lang="el-GR" b="1">
              <a:latin typeface="Arial Black" charset="0"/>
            </a:endParaRPr>
          </a:p>
          <a:p>
            <a:pPr lvl="1"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b="1">
                <a:latin typeface="Arial Black" charset="0"/>
              </a:rPr>
              <a:t>Έλλειψη αντισωμάτων έναντι του ιού στο μεγαλύτερο ποσοστό του πληθυσμού</a:t>
            </a:r>
          </a:p>
          <a:p>
            <a:pPr lvl="1">
              <a:lnSpc>
                <a:spcPct val="40000"/>
              </a:lnSpc>
              <a:buClr>
                <a:srgbClr val="FF3300"/>
              </a:buClr>
              <a:buSzPct val="150000"/>
              <a:buFont typeface="Wingdings" charset="2"/>
              <a:buNone/>
            </a:pPr>
            <a:endParaRPr lang="el-GR" b="1">
              <a:latin typeface="Arial Black" charset="0"/>
            </a:endParaRPr>
          </a:p>
          <a:p>
            <a:pPr lvl="1"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b="1">
                <a:latin typeface="Arial Black" charset="0"/>
              </a:rPr>
              <a:t> Μετάδοση του ιού από άτομο σε άτομο</a:t>
            </a:r>
            <a:r>
              <a:rPr lang="el-GR" b="1"/>
              <a:t>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Αντιμικροβιακή Αγωγή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/>
              <a:t>Διάρκεια συμπτωμάτων (&gt; 7 ημέρες)</a:t>
            </a:r>
          </a:p>
          <a:p>
            <a:pPr lvl="1" eaLnBrk="1" hangingPunct="1"/>
            <a:r>
              <a:rPr lang="el-GR"/>
              <a:t>Πυώδες ρινικό έκκριμα</a:t>
            </a:r>
          </a:p>
          <a:p>
            <a:pPr lvl="1" eaLnBrk="1" hangingPunct="1"/>
            <a:r>
              <a:rPr lang="el-GR"/>
              <a:t>Άλγος προσώπου</a:t>
            </a:r>
          </a:p>
          <a:p>
            <a:pPr lvl="1" eaLnBrk="1" hangingPunct="1"/>
            <a:r>
              <a:rPr lang="el-GR"/>
              <a:t>Ευαισθησία ιγμορείου</a:t>
            </a:r>
          </a:p>
          <a:p>
            <a:pPr eaLnBrk="1" hangingPunct="1"/>
            <a:r>
              <a:rPr lang="el-GR"/>
              <a:t>Σοβαρότητα νόσου</a:t>
            </a:r>
          </a:p>
          <a:p>
            <a:pPr lvl="1" eaLnBrk="1" hangingPunct="1"/>
            <a:r>
              <a:rPr lang="el-GR"/>
              <a:t>Πυρετός &gt; 39 </a:t>
            </a:r>
            <a:r>
              <a:rPr lang="en-US"/>
              <a:t>C</a:t>
            </a:r>
            <a:endParaRPr lang="el-GR"/>
          </a:p>
          <a:p>
            <a:pPr lvl="1" eaLnBrk="1" hangingPunct="1"/>
            <a:r>
              <a:rPr lang="el-GR"/>
              <a:t>Περικογχικό οίδημα</a:t>
            </a:r>
          </a:p>
          <a:p>
            <a:pPr lvl="1" eaLnBrk="1" hangingPunct="1"/>
            <a:r>
              <a:rPr lang="el-GR"/>
              <a:t>Άλγος</a:t>
            </a:r>
          </a:p>
          <a:p>
            <a:pPr lvl="1" eaLnBrk="1" hangingPunct="1"/>
            <a:r>
              <a:rPr lang="el-GR"/>
              <a:t>Διαταραχές επιπέδου συνείδησης</a:t>
            </a:r>
          </a:p>
          <a:p>
            <a:pPr lvl="1" eaLnBrk="1" hangingPunct="1"/>
            <a:endParaRPr 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8750" y="6329363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NEJM July 16 2009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>
                <a:solidFill>
                  <a:schemeClr val="accent2"/>
                </a:solidFill>
              </a:rPr>
              <a:t>Χαρακτηριστικά της Πανδημίας 2009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l-GR"/>
              <a:t>Αίτιο</a:t>
            </a:r>
            <a:r>
              <a:rPr lang="en-US"/>
              <a:t>:</a:t>
            </a:r>
            <a:r>
              <a:rPr lang="el-GR"/>
              <a:t> </a:t>
            </a:r>
            <a:r>
              <a:rPr lang="en-US"/>
              <a:t>S-OIV H1N1</a:t>
            </a:r>
            <a:endParaRPr lang="el-GR"/>
          </a:p>
          <a:p>
            <a:pPr>
              <a:buClr>
                <a:srgbClr val="FF0000"/>
              </a:buClr>
              <a:buSzPct val="125000"/>
              <a:buFont typeface="Wingdings" charset="2"/>
              <a:buNone/>
            </a:pPr>
            <a:endParaRPr lang="el-GR"/>
          </a:p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n-US"/>
              <a:t>R</a:t>
            </a:r>
            <a:r>
              <a:rPr lang="en-US" baseline="-25000"/>
              <a:t>0</a:t>
            </a:r>
            <a:r>
              <a:rPr lang="en-US"/>
              <a:t> = 1.3-1.7</a:t>
            </a:r>
          </a:p>
          <a:p>
            <a:pPr lvl="1">
              <a:buClr>
                <a:srgbClr val="FF0000"/>
              </a:buClr>
              <a:buSzPct val="125000"/>
              <a:buFont typeface="Wingdings" charset="2"/>
              <a:buNone/>
            </a:pPr>
            <a:r>
              <a:rPr lang="el-GR"/>
              <a:t> &gt; της εποχικής γρίπης</a:t>
            </a:r>
          </a:p>
          <a:p>
            <a:pPr lvl="1">
              <a:buClr>
                <a:srgbClr val="FF0000"/>
              </a:buClr>
              <a:buSzPct val="125000"/>
              <a:buFont typeface="Wingdings" charset="2"/>
              <a:buNone/>
            </a:pPr>
            <a:r>
              <a:rPr lang="el-GR"/>
              <a:t> &lt; της πανδημίας του 1918 (</a:t>
            </a:r>
            <a:r>
              <a:rPr lang="en-US"/>
              <a:t>R</a:t>
            </a:r>
            <a:r>
              <a:rPr lang="en-US" baseline="-25000"/>
              <a:t>0</a:t>
            </a:r>
            <a:r>
              <a:rPr lang="el-GR" baseline="-25000"/>
              <a:t> </a:t>
            </a:r>
            <a:r>
              <a:rPr lang="el-GR"/>
              <a:t>= 1.8-2.4)</a:t>
            </a:r>
          </a:p>
          <a:p>
            <a:pPr lvl="1">
              <a:buClr>
                <a:srgbClr val="FF0000"/>
              </a:buClr>
              <a:buSzPct val="125000"/>
              <a:buFont typeface="Wingdings" charset="2"/>
              <a:buNone/>
            </a:pPr>
            <a:endParaRPr lang="el-GR"/>
          </a:p>
          <a:p>
            <a:pPr lvl="1"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l-GR"/>
              <a:t>Θνητότητα, 0.4% (0.04%-0.9%). Θνητότητα της γρίπης του 1918, 2% </a:t>
            </a:r>
          </a:p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l-GR" sz="3600" b="1">
                <a:solidFill>
                  <a:schemeClr val="accent2"/>
                </a:solidFill>
              </a:rPr>
              <a:t>Χαρακτηριστικά Προηγούμενων Πανδημιών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rgbClr val="FF3300"/>
              </a:buClr>
              <a:buSzPct val="125000"/>
              <a:buFont typeface="Wingdings" charset="2"/>
              <a:buChar char="§"/>
            </a:pPr>
            <a:r>
              <a:rPr lang="el-GR" b="1">
                <a:latin typeface="Arial Black" charset="0"/>
              </a:rPr>
              <a:t>Ανάδυση νέου στελέχους ιού της γρίπης</a:t>
            </a:r>
          </a:p>
          <a:p>
            <a:pPr lvl="1">
              <a:buClr>
                <a:srgbClr val="FF3300"/>
              </a:buClr>
              <a:buSzPct val="125000"/>
              <a:buFont typeface="Wingdings" charset="2"/>
              <a:buChar char="§"/>
            </a:pPr>
            <a:r>
              <a:rPr lang="el-GR"/>
              <a:t>Αυξημένη μεταδοτικότητα σε σχέση με την εποχική γρίπη</a:t>
            </a:r>
          </a:p>
          <a:p>
            <a:pPr lvl="1">
              <a:buClr>
                <a:srgbClr val="FF3300"/>
              </a:buClr>
              <a:buSzPct val="125000"/>
              <a:buFont typeface="Wingdings" charset="2"/>
              <a:buChar char="§"/>
            </a:pPr>
            <a:r>
              <a:rPr lang="el-GR"/>
              <a:t>Προσβάλει κυρίως νέα άτομα με αυξημένη θνητότητα</a:t>
            </a:r>
            <a:endParaRPr lang="en-US"/>
          </a:p>
          <a:p>
            <a:pPr lvl="1">
              <a:buClr>
                <a:srgbClr val="FF3300"/>
              </a:buClr>
              <a:buSzPct val="125000"/>
              <a:buFont typeface="Wingdings" charset="2"/>
              <a:buChar char="§"/>
            </a:pPr>
            <a:r>
              <a:rPr lang="el-GR"/>
              <a:t>Διαφορές στη θνητότητα ανά γεωγραφική περιοχή</a:t>
            </a:r>
          </a:p>
          <a:p>
            <a:pPr lvl="1">
              <a:buClr>
                <a:srgbClr val="FF3300"/>
              </a:buClr>
              <a:buSzPct val="125000"/>
              <a:buFont typeface="Wingdings" charset="2"/>
              <a:buChar char="§"/>
            </a:pPr>
            <a:r>
              <a:rPr lang="el-GR" b="1">
                <a:solidFill>
                  <a:schemeClr val="hlink"/>
                </a:solidFill>
              </a:rPr>
              <a:t>Διαδοχικά επιδημικά κύματα</a:t>
            </a:r>
            <a:r>
              <a:rPr lang="en-US" b="1">
                <a:solidFill>
                  <a:schemeClr val="hlink"/>
                </a:solidFill>
              </a:rPr>
              <a:t> </a:t>
            </a:r>
            <a:r>
              <a:rPr lang="el-GR" b="1">
                <a:solidFill>
                  <a:schemeClr val="hlink"/>
                </a:solidFill>
              </a:rPr>
              <a:t>με αυξανόμενη θνητότητα</a:t>
            </a:r>
            <a:r>
              <a:rPr lang="en-US" b="1">
                <a:solidFill>
                  <a:schemeClr val="hlink"/>
                </a:solidFill>
              </a:rPr>
              <a:t>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>
                <a:solidFill>
                  <a:schemeClr val="accent2"/>
                </a:solidFill>
              </a:rPr>
              <a:t>Πνευμονία σε </a:t>
            </a:r>
            <a:r>
              <a:rPr lang="en-US" sz="4000" b="1">
                <a:solidFill>
                  <a:schemeClr val="accent2"/>
                </a:solidFill>
              </a:rPr>
              <a:t>18 </a:t>
            </a:r>
            <a:r>
              <a:rPr lang="el-GR" sz="4000" b="1">
                <a:solidFill>
                  <a:schemeClr val="accent2"/>
                </a:solidFill>
              </a:rPr>
              <a:t>Άσθενείς με Γρίπη από τον Ιό </a:t>
            </a:r>
            <a:r>
              <a:rPr lang="en-US" sz="4000" b="1">
                <a:solidFill>
                  <a:schemeClr val="accent2"/>
                </a:solidFill>
              </a:rPr>
              <a:t>S-OIV H1N1</a:t>
            </a:r>
            <a:endParaRPr lang="el-GR" sz="4000" b="1">
              <a:solidFill>
                <a:schemeClr val="accent2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800"/>
              <a:t>Ηλικία 13-47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800"/>
              <a:t>Εικόνα </a:t>
            </a:r>
            <a:r>
              <a:rPr lang="en-US" sz="2800"/>
              <a:t>ARDS, </a:t>
            </a:r>
            <a:r>
              <a:rPr lang="el-GR" sz="2800"/>
              <a:t>διάσπαρτα διηθήματα άμφω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800"/>
              <a:t>Αυξημένη </a:t>
            </a:r>
            <a:r>
              <a:rPr lang="en-US" sz="2800"/>
              <a:t>LDH, CPK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800"/>
              <a:t>Λεμφοπενία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l-GR" sz="2800"/>
              <a:t>Θνητότητα 40%</a:t>
            </a:r>
          </a:p>
        </p:txBody>
      </p:sp>
      <p:pic>
        <p:nvPicPr>
          <p:cNvPr id="53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600200"/>
            <a:ext cx="3038475" cy="4525963"/>
          </a:xfrm>
          <a:noFill/>
          <a:ln/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50825" y="630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79388" y="6237288"/>
            <a:ext cx="396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 Perez-Padilla NEJM June 29, 2009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>
                <a:solidFill>
                  <a:schemeClr val="accent2"/>
                </a:solidFill>
              </a:rPr>
              <a:t>Δευτερογενείς Βακτηριακές Πνευμονίες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endParaRPr lang="en-US" sz="2400"/>
          </a:p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n-US" sz="2400"/>
              <a:t>22/77 </a:t>
            </a:r>
            <a:r>
              <a:rPr lang="el-GR" sz="2400"/>
              <a:t>ασθενείς με γρίπη Η1Ν1 που απεβίωσαν είχαν δευτερογενή βακτηριακή πνευμονία</a:t>
            </a:r>
          </a:p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endParaRPr lang="en-US" sz="2400"/>
          </a:p>
          <a:p>
            <a:pPr>
              <a:buClr>
                <a:srgbClr val="FF0000"/>
              </a:buClr>
              <a:buSzPct val="125000"/>
              <a:buFont typeface="Wingdings" charset="2"/>
              <a:buChar char="ü"/>
            </a:pPr>
            <a:r>
              <a:rPr lang="el-GR" sz="2400"/>
              <a:t>10</a:t>
            </a:r>
            <a:r>
              <a:rPr lang="en-US" sz="2400"/>
              <a:t>,</a:t>
            </a:r>
            <a:r>
              <a:rPr lang="el-GR" sz="2400"/>
              <a:t> </a:t>
            </a:r>
            <a:r>
              <a:rPr lang="en-US" sz="2400" i="1"/>
              <a:t>S. pneumoniae</a:t>
            </a:r>
            <a:r>
              <a:rPr lang="en-US" sz="2400"/>
              <a:t>; 6, </a:t>
            </a:r>
            <a:r>
              <a:rPr lang="en-US" sz="2400" i="1"/>
              <a:t>S. pyogenes</a:t>
            </a:r>
            <a:r>
              <a:rPr lang="en-US" sz="2400"/>
              <a:t>; 7, S. aureus</a:t>
            </a:r>
            <a:endParaRPr lang="el-GR" sz="2400"/>
          </a:p>
        </p:txBody>
      </p:sp>
      <p:pic>
        <p:nvPicPr>
          <p:cNvPr id="8602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70488" y="1600200"/>
            <a:ext cx="2994025" cy="4525963"/>
          </a:xfrm>
          <a:noFill/>
          <a:ln/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47675" y="6329363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MMWR September 29, 2009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1084263"/>
          </a:xfrm>
          <a:noFill/>
        </p:spPr>
        <p:txBody>
          <a:bodyPr/>
          <a:lstStyle/>
          <a:p>
            <a:r>
              <a:rPr lang="el-GR" sz="4000">
                <a:latin typeface="Arial Black" charset="0"/>
              </a:rPr>
              <a:t>Διάγνωση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40763" cy="4103687"/>
          </a:xfrm>
        </p:spPr>
        <p:txBody>
          <a:bodyPr/>
          <a:lstStyle/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sz="2800" b="1">
                <a:latin typeface="Arial Black" charset="0"/>
              </a:rPr>
              <a:t>Ανίχνευση αντιγόνου</a:t>
            </a: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800" b="1">
              <a:latin typeface="Arial Black" charset="0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sz="2800" b="1">
                <a:latin typeface="Arial Black" charset="0"/>
              </a:rPr>
              <a:t>Καλλιέργεια</a:t>
            </a:r>
            <a:r>
              <a:rPr lang="en-US" sz="2800" b="1">
                <a:latin typeface="Arial Black" charset="0"/>
              </a:rPr>
              <a:t> </a:t>
            </a:r>
            <a:r>
              <a:rPr lang="el-GR" sz="2800" b="1">
                <a:latin typeface="Arial Black" charset="0"/>
              </a:rPr>
              <a:t>ρινοφαρυγγικών εκκρίσεων </a:t>
            </a: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800" b="1">
              <a:latin typeface="Arial Black" charset="0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l-GR" sz="2800" b="1">
                <a:latin typeface="Arial Black" charset="0"/>
              </a:rPr>
              <a:t>Προσδιορισμός τίτλου αντισωμάτων</a:t>
            </a:r>
            <a:r>
              <a:rPr lang="en-US" sz="2800" b="1">
                <a:latin typeface="Arial Black" charset="0"/>
              </a:rPr>
              <a:t> (ELISA, IFA)</a:t>
            </a:r>
            <a:endParaRPr lang="el-GR" sz="2800" b="1">
              <a:latin typeface="Arial Black" charset="0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800" b="1">
              <a:latin typeface="Arial Black" charset="0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en-US" sz="2800" b="1">
                <a:latin typeface="Arial Black" charset="0"/>
              </a:rPr>
              <a:t>RT-PCR</a:t>
            </a:r>
            <a:endParaRPr lang="el-GR" sz="2800" b="1">
              <a:latin typeface="Arial Black" charset="0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400" b="1">
              <a:latin typeface="Arial Black" charset="0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400" b="1"/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000" b="1"/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400" b="1"/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n-US" sz="2400" b="1"/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endParaRPr lang="el-GR" sz="2800" b="1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Λοίμωξη του πνευμονικού παρεγχύματος που συνοδεύεται με πύκνωση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Λοβώδης (λοβώδης κατανομή)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Βρογχοπνευμονία (διάσπαρτα κυψελιδικά διηθήματα)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 της κοινότητας</a:t>
            </a:r>
            <a:r>
              <a:rPr lang="en-US" dirty="0" smtClean="0"/>
              <a:t> (CAP)</a:t>
            </a:r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Νοσοκομειακή</a:t>
            </a:r>
          </a:p>
          <a:p>
            <a:endParaRPr lang="en-US" dirty="0" smtClean="0"/>
          </a:p>
          <a:p>
            <a:r>
              <a:rPr lang="el-GR" dirty="0" smtClean="0"/>
              <a:t>Πνευμονία σε ανοσοκατασταλμένους</a:t>
            </a:r>
          </a:p>
          <a:p>
            <a:endParaRPr lang="en-US" dirty="0" smtClean="0"/>
          </a:p>
          <a:p>
            <a:r>
              <a:rPr lang="el-GR" dirty="0" smtClean="0"/>
              <a:t>Πνευμονία σε ασθενείς με </a:t>
            </a:r>
            <a:r>
              <a:rPr lang="en-US" dirty="0" smtClean="0"/>
              <a:t>AIDS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800" b="1" dirty="0">
                <a:latin typeface="Arial"/>
                <a:cs typeface="Arial"/>
              </a:rPr>
              <a:t>Επιδημιολογία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600" dirty="0">
                <a:latin typeface="Arial Black" charset="0"/>
              </a:rPr>
              <a:t>Η πνευμονία είναι η έκτη κατά σειρά αιτία θανάτου</a:t>
            </a:r>
          </a:p>
          <a:p>
            <a:endParaRPr lang="el-GR" sz="2600" dirty="0">
              <a:latin typeface="Arial Black" charset="0"/>
            </a:endParaRPr>
          </a:p>
          <a:p>
            <a:r>
              <a:rPr lang="el-GR" sz="2600" dirty="0">
                <a:latin typeface="Arial Black" charset="0"/>
              </a:rPr>
              <a:t>Επίπτωση: 500-</a:t>
            </a:r>
            <a:r>
              <a:rPr lang="el-GR" sz="2600" dirty="0" smtClean="0">
                <a:latin typeface="Arial Black" charset="0"/>
              </a:rPr>
              <a:t>100</a:t>
            </a:r>
            <a:r>
              <a:rPr lang="en-US" sz="2600" dirty="0" smtClean="0">
                <a:latin typeface="Arial Black" charset="0"/>
              </a:rPr>
              <a:t>0</a:t>
            </a:r>
            <a:r>
              <a:rPr lang="el-GR" sz="2600" dirty="0" smtClean="0">
                <a:latin typeface="Arial Black" charset="0"/>
              </a:rPr>
              <a:t> </a:t>
            </a:r>
            <a:r>
              <a:rPr lang="el-GR" sz="2600" dirty="0">
                <a:latin typeface="Arial Black" charset="0"/>
              </a:rPr>
              <a:t>περιπτώσεις /100.000 </a:t>
            </a:r>
          </a:p>
          <a:p>
            <a:endParaRPr lang="el-GR" sz="2600" dirty="0">
              <a:latin typeface="Arial Black" charset="0"/>
            </a:endParaRPr>
          </a:p>
          <a:p>
            <a:r>
              <a:rPr lang="el-GR" sz="2600" dirty="0">
                <a:latin typeface="Arial Black" charset="0"/>
              </a:rPr>
              <a:t>Στη χώρα μας υπολογίζεται ότι έχομε 50.000 - 100.000 περιπτώσεις / έτος</a:t>
            </a:r>
          </a:p>
          <a:p>
            <a:endParaRPr lang="el-GR" sz="2600" dirty="0">
              <a:latin typeface="Arial Black" charset="0"/>
            </a:endParaRPr>
          </a:p>
          <a:p>
            <a:r>
              <a:rPr lang="el-GR" sz="2600" dirty="0">
                <a:latin typeface="Arial Black" charset="0"/>
              </a:rPr>
              <a:t>Θνητότητα: 14 %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Δίχρωμος συνδυασμός">
  <a:themeElements>
    <a:clrScheme name="Δίχρωμος συνδυασμός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Δίχρωμος συνδυασμ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Δίχρωμος συνδυασμός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Δίχρωμος συνδυασμός">
  <a:themeElements>
    <a:clrScheme name="Δίχρωμος συνδυασμός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Δίχρωμος συνδυασμ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Δίχρωμος συνδυασμός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1572</Words>
  <Application>Microsoft Macintosh PowerPoint</Application>
  <PresentationFormat>On-screen Show (4:3)</PresentationFormat>
  <Paragraphs>422</Paragraphs>
  <Slides>65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Office Theme</vt:lpstr>
      <vt:lpstr>Edge</vt:lpstr>
      <vt:lpstr>1_Edge</vt:lpstr>
      <vt:lpstr>Δίχρωμος συνδυασμός</vt:lpstr>
      <vt:lpstr>1_Δίχρωμος συνδυασμός</vt:lpstr>
      <vt:lpstr>2_Edge</vt:lpstr>
      <vt:lpstr>3_Edge</vt:lpstr>
      <vt:lpstr>4_Edge</vt:lpstr>
      <vt:lpstr>5_Edge</vt:lpstr>
      <vt:lpstr>6_Edge</vt:lpstr>
      <vt:lpstr>7_Edge</vt:lpstr>
      <vt:lpstr>8_Edge</vt:lpstr>
      <vt:lpstr>Προεπιλεγμένη σχεδίαση</vt:lpstr>
      <vt:lpstr>9_Edge</vt:lpstr>
      <vt:lpstr>Chart</vt:lpstr>
      <vt:lpstr>Φωτογραφία του Photo Editor</vt:lpstr>
      <vt:lpstr>Αίτια Φαρυγγοαμυγδαλίτιδας</vt:lpstr>
      <vt:lpstr>Φαρυγγοαμυγδαλίτιδα (κριτήρια του Centor)</vt:lpstr>
      <vt:lpstr>Αντιμετώπιση με Βάση τα Κριτήρια του Centor</vt:lpstr>
      <vt:lpstr>Επίπτωση Επιπλοκών Φαρυγγοαμυγδαλίτιδας</vt:lpstr>
      <vt:lpstr>Ρινοκολπίτιδα</vt:lpstr>
      <vt:lpstr>Αντιμικροβιακή Αγωγή</vt:lpstr>
      <vt:lpstr>Πνευμονία</vt:lpstr>
      <vt:lpstr>Πνευμονία</vt:lpstr>
      <vt:lpstr>Επιδημιολογία</vt:lpstr>
      <vt:lpstr>Προδιαθεσικοί Παράγοντες</vt:lpstr>
      <vt:lpstr>Παθοφυσιολογία</vt:lpstr>
      <vt:lpstr>Μηχανισμοί Άμυνας</vt:lpstr>
      <vt:lpstr>Slide 13</vt:lpstr>
      <vt:lpstr>Κλινική Εικόνα Πνευμονίας </vt:lpstr>
      <vt:lpstr>Slide 15</vt:lpstr>
      <vt:lpstr>Slide 16</vt:lpstr>
      <vt:lpstr>Slide 17</vt:lpstr>
      <vt:lpstr>Ανεύρεση Παθογόνου Αιτίου</vt:lpstr>
      <vt:lpstr>Πνευμονία Βακτηριακής Αιτιολογίας </vt:lpstr>
      <vt:lpstr>Χαρακτηριστικά Άτυπων Πνευμονιών</vt:lpstr>
      <vt:lpstr>Οι Δύο Σπουδαιότερες Κλινικές Αποφάσεις στην Αντιμετώπιση Ασθενούς με ΠΚ</vt:lpstr>
      <vt:lpstr>Παράγοντες που Καθορίζουν τις Αρχικές Αποφάσεις</vt:lpstr>
      <vt:lpstr>Κλίμακα Bαρύτητας της ΠΚ CURB-65 </vt:lpstr>
      <vt:lpstr>Slide 24</vt:lpstr>
      <vt:lpstr>Συνήθη Αίτια ΠΚ Ανάλογα με τη Βαρύτητα της Νόσου</vt:lpstr>
      <vt:lpstr>Θνητότητα Ασθενών με ΠΚ Αναλόγως της Βαρύτητας</vt:lpstr>
      <vt:lpstr>Εμπειρική Αντιμικροβιακή Αγωγή ΠΚ</vt:lpstr>
      <vt:lpstr>Διερεύνηση Ασθενούς με ΠΚ εκτός Νοσοκομείου</vt:lpstr>
      <vt:lpstr>Διερεύνηση Ασθενούς με ΠΚ στο Νοσοκομείο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Χαρακτηριστικά Σταφυλοκικκής Πνευμονίας από PVL+ Στελέχη</vt:lpstr>
      <vt:lpstr>Ανταπόκριση στην Αρχική Εμπειρική Θεραπεία</vt:lpstr>
      <vt:lpstr>Επιπλοκές</vt:lpstr>
      <vt:lpstr>Αίτια Αποτυχίας Εμπειρικής Θεραπείας</vt:lpstr>
      <vt:lpstr>Περαιτέρω έλεγχος ασθενών στους οποίους η εμπειρική θεραπεία απέτυχε</vt:lpstr>
      <vt:lpstr>Γρίπη</vt:lpstr>
      <vt:lpstr>Slide 47</vt:lpstr>
      <vt:lpstr>Slide 48</vt:lpstr>
      <vt:lpstr>Ονοματολογία του ιού</vt:lpstr>
      <vt:lpstr>Επιδημιολογική Επιτήρηση Γρίπης</vt:lpstr>
      <vt:lpstr>Slide 51</vt:lpstr>
      <vt:lpstr>Slide 52</vt:lpstr>
      <vt:lpstr>Slide 53</vt:lpstr>
      <vt:lpstr>Origin of Antigenic Shift and Pandemic Influenza</vt:lpstr>
      <vt:lpstr>Σημαντικές Αντιγονικές Μεταβολές του Ιού και Αντίστοιχες Πανδημίες </vt:lpstr>
      <vt:lpstr>Slide 56</vt:lpstr>
      <vt:lpstr>Slide 57</vt:lpstr>
      <vt:lpstr>Αρχή μιας Νέας Πανδημίας Άνοιξη 2009</vt:lpstr>
      <vt:lpstr>Προϋποθέσεις για την Πρόκληση Πανδημίας Γρίπης</vt:lpstr>
      <vt:lpstr>Slide 60</vt:lpstr>
      <vt:lpstr>Χαρακτηριστικά της Πανδημίας 2009</vt:lpstr>
      <vt:lpstr>Χαρακτηριστικά Προηγούμενων Πανδημιών</vt:lpstr>
      <vt:lpstr>Πνευμονία σε 18 Άσθενείς με Γρίπη από τον Ιό S-OIV H1N1</vt:lpstr>
      <vt:lpstr>Δευτερογενείς Βακτηριακές Πνευμονίες</vt:lpstr>
      <vt:lpstr>Διάγνωση</vt:lpstr>
    </vt:vector>
  </TitlesOfParts>
  <Company>University of Athens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Daikos</dc:creator>
  <cp:lastModifiedBy>George Daikos</cp:lastModifiedBy>
  <cp:revision>6</cp:revision>
  <dcterms:created xsi:type="dcterms:W3CDTF">2013-11-27T08:16:23Z</dcterms:created>
  <dcterms:modified xsi:type="dcterms:W3CDTF">2013-11-27T08:21:44Z</dcterms:modified>
</cp:coreProperties>
</file>