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4"/>
  </p:notesMasterIdLst>
  <p:sldIdLst>
    <p:sldId id="256" r:id="rId2"/>
    <p:sldId id="295" r:id="rId3"/>
    <p:sldId id="296" r:id="rId4"/>
    <p:sldId id="297" r:id="rId5"/>
    <p:sldId id="298" r:id="rId6"/>
    <p:sldId id="299" r:id="rId7"/>
    <p:sldId id="300" r:id="rId8"/>
    <p:sldId id="301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4" r:id="rId18"/>
    <p:sldId id="285" r:id="rId19"/>
    <p:sldId id="288" r:id="rId20"/>
    <p:sldId id="287" r:id="rId21"/>
    <p:sldId id="289" r:id="rId22"/>
    <p:sldId id="358" r:id="rId23"/>
    <p:sldId id="359" r:id="rId24"/>
    <p:sldId id="361" r:id="rId25"/>
    <p:sldId id="360" r:id="rId26"/>
    <p:sldId id="362" r:id="rId27"/>
    <p:sldId id="363" r:id="rId28"/>
    <p:sldId id="364" r:id="rId29"/>
    <p:sldId id="365" r:id="rId30"/>
    <p:sldId id="345" r:id="rId31"/>
    <p:sldId id="346" r:id="rId32"/>
    <p:sldId id="347" r:id="rId33"/>
    <p:sldId id="348" r:id="rId34"/>
    <p:sldId id="349" r:id="rId35"/>
    <p:sldId id="351" r:id="rId36"/>
    <p:sldId id="352" r:id="rId37"/>
    <p:sldId id="353" r:id="rId38"/>
    <p:sldId id="354" r:id="rId39"/>
    <p:sldId id="355" r:id="rId40"/>
    <p:sldId id="356" r:id="rId41"/>
    <p:sldId id="357" r:id="rId42"/>
    <p:sldId id="366" r:id="rId43"/>
    <p:sldId id="257" r:id="rId44"/>
    <p:sldId id="262" r:id="rId45"/>
    <p:sldId id="263" r:id="rId46"/>
    <p:sldId id="264" r:id="rId47"/>
    <p:sldId id="265" r:id="rId48"/>
    <p:sldId id="266" r:id="rId49"/>
    <p:sldId id="267" r:id="rId50"/>
    <p:sldId id="343" r:id="rId51"/>
    <p:sldId id="271" r:id="rId52"/>
    <p:sldId id="309" r:id="rId53"/>
    <p:sldId id="310" r:id="rId54"/>
    <p:sldId id="311" r:id="rId55"/>
    <p:sldId id="312" r:id="rId56"/>
    <p:sldId id="304" r:id="rId57"/>
    <p:sldId id="306" r:id="rId58"/>
    <p:sldId id="386" r:id="rId59"/>
    <p:sldId id="318" r:id="rId60"/>
    <p:sldId id="322" r:id="rId61"/>
    <p:sldId id="323" r:id="rId62"/>
    <p:sldId id="324" r:id="rId63"/>
    <p:sldId id="327" r:id="rId64"/>
    <p:sldId id="272" r:id="rId65"/>
    <p:sldId id="330" r:id="rId66"/>
    <p:sldId id="331" r:id="rId67"/>
    <p:sldId id="333" r:id="rId68"/>
    <p:sldId id="334" r:id="rId69"/>
    <p:sldId id="332" r:id="rId70"/>
    <p:sldId id="335" r:id="rId71"/>
    <p:sldId id="336" r:id="rId72"/>
    <p:sldId id="337" r:id="rId73"/>
    <p:sldId id="338" r:id="rId74"/>
    <p:sldId id="317" r:id="rId75"/>
    <p:sldId id="339" r:id="rId76"/>
    <p:sldId id="342" r:id="rId77"/>
    <p:sldId id="350" r:id="rId78"/>
    <p:sldId id="341" r:id="rId79"/>
    <p:sldId id="283" r:id="rId80"/>
    <p:sldId id="290" r:id="rId81"/>
    <p:sldId id="291" r:id="rId82"/>
    <p:sldId id="292" r:id="rId83"/>
    <p:sldId id="293" r:id="rId84"/>
    <p:sldId id="294" r:id="rId85"/>
    <p:sldId id="368" r:id="rId86"/>
    <p:sldId id="373" r:id="rId87"/>
    <p:sldId id="369" r:id="rId88"/>
    <p:sldId id="370" r:id="rId89"/>
    <p:sldId id="371" r:id="rId90"/>
    <p:sldId id="372" r:id="rId91"/>
    <p:sldId id="374" r:id="rId92"/>
    <p:sldId id="375" r:id="rId93"/>
    <p:sldId id="376" r:id="rId94"/>
    <p:sldId id="377" r:id="rId95"/>
    <p:sldId id="378" r:id="rId96"/>
    <p:sldId id="379" r:id="rId97"/>
    <p:sldId id="380" r:id="rId98"/>
    <p:sldId id="381" r:id="rId99"/>
    <p:sldId id="382" r:id="rId100"/>
    <p:sldId id="383" r:id="rId101"/>
    <p:sldId id="384" r:id="rId102"/>
    <p:sldId id="385" r:id="rId10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0000"/>
    <a:srgbClr val="A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14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theme" Target="theme/theme1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BA2D73-26E7-4C1F-9AC8-25A394DAE14B}" type="datetimeFigureOut">
              <a:rPr lang="el-GR" smtClean="0"/>
              <a:t>15/2/2016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149BF4-6BCC-4632-930E-90C246D8EE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33797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1D0C68D-9D2C-4A2D-A269-51A2F571C5C8}" type="slidenum">
              <a:rPr lang="el-GR" altLang="el-GR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23</a:t>
            </a:fld>
            <a:endParaRPr lang="el-GR" altLang="el-GR" smtClean="0">
              <a:latin typeface="Times New Roman" panose="02020603050405020304" pitchFamily="18" charset="0"/>
            </a:endParaRPr>
          </a:p>
        </p:txBody>
      </p:sp>
      <p:sp>
        <p:nvSpPr>
          <p:cNvPr id="61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8" name="Text Box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457200" indent="-457200" eaLnBrk="1" hangingPunct="1">
              <a:lnSpc>
                <a:spcPct val="130000"/>
              </a:lnSpc>
              <a:spcBef>
                <a:spcPct val="20000"/>
              </a:spcBef>
            </a:pPr>
            <a:endParaRPr lang="en-US" altLang="el-GR" smtClean="0">
              <a:cs typeface="Lucida Sans Unicode" panose="020B0602030504020204" pitchFamily="34" charset="0"/>
            </a:endParaRPr>
          </a:p>
        </p:txBody>
      </p:sp>
      <p:sp>
        <p:nvSpPr>
          <p:cNvPr id="6149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7069241-FDA2-4926-9C53-DA568063E020}" type="slidenum">
              <a:rPr lang="el-GR" altLang="el-GR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</a:pPr>
              <a:t>23</a:t>
            </a:fld>
            <a:endParaRPr lang="el-GR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03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ct val="0"/>
              </a:spcBef>
            </a:pPr>
            <a:r>
              <a:rPr lang="el-GR" altLang="el-GR" smtClean="0"/>
              <a:t>Κυριότερα αίτια χρόνιας νεφρικής νόσου αποτελούν ο σακχαρώδης διαβήτης και η αρτηριακή υπέρταση. </a:t>
            </a:r>
          </a:p>
          <a:p>
            <a:pPr algn="just" eaLnBrk="1" hangingPunct="1">
              <a:spcBef>
                <a:spcPct val="0"/>
              </a:spcBef>
            </a:pPr>
            <a:r>
              <a:rPr lang="el-GR" altLang="el-GR" smtClean="0"/>
              <a:t>Αξιοσημείωτο είναι ότι σε ένα ποσοστό περίπου 18% των ασθενών δε γνωρίζουμε το αίτιο της νεφρικής βλάβης. Αυτοί ανακαλύπτουν το πρόβλημα όταν έχουν ήδη χρόνια νεφρική ανεπάρκεια.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F2C70A-392E-4ED2-8FFE-F60C5D24D71A}" type="slidenum">
              <a:rPr lang="el-GR" altLang="el-GR" smtClean="0"/>
              <a:pPr>
                <a:spcBef>
                  <a:spcPct val="0"/>
                </a:spcBef>
              </a:pPr>
              <a:t>24</a:t>
            </a:fld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9191463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3C86A5D-5036-416B-896E-DA303EFD6295}" type="slidenum">
              <a:rPr lang="el-GR" altLang="el-G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26</a:t>
            </a:fld>
            <a:endParaRPr lang="el-GR" altLang="el-G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046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95137BA-4332-45A4-B7C6-D7BE865C363D}" type="slidenum">
              <a:rPr lang="el-GR" altLang="el-GR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27</a:t>
            </a:fld>
            <a:endParaRPr lang="el-GR" altLang="el-GR" smtClean="0">
              <a:latin typeface="Times New Roman" panose="02020603050405020304" pitchFamily="18" charset="0"/>
            </a:endParaRPr>
          </a:p>
        </p:txBody>
      </p:sp>
      <p:sp>
        <p:nvSpPr>
          <p:cNvPr id="768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4" name="Text Box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l-GR" smtClean="0">
                <a:cs typeface="Lucida Sans Unicode" panose="020B0602030504020204" pitchFamily="34" charset="0"/>
              </a:rPr>
              <a:t>Manifestations of the uremic state include anorexia, nausea, vomiting, pericarditis, peripheral neuropathy, and central nervous system abnormalities (ranging from loss of concentration and lethargy to seizures, coma, and death)</a:t>
            </a:r>
          </a:p>
        </p:txBody>
      </p:sp>
      <p:sp>
        <p:nvSpPr>
          <p:cNvPr id="76805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CC86E5A-7FBC-4063-B160-9543382A5C00}" type="slidenum">
              <a:rPr lang="el-GR" altLang="el-GR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</a:pPr>
              <a:t>27</a:t>
            </a:fld>
            <a:endParaRPr lang="el-GR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178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0B36291-EE25-49DF-A38F-2F614E2945C7}" type="slidenum">
              <a:rPr lang="el-GR" altLang="el-GR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28</a:t>
            </a:fld>
            <a:endParaRPr lang="el-GR" altLang="el-GR" smtClean="0">
              <a:latin typeface="Times New Roman" panose="02020603050405020304" pitchFamily="18" charset="0"/>
            </a:endParaRPr>
          </a:p>
        </p:txBody>
      </p:sp>
      <p:sp>
        <p:nvSpPr>
          <p:cNvPr id="788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2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9662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509DB95-DDE7-4E1A-ABB5-71EF6C2114DA}" type="slidenum">
              <a:rPr lang="el-GR" altLang="el-GR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29</a:t>
            </a:fld>
            <a:endParaRPr lang="el-GR" altLang="el-GR" smtClean="0">
              <a:latin typeface="Times New Roman" panose="02020603050405020304" pitchFamily="18" charset="0"/>
            </a:endParaRPr>
          </a:p>
        </p:txBody>
      </p:sp>
      <p:sp>
        <p:nvSpPr>
          <p:cNvPr id="808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900" name="Text Box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l-GR" smtClean="0">
                <a:cs typeface="Lucida Sans Unicode" panose="020B0602030504020204" pitchFamily="34" charset="0"/>
              </a:rPr>
              <a:t>o continue life, uremic patients require the institution of renal replacement therapy with hemodialysis, peritoneal dialysis, or renal transplantation.</a:t>
            </a:r>
          </a:p>
        </p:txBody>
      </p:sp>
      <p:sp>
        <p:nvSpPr>
          <p:cNvPr id="80901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60361F8-946E-4D4D-B1CE-88FB8C126881}" type="slidenum">
              <a:rPr lang="el-GR" altLang="el-GR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</a:pPr>
              <a:t>29</a:t>
            </a:fld>
            <a:endParaRPr lang="el-GR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935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07456-4541-4E27-BA3E-2D9EC349A4A7}" type="datetimeFigureOut">
              <a:rPr lang="el-GR" smtClean="0"/>
              <a:t>15/2/2016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3493-49F3-4CBB-A4BD-32A7B780D5B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5206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07456-4541-4E27-BA3E-2D9EC349A4A7}" type="datetimeFigureOut">
              <a:rPr lang="el-GR" smtClean="0"/>
              <a:t>15/2/2016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3493-49F3-4CBB-A4BD-32A7B780D5B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5048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07456-4541-4E27-BA3E-2D9EC349A4A7}" type="datetimeFigureOut">
              <a:rPr lang="el-GR" smtClean="0"/>
              <a:t>15/2/2016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3493-49F3-4CBB-A4BD-32A7B780D5B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4725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07456-4541-4E27-BA3E-2D9EC349A4A7}" type="datetimeFigureOut">
              <a:rPr lang="el-GR" smtClean="0"/>
              <a:t>15/2/2016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3493-49F3-4CBB-A4BD-32A7B780D5B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55249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07456-4541-4E27-BA3E-2D9EC349A4A7}" type="datetimeFigureOut">
              <a:rPr lang="el-GR" smtClean="0"/>
              <a:t>15/2/2016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3493-49F3-4CBB-A4BD-32A7B780D5B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82064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07456-4541-4E27-BA3E-2D9EC349A4A7}" type="datetimeFigureOut">
              <a:rPr lang="el-GR" smtClean="0"/>
              <a:t>15/2/2016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3493-49F3-4CBB-A4BD-32A7B780D5B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5257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07456-4541-4E27-BA3E-2D9EC349A4A7}" type="datetimeFigureOut">
              <a:rPr lang="el-GR" smtClean="0"/>
              <a:t>15/2/2016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3493-49F3-4CBB-A4BD-32A7B780D5B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14283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07456-4541-4E27-BA3E-2D9EC349A4A7}" type="datetimeFigureOut">
              <a:rPr lang="el-GR" smtClean="0"/>
              <a:t>15/2/2016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3493-49F3-4CBB-A4BD-32A7B780D5B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76929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07456-4541-4E27-BA3E-2D9EC349A4A7}" type="datetimeFigureOut">
              <a:rPr lang="el-GR" smtClean="0"/>
              <a:t>15/2/2016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3493-49F3-4CBB-A4BD-32A7B780D5B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83972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07456-4541-4E27-BA3E-2D9EC349A4A7}" type="datetimeFigureOut">
              <a:rPr lang="el-GR" smtClean="0"/>
              <a:t>15/2/2016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3493-49F3-4CBB-A4BD-32A7B780D5B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8662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07456-4541-4E27-BA3E-2D9EC349A4A7}" type="datetimeFigureOut">
              <a:rPr lang="el-GR" smtClean="0"/>
              <a:t>15/2/2016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23493-49F3-4CBB-A4BD-32A7B780D5B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451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07456-4541-4E27-BA3E-2D9EC349A4A7}" type="datetimeFigureOut">
              <a:rPr lang="el-GR" smtClean="0"/>
              <a:t>15/2/2016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23493-49F3-4CBB-A4BD-32A7B780D5B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7410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περιεχομένου 2"/>
          <p:cNvSpPr txBox="1">
            <a:spLocks/>
          </p:cNvSpPr>
          <p:nvPr/>
        </p:nvSpPr>
        <p:spPr>
          <a:xfrm>
            <a:off x="628650" y="1226911"/>
            <a:ext cx="7886700" cy="1429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O</a:t>
            </a:r>
            <a:r>
              <a:rPr lang="el-G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ξεία</a:t>
            </a:r>
            <a:r>
              <a: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Νεφρική Βλάβη</a:t>
            </a:r>
          </a:p>
          <a:p>
            <a:r>
              <a:rPr lang="el-GR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Χρόνια Νεφρική Νόσος</a:t>
            </a:r>
          </a:p>
          <a:p>
            <a:r>
              <a:rPr lang="el-GR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Διαταραχές 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Ύδατος – Ηλεκτρολυτών</a:t>
            </a:r>
          </a:p>
          <a:p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370013" y="3776663"/>
            <a:ext cx="6403975" cy="187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l-GR" sz="2000" b="1" dirty="0">
                <a:latin typeface="+mn-lt"/>
              </a:rPr>
              <a:t>I.</a:t>
            </a:r>
            <a:r>
              <a:rPr lang="el-GR" altLang="el-GR" sz="2000" b="1" dirty="0" err="1">
                <a:latin typeface="+mn-lt"/>
              </a:rPr>
              <a:t>Ν.Μπολέτης</a:t>
            </a:r>
            <a:endParaRPr lang="el-GR" altLang="el-GR" sz="2000" b="1" dirty="0">
              <a:latin typeface="+mn-lt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l-GR" altLang="el-GR" sz="2000" b="1" dirty="0">
              <a:latin typeface="+mn-lt"/>
            </a:endParaRPr>
          </a:p>
          <a:p>
            <a:pPr algn="ctr" eaLnBrk="1" hangingPunct="1">
              <a:lnSpc>
                <a:spcPct val="140000"/>
              </a:lnSpc>
              <a:spcBef>
                <a:spcPct val="0"/>
              </a:spcBef>
              <a:buFontTx/>
              <a:buNone/>
              <a:defRPr/>
            </a:pPr>
            <a:r>
              <a:rPr lang="el-GR" altLang="el-GR" sz="2000" dirty="0" smtClean="0">
                <a:latin typeface="+mn-lt"/>
              </a:rPr>
              <a:t>Νεφρολογική </a:t>
            </a:r>
            <a:r>
              <a:rPr lang="el-GR" altLang="el-GR" sz="2000" dirty="0">
                <a:latin typeface="+mn-lt"/>
              </a:rPr>
              <a:t>Κλινική </a:t>
            </a:r>
            <a:r>
              <a:rPr lang="el-GR" altLang="el-GR" sz="2000" dirty="0" smtClean="0">
                <a:latin typeface="+mn-lt"/>
              </a:rPr>
              <a:t>&amp;</a:t>
            </a:r>
            <a:r>
              <a:rPr lang="en-US" altLang="el-GR" sz="2000" dirty="0" smtClean="0">
                <a:latin typeface="+mn-lt"/>
              </a:rPr>
              <a:t> </a:t>
            </a:r>
            <a:r>
              <a:rPr lang="el-GR" altLang="el-GR" sz="2000" dirty="0" smtClean="0">
                <a:latin typeface="+mn-lt"/>
              </a:rPr>
              <a:t>Μονάδα </a:t>
            </a:r>
            <a:r>
              <a:rPr lang="el-GR" altLang="el-GR" sz="2000" dirty="0">
                <a:latin typeface="+mn-lt"/>
              </a:rPr>
              <a:t>Μεταμόσχευσης </a:t>
            </a:r>
            <a:r>
              <a:rPr lang="el-GR" altLang="el-GR" sz="2000" dirty="0" smtClean="0">
                <a:latin typeface="+mn-lt"/>
              </a:rPr>
              <a:t>Νεφρού, </a:t>
            </a:r>
            <a:endParaRPr lang="en-US" altLang="el-GR" sz="2000" dirty="0" smtClean="0">
              <a:latin typeface="+mn-lt"/>
            </a:endParaRPr>
          </a:p>
          <a:p>
            <a:pPr algn="ctr" eaLnBrk="1" hangingPunct="1">
              <a:lnSpc>
                <a:spcPct val="140000"/>
              </a:lnSpc>
              <a:spcBef>
                <a:spcPct val="0"/>
              </a:spcBef>
              <a:buFontTx/>
              <a:buNone/>
              <a:defRPr/>
            </a:pPr>
            <a:r>
              <a:rPr lang="el-GR" altLang="el-GR" sz="2000" dirty="0" smtClean="0">
                <a:latin typeface="+mn-lt"/>
              </a:rPr>
              <a:t>Ιατρική Σχολή, ΕΚΠΑ</a:t>
            </a:r>
            <a:r>
              <a:rPr lang="el-GR" altLang="el-GR" sz="2000" dirty="0">
                <a:latin typeface="+mn-lt"/>
              </a:rPr>
              <a:t>, ΓΝΑ «Λαϊκό»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l-GR" altLang="el-GR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6773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261256" y="1262305"/>
            <a:ext cx="844731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  <a:spcAft>
                <a:spcPts val="0"/>
              </a:spcAft>
            </a:pPr>
            <a:r>
              <a:rPr lang="el-GR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Ατομικό Αναμνηστικό:</a:t>
            </a:r>
            <a:r>
              <a:rPr lang="el-G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l-G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Ουρική αρθρίτιδα προ 15ετίας</a:t>
            </a:r>
            <a:r>
              <a:rPr lang="el-GR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υπό αγωγή με </a:t>
            </a:r>
            <a:r>
              <a:rPr lang="el-GR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αλοπουρινόλη</a:t>
            </a:r>
            <a:endParaRPr lang="el-GR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l-GR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Καρκίνος προστάτη με δευτεροπαθείς οστικές εντοπίσεις από 4ετίας</a:t>
            </a:r>
          </a:p>
          <a:p>
            <a:pPr lvl="0" algn="just">
              <a:lnSpc>
                <a:spcPct val="200000"/>
              </a:lnSpc>
              <a:spcAft>
                <a:spcPts val="0"/>
              </a:spcAft>
            </a:pPr>
            <a:r>
              <a:rPr lang="el-GR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l-GR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Χορηγήθηκε ορμονική θεραπεία </a:t>
            </a:r>
            <a:endParaRPr lang="el-GR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l-GR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Στεφανιαία νόσος υπό αγωγή με </a:t>
            </a:r>
            <a:r>
              <a:rPr lang="el-GR" dirty="0" err="1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ραμιπρίλη</a:t>
            </a:r>
            <a:r>
              <a:rPr lang="el-GR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dirty="0" err="1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μετοπρολόλη</a:t>
            </a:r>
            <a:r>
              <a:rPr lang="el-GR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dirty="0" err="1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ακετυλοσαλικυλικό</a:t>
            </a:r>
            <a:r>
              <a:rPr lang="el-GR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οξύ,    </a:t>
            </a:r>
            <a:r>
              <a:rPr lang="el-GR" dirty="0" err="1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σιμβαστατίνη</a:t>
            </a:r>
            <a:r>
              <a:rPr lang="el-GR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dirty="0" err="1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φουροσεμίδη</a:t>
            </a:r>
            <a:r>
              <a:rPr lang="el-GR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από 3ετίας</a:t>
            </a:r>
            <a:endParaRPr lang="el-GR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el-GR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Χρόνια νεφρική νόσος σταδίου ΙΙΙ γνωστή από 2ετίας. Προ μηνός </a:t>
            </a:r>
            <a:r>
              <a:rPr lang="el-GR" dirty="0" err="1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κρεατινίνη</a:t>
            </a:r>
            <a:r>
              <a:rPr lang="el-GR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1.4 </a:t>
            </a:r>
            <a:r>
              <a:rPr lang="en-US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mg</a:t>
            </a:r>
            <a:r>
              <a:rPr lang="el-GR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dl</a:t>
            </a:r>
            <a:r>
              <a:rPr lang="el-GR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eGFR</a:t>
            </a:r>
            <a:r>
              <a:rPr lang="el-GR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50 </a:t>
            </a:r>
            <a:r>
              <a:rPr lang="en-US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ml</a:t>
            </a:r>
            <a:r>
              <a:rPr lang="el-GR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min</a:t>
            </a:r>
            <a:r>
              <a:rPr lang="el-GR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l-GR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718457" y="566057"/>
            <a:ext cx="7794171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Περίπτωση 1</a:t>
            </a:r>
            <a:endParaRPr lang="el-GR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19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794658" y="1182914"/>
            <a:ext cx="747848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Περίπτωση 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l-GR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l-G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l-GR" sz="2000" b="1" dirty="0"/>
              <a:t>Επιπρόσθετες εργαστηριακές </a:t>
            </a:r>
            <a:r>
              <a:rPr lang="el-GR" sz="2000" b="1" dirty="0" smtClean="0"/>
              <a:t>εξετάσεις</a:t>
            </a:r>
            <a:endParaRPr lang="en-US" sz="2000" b="1" dirty="0" smtClean="0"/>
          </a:p>
          <a:p>
            <a:pPr algn="just">
              <a:lnSpc>
                <a:spcPct val="150000"/>
              </a:lnSpc>
            </a:pPr>
            <a:r>
              <a:rPr lang="el-GR" sz="2000" dirty="0" smtClean="0"/>
              <a:t>Κατά </a:t>
            </a:r>
            <a:r>
              <a:rPr lang="el-GR" sz="2000" dirty="0"/>
              <a:t>την εισαγωγή διενεργήθηκε υπερηχογράφημα νεφρών που ανέδειξε </a:t>
            </a:r>
            <a:r>
              <a:rPr lang="el-GR" sz="2000" dirty="0" err="1"/>
              <a:t>νεφρούς</a:t>
            </a:r>
            <a:r>
              <a:rPr lang="el-GR" sz="2000" dirty="0"/>
              <a:t> μικρού μεγέθους (&lt; 9</a:t>
            </a:r>
            <a:r>
              <a:rPr lang="en-US" sz="2000" dirty="0"/>
              <a:t>cm</a:t>
            </a:r>
            <a:r>
              <a:rPr lang="el-GR" sz="2000" dirty="0"/>
              <a:t>) με ελαττωμένο πάχος φλοιού και ασάφεια </a:t>
            </a:r>
            <a:r>
              <a:rPr lang="el-GR" sz="2000" dirty="0" err="1"/>
              <a:t>φλοιομυελώδους</a:t>
            </a:r>
            <a:r>
              <a:rPr lang="el-GR" sz="2000" dirty="0"/>
              <a:t> μοίρας. Δεν παρατηρείται διάταση των </a:t>
            </a:r>
            <a:r>
              <a:rPr lang="el-GR" sz="2000" dirty="0" err="1"/>
              <a:t>πυελοκαλυκικών</a:t>
            </a:r>
            <a:r>
              <a:rPr lang="el-GR" sz="2000" dirty="0"/>
              <a:t> συστημάτων. Προσδιορίστηκαν επίσης τα επίπεδα της </a:t>
            </a:r>
            <a:r>
              <a:rPr lang="el-GR" sz="2000" dirty="0" err="1"/>
              <a:t>παραθορμόνης</a:t>
            </a:r>
            <a:r>
              <a:rPr lang="el-GR" sz="2000" dirty="0"/>
              <a:t> τα οποία ήταν 403 </a:t>
            </a:r>
            <a:r>
              <a:rPr lang="en-US" sz="2000" dirty="0" err="1"/>
              <a:t>pg</a:t>
            </a:r>
            <a:r>
              <a:rPr lang="el-GR" sz="2000" dirty="0"/>
              <a:t>/</a:t>
            </a:r>
            <a:r>
              <a:rPr lang="en-US" sz="2000" dirty="0"/>
              <a:t>ml</a:t>
            </a:r>
            <a:r>
              <a:rPr lang="el-GR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7350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794658" y="1182914"/>
            <a:ext cx="7478486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Περίπτωση 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l-GR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l-G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/>
            <a:r>
              <a:rPr lang="el-G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Ποιο είναι το πιθανότερο πρωτοπαθές αίτιο της νεφρικής νόσου;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707572" y="3033486"/>
            <a:ext cx="747848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sz="2000" dirty="0" smtClean="0"/>
              <a:t>Μακρό ιστορικό </a:t>
            </a:r>
            <a:r>
              <a:rPr lang="el-GR" sz="2000" dirty="0" err="1" smtClean="0"/>
              <a:t>νυκτουρίας</a:t>
            </a:r>
            <a:r>
              <a:rPr lang="el-GR" sz="2000" dirty="0" smtClean="0"/>
              <a:t> και δίψας από μικρή ηλικία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Συγγενής/ Κληρονομική νόσος των νεφρών 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Νεφρονόφθιση</a:t>
            </a:r>
            <a:endParaRPr lang="el-G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el-GR" sz="1600" dirty="0" smtClean="0"/>
              <a:t>Σπάνιες γενετικές διαταραχές με διάμεση </a:t>
            </a:r>
            <a:r>
              <a:rPr lang="el-GR" sz="1600" dirty="0" err="1" smtClean="0"/>
              <a:t>ίνωση</a:t>
            </a:r>
            <a:r>
              <a:rPr lang="el-GR" sz="1600" dirty="0" smtClean="0"/>
              <a:t>, </a:t>
            </a:r>
            <a:r>
              <a:rPr lang="el-GR" sz="1600" dirty="0" err="1" smtClean="0"/>
              <a:t>σωληναριακή</a:t>
            </a:r>
            <a:r>
              <a:rPr lang="el-GR" sz="1600" dirty="0" smtClean="0"/>
              <a:t> ατροφία, δημιουργία </a:t>
            </a:r>
            <a:r>
              <a:rPr lang="el-GR" sz="1600" dirty="0" err="1" smtClean="0"/>
              <a:t>κύστεων</a:t>
            </a:r>
            <a:r>
              <a:rPr lang="el-GR" sz="1600" dirty="0" smtClean="0"/>
              <a:t> στη μυελώδη μοίρα του νεφρού</a:t>
            </a: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el-GR" sz="1600" dirty="0"/>
              <a:t> </a:t>
            </a:r>
            <a:r>
              <a:rPr lang="el-GR" sz="1600" dirty="0" err="1" smtClean="0"/>
              <a:t>Αυτοσωματικό</a:t>
            </a:r>
            <a:r>
              <a:rPr lang="el-GR" sz="1600" dirty="0" smtClean="0"/>
              <a:t> υπολειπόμενο γονίδιο</a:t>
            </a:r>
            <a:endParaRPr lang="el-GR" sz="1600" dirty="0"/>
          </a:p>
        </p:txBody>
      </p:sp>
    </p:spTree>
    <p:extLst>
      <p:ext uri="{BB962C8B-B14F-4D97-AF65-F5344CB8AC3E}">
        <p14:creationId xmlns:p14="http://schemas.microsoft.com/office/powerpoint/2010/main" val="1611105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794658" y="736599"/>
            <a:ext cx="7478486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Περίπτωση 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l-GR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l-G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spcBef>
                <a:spcPts val="600"/>
              </a:spcBef>
            </a:pPr>
            <a:r>
              <a:rPr lang="el-G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Ποια ήταν η πιθανή αλληλουχία των συμβάντων </a:t>
            </a:r>
            <a:endParaRPr lang="el-G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>
              <a:spcBef>
                <a:spcPts val="600"/>
              </a:spcBef>
            </a:pP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που </a:t>
            </a:r>
            <a:r>
              <a:rPr lang="el-G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οδήγησαν στην εισαγωγή;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794658" y="3011715"/>
            <a:ext cx="747848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l-GR" sz="2000" dirty="0" smtClean="0"/>
              <a:t>Πολυουρία, Πολυδιψία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l-GR" sz="2000" dirty="0" err="1" smtClean="0"/>
              <a:t>Νυκτουρία</a:t>
            </a:r>
            <a:r>
              <a:rPr lang="el-GR" sz="2000" dirty="0" smtClean="0"/>
              <a:t>- Ενούρηση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l-GR" sz="2000" dirty="0" smtClean="0"/>
              <a:t>Διαταραχή συμπυκνωτικής ικανότητας ούρων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l-GR" sz="2000" dirty="0" smtClean="0"/>
              <a:t>Προοδευτική επιδείνωση νεφρικής λειτουργίας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l-GR" sz="2000" dirty="0" smtClean="0"/>
              <a:t>Εμφάνισης αναιμίας, νεφρικής οστικής νόσου, δευτεροπαθούς </a:t>
            </a:r>
            <a:r>
              <a:rPr lang="el-GR" sz="2000" dirty="0" err="1" smtClean="0"/>
              <a:t>υπερπαραθυρεοειδισμού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795094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762000" y="1262305"/>
            <a:ext cx="794657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b="1" dirty="0"/>
              <a:t>Κληρονομικό </a:t>
            </a:r>
            <a:r>
              <a:rPr lang="el-GR" b="1" dirty="0" smtClean="0"/>
              <a:t>Αναμνηστικό</a:t>
            </a:r>
          </a:p>
          <a:p>
            <a:pPr>
              <a:lnSpc>
                <a:spcPct val="150000"/>
              </a:lnSpc>
            </a:pPr>
            <a:r>
              <a:rPr lang="el-GR" dirty="0" smtClean="0"/>
              <a:t>Γονείς</a:t>
            </a:r>
            <a:r>
              <a:rPr lang="en-US" dirty="0" smtClean="0"/>
              <a:t>:</a:t>
            </a:r>
            <a:r>
              <a:rPr lang="el-GR" dirty="0" smtClean="0"/>
              <a:t> απεβίωσαν </a:t>
            </a:r>
            <a:r>
              <a:rPr lang="el-GR" dirty="0"/>
              <a:t>σε νεαρή ηλικία σε τροχαίο </a:t>
            </a:r>
            <a:r>
              <a:rPr lang="el-GR" dirty="0" smtClean="0"/>
              <a:t>ατύχημα </a:t>
            </a:r>
          </a:p>
          <a:p>
            <a:pPr>
              <a:lnSpc>
                <a:spcPct val="150000"/>
              </a:lnSpc>
            </a:pPr>
            <a:r>
              <a:rPr lang="el-GR" dirty="0" smtClean="0"/>
              <a:t>Μία αδελφή </a:t>
            </a:r>
            <a:r>
              <a:rPr lang="el-GR" dirty="0"/>
              <a:t>ηλικίας 70 ετών με ιστορικό αρτηριακής </a:t>
            </a:r>
            <a:r>
              <a:rPr lang="el-GR" dirty="0" smtClean="0"/>
              <a:t>υπέρτασης</a:t>
            </a:r>
          </a:p>
          <a:p>
            <a:pPr>
              <a:lnSpc>
                <a:spcPct val="150000"/>
              </a:lnSpc>
            </a:pPr>
            <a:endParaRPr lang="el-GR" dirty="0"/>
          </a:p>
          <a:p>
            <a:pPr>
              <a:lnSpc>
                <a:spcPct val="150000"/>
              </a:lnSpc>
            </a:pPr>
            <a:r>
              <a:rPr lang="el-GR" b="1" dirty="0"/>
              <a:t>Συνήθειες και τρόπος </a:t>
            </a:r>
            <a:r>
              <a:rPr lang="el-GR" b="1" dirty="0" smtClean="0"/>
              <a:t>ζωής</a:t>
            </a:r>
          </a:p>
          <a:p>
            <a:pPr>
              <a:lnSpc>
                <a:spcPct val="150000"/>
              </a:lnSpc>
            </a:pPr>
            <a:r>
              <a:rPr lang="el-GR" dirty="0"/>
              <a:t>Σ</a:t>
            </a:r>
            <a:r>
              <a:rPr lang="el-GR" dirty="0" smtClean="0"/>
              <a:t>υνταξιούχος αγρότης  </a:t>
            </a:r>
          </a:p>
          <a:p>
            <a:pPr>
              <a:lnSpc>
                <a:spcPct val="150000"/>
              </a:lnSpc>
            </a:pPr>
            <a:r>
              <a:rPr lang="el-GR" dirty="0" smtClean="0"/>
              <a:t>Διακοπή καπνίσματος </a:t>
            </a:r>
            <a:r>
              <a:rPr lang="el-GR" dirty="0"/>
              <a:t>προ </a:t>
            </a:r>
            <a:r>
              <a:rPr lang="el-GR" dirty="0" smtClean="0"/>
              <a:t>20ετίας </a:t>
            </a:r>
          </a:p>
          <a:p>
            <a:pPr>
              <a:lnSpc>
                <a:spcPct val="150000"/>
              </a:lnSpc>
            </a:pPr>
            <a:r>
              <a:rPr lang="el-GR" dirty="0" smtClean="0"/>
              <a:t>Κατανάλωση αλκοόλ (-)</a:t>
            </a:r>
          </a:p>
          <a:p>
            <a:pPr>
              <a:lnSpc>
                <a:spcPct val="150000"/>
              </a:lnSpc>
            </a:pPr>
            <a:r>
              <a:rPr lang="el-GR" dirty="0"/>
              <a:t>Α</a:t>
            </a:r>
            <a:r>
              <a:rPr lang="el-GR" dirty="0" smtClean="0"/>
              <a:t>λλεργίες </a:t>
            </a:r>
            <a:r>
              <a:rPr lang="el-GR" dirty="0"/>
              <a:t>σε </a:t>
            </a:r>
            <a:r>
              <a:rPr lang="el-GR" dirty="0" smtClean="0"/>
              <a:t>φάρμακα (-)</a:t>
            </a:r>
            <a:endParaRPr lang="el-GR" dirty="0"/>
          </a:p>
          <a:p>
            <a:pPr>
              <a:lnSpc>
                <a:spcPct val="150000"/>
              </a:lnSpc>
            </a:pPr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718457" y="566057"/>
            <a:ext cx="7794171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Περίπτωση 1</a:t>
            </a:r>
            <a:endParaRPr lang="el-GR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773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718457" y="1621533"/>
            <a:ext cx="794657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b="1" dirty="0"/>
              <a:t>Ανασκόπηση </a:t>
            </a:r>
            <a:r>
              <a:rPr lang="el-GR" b="1" dirty="0" smtClean="0"/>
              <a:t>συστημάτων</a:t>
            </a:r>
          </a:p>
          <a:p>
            <a:pPr algn="just">
              <a:lnSpc>
                <a:spcPct val="150000"/>
              </a:lnSpc>
            </a:pPr>
            <a:r>
              <a:rPr lang="el-GR" dirty="0"/>
              <a:t>Δ</a:t>
            </a:r>
            <a:r>
              <a:rPr lang="el-GR" dirty="0" smtClean="0"/>
              <a:t>ύσπνοια </a:t>
            </a:r>
            <a:r>
              <a:rPr lang="el-GR" dirty="0"/>
              <a:t>στην </a:t>
            </a:r>
            <a:r>
              <a:rPr lang="el-GR" dirty="0" smtClean="0"/>
              <a:t>κατάκλιση και οιδήματα </a:t>
            </a:r>
            <a:r>
              <a:rPr lang="el-GR" dirty="0"/>
              <a:t>κάτω άκρων. </a:t>
            </a:r>
            <a:r>
              <a:rPr lang="el-GR" dirty="0" smtClean="0"/>
              <a:t>Δεν αναφέρει βήχα, πυρετό, </a:t>
            </a:r>
            <a:r>
              <a:rPr lang="el-GR" dirty="0" err="1" smtClean="0"/>
              <a:t>οπισθοστερνικό</a:t>
            </a:r>
            <a:r>
              <a:rPr lang="el-GR" dirty="0" smtClean="0"/>
              <a:t> άλγος. </a:t>
            </a:r>
          </a:p>
          <a:p>
            <a:pPr algn="just">
              <a:lnSpc>
                <a:spcPct val="150000"/>
              </a:lnSpc>
            </a:pPr>
            <a:r>
              <a:rPr lang="el-GR" dirty="0" smtClean="0"/>
              <a:t>Διάχυτο κοιλιακό άλγος, μετεωρισμός, ανορεξία, ναυτία και μείωση της διούρησης. Δεν αναφέρονται έμετοι, διάρροιες, δυσκοιλιότητα, συχνουρία, </a:t>
            </a:r>
            <a:r>
              <a:rPr lang="el-GR" dirty="0" err="1" smtClean="0"/>
              <a:t>δυσουρικά</a:t>
            </a:r>
            <a:r>
              <a:rPr lang="el-GR" dirty="0" smtClean="0"/>
              <a:t> ενοχλήματα, </a:t>
            </a:r>
            <a:r>
              <a:rPr lang="el-GR" dirty="0" err="1" smtClean="0"/>
              <a:t>νυκτουρία</a:t>
            </a:r>
            <a:r>
              <a:rPr lang="el-GR" dirty="0" smtClean="0"/>
              <a:t>. </a:t>
            </a:r>
          </a:p>
          <a:p>
            <a:pPr algn="just">
              <a:lnSpc>
                <a:spcPct val="150000"/>
              </a:lnSpc>
            </a:pPr>
            <a:r>
              <a:rPr lang="el-GR" dirty="0" smtClean="0"/>
              <a:t>Από τα λοιπά συστήματα δεν αναφέρονται συμπτώματα.</a:t>
            </a:r>
          </a:p>
          <a:p>
            <a:pPr algn="just">
              <a:lnSpc>
                <a:spcPct val="150000"/>
              </a:lnSpc>
            </a:pPr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718457" y="566057"/>
            <a:ext cx="7794171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Περίπτωση 1</a:t>
            </a:r>
            <a:endParaRPr lang="el-GR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93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718457" y="1621533"/>
            <a:ext cx="7946571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b="1" dirty="0"/>
              <a:t>Αντικειμενική εξέταση: </a:t>
            </a:r>
            <a:endParaRPr lang="el-GR" b="1" dirty="0" smtClean="0"/>
          </a:p>
          <a:p>
            <a:pPr algn="just">
              <a:lnSpc>
                <a:spcPct val="150000"/>
              </a:lnSpc>
            </a:pPr>
            <a:r>
              <a:rPr lang="el-GR" dirty="0" smtClean="0"/>
              <a:t>- Παχύσαρκος ασθενής (ΒΜΙ: 30) </a:t>
            </a:r>
          </a:p>
          <a:p>
            <a:pPr algn="just">
              <a:lnSpc>
                <a:spcPct val="150000"/>
              </a:lnSpc>
            </a:pPr>
            <a:r>
              <a:rPr lang="el-GR" dirty="0" smtClean="0"/>
              <a:t>- ΑΠ: 162/92 </a:t>
            </a:r>
            <a:r>
              <a:rPr lang="en-US" dirty="0" smtClean="0"/>
              <a:t>mmHg</a:t>
            </a:r>
            <a:r>
              <a:rPr lang="el-GR" dirty="0" smtClean="0"/>
              <a:t> / </a:t>
            </a:r>
            <a:r>
              <a:rPr lang="el-GR" dirty="0" err="1" smtClean="0"/>
              <a:t>σφύξεις</a:t>
            </a:r>
            <a:r>
              <a:rPr lang="el-GR" dirty="0" smtClean="0"/>
              <a:t>: 72/</a:t>
            </a:r>
            <a:r>
              <a:rPr lang="en-US" dirty="0" smtClean="0"/>
              <a:t>min</a:t>
            </a:r>
            <a:r>
              <a:rPr lang="el-GR" dirty="0" smtClean="0"/>
              <a:t>,  Θ: 36,6</a:t>
            </a:r>
            <a:r>
              <a:rPr lang="el-GR" baseline="30000" dirty="0" smtClean="0"/>
              <a:t>ο</a:t>
            </a:r>
            <a:r>
              <a:rPr lang="en-US" dirty="0" smtClean="0"/>
              <a:t>C</a:t>
            </a:r>
            <a:r>
              <a:rPr lang="el-GR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l-GR" dirty="0" smtClean="0"/>
              <a:t>- Οιδήματα </a:t>
            </a:r>
            <a:r>
              <a:rPr lang="el-GR" dirty="0" err="1"/>
              <a:t>αφήνοντα</a:t>
            </a:r>
            <a:r>
              <a:rPr lang="el-GR" dirty="0"/>
              <a:t> </a:t>
            </a:r>
            <a:r>
              <a:rPr lang="el-GR" dirty="0" err="1"/>
              <a:t>εντύπωμα</a:t>
            </a:r>
            <a:r>
              <a:rPr lang="el-GR" dirty="0"/>
              <a:t> στο κατώτερο τριτημόριο των κνημών </a:t>
            </a:r>
            <a:r>
              <a:rPr lang="el-GR" dirty="0" err="1" smtClean="0"/>
              <a:t>άμφω</a:t>
            </a:r>
            <a:endParaRPr lang="el-GR" b="1" dirty="0" smtClean="0"/>
          </a:p>
          <a:p>
            <a:pPr algn="just">
              <a:lnSpc>
                <a:spcPct val="150000"/>
              </a:lnSpc>
            </a:pPr>
            <a:r>
              <a:rPr lang="el-GR" dirty="0" smtClean="0"/>
              <a:t>- </a:t>
            </a:r>
            <a:r>
              <a:rPr lang="el-GR" dirty="0" err="1" smtClean="0"/>
              <a:t>Υποτρίζοντες</a:t>
            </a:r>
            <a:r>
              <a:rPr lang="el-GR" dirty="0" smtClean="0"/>
              <a:t> </a:t>
            </a:r>
            <a:r>
              <a:rPr lang="el-GR" dirty="0"/>
              <a:t>πνευμονικών βάσεων </a:t>
            </a:r>
            <a:r>
              <a:rPr lang="el-GR" dirty="0" err="1" smtClean="0"/>
              <a:t>άμφω</a:t>
            </a:r>
            <a:endParaRPr lang="el-GR" dirty="0" smtClean="0"/>
          </a:p>
          <a:p>
            <a:pPr algn="just">
              <a:lnSpc>
                <a:spcPct val="150000"/>
              </a:lnSpc>
            </a:pPr>
            <a:r>
              <a:rPr lang="el-GR" dirty="0" smtClean="0"/>
              <a:t>  </a:t>
            </a:r>
            <a:r>
              <a:rPr lang="el-GR" dirty="0" err="1" smtClean="0"/>
              <a:t>Ολοσυστολικό</a:t>
            </a:r>
            <a:r>
              <a:rPr lang="el-GR" dirty="0" smtClean="0"/>
              <a:t> </a:t>
            </a:r>
            <a:r>
              <a:rPr lang="el-GR" dirty="0"/>
              <a:t>φύσημα στην εστία ακροάσεως της αορτικής βαλβίδας. </a:t>
            </a:r>
            <a:endParaRPr lang="el-GR" dirty="0" smtClean="0"/>
          </a:p>
          <a:p>
            <a:pPr algn="just">
              <a:lnSpc>
                <a:spcPct val="150000"/>
              </a:lnSpc>
            </a:pPr>
            <a:r>
              <a:rPr lang="el-GR" dirty="0" smtClean="0"/>
              <a:t>- Μειωμένοι </a:t>
            </a:r>
            <a:r>
              <a:rPr lang="el-GR" dirty="0"/>
              <a:t>εντερικοί ήχοι. </a:t>
            </a:r>
            <a:r>
              <a:rPr lang="el-GR" dirty="0" smtClean="0"/>
              <a:t>Αμβλύτητα κατά την επίκρουση κοιλίας με </a:t>
            </a:r>
            <a:r>
              <a:rPr lang="el-GR" dirty="0"/>
              <a:t>συνοδό </a:t>
            </a:r>
            <a:r>
              <a:rPr lang="el-GR" dirty="0" smtClean="0"/>
              <a:t> </a:t>
            </a:r>
          </a:p>
          <a:p>
            <a:pPr algn="just">
              <a:lnSpc>
                <a:spcPct val="150000"/>
              </a:lnSpc>
            </a:pPr>
            <a:r>
              <a:rPr lang="el-GR" dirty="0"/>
              <a:t> </a:t>
            </a:r>
            <a:r>
              <a:rPr lang="el-GR" dirty="0" smtClean="0"/>
              <a:t>  ήπιο </a:t>
            </a:r>
            <a:r>
              <a:rPr lang="el-GR" dirty="0"/>
              <a:t>άλγος κατά την εν τω </a:t>
            </a:r>
            <a:r>
              <a:rPr lang="el-GR" dirty="0" err="1"/>
              <a:t>βάθει</a:t>
            </a:r>
            <a:r>
              <a:rPr lang="el-GR" dirty="0"/>
              <a:t> ψηλάφηση, χωρίς </a:t>
            </a:r>
            <a:r>
              <a:rPr lang="el-GR" dirty="0" err="1"/>
              <a:t>αναπηδώσα</a:t>
            </a:r>
            <a:r>
              <a:rPr lang="el-GR" dirty="0"/>
              <a:t> ευαισθησία. </a:t>
            </a:r>
          </a:p>
          <a:p>
            <a:pPr algn="just">
              <a:lnSpc>
                <a:spcPct val="150000"/>
              </a:lnSpc>
            </a:pPr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718457" y="566057"/>
            <a:ext cx="7794171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Περίπτωση 1</a:t>
            </a:r>
            <a:endParaRPr lang="el-GR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12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718457" y="1621533"/>
            <a:ext cx="794657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b="1" dirty="0"/>
              <a:t>Βασικές εργαστηριακές εξετάσεις: </a:t>
            </a:r>
            <a:endParaRPr lang="el-GR" b="1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- </a:t>
            </a:r>
            <a:r>
              <a:rPr lang="en-US" dirty="0" err="1" smtClean="0"/>
              <a:t>Hct</a:t>
            </a:r>
            <a:r>
              <a:rPr lang="el-GR" dirty="0"/>
              <a:t>: 32,4%, </a:t>
            </a:r>
            <a:r>
              <a:rPr lang="en-US" dirty="0" err="1"/>
              <a:t>Hb</a:t>
            </a:r>
            <a:r>
              <a:rPr lang="el-GR" dirty="0"/>
              <a:t> 10,6 </a:t>
            </a:r>
            <a:r>
              <a:rPr lang="en-US" dirty="0"/>
              <a:t>g</a:t>
            </a:r>
            <a:r>
              <a:rPr lang="el-GR" dirty="0"/>
              <a:t>/</a:t>
            </a:r>
            <a:r>
              <a:rPr lang="en-US" dirty="0" smtClean="0"/>
              <a:t>dl</a:t>
            </a:r>
            <a:endParaRPr lang="el-GR" dirty="0" smtClean="0"/>
          </a:p>
          <a:p>
            <a:pPr algn="just">
              <a:lnSpc>
                <a:spcPct val="150000"/>
              </a:lnSpc>
            </a:pPr>
            <a:r>
              <a:rPr lang="el-GR" dirty="0" smtClean="0"/>
              <a:t>- Σάκχαρο</a:t>
            </a:r>
            <a:r>
              <a:rPr lang="el-GR" dirty="0"/>
              <a:t>: 126 </a:t>
            </a:r>
            <a:r>
              <a:rPr lang="en-US" dirty="0"/>
              <a:t>mg</a:t>
            </a:r>
            <a:r>
              <a:rPr lang="el-GR" dirty="0"/>
              <a:t>/</a:t>
            </a:r>
            <a:r>
              <a:rPr lang="en-US" dirty="0" err="1"/>
              <a:t>dL</a:t>
            </a:r>
            <a:r>
              <a:rPr lang="el-GR" dirty="0"/>
              <a:t>, ουρία: 235 </a:t>
            </a:r>
            <a:r>
              <a:rPr lang="en-US" dirty="0"/>
              <a:t>mg</a:t>
            </a:r>
            <a:r>
              <a:rPr lang="el-GR" dirty="0"/>
              <a:t>/</a:t>
            </a:r>
            <a:r>
              <a:rPr lang="en-US" dirty="0"/>
              <a:t>dl</a:t>
            </a:r>
            <a:r>
              <a:rPr lang="el-GR" dirty="0"/>
              <a:t>, </a:t>
            </a:r>
            <a:r>
              <a:rPr lang="el-GR" dirty="0" err="1"/>
              <a:t>κρεατινίνη</a:t>
            </a:r>
            <a:r>
              <a:rPr lang="el-GR" dirty="0"/>
              <a:t>: 8.3 </a:t>
            </a:r>
            <a:r>
              <a:rPr lang="en-US" dirty="0"/>
              <a:t>mg</a:t>
            </a:r>
            <a:r>
              <a:rPr lang="el-GR" dirty="0"/>
              <a:t>/</a:t>
            </a:r>
            <a:r>
              <a:rPr lang="en-US" dirty="0"/>
              <a:t>dl</a:t>
            </a:r>
            <a:r>
              <a:rPr lang="el-GR" dirty="0"/>
              <a:t>, </a:t>
            </a:r>
            <a:endParaRPr lang="el-GR" dirty="0" smtClean="0"/>
          </a:p>
          <a:p>
            <a:pPr algn="just">
              <a:lnSpc>
                <a:spcPct val="150000"/>
              </a:lnSpc>
            </a:pPr>
            <a:r>
              <a:rPr lang="el-GR" dirty="0" smtClean="0"/>
              <a:t>  </a:t>
            </a:r>
            <a:r>
              <a:rPr lang="en-US" dirty="0" smtClean="0"/>
              <a:t>Na</a:t>
            </a:r>
            <a:r>
              <a:rPr lang="el-GR" dirty="0" smtClean="0"/>
              <a:t>: </a:t>
            </a:r>
            <a:r>
              <a:rPr lang="el-GR" dirty="0"/>
              <a:t>143 </a:t>
            </a:r>
            <a:r>
              <a:rPr lang="en-US" dirty="0" err="1"/>
              <a:t>mEq</a:t>
            </a:r>
            <a:r>
              <a:rPr lang="el-GR" dirty="0"/>
              <a:t>/</a:t>
            </a:r>
            <a:r>
              <a:rPr lang="en-US" dirty="0"/>
              <a:t>L</a:t>
            </a:r>
            <a:r>
              <a:rPr lang="el-GR" dirty="0"/>
              <a:t>, </a:t>
            </a:r>
            <a:r>
              <a:rPr lang="en-US" dirty="0" smtClean="0"/>
              <a:t>K</a:t>
            </a:r>
            <a:r>
              <a:rPr lang="el-GR" dirty="0" smtClean="0"/>
              <a:t>: </a:t>
            </a:r>
            <a:r>
              <a:rPr lang="el-GR" dirty="0"/>
              <a:t>5.2 </a:t>
            </a:r>
            <a:r>
              <a:rPr lang="en-US" dirty="0" err="1"/>
              <a:t>mEq</a:t>
            </a:r>
            <a:r>
              <a:rPr lang="el-GR" dirty="0"/>
              <a:t>/</a:t>
            </a:r>
            <a:r>
              <a:rPr lang="en-US" dirty="0"/>
              <a:t>L</a:t>
            </a:r>
            <a:r>
              <a:rPr lang="el-GR" dirty="0"/>
              <a:t>, </a:t>
            </a:r>
            <a:r>
              <a:rPr lang="en-US" dirty="0" smtClean="0"/>
              <a:t>SGOT:</a:t>
            </a:r>
            <a:r>
              <a:rPr lang="el-GR" dirty="0" smtClean="0"/>
              <a:t> </a:t>
            </a:r>
            <a:r>
              <a:rPr lang="el-GR" dirty="0"/>
              <a:t>32 </a:t>
            </a:r>
            <a:r>
              <a:rPr lang="en-US" dirty="0"/>
              <a:t>IU</a:t>
            </a:r>
            <a:r>
              <a:rPr lang="el-GR" dirty="0"/>
              <a:t>/</a:t>
            </a:r>
            <a:r>
              <a:rPr lang="en-US" dirty="0"/>
              <a:t>L</a:t>
            </a:r>
            <a:r>
              <a:rPr lang="el-GR" dirty="0"/>
              <a:t>, </a:t>
            </a:r>
            <a:r>
              <a:rPr lang="en-US" dirty="0" smtClean="0"/>
              <a:t>SGPT:</a:t>
            </a:r>
            <a:r>
              <a:rPr lang="el-GR" dirty="0" smtClean="0"/>
              <a:t> </a:t>
            </a:r>
            <a:r>
              <a:rPr lang="el-GR" dirty="0"/>
              <a:t>27 </a:t>
            </a:r>
            <a:r>
              <a:rPr lang="en-US" dirty="0"/>
              <a:t>IU</a:t>
            </a:r>
            <a:r>
              <a:rPr lang="el-GR" dirty="0"/>
              <a:t>/</a:t>
            </a:r>
            <a:r>
              <a:rPr lang="en-US" dirty="0"/>
              <a:t>L</a:t>
            </a:r>
            <a:r>
              <a:rPr lang="el-GR" dirty="0"/>
              <a:t>, γ-</a:t>
            </a:r>
            <a:r>
              <a:rPr lang="en-US" dirty="0"/>
              <a:t>GT</a:t>
            </a:r>
            <a:r>
              <a:rPr lang="el-GR" dirty="0"/>
              <a:t>: 66 </a:t>
            </a:r>
            <a:r>
              <a:rPr lang="en-US" dirty="0"/>
              <a:t>IU</a:t>
            </a:r>
            <a:r>
              <a:rPr lang="el-GR" dirty="0"/>
              <a:t>/</a:t>
            </a:r>
            <a:r>
              <a:rPr lang="en-US" dirty="0"/>
              <a:t>L</a:t>
            </a:r>
            <a:r>
              <a:rPr lang="el-GR" dirty="0"/>
              <a:t>,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TBil</a:t>
            </a:r>
            <a:r>
              <a:rPr lang="el-GR" dirty="0" smtClean="0"/>
              <a:t> </a:t>
            </a:r>
            <a:r>
              <a:rPr lang="el-GR" dirty="0"/>
              <a:t>ολική: 0.86 </a:t>
            </a:r>
            <a:r>
              <a:rPr lang="en-US" dirty="0"/>
              <a:t>g</a:t>
            </a:r>
            <a:r>
              <a:rPr lang="el-GR" dirty="0"/>
              <a:t>/</a:t>
            </a:r>
            <a:r>
              <a:rPr lang="en-US" dirty="0"/>
              <a:t>dl</a:t>
            </a:r>
            <a:r>
              <a:rPr lang="el-GR" dirty="0"/>
              <a:t>.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- </a:t>
            </a:r>
            <a:r>
              <a:rPr lang="el-GR" dirty="0" smtClean="0"/>
              <a:t>Αέρια </a:t>
            </a:r>
            <a:r>
              <a:rPr lang="el-GR" dirty="0"/>
              <a:t>αρτηριακού </a:t>
            </a:r>
            <a:r>
              <a:rPr lang="el-GR" dirty="0" smtClean="0"/>
              <a:t>αίματος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	PH</a:t>
            </a:r>
            <a:r>
              <a:rPr lang="el-GR" dirty="0" smtClean="0"/>
              <a:t> </a:t>
            </a:r>
            <a:r>
              <a:rPr lang="el-GR" dirty="0"/>
              <a:t>7.30, </a:t>
            </a:r>
            <a:r>
              <a:rPr lang="en-US" dirty="0"/>
              <a:t>PO</a:t>
            </a:r>
            <a:r>
              <a:rPr lang="el-GR" baseline="-25000" dirty="0"/>
              <a:t>2</a:t>
            </a:r>
            <a:r>
              <a:rPr lang="el-GR" dirty="0"/>
              <a:t> 70</a:t>
            </a:r>
            <a:r>
              <a:rPr lang="en-US" dirty="0"/>
              <a:t>mmHg</a:t>
            </a:r>
            <a:r>
              <a:rPr lang="el-GR" dirty="0"/>
              <a:t>, </a:t>
            </a:r>
            <a:r>
              <a:rPr lang="en-US" dirty="0"/>
              <a:t>PCO</a:t>
            </a:r>
            <a:r>
              <a:rPr lang="el-GR" baseline="-25000" dirty="0"/>
              <a:t>2</a:t>
            </a:r>
            <a:r>
              <a:rPr lang="el-GR" dirty="0"/>
              <a:t> 32</a:t>
            </a:r>
            <a:r>
              <a:rPr lang="en-US" dirty="0"/>
              <a:t>mmHg</a:t>
            </a:r>
            <a:r>
              <a:rPr lang="el-GR" dirty="0"/>
              <a:t>, </a:t>
            </a:r>
            <a:r>
              <a:rPr lang="en-US" dirty="0"/>
              <a:t>HCO</a:t>
            </a:r>
            <a:r>
              <a:rPr lang="el-GR" baseline="-25000" dirty="0"/>
              <a:t>3</a:t>
            </a:r>
            <a:r>
              <a:rPr lang="el-GR" dirty="0"/>
              <a:t> 14, </a:t>
            </a:r>
            <a:r>
              <a:rPr lang="en-US" dirty="0"/>
              <a:t>SO</a:t>
            </a:r>
            <a:r>
              <a:rPr lang="el-GR" baseline="-25000" dirty="0"/>
              <a:t>2</a:t>
            </a:r>
            <a:r>
              <a:rPr lang="el-GR" dirty="0"/>
              <a:t> 92%.</a:t>
            </a:r>
          </a:p>
          <a:p>
            <a:pPr algn="just">
              <a:lnSpc>
                <a:spcPct val="150000"/>
              </a:lnSpc>
            </a:pPr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718457" y="566057"/>
            <a:ext cx="7794171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Περίπτωση 1</a:t>
            </a:r>
            <a:endParaRPr lang="el-GR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75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περιεχομένου 2"/>
          <p:cNvSpPr>
            <a:spLocks noGrp="1"/>
          </p:cNvSpPr>
          <p:nvPr>
            <p:ph idx="1"/>
          </p:nvPr>
        </p:nvSpPr>
        <p:spPr>
          <a:xfrm>
            <a:off x="628650" y="2725738"/>
            <a:ext cx="7886700" cy="1155700"/>
          </a:xfrm>
        </p:spPr>
        <p:txBody>
          <a:bodyPr>
            <a:normAutofit/>
          </a:bodyPr>
          <a:lstStyle/>
          <a:p>
            <a:pPr marL="0" indent="0" algn="ctr">
              <a:buFontTx/>
              <a:buNone/>
            </a:pPr>
            <a:r>
              <a:rPr lang="el-GR" altLang="el-GR" b="1" dirty="0" smtClean="0">
                <a:cs typeface="Tahoma" panose="020B0604030504040204" pitchFamily="34" charset="0"/>
              </a:rPr>
              <a:t>Τρέχουσα διάγνωση</a:t>
            </a:r>
            <a:endParaRPr lang="en-US" altLang="el-GR" b="1" dirty="0" smtClean="0">
              <a:cs typeface="Tahoma" panose="020B0604030504040204" pitchFamily="34" charset="0"/>
            </a:endParaRPr>
          </a:p>
          <a:p>
            <a:pPr marL="0" indent="0" algn="ctr">
              <a:buFontTx/>
              <a:buNone/>
            </a:pPr>
            <a:r>
              <a:rPr lang="en-US" altLang="el-GR" b="1" dirty="0" smtClean="0">
                <a:cs typeface="Tahoma" panose="020B0604030504040204" pitchFamily="34" charset="0"/>
              </a:rPr>
              <a:t>?</a:t>
            </a:r>
            <a:endParaRPr lang="el-GR" altLang="el-GR" dirty="0" smtClean="0">
              <a:cs typeface="Tahoma" panose="020B0604030504040204" pitchFamily="34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718457" y="566057"/>
            <a:ext cx="7794171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Περίπτωση 1</a:t>
            </a:r>
            <a:endParaRPr lang="el-GR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39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περιεχομένου 2"/>
          <p:cNvSpPr>
            <a:spLocks noGrp="1"/>
          </p:cNvSpPr>
          <p:nvPr>
            <p:ph idx="1"/>
          </p:nvPr>
        </p:nvSpPr>
        <p:spPr>
          <a:xfrm>
            <a:off x="628650" y="2725738"/>
            <a:ext cx="7886700" cy="115570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FontTx/>
              <a:buNone/>
            </a:pPr>
            <a:r>
              <a:rPr lang="el-GR" altLang="el-GR" b="1" dirty="0" smtClean="0">
                <a:cs typeface="Tahoma" panose="020B0604030504040204" pitchFamily="34" charset="0"/>
              </a:rPr>
              <a:t>Τρέχουσα διάγνωση</a:t>
            </a:r>
            <a:endParaRPr lang="en-US" altLang="el-GR" b="1" dirty="0" smtClean="0">
              <a:cs typeface="Tahoma" panose="020B0604030504040204" pitchFamily="34" charset="0"/>
            </a:endParaRPr>
          </a:p>
          <a:p>
            <a:pPr marL="0" indent="0" algn="ctr">
              <a:buFontTx/>
              <a:buNone/>
            </a:pPr>
            <a:r>
              <a:rPr lang="el-GR" altLang="el-GR" b="1" dirty="0" smtClean="0">
                <a:cs typeface="Tahoma" panose="020B0604030504040204" pitchFamily="34" charset="0"/>
              </a:rPr>
              <a:t>Οξεία νεφρική βλάβη</a:t>
            </a:r>
            <a:r>
              <a:rPr lang="en-US" altLang="el-GR" b="1" dirty="0" smtClean="0">
                <a:cs typeface="Tahoma" panose="020B0604030504040204" pitchFamily="34" charset="0"/>
              </a:rPr>
              <a:t> </a:t>
            </a:r>
            <a:r>
              <a:rPr lang="el-GR" altLang="el-GR" b="1" dirty="0" smtClean="0">
                <a:cs typeface="Tahoma" panose="020B0604030504040204" pitchFamily="34" charset="0"/>
              </a:rPr>
              <a:t>σε έδαφος </a:t>
            </a:r>
          </a:p>
          <a:p>
            <a:pPr marL="0" indent="0" algn="ctr">
              <a:buFontTx/>
              <a:buNone/>
            </a:pPr>
            <a:r>
              <a:rPr lang="el-GR" altLang="el-GR" b="1" dirty="0" smtClean="0">
                <a:cs typeface="Tahoma" panose="020B0604030504040204" pitchFamily="34" charset="0"/>
              </a:rPr>
              <a:t>Χρόνιας Νεφρικής Νόσου</a:t>
            </a:r>
            <a:endParaRPr lang="el-GR" altLang="el-GR" dirty="0" smtClean="0">
              <a:cs typeface="Tahoma" panose="020B0604030504040204" pitchFamily="34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718457" y="566057"/>
            <a:ext cx="7794171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Περίπτωση 1</a:t>
            </a:r>
            <a:endParaRPr lang="el-GR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20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Ορθογώνιο 2"/>
          <p:cNvSpPr/>
          <p:nvPr/>
        </p:nvSpPr>
        <p:spPr>
          <a:xfrm>
            <a:off x="653141" y="1937657"/>
            <a:ext cx="783771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  <a:spcAft>
                <a:spcPts val="0"/>
              </a:spcAft>
            </a:pPr>
            <a:r>
              <a:rPr lang="el-GR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Επιπρόσθετες εργαστηριακές εξετάσεις</a:t>
            </a:r>
          </a:p>
          <a:p>
            <a:pPr algn="just">
              <a:lnSpc>
                <a:spcPct val="200000"/>
              </a:lnSpc>
              <a:spcAft>
                <a:spcPts val="0"/>
              </a:spcAft>
            </a:pPr>
            <a:r>
              <a:rPr lang="el-GR" dirty="0">
                <a:ea typeface="Calibri" panose="020F0502020204030204" pitchFamily="34" charset="0"/>
                <a:cs typeface="Times New Roman" panose="02020603050405020304" pitchFamily="18" charset="0"/>
              </a:rPr>
              <a:t>Υ</a:t>
            </a:r>
            <a:r>
              <a:rPr lang="el-G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περηχογράφημα νεφρών-ουρητήρων-</a:t>
            </a:r>
            <a:r>
              <a:rPr lang="el-GR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κύστεως</a:t>
            </a:r>
            <a:r>
              <a:rPr lang="el-G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-προστάτη</a:t>
            </a:r>
            <a:r>
              <a:rPr lang="en-US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l-GR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  <a:spcAft>
                <a:spcPts val="0"/>
              </a:spcAft>
            </a:pPr>
            <a:r>
              <a:rPr lang="el-G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Σημαντικού βαθμού διάταση του </a:t>
            </a:r>
            <a:r>
              <a:rPr lang="el-GR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πυελοκαλυκικού</a:t>
            </a:r>
            <a:r>
              <a:rPr lang="el-G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συστήματος </a:t>
            </a:r>
            <a:r>
              <a:rPr lang="el-GR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άμφω</a:t>
            </a:r>
            <a:r>
              <a:rPr lang="el-G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200000"/>
              </a:lnSpc>
              <a:spcAft>
                <a:spcPts val="0"/>
              </a:spcAft>
            </a:pPr>
            <a:r>
              <a:rPr lang="el-G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Προστάτης αυξημένων διαστάσεων που πιέζει τους ουρητήρες </a:t>
            </a:r>
            <a:r>
              <a:rPr lang="el-GR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άμφω</a:t>
            </a:r>
            <a:r>
              <a:rPr lang="el-G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και προκαλεί διάταση αυτών.</a:t>
            </a:r>
            <a:endParaRPr lang="el-GR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718457" y="566057"/>
            <a:ext cx="7794171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Περίπτωση 1</a:t>
            </a:r>
            <a:endParaRPr lang="el-GR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141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Ορθογώνιο 2"/>
          <p:cNvSpPr/>
          <p:nvPr/>
        </p:nvSpPr>
        <p:spPr>
          <a:xfrm>
            <a:off x="653141" y="2035629"/>
            <a:ext cx="7837715" cy="1318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Ποιο είναι το αίτιο της </a:t>
            </a:r>
            <a:endParaRPr lang="el-G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>
              <a:lnSpc>
                <a:spcPct val="150000"/>
              </a:lnSpc>
            </a:pP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οξείας </a:t>
            </a: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νεφρικής 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βλάβης;</a:t>
            </a:r>
            <a:endParaRPr lang="el-G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718457" y="566057"/>
            <a:ext cx="7794171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Περίπτωση 1</a:t>
            </a:r>
            <a:endParaRPr lang="el-GR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98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2"/>
          <p:cNvSpPr txBox="1">
            <a:spLocks noChangeArrowheads="1"/>
          </p:cNvSpPr>
          <p:nvPr/>
        </p:nvSpPr>
        <p:spPr bwMode="auto">
          <a:xfrm>
            <a:off x="381000" y="304800"/>
            <a:ext cx="838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l-GR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Μετανεφρική</a:t>
            </a: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(</a:t>
            </a:r>
            <a:r>
              <a:rPr lang="el-GR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εξωνεφρική</a:t>
            </a: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) ΟΝΒ -Αίτια 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729342" y="1292225"/>
            <a:ext cx="8071757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l-GR" i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l-GR" altLang="el-GR" b="1" dirty="0">
                <a:latin typeface="+mn-lt"/>
                <a:cs typeface="Times New Roman" panose="02020603050405020304" pitchFamily="18" charset="0"/>
              </a:rPr>
              <a:t>Πύελος - Ουρητήρες </a:t>
            </a:r>
            <a:endParaRPr lang="el-GR" altLang="el-GR" b="1" dirty="0" smtClean="0">
              <a:latin typeface="+mn-lt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l-GR" altLang="el-GR" b="1" dirty="0">
                <a:latin typeface="+mn-lt"/>
                <a:cs typeface="Times New Roman" panose="02020603050405020304" pitchFamily="18" charset="0"/>
              </a:rPr>
              <a:t>	</a:t>
            </a:r>
            <a:r>
              <a:rPr lang="el-GR" altLang="el-GR" dirty="0" err="1" smtClean="0">
                <a:latin typeface="+mn-lt"/>
                <a:cs typeface="Times New Roman" panose="02020603050405020304" pitchFamily="18" charset="0"/>
              </a:rPr>
              <a:t>Ενδοαυλική</a:t>
            </a:r>
            <a:r>
              <a:rPr lang="el-GR" altLang="el-GR" dirty="0" smtClean="0">
                <a:latin typeface="+mn-lt"/>
                <a:cs typeface="Times New Roman" panose="02020603050405020304" pitchFamily="18" charset="0"/>
              </a:rPr>
              <a:t> </a:t>
            </a:r>
            <a:r>
              <a:rPr lang="el-GR" altLang="el-GR" dirty="0">
                <a:latin typeface="+mn-lt"/>
                <a:cs typeface="Times New Roman" panose="02020603050405020304" pitchFamily="18" charset="0"/>
              </a:rPr>
              <a:t>απόφραξη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el-GR" dirty="0">
                <a:latin typeface="+mn-lt"/>
                <a:cs typeface="Times New Roman" panose="02020603050405020304" pitchFamily="18" charset="0"/>
              </a:rPr>
              <a:t>                  (λίθοι, όγκοι, πήγματα, πύον, μυκητίαση, νέκρωση </a:t>
            </a:r>
            <a:r>
              <a:rPr lang="el-GR" altLang="el-GR" dirty="0" smtClean="0">
                <a:latin typeface="+mn-lt"/>
                <a:cs typeface="Times New Roman" panose="02020603050405020304" pitchFamily="18" charset="0"/>
              </a:rPr>
              <a:t>θηλής)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el-GR" dirty="0">
                <a:latin typeface="+mn-lt"/>
                <a:cs typeface="Times New Roman" panose="02020603050405020304" pitchFamily="18" charset="0"/>
              </a:rPr>
              <a:t>	</a:t>
            </a:r>
            <a:r>
              <a:rPr lang="el-GR" altLang="el-GR" dirty="0" err="1" smtClean="0">
                <a:latin typeface="+mn-lt"/>
                <a:cs typeface="Times New Roman" panose="02020603050405020304" pitchFamily="18" charset="0"/>
              </a:rPr>
              <a:t>Εξωαυλική</a:t>
            </a:r>
            <a:r>
              <a:rPr lang="el-GR" altLang="el-GR" dirty="0" smtClean="0">
                <a:latin typeface="+mn-lt"/>
                <a:cs typeface="Times New Roman" panose="02020603050405020304" pitchFamily="18" charset="0"/>
              </a:rPr>
              <a:t> </a:t>
            </a:r>
            <a:r>
              <a:rPr lang="el-GR" altLang="el-GR" dirty="0">
                <a:latin typeface="+mn-lt"/>
                <a:cs typeface="Times New Roman" panose="02020603050405020304" pitchFamily="18" charset="0"/>
              </a:rPr>
              <a:t>απόφραξη</a:t>
            </a:r>
          </a:p>
          <a:p>
            <a:pPr lvl="1" eaLnBrk="1" hangingPunct="1">
              <a:spcBef>
                <a:spcPct val="50000"/>
              </a:spcBef>
            </a:pPr>
            <a:r>
              <a:rPr lang="el-GR" altLang="el-GR" dirty="0">
                <a:latin typeface="+mn-lt"/>
                <a:cs typeface="Times New Roman" panose="02020603050405020304" pitchFamily="18" charset="0"/>
              </a:rPr>
              <a:t>            (</a:t>
            </a:r>
            <a:r>
              <a:rPr lang="el-GR" altLang="el-GR" dirty="0" err="1">
                <a:latin typeface="+mn-lt"/>
                <a:cs typeface="Times New Roman" panose="02020603050405020304" pitchFamily="18" charset="0"/>
              </a:rPr>
              <a:t>οπισθοπεριτοναϊκή</a:t>
            </a:r>
            <a:r>
              <a:rPr lang="el-GR" altLang="el-GR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l-GR" altLang="el-GR" dirty="0" err="1">
                <a:latin typeface="+mn-lt"/>
                <a:cs typeface="Times New Roman" panose="02020603050405020304" pitchFamily="18" charset="0"/>
              </a:rPr>
              <a:t>ίνωση</a:t>
            </a:r>
            <a:r>
              <a:rPr lang="el-GR" altLang="el-GR" dirty="0">
                <a:latin typeface="+mn-lt"/>
                <a:cs typeface="Times New Roman" panose="02020603050405020304" pitchFamily="18" charset="0"/>
              </a:rPr>
              <a:t>, κακοήθειες)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el-GR" b="1" dirty="0">
                <a:latin typeface="+mn-lt"/>
                <a:cs typeface="Times New Roman" panose="02020603050405020304" pitchFamily="18" charset="0"/>
              </a:rPr>
              <a:t>Ουροδόχος κύστη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el-GR" dirty="0" smtClean="0">
                <a:latin typeface="+mn-lt"/>
                <a:cs typeface="Times New Roman" panose="02020603050405020304" pitchFamily="18" charset="0"/>
              </a:rPr>
              <a:t>	Λίθοι</a:t>
            </a:r>
            <a:r>
              <a:rPr lang="el-GR" altLang="el-GR" dirty="0">
                <a:latin typeface="+mn-lt"/>
                <a:cs typeface="Times New Roman" panose="02020603050405020304" pitchFamily="18" charset="0"/>
              </a:rPr>
              <a:t>, πήγματα, όγκοι, </a:t>
            </a:r>
            <a:r>
              <a:rPr lang="el-GR" altLang="el-GR" dirty="0" err="1">
                <a:latin typeface="+mn-lt"/>
                <a:cs typeface="Times New Roman" panose="02020603050405020304" pitchFamily="18" charset="0"/>
              </a:rPr>
              <a:t>νευρογενής</a:t>
            </a:r>
            <a:r>
              <a:rPr lang="el-GR" altLang="el-GR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l-GR" altLang="el-GR" dirty="0" smtClean="0">
                <a:latin typeface="+mn-lt"/>
                <a:cs typeface="Times New Roman" panose="02020603050405020304" pitchFamily="18" charset="0"/>
              </a:rPr>
              <a:t>κύστη</a:t>
            </a:r>
            <a:endParaRPr lang="el-GR" altLang="el-GR" dirty="0">
              <a:latin typeface="+mn-lt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l-GR" altLang="el-GR" dirty="0" smtClean="0">
                <a:latin typeface="+mn-lt"/>
                <a:cs typeface="Times New Roman" panose="02020603050405020304" pitchFamily="18" charset="0"/>
              </a:rPr>
              <a:t>	</a:t>
            </a:r>
            <a:r>
              <a:rPr lang="el-GR" altLang="el-GR" b="1" dirty="0" smtClean="0">
                <a:latin typeface="+mn-lt"/>
                <a:cs typeface="Times New Roman" panose="02020603050405020304" pitchFamily="18" charset="0"/>
              </a:rPr>
              <a:t>Υπερτροφία </a:t>
            </a:r>
            <a:r>
              <a:rPr lang="el-GR" altLang="el-GR" b="1" dirty="0">
                <a:latin typeface="+mn-lt"/>
                <a:cs typeface="Times New Roman" panose="02020603050405020304" pitchFamily="18" charset="0"/>
              </a:rPr>
              <a:t>/ </a:t>
            </a:r>
            <a:r>
              <a:rPr lang="el-GR" altLang="el-GR" b="1" dirty="0" smtClean="0">
                <a:latin typeface="+mn-lt"/>
                <a:cs typeface="Times New Roman" panose="02020603050405020304" pitchFamily="18" charset="0"/>
              </a:rPr>
              <a:t>καρκίνος προστάτη </a:t>
            </a:r>
            <a:endParaRPr lang="en-US" altLang="el-GR" b="1" dirty="0">
              <a:latin typeface="+mn-lt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l-GR" altLang="el-GR" b="1" dirty="0">
                <a:latin typeface="+mn-lt"/>
                <a:cs typeface="Times New Roman" panose="02020603050405020304" pitchFamily="18" charset="0"/>
              </a:rPr>
              <a:t>Ουρήθρα </a:t>
            </a:r>
            <a:endParaRPr lang="el-GR" altLang="el-GR" b="1" dirty="0" smtClean="0">
              <a:latin typeface="+mn-lt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l-GR" altLang="el-GR" b="1" i="1" dirty="0">
                <a:latin typeface="+mn-lt"/>
                <a:cs typeface="Times New Roman" panose="02020603050405020304" pitchFamily="18" charset="0"/>
              </a:rPr>
              <a:t>	</a:t>
            </a:r>
            <a:r>
              <a:rPr lang="el-GR" altLang="el-GR" i="1" dirty="0" smtClean="0">
                <a:latin typeface="+mn-lt"/>
                <a:cs typeface="Times New Roman" panose="02020603050405020304" pitchFamily="18" charset="0"/>
              </a:rPr>
              <a:t> </a:t>
            </a:r>
            <a:r>
              <a:rPr lang="el-GR" altLang="el-GR" dirty="0" smtClean="0">
                <a:latin typeface="+mn-lt"/>
                <a:cs typeface="Times New Roman" panose="02020603050405020304" pitchFamily="18" charset="0"/>
              </a:rPr>
              <a:t>Στενώματα</a:t>
            </a:r>
            <a:r>
              <a:rPr lang="el-GR" altLang="el-GR" dirty="0">
                <a:latin typeface="+mn-lt"/>
                <a:cs typeface="Times New Roman" panose="02020603050405020304" pitchFamily="18" charset="0"/>
              </a:rPr>
              <a:t>, </a:t>
            </a:r>
            <a:r>
              <a:rPr lang="el-GR" altLang="el-GR" dirty="0" smtClean="0">
                <a:latin typeface="+mn-lt"/>
                <a:cs typeface="Times New Roman" panose="02020603050405020304" pitchFamily="18" charset="0"/>
              </a:rPr>
              <a:t>φίμωση</a:t>
            </a:r>
            <a:endParaRPr lang="el-GR" altLang="el-GR" dirty="0">
              <a:latin typeface="+mn-lt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l-GR" altLang="el-GR" i="1" dirty="0">
                <a:latin typeface="+mn-lt"/>
                <a:cs typeface="Times New Roman" panose="02020603050405020304" pitchFamily="18" charset="0"/>
              </a:rPr>
              <a:t> </a:t>
            </a:r>
            <a:endParaRPr lang="en-US" altLang="el-GR" dirty="0"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03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289152" y="2078038"/>
            <a:ext cx="8686800" cy="5847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8A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itchFamily="18" charset="0"/>
              </a:rPr>
              <a:t>O</a:t>
            </a:r>
            <a:r>
              <a:rPr lang="el-GR" sz="3200" b="1" dirty="0" err="1" smtClean="0">
                <a:solidFill>
                  <a:srgbClr val="8A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itchFamily="18" charset="0"/>
              </a:rPr>
              <a:t>ξεία</a:t>
            </a:r>
            <a:r>
              <a:rPr lang="el-GR" sz="3200" b="1" dirty="0" smtClean="0">
                <a:solidFill>
                  <a:srgbClr val="8A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itchFamily="18" charset="0"/>
              </a:rPr>
              <a:t> Νεφρική Βλάβη</a:t>
            </a:r>
            <a:endParaRPr lang="el-GR" sz="3200" b="1" dirty="0">
              <a:solidFill>
                <a:srgbClr val="8A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22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892627" y="2219236"/>
            <a:ext cx="735874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200000"/>
              </a:lnSpc>
              <a:spcAft>
                <a:spcPts val="0"/>
              </a:spcAft>
            </a:pP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Ποια επιπρόσθετη απεικονιστική εξέταση </a:t>
            </a:r>
          </a:p>
          <a:p>
            <a:pPr lvl="0" algn="ctr">
              <a:lnSpc>
                <a:spcPct val="200000"/>
              </a:lnSpc>
              <a:spcAft>
                <a:spcPts val="0"/>
              </a:spcAft>
            </a:pP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μπορεί να χρειαστεί;</a:t>
            </a:r>
            <a:endParaRPr lang="el-G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718457" y="566057"/>
            <a:ext cx="7794171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Περίπτωση 1</a:t>
            </a:r>
            <a:endParaRPr lang="el-GR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04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892627" y="1718493"/>
            <a:ext cx="7358743" cy="2077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spcBef>
                <a:spcPts val="600"/>
              </a:spcBef>
            </a:pP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Ποια επιπρόσθετη απεικονιστική εξέταση </a:t>
            </a:r>
          </a:p>
          <a:p>
            <a:pPr lvl="0" algn="ctr">
              <a:lnSpc>
                <a:spcPct val="150000"/>
              </a:lnSpc>
              <a:spcBef>
                <a:spcPts val="600"/>
              </a:spcBef>
            </a:pPr>
            <a:r>
              <a:rPr lang="el-G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μπορεί να χρειαστεί;</a:t>
            </a:r>
            <a:endParaRPr lang="el-G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spcBef>
                <a:spcPts val="600"/>
              </a:spcBef>
            </a:pPr>
            <a:r>
              <a:rPr lang="en-US" altLang="el-GR" b="1" dirty="0" smtClean="0">
                <a:cs typeface="Tahoma" panose="020B0604030504040204" pitchFamily="34" charset="0"/>
              </a:rPr>
              <a:t>CT</a:t>
            </a:r>
            <a:r>
              <a:rPr lang="el-GR" altLang="el-GR" b="1" dirty="0" smtClean="0">
                <a:cs typeface="Tahoma" panose="020B0604030504040204" pitchFamily="34" charset="0"/>
              </a:rPr>
              <a:t> άνω-κάτω κοιλίας</a:t>
            </a:r>
            <a:r>
              <a:rPr lang="en-US" altLang="el-GR" b="1" dirty="0" smtClean="0">
                <a:cs typeface="Tahoma" panose="020B0604030504040204" pitchFamily="34" charset="0"/>
              </a:rPr>
              <a:t>,</a:t>
            </a:r>
            <a:r>
              <a:rPr lang="el-GR" altLang="el-GR" b="1" dirty="0" smtClean="0">
                <a:cs typeface="Tahoma" panose="020B0604030504040204" pitchFamily="34" charset="0"/>
              </a:rPr>
              <a:t> </a:t>
            </a:r>
            <a:r>
              <a:rPr lang="en-US" altLang="el-GR" b="1" dirty="0" smtClean="0">
                <a:cs typeface="Tahoma" panose="020B0604030504040204" pitchFamily="34" charset="0"/>
              </a:rPr>
              <a:t>iv </a:t>
            </a:r>
            <a:r>
              <a:rPr lang="el-GR" altLang="el-GR" b="1" dirty="0" smtClean="0">
                <a:cs typeface="Tahoma" panose="020B0604030504040204" pitchFamily="34" charset="0"/>
              </a:rPr>
              <a:t>Πυελογραφία</a:t>
            </a:r>
          </a:p>
          <a:p>
            <a:pPr lvl="2">
              <a:lnSpc>
                <a:spcPct val="150000"/>
              </a:lnSpc>
              <a:spcBef>
                <a:spcPts val="600"/>
              </a:spcBef>
              <a:buFontTx/>
              <a:buNone/>
            </a:pPr>
            <a:r>
              <a:rPr lang="el-GR" altLang="el-GR" dirty="0">
                <a:cs typeface="Tahoma" panose="020B0604030504040204" pitchFamily="34" charset="0"/>
              </a:rPr>
              <a:t>Μέγεθος νεφρών, </a:t>
            </a:r>
            <a:r>
              <a:rPr lang="el-GR" altLang="el-GR" dirty="0" smtClean="0">
                <a:cs typeface="Tahoma" panose="020B0604030504040204" pitchFamily="34" charset="0"/>
              </a:rPr>
              <a:t>λίθοι</a:t>
            </a:r>
            <a:r>
              <a:rPr lang="el-GR" altLang="el-GR" dirty="0">
                <a:cs typeface="Tahoma" panose="020B0604030504040204" pitchFamily="34" charset="0"/>
              </a:rPr>
              <a:t>, </a:t>
            </a:r>
            <a:r>
              <a:rPr lang="el-GR" altLang="el-GR" dirty="0" smtClean="0">
                <a:cs typeface="Tahoma" panose="020B0604030504040204" pitchFamily="34" charset="0"/>
              </a:rPr>
              <a:t>βλάβες </a:t>
            </a:r>
            <a:r>
              <a:rPr lang="el-GR" altLang="el-GR" dirty="0">
                <a:cs typeface="Tahoma" panose="020B0604030504040204" pitchFamily="34" charset="0"/>
              </a:rPr>
              <a:t>από ουρολοιμώξεις, </a:t>
            </a:r>
            <a:r>
              <a:rPr lang="el-GR" altLang="el-GR" dirty="0" smtClean="0">
                <a:cs typeface="Tahoma" panose="020B0604030504040204" pitchFamily="34" charset="0"/>
              </a:rPr>
              <a:t>νεοπλασία</a:t>
            </a:r>
            <a:endParaRPr lang="el-GR" altLang="el-GR" i="1" dirty="0">
              <a:cs typeface="Tahoma" panose="020B0604030504040204" pitchFamily="34" charset="0"/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718457" y="566057"/>
            <a:ext cx="7794171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Περίπτωση 1</a:t>
            </a:r>
            <a:endParaRPr lang="el-GR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85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2314951" y="2231962"/>
            <a:ext cx="46882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l-GR" sz="3600" b="1" dirty="0">
                <a:solidFill>
                  <a:srgbClr val="8A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6" charset="0"/>
              </a:rPr>
              <a:t>Χρόνια Νεφρική </a:t>
            </a:r>
            <a:r>
              <a:rPr lang="el-GR" sz="3600" b="1" dirty="0" smtClean="0">
                <a:solidFill>
                  <a:srgbClr val="8A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6" charset="0"/>
              </a:rPr>
              <a:t>Νόσος</a:t>
            </a:r>
            <a:endParaRPr lang="en-US" sz="3600" b="1" dirty="0">
              <a:solidFill>
                <a:srgbClr val="8A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25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ChangeArrowheads="1"/>
          </p:cNvSpPr>
          <p:nvPr/>
        </p:nvSpPr>
        <p:spPr bwMode="auto">
          <a:xfrm>
            <a:off x="611188" y="1246188"/>
            <a:ext cx="8247062" cy="3781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457200" indent="-455613" eaLnBrk="1" fontAlgn="auto" hangingPunct="1">
              <a:spcBef>
                <a:spcPts val="550"/>
              </a:spcBef>
              <a:spcAft>
                <a:spcPts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endParaRPr lang="el-GR" b="1" dirty="0">
              <a:solidFill>
                <a:srgbClr val="C00000"/>
              </a:solidFill>
              <a:latin typeface="+mn-lt"/>
              <a:cs typeface="Times New Roman" pitchFamily="18" charset="0"/>
            </a:endParaRPr>
          </a:p>
          <a:p>
            <a:pPr marL="458787" indent="-457200" eaLnBrk="1" fontAlgn="auto" hangingPunct="1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lang="el-GR" b="1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Νεφρική βλάβη </a:t>
            </a:r>
            <a:r>
              <a:rPr lang="el-GR" b="1" dirty="0">
                <a:solidFill>
                  <a:srgbClr val="8A0000"/>
                </a:solidFill>
                <a:latin typeface="+mn-lt"/>
                <a:cs typeface="Times New Roman" pitchFamily="18" charset="0"/>
              </a:rPr>
              <a:t>για ≥ 3μήνες</a:t>
            </a:r>
            <a:r>
              <a:rPr lang="el-GR" dirty="0">
                <a:solidFill>
                  <a:srgbClr val="8A0000"/>
                </a:solidFill>
                <a:latin typeface="+mn-lt"/>
                <a:cs typeface="Times New Roman" pitchFamily="18" charset="0"/>
              </a:rPr>
              <a:t> </a:t>
            </a:r>
            <a:r>
              <a:rPr lang="el-GR" b="1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με ή χωρίς ↓ GFR</a:t>
            </a:r>
          </a:p>
          <a:p>
            <a:pPr marL="457200" indent="-455613" eaLnBrk="1" fontAlgn="auto" hangingPunct="1">
              <a:spcBef>
                <a:spcPts val="600"/>
              </a:spcBef>
              <a:spcAft>
                <a:spcPts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lang="el-GR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	</a:t>
            </a:r>
            <a:r>
              <a:rPr lang="el-GR" b="1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- </a:t>
            </a:r>
            <a:r>
              <a:rPr lang="el-GR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Ιστολογικές βλάβες</a:t>
            </a:r>
          </a:p>
          <a:p>
            <a:pPr marL="457200" indent="-455613" eaLnBrk="1" fontAlgn="auto" hangingPunct="1">
              <a:spcBef>
                <a:spcPts val="600"/>
              </a:spcBef>
              <a:spcAft>
                <a:spcPts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lang="el-GR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	- </a:t>
            </a:r>
            <a:r>
              <a:rPr lang="el-GR" dirty="0" err="1">
                <a:solidFill>
                  <a:srgbClr val="000000"/>
                </a:solidFill>
                <a:latin typeface="+mn-lt"/>
                <a:cs typeface="Times New Roman" pitchFamily="18" charset="0"/>
              </a:rPr>
              <a:t>Αλβουμινουρία</a:t>
            </a:r>
            <a:endParaRPr lang="el-GR" dirty="0">
              <a:solidFill>
                <a:srgbClr val="000000"/>
              </a:solidFill>
              <a:latin typeface="+mn-lt"/>
              <a:cs typeface="Times New Roman" pitchFamily="18" charset="0"/>
            </a:endParaRPr>
          </a:p>
          <a:p>
            <a:pPr marL="457200" indent="-455613" eaLnBrk="1" fontAlgn="auto" hangingPunct="1">
              <a:spcBef>
                <a:spcPts val="600"/>
              </a:spcBef>
              <a:spcAft>
                <a:spcPts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lang="el-GR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	- Ενεργό ίζημα ούρων</a:t>
            </a:r>
          </a:p>
          <a:p>
            <a:pPr marL="457200" indent="-455613" eaLnBrk="1" fontAlgn="auto" hangingPunct="1">
              <a:spcBef>
                <a:spcPts val="600"/>
              </a:spcBef>
              <a:spcAft>
                <a:spcPts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lang="el-GR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	- Ενδείξεις </a:t>
            </a:r>
            <a:r>
              <a:rPr lang="el-GR" dirty="0" err="1">
                <a:solidFill>
                  <a:srgbClr val="000000"/>
                </a:solidFill>
                <a:latin typeface="+mn-lt"/>
                <a:cs typeface="Times New Roman" pitchFamily="18" charset="0"/>
              </a:rPr>
              <a:t>σωληναριακής</a:t>
            </a:r>
            <a:r>
              <a:rPr lang="el-GR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 βλάβης (ηλεκτρολυτικές &amp; διαταραχές συμπύκνωσης)</a:t>
            </a:r>
          </a:p>
          <a:p>
            <a:pPr marL="457200" indent="-455613" eaLnBrk="1" fontAlgn="auto" hangingPunct="1">
              <a:spcBef>
                <a:spcPts val="600"/>
              </a:spcBef>
              <a:spcAft>
                <a:spcPts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lang="el-GR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	- Ευρήματα από τον απεικονιστικό έλεγχο</a:t>
            </a:r>
          </a:p>
          <a:p>
            <a:pPr marL="457200" indent="-455613" eaLnBrk="1" fontAlgn="auto" hangingPunct="1">
              <a:spcBef>
                <a:spcPts val="600"/>
              </a:spcBef>
              <a:spcAft>
                <a:spcPts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lang="el-GR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	- Μεταμόσχευση νεφρού</a:t>
            </a:r>
          </a:p>
          <a:p>
            <a:pPr marL="457200" indent="-455613" algn="ctr" eaLnBrk="1" fontAlgn="auto" hangingPunct="1">
              <a:lnSpc>
                <a:spcPct val="130000"/>
              </a:lnSpc>
              <a:spcBef>
                <a:spcPts val="600"/>
              </a:spcBef>
              <a:spcAft>
                <a:spcPts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lang="el-GR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ή</a:t>
            </a:r>
          </a:p>
          <a:p>
            <a:pPr marL="458787" indent="-457200" eaLnBrk="1" fontAlgn="auto" hangingPunct="1">
              <a:lnSpc>
                <a:spcPct val="130000"/>
              </a:lnSpc>
              <a:spcBef>
                <a:spcPts val="500"/>
              </a:spcBef>
              <a:spcAft>
                <a:spcPts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lang="en-US" b="1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2. 	</a:t>
            </a:r>
            <a:r>
              <a:rPr lang="el-GR" b="1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GFR ≤ 60 ml/min/1,73 m</a:t>
            </a:r>
            <a:r>
              <a:rPr lang="el-GR" b="1" baseline="300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2</a:t>
            </a:r>
            <a:r>
              <a:rPr lang="el-GR" b="1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 για </a:t>
            </a:r>
            <a:r>
              <a:rPr lang="el-GR" b="1" dirty="0">
                <a:solidFill>
                  <a:srgbClr val="8A0000"/>
                </a:solidFill>
                <a:latin typeface="+mn-lt"/>
                <a:cs typeface="Times New Roman" pitchFamily="18" charset="0"/>
              </a:rPr>
              <a:t>≥ 3μήνες</a:t>
            </a: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000125" y="357188"/>
            <a:ext cx="7129463" cy="960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l-GR" sz="2800" b="1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Times New Roman" pitchFamily="16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l-GR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imes New Roman" pitchFamily="16" charset="0"/>
              </a:rPr>
              <a:t>Χρόνια Νεφρική Νόσος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imes New Roman" pitchFamily="16" charset="0"/>
              </a:rPr>
              <a:t> (XNN)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l-GR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imes New Roman" pitchFamily="16" charset="0"/>
              </a:rPr>
              <a:t>Ορισμός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US" sz="2800" b="1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Times New Roman" pitchFamily="16" charset="0"/>
            </a:endParaRPr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5857875" y="6310313"/>
            <a:ext cx="2881313" cy="476250"/>
          </a:xfrm>
          <a:prstGeom prst="rect">
            <a:avLst/>
          </a:prstGeom>
          <a:noFill/>
          <a:ln>
            <a:noFill/>
          </a:ln>
          <a:extLst/>
        </p:spPr>
        <p:txBody>
          <a:bodyPr lIns="90000" tIns="46800" rIns="90000" bIns="46800" anchor="ctr"/>
          <a:lstStyle>
            <a:lvl1pPr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n-US" altLang="el-GR" sz="1000" i="1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Levey A, Coresh J,  Lancet </a:t>
            </a:r>
            <a:r>
              <a:rPr lang="en-US" altLang="el-GR" sz="1000" i="1" dirty="0" smtClean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201</a:t>
            </a:r>
            <a:r>
              <a:rPr lang="el-GR" altLang="el-GR" sz="1000" i="1" dirty="0" smtClean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2</a:t>
            </a:r>
            <a:endParaRPr lang="en-US" altLang="el-GR" sz="1000" i="1" dirty="0">
              <a:solidFill>
                <a:srgbClr val="000000"/>
              </a:solidFill>
              <a:latin typeface="+mn-lt"/>
              <a:cs typeface="Times New Roman" panose="02020603050405020304" pitchFamily="18" charset="0"/>
            </a:endParaRPr>
          </a:p>
          <a:p>
            <a:pPr algn="r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n-US" altLang="el-GR" sz="1000" i="1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NKF/KDOQI</a:t>
            </a:r>
            <a:r>
              <a:rPr lang="el-GR" altLang="el-GR" sz="1000" i="1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 2001</a:t>
            </a:r>
            <a:r>
              <a:rPr lang="en-US" altLang="el-GR" sz="1000" i="1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, KDIGO 20</a:t>
            </a:r>
            <a:r>
              <a:rPr lang="el-GR" altLang="el-GR" sz="1000" i="1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04</a:t>
            </a:r>
          </a:p>
        </p:txBody>
      </p:sp>
      <p:sp>
        <p:nvSpPr>
          <p:cNvPr id="16389" name="Rectangle 4"/>
          <p:cNvSpPr>
            <a:spLocks noChangeArrowheads="1"/>
          </p:cNvSpPr>
          <p:nvPr/>
        </p:nvSpPr>
        <p:spPr bwMode="auto">
          <a:xfrm>
            <a:off x="714375" y="6278563"/>
            <a:ext cx="2951163" cy="476250"/>
          </a:xfrm>
          <a:prstGeom prst="rect">
            <a:avLst/>
          </a:prstGeom>
          <a:noFill/>
          <a:ln>
            <a:noFill/>
          </a:ln>
          <a:extLst/>
        </p:spPr>
        <p:txBody>
          <a:bodyPr lIns="90000" tIns="46800" rIns="90000" bIns="46800" anchor="ctr"/>
          <a:lstStyle>
            <a:lvl1pPr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n-US" altLang="el-GR" sz="100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GFR: Gromerular Filtration Rate</a:t>
            </a:r>
          </a:p>
        </p:txBody>
      </p:sp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1928813" y="4714875"/>
            <a:ext cx="5857875" cy="1357313"/>
          </a:xfrm>
          <a:prstGeom prst="rect">
            <a:avLst/>
          </a:prstGeom>
          <a:noFill/>
          <a:ln>
            <a:noFill/>
          </a:ln>
          <a:extLst/>
        </p:spPr>
        <p:txBody>
          <a:bodyPr lIns="90000" tIns="46800" rIns="90000" bIns="46800" anchor="ctr"/>
          <a:lstStyle>
            <a:lvl1pPr marL="457200" indent="-455613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8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l-GR" altLang="el-GR" sz="1800" b="1" dirty="0">
                <a:solidFill>
                  <a:srgbClr val="8A0000"/>
                </a:solidFill>
                <a:latin typeface="+mn-lt"/>
                <a:cs typeface="Times New Roman" panose="02020603050405020304" pitchFamily="18" charset="0"/>
              </a:rPr>
              <a:t>Προοδευτική, μη αναστρέψιμη</a:t>
            </a:r>
            <a:r>
              <a:rPr lang="el-GR" altLang="el-GR" sz="1800" dirty="0">
                <a:solidFill>
                  <a:srgbClr val="8A0000"/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l-GR" altLang="el-GR" sz="18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απώλεια της νεφρικής</a:t>
            </a:r>
          </a:p>
          <a:p>
            <a:pPr algn="ctr" eaLnBrk="1" fontAlgn="auto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l-GR" altLang="el-GR" sz="18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λειτουργίας, χαρακτηριζόμενη από </a:t>
            </a:r>
            <a:r>
              <a:rPr lang="el-GR" altLang="el-GR" sz="1800" b="1" dirty="0">
                <a:solidFill>
                  <a:srgbClr val="8A0000"/>
                </a:solidFill>
                <a:latin typeface="+mn-lt"/>
                <a:cs typeface="Times New Roman" panose="02020603050405020304" pitchFamily="18" charset="0"/>
              </a:rPr>
              <a:t>εξελικτική πορεία</a:t>
            </a:r>
          </a:p>
        </p:txBody>
      </p:sp>
    </p:spTree>
    <p:extLst>
      <p:ext uri="{BB962C8B-B14F-4D97-AF65-F5344CB8AC3E}">
        <p14:creationId xmlns:p14="http://schemas.microsoft.com/office/powerpoint/2010/main" val="2960834267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457200" y="1371600"/>
            <a:ext cx="8229600" cy="4937125"/>
          </a:xfrm>
        </p:spPr>
        <p:txBody>
          <a:bodyPr rtlCol="0">
            <a:normAutofit/>
          </a:bodyPr>
          <a:lstStyle/>
          <a:p>
            <a:pPr marL="365125" indent="-255588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/>
              </a:buClr>
              <a:buSzPct val="85000"/>
              <a:buFont typeface="Wingdings" pitchFamily="2" charset="2"/>
              <a:buChar char="§"/>
              <a:defRPr/>
            </a:pPr>
            <a:r>
              <a:rPr lang="el-GR" sz="2400" b="1" dirty="0" smtClean="0">
                <a:solidFill>
                  <a:srgbClr val="8A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Σακχαρώδης Διαβήτης</a:t>
            </a:r>
            <a:r>
              <a:rPr lang="en-US" sz="2400" b="1" dirty="0" smtClean="0">
                <a:solidFill>
                  <a:srgbClr val="8A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		44</a:t>
            </a:r>
            <a:r>
              <a:rPr lang="el-GR" sz="2400" b="1" dirty="0" smtClean="0">
                <a:solidFill>
                  <a:srgbClr val="8A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%</a:t>
            </a:r>
          </a:p>
          <a:p>
            <a:pPr marL="365125" indent="-255588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/>
              </a:buClr>
              <a:buSzPct val="85000"/>
              <a:buFont typeface="Wingdings" pitchFamily="2" charset="2"/>
              <a:buChar char="§"/>
              <a:defRPr/>
            </a:pPr>
            <a:r>
              <a:rPr lang="el-GR" sz="2400" b="1" dirty="0" smtClean="0">
                <a:solidFill>
                  <a:srgbClr val="8A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Αρτηριακή Υπέρταση</a:t>
            </a:r>
            <a:r>
              <a:rPr lang="el-GR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	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        </a:t>
            </a:r>
            <a:r>
              <a:rPr lang="el-GR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 </a:t>
            </a:r>
            <a:r>
              <a:rPr lang="el-GR" sz="2400" b="1" dirty="0" smtClean="0">
                <a:solidFill>
                  <a:srgbClr val="8A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27.5%</a:t>
            </a:r>
          </a:p>
          <a:p>
            <a:pPr marL="365125" indent="-255588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/>
              </a:buClr>
              <a:buSzPct val="85000"/>
              <a:buFont typeface="Wingdings" pitchFamily="2" charset="2"/>
              <a:buChar char="§"/>
              <a:defRPr/>
            </a:pPr>
            <a:r>
              <a:rPr lang="el-GR" sz="2400" dirty="0" err="1" smtClean="0">
                <a:cs typeface="Times New Roman" pitchFamily="18" charset="0"/>
              </a:rPr>
              <a:t>Σπειραματικές</a:t>
            </a:r>
            <a:r>
              <a:rPr lang="el-GR" sz="2400" dirty="0" smtClean="0">
                <a:cs typeface="Times New Roman" pitchFamily="18" charset="0"/>
              </a:rPr>
              <a:t> παθήσεις	</a:t>
            </a:r>
            <a:r>
              <a:rPr lang="en-US" sz="2400" dirty="0" smtClean="0">
                <a:cs typeface="Times New Roman" pitchFamily="18" charset="0"/>
              </a:rPr>
              <a:t>	</a:t>
            </a:r>
            <a:endParaRPr lang="el-GR" sz="2400" dirty="0" smtClean="0">
              <a:cs typeface="Times New Roman" pitchFamily="18" charset="0"/>
            </a:endParaRPr>
          </a:p>
          <a:p>
            <a:pPr marL="365125" indent="-255588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/>
              </a:buClr>
              <a:buSzPct val="85000"/>
              <a:buFont typeface="Wingdings" pitchFamily="2" charset="2"/>
              <a:buChar char="§"/>
              <a:defRPr/>
            </a:pPr>
            <a:r>
              <a:rPr lang="el-GR" sz="2400" dirty="0" smtClean="0">
                <a:cs typeface="Times New Roman" pitchFamily="18" charset="0"/>
              </a:rPr>
              <a:t>Αποφρακτικά αίτια	</a:t>
            </a:r>
            <a:r>
              <a:rPr lang="en-US" sz="2400" dirty="0" smtClean="0">
                <a:cs typeface="Times New Roman" pitchFamily="18" charset="0"/>
              </a:rPr>
              <a:t>            	</a:t>
            </a:r>
            <a:endParaRPr lang="el-GR" sz="2400" dirty="0" smtClean="0">
              <a:cs typeface="Times New Roman" pitchFamily="18" charset="0"/>
            </a:endParaRPr>
          </a:p>
          <a:p>
            <a:pPr marL="365125" indent="-255588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/>
              </a:buClr>
              <a:buSzPct val="85000"/>
              <a:buFont typeface="Wingdings" pitchFamily="2" charset="2"/>
              <a:buChar char="§"/>
              <a:defRPr/>
            </a:pPr>
            <a:r>
              <a:rPr lang="el-GR" sz="2400" dirty="0" err="1" smtClean="0">
                <a:cs typeface="Times New Roman" pitchFamily="18" charset="0"/>
              </a:rPr>
              <a:t>Πολυκυστική</a:t>
            </a:r>
            <a:r>
              <a:rPr lang="el-GR" sz="2400" dirty="0" smtClean="0">
                <a:cs typeface="Times New Roman" pitchFamily="18" charset="0"/>
              </a:rPr>
              <a:t> νόσος	</a:t>
            </a:r>
          </a:p>
          <a:p>
            <a:pPr marL="365125" indent="-255588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tx1"/>
              </a:buClr>
              <a:buSzPct val="85000"/>
              <a:buFont typeface="Wingdings" pitchFamily="2" charset="2"/>
              <a:buChar char="§"/>
              <a:defRPr/>
            </a:pPr>
            <a:r>
              <a:rPr lang="el-GR" sz="2400" dirty="0" smtClean="0">
                <a:cs typeface="Times New Roman" pitchFamily="18" charset="0"/>
              </a:rPr>
              <a:t>Άγνωστα αίτια		</a:t>
            </a:r>
            <a:r>
              <a:rPr lang="en-US" sz="2400" dirty="0" smtClean="0">
                <a:cs typeface="Times New Roman" pitchFamily="18" charset="0"/>
              </a:rPr>
              <a:t>          	</a:t>
            </a:r>
            <a:endParaRPr lang="el-GR" sz="2400" dirty="0" smtClean="0">
              <a:cs typeface="Times New Roman" pitchFamily="18" charset="0"/>
            </a:endParaRPr>
          </a:p>
          <a:p>
            <a:pPr marL="365125" indent="-255588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sz="2400" dirty="0" smtClean="0">
              <a:cs typeface="Times New Roman" pitchFamily="18" charset="0"/>
            </a:endParaRPr>
          </a:p>
        </p:txBody>
      </p:sp>
      <p:sp>
        <p:nvSpPr>
          <p:cNvPr id="27652" name="Text Box 8"/>
          <p:cNvSpPr txBox="1">
            <a:spLocks noChangeArrowheads="1"/>
          </p:cNvSpPr>
          <p:nvPr/>
        </p:nvSpPr>
        <p:spPr bwMode="auto">
          <a:xfrm>
            <a:off x="2622550" y="403225"/>
            <a:ext cx="37576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ΧΝΝ/ Πρωτοπαθή Αίτια</a:t>
            </a:r>
          </a:p>
        </p:txBody>
      </p:sp>
      <p:sp>
        <p:nvSpPr>
          <p:cNvPr id="6" name="Rectangle 5"/>
          <p:cNvSpPr/>
          <p:nvPr/>
        </p:nvSpPr>
        <p:spPr>
          <a:xfrm>
            <a:off x="4801507" y="2790825"/>
            <a:ext cx="1008063" cy="504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400" dirty="0" smtClean="0">
                <a:solidFill>
                  <a:schemeClr val="tx1"/>
                </a:solidFill>
                <a:cs typeface="Times New Roman" pitchFamily="18" charset="0"/>
              </a:rPr>
              <a:t>9</a:t>
            </a: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</a:rPr>
              <a:t>%</a:t>
            </a:r>
            <a:endParaRPr lang="el-GR" sz="24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978854" y="4954361"/>
            <a:ext cx="1008063" cy="504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400" dirty="0">
                <a:solidFill>
                  <a:schemeClr val="tx1"/>
                </a:solidFill>
                <a:cs typeface="Times New Roman" pitchFamily="18" charset="0"/>
              </a:rPr>
              <a:t>18</a:t>
            </a:r>
            <a:r>
              <a:rPr lang="en-US" sz="2400" dirty="0">
                <a:solidFill>
                  <a:schemeClr val="tx1"/>
                </a:solidFill>
                <a:cs typeface="Times New Roman" pitchFamily="18" charset="0"/>
              </a:rPr>
              <a:t>%</a:t>
            </a:r>
            <a:endParaRPr lang="el-GR" sz="24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2535" name="Text Box 45"/>
          <p:cNvSpPr txBox="1">
            <a:spLocks noChangeArrowheads="1"/>
          </p:cNvSpPr>
          <p:nvPr/>
        </p:nvSpPr>
        <p:spPr bwMode="auto">
          <a:xfrm>
            <a:off x="1490663" y="6240463"/>
            <a:ext cx="7315200" cy="24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lnSpc>
                <a:spcPct val="85000"/>
              </a:lnSpc>
              <a:spcBef>
                <a:spcPct val="50000"/>
              </a:spcBef>
              <a:buFontTx/>
              <a:buNone/>
            </a:pPr>
            <a:r>
              <a:rPr lang="en-US" altLang="en-US" sz="1200" i="1">
                <a:cs typeface="Times New Roman" panose="02020603050405020304" pitchFamily="18" charset="0"/>
              </a:rPr>
              <a:t>United States Renal Data System, Annual Data Report 2010</a:t>
            </a:r>
          </a:p>
        </p:txBody>
      </p:sp>
      <p:sp>
        <p:nvSpPr>
          <p:cNvPr id="2" name="Δεξιό άγκιστρο 1"/>
          <p:cNvSpPr/>
          <p:nvPr/>
        </p:nvSpPr>
        <p:spPr>
          <a:xfrm>
            <a:off x="4712833" y="3535079"/>
            <a:ext cx="177347" cy="108369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Rectangle 6"/>
          <p:cNvSpPr/>
          <p:nvPr/>
        </p:nvSpPr>
        <p:spPr>
          <a:xfrm>
            <a:off x="5128080" y="3811956"/>
            <a:ext cx="1008063" cy="504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400" dirty="0" smtClean="0">
                <a:solidFill>
                  <a:schemeClr val="tx1"/>
                </a:solidFill>
                <a:cs typeface="Times New Roman" pitchFamily="18" charset="0"/>
              </a:rPr>
              <a:t>2,5</a:t>
            </a:r>
            <a:r>
              <a:rPr lang="en-US" sz="2400" dirty="0" smtClean="0">
                <a:solidFill>
                  <a:schemeClr val="tx1"/>
                </a:solidFill>
                <a:cs typeface="Times New Roman" pitchFamily="18" charset="0"/>
              </a:rPr>
              <a:t>%</a:t>
            </a:r>
            <a:endParaRPr lang="el-GR" sz="2400" dirty="0">
              <a:solidFill>
                <a:schemeClr val="tx1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085279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3"/>
          <p:cNvGraphicFramePr>
            <a:graphicFrameLocks noGrp="1"/>
          </p:cNvGraphicFramePr>
          <p:nvPr/>
        </p:nvGraphicFramePr>
        <p:xfrm>
          <a:off x="347663" y="1349375"/>
          <a:ext cx="8542337" cy="4548187"/>
        </p:xfrm>
        <a:graphic>
          <a:graphicData uri="http://schemas.openxmlformats.org/drawingml/2006/table">
            <a:tbl>
              <a:tblPr>
                <a:tableStyleId>{5A111915-BE36-4E01-A7E5-04B1672EAD32}</a:tableStyleId>
              </a:tblPr>
              <a:tblGrid>
                <a:gridCol w="935037"/>
                <a:gridCol w="2082800"/>
                <a:gridCol w="1892300"/>
                <a:gridCol w="3632200"/>
              </a:tblGrid>
              <a:tr h="58531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Στάδιο</a:t>
                      </a:r>
                      <a:endParaRPr kumimoji="0" lang="el-G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1275" marR="81275" marT="45729" marB="45729" horzOverflow="overflow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Περιγραφή</a:t>
                      </a:r>
                      <a:endParaRPr kumimoji="0" lang="el-G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81275" marR="81275" marT="45729" marB="45729" horzOverflow="overflow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GFR (ml/min/1.73m</a:t>
                      </a:r>
                      <a:r>
                        <a:rPr kumimoji="0" lang="en-US" sz="1800" b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r>
                        <a:rPr kumimoji="0" lang="en-US" sz="18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kumimoji="0" lang="el-G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1275" marR="81275" marT="45729" marB="45729" horzOverflow="overflow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Κλινικές εκδηλώσεις</a:t>
                      </a:r>
                    </a:p>
                  </a:txBody>
                  <a:tcPr marL="81275" marR="81275" marT="45729" marB="45729" horzOverflow="overflow">
                    <a:solidFill>
                      <a:srgbClr val="002060"/>
                    </a:solidFill>
                  </a:tcPr>
                </a:tc>
              </a:tr>
              <a:tr h="12575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l-G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81275" marR="81275" marT="45729" marB="45729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Νεφρική βλάβη με φυσιολογικό ή αυξημένο </a:t>
                      </a:r>
                      <a:r>
                        <a:rPr kumimoji="0" lang="en-US" sz="1800" b="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GFR</a:t>
                      </a:r>
                      <a:endParaRPr kumimoji="0" lang="el-G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81275" marR="81275" marT="45729" marB="45729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Symbol" pitchFamily="18" charset="2"/>
                        </a:rPr>
                        <a:t>90</a:t>
                      </a:r>
                      <a:endParaRPr kumimoji="0" lang="el-G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+mn-lt"/>
                        <a:sym typeface="Symbol" pitchFamily="18" charset="2"/>
                      </a:endParaRPr>
                    </a:p>
                  </a:txBody>
                  <a:tcPr marL="81275" marR="81275" marT="45729" marB="45729" horzOverflow="overflow"/>
                </a:tc>
                <a:tc rowSpan="2">
                  <a:txBody>
                    <a:bodyPr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l-GR" sz="18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fontAlgn="auto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</a:t>
                      </a:r>
                      <a:r>
                        <a:rPr lang="el-GR" sz="1800" b="1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λβουμινουρία</a:t>
                      </a:r>
                      <a:r>
                        <a:rPr lang="el-GR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, </a:t>
                      </a:r>
                      <a:r>
                        <a:rPr lang="el-GR" sz="1800" b="1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Πρωτεϊνουρία</a:t>
                      </a:r>
                      <a:r>
                        <a:rPr lang="el-GR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, Αιματουρία,</a:t>
                      </a:r>
                      <a:r>
                        <a:rPr lang="el-GR" sz="18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</a:p>
                    <a:p>
                      <a:pPr fontAlgn="auto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l-GR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Απεικονιστικές- Ιστολογικές βλάβες</a:t>
                      </a:r>
                      <a:endParaRPr lang="el-GR" sz="1800" b="1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81275" marR="81275" marT="45729" marB="45729" horzOverflow="overflow"/>
                </a:tc>
              </a:tr>
              <a:tr h="83223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l-G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81275" marR="81275" marT="45729" marB="45729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Νεφρική βλάβη με ήπια μείωση του </a:t>
                      </a:r>
                      <a:r>
                        <a:rPr kumimoji="0" lang="en-US" sz="1800" b="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GFR</a:t>
                      </a:r>
                      <a:endParaRPr kumimoji="0" lang="el-G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81275" marR="81275" marT="45729" marB="45729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Symbol" pitchFamily="18" charset="2"/>
                        </a:rPr>
                        <a:t>60-89</a:t>
                      </a:r>
                      <a:endParaRPr kumimoji="0" lang="el-G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+mn-lt"/>
                        <a:sym typeface="Symbol" pitchFamily="18" charset="2"/>
                      </a:endParaRPr>
                    </a:p>
                  </a:txBody>
                  <a:tcPr marL="81275" marR="81275" marT="45729" marB="45729" horzOverflow="overflow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Tx/>
                        <a:buNone/>
                        <a:tabLst/>
                      </a:pPr>
                      <a:endParaRPr kumimoji="0" lang="el-G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1275" marR="81275" marT="45722" marB="45722" horzOverflow="overflow"/>
                </a:tc>
              </a:tr>
              <a:tr h="64018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el-G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81275" marR="81275" marT="45729" marB="45729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Με μέτρια μείωση του </a:t>
                      </a:r>
                      <a:r>
                        <a:rPr kumimoji="0" lang="en-US" sz="1800" b="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GFR</a:t>
                      </a: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81275" marR="81275" marT="45729" marB="45729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Symbol" pitchFamily="18" charset="2"/>
                        </a:rPr>
                        <a:t>30-59</a:t>
                      </a:r>
                      <a:endParaRPr kumimoji="0" lang="el-G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+mn-lt"/>
                        <a:sym typeface="Symbol" pitchFamily="18" charset="2"/>
                      </a:endParaRPr>
                    </a:p>
                  </a:txBody>
                  <a:tcPr marL="81275" marR="81275" marT="45729" marB="45729" horzOverflow="overflow"/>
                </a:tc>
                <a:tc>
                  <a:txBody>
                    <a:bodyPr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</a:t>
                      </a:r>
                      <a:r>
                        <a:rPr lang="el-GR" sz="1800" b="1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ρτηριακή</a:t>
                      </a:r>
                      <a:r>
                        <a:rPr lang="el-GR" sz="18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Υπέρταση, </a:t>
                      </a:r>
                      <a:r>
                        <a:rPr lang="el-GR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Οίδημα</a:t>
                      </a:r>
                    </a:p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l-GR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↑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P, ↓Ca, </a:t>
                      </a:r>
                      <a:r>
                        <a:rPr lang="el-GR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↑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ΤΗ</a:t>
                      </a:r>
                      <a:endParaRPr kumimoji="0" lang="el-G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1275" marR="81275" marT="45729" marB="45729" horzOverflow="overflow"/>
                </a:tc>
              </a:tr>
              <a:tr h="64018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</a:t>
                      </a:r>
                      <a:endParaRPr kumimoji="0" lang="el-G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81275" marR="81275" marT="45729" marB="45729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Με σοβαρή μείωση του </a:t>
                      </a:r>
                      <a:r>
                        <a:rPr kumimoji="0" lang="en-US" sz="1800" b="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GFR</a:t>
                      </a:r>
                      <a:endParaRPr kumimoji="0" lang="el-GR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81275" marR="81275" marT="45729" marB="45729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Symbol" pitchFamily="18" charset="2"/>
                        </a:rPr>
                        <a:t>15-29</a:t>
                      </a:r>
                      <a:endParaRPr kumimoji="0" lang="el-G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+mn-lt"/>
                        <a:sym typeface="Symbol" pitchFamily="18" charset="2"/>
                      </a:endParaRPr>
                    </a:p>
                  </a:txBody>
                  <a:tcPr marL="81275" marR="81275" marT="45729" marB="45729" horzOverflow="overflow"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l-GR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Αναιμία, Διαταραχές</a:t>
                      </a:r>
                      <a:r>
                        <a:rPr lang="el-GR" sz="18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ύδατος - ηλεκτρολυτών</a:t>
                      </a:r>
                      <a:r>
                        <a:rPr lang="el-GR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, Μεταβολική οξέωση</a:t>
                      </a:r>
                      <a:endParaRPr lang="el-GR" sz="1800" b="1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81275" marR="81275" marT="45729" marB="45729" horzOverflow="overflow"/>
                </a:tc>
              </a:tr>
              <a:tr h="59272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</a:t>
                      </a:r>
                      <a:endParaRPr kumimoji="0" lang="el-G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81275" marR="81275" marT="45729" marB="45729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1800" b="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Νεφρική ανεπάρκεια</a:t>
                      </a:r>
                      <a:endParaRPr kumimoji="0" lang="el-G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81275" marR="81275" marT="45729" marB="45729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2000" b="1" u="none" strike="noStrike" cap="none" normalizeH="0" baseline="0" smtClean="0">
                          <a:ln>
                            <a:noFill/>
                          </a:ln>
                          <a:solidFill>
                            <a:srgbClr val="8E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sym typeface="Symbol" pitchFamily="18" charset="2"/>
                        </a:rPr>
                        <a:t>&lt;15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8E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sym typeface="Symbol" pitchFamily="18" charset="2"/>
                      </a:endParaRPr>
                    </a:p>
                  </a:txBody>
                  <a:tcPr marL="81275" marR="81275" marT="45729" marB="45729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E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Ουραιμική συνδρομή</a:t>
                      </a:r>
                      <a:endParaRPr kumimoji="0" lang="el-G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8E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81275" marR="81275" marT="45729" marB="45729" horzOverflow="overflow"/>
                </a:tc>
              </a:tr>
            </a:tbl>
          </a:graphicData>
        </a:graphic>
      </p:graphicFrame>
      <p:sp>
        <p:nvSpPr>
          <p:cNvPr id="31774" name="Text Box 45"/>
          <p:cNvSpPr txBox="1">
            <a:spLocks noChangeArrowheads="1"/>
          </p:cNvSpPr>
          <p:nvPr/>
        </p:nvSpPr>
        <p:spPr bwMode="auto">
          <a:xfrm>
            <a:off x="1649413" y="6430963"/>
            <a:ext cx="7315200" cy="22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lnSpc>
                <a:spcPct val="85000"/>
              </a:lnSpc>
              <a:spcBef>
                <a:spcPct val="50000"/>
              </a:spcBef>
              <a:buFontTx/>
              <a:buNone/>
            </a:pPr>
            <a:r>
              <a:rPr lang="en-US" altLang="en-US" sz="1000" i="1">
                <a:cs typeface="Times New Roman" panose="02020603050405020304" pitchFamily="18" charset="0"/>
              </a:rPr>
              <a:t>Proposed NKF-K/DOQI Guidelines. NKF Clinical Nephrology Meetings 2001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1654175" y="496888"/>
            <a:ext cx="57927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Κλινικές εκδηλώσεις ανά στάδιο ΧΝΝ</a:t>
            </a:r>
          </a:p>
        </p:txBody>
      </p:sp>
    </p:spTree>
    <p:extLst>
      <p:ext uri="{BB962C8B-B14F-4D97-AF65-F5344CB8AC3E}">
        <p14:creationId xmlns:p14="http://schemas.microsoft.com/office/powerpoint/2010/main" val="1964622050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5275"/>
            <a:ext cx="8229600" cy="704850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Κλινικές εκδηλώσεις ΧΝΝ</a:t>
            </a:r>
            <a:endParaRPr lang="el-G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</p:txBody>
      </p:sp>
      <p:sp>
        <p:nvSpPr>
          <p:cNvPr id="3584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622300" y="1089025"/>
            <a:ext cx="8140700" cy="5286375"/>
          </a:xfrm>
        </p:spPr>
        <p:txBody>
          <a:bodyPr lIns="92075" tIns="46038" rIns="92075" bIns="46038" rtlCol="0">
            <a:noAutofit/>
          </a:bodyPr>
          <a:lstStyle/>
          <a:p>
            <a:pPr eaLnBrk="1" fontAlgn="auto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el-GR" sz="1800" b="1" dirty="0" smtClean="0">
                <a:cs typeface="Times New Roman" pitchFamily="18" charset="0"/>
              </a:rPr>
              <a:t>Διαταραχές ύδατος/ηλεκτρολυτών</a:t>
            </a:r>
            <a:r>
              <a:rPr lang="en-US" sz="1800" b="1" dirty="0" smtClean="0">
                <a:cs typeface="Times New Roman" pitchFamily="18" charset="0"/>
              </a:rPr>
              <a:t> </a:t>
            </a:r>
            <a:r>
              <a:rPr lang="el-GR" sz="1800" b="1" dirty="0" smtClean="0">
                <a:cs typeface="Times New Roman" pitchFamily="18" charset="0"/>
              </a:rPr>
              <a:t>(νατρίου-</a:t>
            </a:r>
            <a:r>
              <a:rPr lang="el-GR" sz="1800" b="1" dirty="0" err="1" smtClean="0">
                <a:cs typeface="Times New Roman" pitchFamily="18" charset="0"/>
              </a:rPr>
              <a:t>καλίου</a:t>
            </a:r>
            <a:r>
              <a:rPr lang="el-GR" sz="1800" b="1" dirty="0" smtClean="0">
                <a:cs typeface="Times New Roman" pitchFamily="18" charset="0"/>
              </a:rPr>
              <a:t>)</a:t>
            </a:r>
            <a:endParaRPr lang="en-US" sz="1800" b="1" dirty="0" smtClean="0">
              <a:cs typeface="Times New Roman" pitchFamily="18" charset="0"/>
            </a:endParaRPr>
          </a:p>
          <a:p>
            <a:pPr lvl="1" eaLnBrk="1" fontAlgn="auto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Font typeface="Wingdings 2" panose="05020102010507070707" pitchFamily="18" charset="2"/>
              <a:buNone/>
              <a:defRPr/>
            </a:pPr>
            <a:r>
              <a:rPr lang="en-US" sz="1800" dirty="0" smtClean="0">
                <a:cs typeface="Times New Roman" pitchFamily="18" charset="0"/>
              </a:rPr>
              <a:t>	</a:t>
            </a:r>
            <a:r>
              <a:rPr lang="el-GR" sz="1800" dirty="0" err="1" smtClean="0">
                <a:cs typeface="Times New Roman" pitchFamily="18" charset="0"/>
              </a:rPr>
              <a:t>Νυκτουρία</a:t>
            </a:r>
            <a:r>
              <a:rPr lang="en-US" sz="1800" dirty="0" smtClean="0">
                <a:cs typeface="Times New Roman" pitchFamily="18" charset="0"/>
              </a:rPr>
              <a:t>,</a:t>
            </a:r>
            <a:r>
              <a:rPr lang="el-GR" sz="1800" dirty="0" smtClean="0">
                <a:cs typeface="Times New Roman" pitchFamily="18" charset="0"/>
              </a:rPr>
              <a:t>Οίδημα</a:t>
            </a:r>
            <a:r>
              <a:rPr lang="en-US" sz="1800" dirty="0" smtClean="0">
                <a:cs typeface="Times New Roman" pitchFamily="18" charset="0"/>
              </a:rPr>
              <a:t>, </a:t>
            </a:r>
            <a:r>
              <a:rPr lang="el-GR" sz="1800" dirty="0" smtClean="0">
                <a:cs typeface="Times New Roman" pitchFamily="18" charset="0"/>
              </a:rPr>
              <a:t>ΑΥ, </a:t>
            </a:r>
            <a:r>
              <a:rPr lang="el-GR" sz="1800" dirty="0" err="1" smtClean="0">
                <a:cs typeface="Times New Roman" pitchFamily="18" charset="0"/>
              </a:rPr>
              <a:t>υπερκαλιαιμία</a:t>
            </a:r>
            <a:endParaRPr lang="en-US" sz="1800" dirty="0" smtClean="0">
              <a:cs typeface="Times New Roman" pitchFamily="18" charset="0"/>
            </a:endParaRPr>
          </a:p>
          <a:p>
            <a:pPr eaLnBrk="1" fontAlgn="auto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el-GR" sz="1800" b="1" dirty="0" smtClean="0">
                <a:cs typeface="Times New Roman" pitchFamily="18" charset="0"/>
              </a:rPr>
              <a:t>Διαταραχές </a:t>
            </a:r>
            <a:r>
              <a:rPr lang="el-GR" sz="1800" b="1" dirty="0" err="1" smtClean="0">
                <a:cs typeface="Times New Roman" pitchFamily="18" charset="0"/>
              </a:rPr>
              <a:t>οξεοβασικής</a:t>
            </a:r>
            <a:r>
              <a:rPr lang="el-GR" sz="1800" b="1" dirty="0" smtClean="0">
                <a:cs typeface="Times New Roman" pitchFamily="18" charset="0"/>
              </a:rPr>
              <a:t> ισορροπίας</a:t>
            </a:r>
            <a:endParaRPr lang="en-US" sz="1800" b="1" dirty="0" smtClean="0">
              <a:cs typeface="Times New Roman" pitchFamily="18" charset="0"/>
            </a:endParaRPr>
          </a:p>
          <a:p>
            <a:pPr lvl="1" eaLnBrk="1" fontAlgn="auto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Font typeface="Wingdings 2" panose="05020102010507070707" pitchFamily="18" charset="2"/>
              <a:buNone/>
              <a:defRPr/>
            </a:pPr>
            <a:r>
              <a:rPr lang="en-US" sz="1800" dirty="0" smtClean="0">
                <a:cs typeface="Times New Roman" pitchFamily="18" charset="0"/>
              </a:rPr>
              <a:t>	</a:t>
            </a:r>
            <a:r>
              <a:rPr lang="el-GR" sz="1800" dirty="0" smtClean="0">
                <a:cs typeface="Times New Roman" pitchFamily="18" charset="0"/>
              </a:rPr>
              <a:t>Μεταβολική οξέωση</a:t>
            </a:r>
            <a:r>
              <a:rPr lang="en-US" sz="1800" dirty="0" smtClean="0">
                <a:cs typeface="Times New Roman" pitchFamily="18" charset="0"/>
              </a:rPr>
              <a:t> </a:t>
            </a:r>
            <a:endParaRPr lang="el-GR" sz="1800" dirty="0" smtClean="0">
              <a:cs typeface="Times New Roman" pitchFamily="18" charset="0"/>
            </a:endParaRPr>
          </a:p>
          <a:p>
            <a:pPr eaLnBrk="1" fontAlgn="auto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el-GR" sz="1800" b="1" dirty="0" smtClean="0">
                <a:cs typeface="Times New Roman" pitchFamily="18" charset="0"/>
              </a:rPr>
              <a:t>Διαταραχές </a:t>
            </a:r>
            <a:r>
              <a:rPr lang="el-GR" sz="1800" b="1" dirty="0" err="1" smtClean="0">
                <a:cs typeface="Times New Roman" pitchFamily="18" charset="0"/>
              </a:rPr>
              <a:t>ερυθροποίησης</a:t>
            </a:r>
            <a:endParaRPr lang="en-US" sz="1800" b="1" dirty="0" smtClean="0">
              <a:cs typeface="Times New Roman" pitchFamily="18" charset="0"/>
            </a:endParaRPr>
          </a:p>
          <a:p>
            <a:pPr lvl="1" eaLnBrk="1" fontAlgn="auto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Font typeface="Wingdings 2" panose="05020102010507070707" pitchFamily="18" charset="2"/>
              <a:buNone/>
              <a:defRPr/>
            </a:pPr>
            <a:r>
              <a:rPr lang="en-US" sz="1800" dirty="0" smtClean="0">
                <a:cs typeface="Times New Roman" pitchFamily="18" charset="0"/>
              </a:rPr>
              <a:t>	</a:t>
            </a:r>
            <a:r>
              <a:rPr lang="el-GR" sz="1800" dirty="0" smtClean="0">
                <a:cs typeface="Times New Roman" pitchFamily="18" charset="0"/>
              </a:rPr>
              <a:t>Αναιμία της ΧΝΝ</a:t>
            </a:r>
            <a:endParaRPr lang="en-US" sz="1800" dirty="0" smtClean="0">
              <a:cs typeface="Times New Roman" pitchFamily="18" charset="0"/>
            </a:endParaRPr>
          </a:p>
          <a:p>
            <a:pPr eaLnBrk="1" fontAlgn="auto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el-GR" sz="1800" b="1" dirty="0" smtClean="0">
                <a:cs typeface="Times New Roman" pitchFamily="18" charset="0"/>
              </a:rPr>
              <a:t>Διαταραχές  του μεταβολισμού ασβεστίου - φωσφόρου</a:t>
            </a:r>
            <a:endParaRPr lang="en-US" sz="1800" b="1" dirty="0" smtClean="0">
              <a:cs typeface="Times New Roman" pitchFamily="18" charset="0"/>
            </a:endParaRPr>
          </a:p>
          <a:p>
            <a:pPr lvl="1" eaLnBrk="1" fontAlgn="auto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Font typeface="Wingdings 2" panose="05020102010507070707" pitchFamily="18" charset="2"/>
              <a:buNone/>
              <a:defRPr/>
            </a:pPr>
            <a:r>
              <a:rPr lang="en-US" sz="1800" dirty="0" smtClean="0">
                <a:cs typeface="Times New Roman" pitchFamily="18" charset="0"/>
              </a:rPr>
              <a:t>	</a:t>
            </a:r>
            <a:r>
              <a:rPr lang="el-GR" sz="1800" dirty="0" err="1" smtClean="0">
                <a:cs typeface="Times New Roman" pitchFamily="18" charset="0"/>
              </a:rPr>
              <a:t>Υπερφωσφαταιμία</a:t>
            </a:r>
            <a:endParaRPr lang="en-US" sz="1800" dirty="0" smtClean="0">
              <a:cs typeface="Times New Roman" pitchFamily="18" charset="0"/>
            </a:endParaRPr>
          </a:p>
          <a:p>
            <a:pPr lvl="1" eaLnBrk="1" fontAlgn="auto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Font typeface="Wingdings 2" panose="05020102010507070707" pitchFamily="18" charset="2"/>
              <a:buNone/>
              <a:defRPr/>
            </a:pPr>
            <a:r>
              <a:rPr lang="en-US" sz="1800" dirty="0" smtClean="0">
                <a:cs typeface="Times New Roman" pitchFamily="18" charset="0"/>
              </a:rPr>
              <a:t>	</a:t>
            </a:r>
            <a:r>
              <a:rPr lang="el-GR" sz="1800" dirty="0" smtClean="0">
                <a:cs typeface="Times New Roman" pitchFamily="18" charset="0"/>
              </a:rPr>
              <a:t>Δευτεροπαθής </a:t>
            </a:r>
            <a:r>
              <a:rPr lang="el-GR" sz="1800" dirty="0" err="1" smtClean="0">
                <a:cs typeface="Times New Roman" pitchFamily="18" charset="0"/>
              </a:rPr>
              <a:t>υπερπαραθυρεοειδισμός</a:t>
            </a:r>
            <a:endParaRPr lang="en-US" sz="1800" dirty="0" smtClean="0">
              <a:cs typeface="Times New Roman" pitchFamily="18" charset="0"/>
            </a:endParaRPr>
          </a:p>
          <a:p>
            <a:pPr lvl="1" eaLnBrk="1" fontAlgn="auto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Font typeface="Wingdings 2" panose="05020102010507070707" pitchFamily="18" charset="2"/>
              <a:buNone/>
              <a:defRPr/>
            </a:pPr>
            <a:r>
              <a:rPr lang="en-US" sz="1800" dirty="0" smtClean="0">
                <a:cs typeface="Times New Roman" pitchFamily="18" charset="0"/>
              </a:rPr>
              <a:t>	</a:t>
            </a:r>
            <a:r>
              <a:rPr lang="el-GR" sz="1800" dirty="0" smtClean="0">
                <a:cs typeface="Times New Roman" pitchFamily="18" charset="0"/>
              </a:rPr>
              <a:t>Νεφρική οστική νόσος</a:t>
            </a:r>
          </a:p>
          <a:p>
            <a:pPr eaLnBrk="1" fontAlgn="auto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el-GR" sz="1800" b="1" dirty="0" smtClean="0">
                <a:cs typeface="Times New Roman" pitchFamily="18" charset="0"/>
              </a:rPr>
              <a:t>Αρτηριακή Υπέρταση - Καρδιαγγειακή νόσος</a:t>
            </a:r>
            <a:endParaRPr lang="en-US" dirty="0" smtClean="0">
              <a:cs typeface="Times New Roman" pitchFamily="18" charset="0"/>
            </a:endParaRPr>
          </a:p>
          <a:p>
            <a:pPr eaLnBrk="1" fontAlgn="auto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el-GR" sz="2400" b="1" dirty="0" smtClean="0">
                <a:solidFill>
                  <a:srgbClr val="8A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ΟΥΡΑΙΜΙΑ</a:t>
            </a:r>
            <a:endParaRPr lang="en-US" sz="2400" b="1" dirty="0" smtClean="0">
              <a:solidFill>
                <a:srgbClr val="8A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1" fontAlgn="auto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§"/>
              <a:defRPr/>
            </a:pPr>
            <a:endParaRPr lang="en-US" sz="1800" dirty="0" smtClean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8102850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355600" y="1295400"/>
            <a:ext cx="4572000" cy="495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620713" lvl="1" indent="-180975" eaLnBrk="1" fontAlgn="auto" hangingPunct="1">
              <a:lnSpc>
                <a:spcPct val="90000"/>
              </a:lnSpc>
              <a:spcBef>
                <a:spcPts val="325"/>
              </a:spcBef>
              <a:spcAft>
                <a:spcPts val="0"/>
              </a:spcAft>
              <a:buSzPct val="76000"/>
              <a:tabLst>
                <a:tab pos="985838" algn="l"/>
                <a:tab pos="1900238" algn="l"/>
                <a:tab pos="2814638" algn="l"/>
                <a:tab pos="3729038" algn="l"/>
                <a:tab pos="4643438" algn="l"/>
                <a:tab pos="5557838" algn="l"/>
                <a:tab pos="6472238" algn="l"/>
                <a:tab pos="7386638" algn="l"/>
                <a:tab pos="8301038" algn="l"/>
                <a:tab pos="9215438" algn="l"/>
                <a:tab pos="10129838" algn="l"/>
              </a:tabLst>
              <a:defRPr/>
            </a:pPr>
            <a:r>
              <a:rPr lang="el-GR" sz="2400" b="1" dirty="0">
                <a:solidFill>
                  <a:srgbClr val="8A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imes New Roman" pitchFamily="16" charset="0"/>
              </a:rPr>
              <a:t>Πρώιμα </a:t>
            </a:r>
          </a:p>
          <a:p>
            <a:pPr marL="363538" indent="-255588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27CA3"/>
              </a:buClr>
              <a:buSzPct val="76000"/>
              <a:buFont typeface="Wingdings 3" pitchFamily="16" charset="2"/>
              <a:buNone/>
              <a:tabLst>
                <a:tab pos="985838" algn="l"/>
                <a:tab pos="1900238" algn="l"/>
                <a:tab pos="2814638" algn="l"/>
                <a:tab pos="3729038" algn="l"/>
                <a:tab pos="4643438" algn="l"/>
                <a:tab pos="5557838" algn="l"/>
                <a:tab pos="6472238" algn="l"/>
                <a:tab pos="7386638" algn="l"/>
                <a:tab pos="8301038" algn="l"/>
                <a:tab pos="9215438" algn="l"/>
                <a:tab pos="10129838" algn="l"/>
              </a:tabLst>
              <a:defRPr/>
            </a:pPr>
            <a:endParaRPr lang="en-US" sz="2400" dirty="0">
              <a:solidFill>
                <a:srgbClr val="000000"/>
              </a:solidFill>
              <a:latin typeface="+mn-lt"/>
              <a:cs typeface="Times New Roman" pitchFamily="16" charset="0"/>
            </a:endParaRPr>
          </a:p>
          <a:p>
            <a:pPr marL="363538" indent="-255588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Pct val="76000"/>
              <a:buFont typeface="Arial" pitchFamily="34" charset="0"/>
              <a:buChar char="•"/>
              <a:tabLst>
                <a:tab pos="985838" algn="l"/>
                <a:tab pos="1900238" algn="l"/>
                <a:tab pos="2814638" algn="l"/>
                <a:tab pos="3729038" algn="l"/>
                <a:tab pos="4643438" algn="l"/>
                <a:tab pos="5557838" algn="l"/>
                <a:tab pos="6472238" algn="l"/>
                <a:tab pos="7386638" algn="l"/>
                <a:tab pos="8301038" algn="l"/>
                <a:tab pos="9215438" algn="l"/>
                <a:tab pos="10129838" algn="l"/>
              </a:tabLst>
              <a:defRPr/>
            </a:pPr>
            <a:r>
              <a:rPr lang="el-GR" sz="2400" dirty="0">
                <a:solidFill>
                  <a:srgbClr val="000000"/>
                </a:solidFill>
                <a:latin typeface="+mn-lt"/>
                <a:cs typeface="Times New Roman" pitchFamily="16" charset="0"/>
              </a:rPr>
              <a:t>Απώλεια όρεξης</a:t>
            </a:r>
          </a:p>
          <a:p>
            <a:pPr marL="363538" indent="-255588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Pct val="76000"/>
              <a:buFont typeface="Arial" pitchFamily="34" charset="0"/>
              <a:buChar char="•"/>
              <a:tabLst>
                <a:tab pos="985838" algn="l"/>
                <a:tab pos="1900238" algn="l"/>
                <a:tab pos="2814638" algn="l"/>
                <a:tab pos="3729038" algn="l"/>
                <a:tab pos="4643438" algn="l"/>
                <a:tab pos="5557838" algn="l"/>
                <a:tab pos="6472238" algn="l"/>
                <a:tab pos="7386638" algn="l"/>
                <a:tab pos="8301038" algn="l"/>
                <a:tab pos="9215438" algn="l"/>
                <a:tab pos="10129838" algn="l"/>
              </a:tabLst>
              <a:defRPr/>
            </a:pPr>
            <a:endParaRPr lang="en-US" sz="2400" dirty="0">
              <a:solidFill>
                <a:srgbClr val="000000"/>
              </a:solidFill>
              <a:latin typeface="+mn-lt"/>
              <a:cs typeface="Times New Roman" pitchFamily="16" charset="0"/>
            </a:endParaRPr>
          </a:p>
          <a:p>
            <a:pPr marL="363538" indent="-255588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Pct val="76000"/>
              <a:buFont typeface="Arial" pitchFamily="34" charset="0"/>
              <a:buChar char="•"/>
              <a:tabLst>
                <a:tab pos="985838" algn="l"/>
                <a:tab pos="1900238" algn="l"/>
                <a:tab pos="2814638" algn="l"/>
                <a:tab pos="3729038" algn="l"/>
                <a:tab pos="4643438" algn="l"/>
                <a:tab pos="5557838" algn="l"/>
                <a:tab pos="6472238" algn="l"/>
                <a:tab pos="7386638" algn="l"/>
                <a:tab pos="8301038" algn="l"/>
                <a:tab pos="9215438" algn="l"/>
                <a:tab pos="10129838" algn="l"/>
              </a:tabLst>
              <a:defRPr/>
            </a:pPr>
            <a:r>
              <a:rPr lang="el-GR" sz="2400" dirty="0">
                <a:solidFill>
                  <a:srgbClr val="000000"/>
                </a:solidFill>
                <a:latin typeface="+mn-lt"/>
                <a:cs typeface="Times New Roman" pitchFamily="16" charset="0"/>
              </a:rPr>
              <a:t>Διαταραχή στην αίσθηση γεύσης</a:t>
            </a:r>
          </a:p>
          <a:p>
            <a:pPr marL="363538" indent="-255588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Pct val="76000"/>
              <a:buFont typeface="Arial" pitchFamily="34" charset="0"/>
              <a:buChar char="•"/>
              <a:tabLst>
                <a:tab pos="985838" algn="l"/>
                <a:tab pos="1900238" algn="l"/>
                <a:tab pos="2814638" algn="l"/>
                <a:tab pos="3729038" algn="l"/>
                <a:tab pos="4643438" algn="l"/>
                <a:tab pos="5557838" algn="l"/>
                <a:tab pos="6472238" algn="l"/>
                <a:tab pos="7386638" algn="l"/>
                <a:tab pos="8301038" algn="l"/>
                <a:tab pos="9215438" algn="l"/>
                <a:tab pos="10129838" algn="l"/>
              </a:tabLst>
              <a:defRPr/>
            </a:pPr>
            <a:endParaRPr lang="en-US" sz="2400" dirty="0">
              <a:solidFill>
                <a:srgbClr val="000000"/>
              </a:solidFill>
              <a:latin typeface="+mn-lt"/>
              <a:cs typeface="Times New Roman" pitchFamily="16" charset="0"/>
            </a:endParaRPr>
          </a:p>
          <a:p>
            <a:pPr marL="363538" indent="-255588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Pct val="76000"/>
              <a:buFont typeface="Arial" pitchFamily="34" charset="0"/>
              <a:buChar char="•"/>
              <a:tabLst>
                <a:tab pos="985838" algn="l"/>
                <a:tab pos="1900238" algn="l"/>
                <a:tab pos="2814638" algn="l"/>
                <a:tab pos="3729038" algn="l"/>
                <a:tab pos="4643438" algn="l"/>
                <a:tab pos="5557838" algn="l"/>
                <a:tab pos="6472238" algn="l"/>
                <a:tab pos="7386638" algn="l"/>
                <a:tab pos="8301038" algn="l"/>
                <a:tab pos="9215438" algn="l"/>
                <a:tab pos="10129838" algn="l"/>
              </a:tabLst>
              <a:defRPr/>
            </a:pPr>
            <a:r>
              <a:rPr lang="el-GR" sz="2400" dirty="0">
                <a:solidFill>
                  <a:srgbClr val="000000"/>
                </a:solidFill>
                <a:latin typeface="+mn-lt"/>
                <a:cs typeface="Times New Roman" pitchFamily="16" charset="0"/>
              </a:rPr>
              <a:t>Έλλειψη ενέργειας</a:t>
            </a:r>
          </a:p>
          <a:p>
            <a:pPr marL="363538" indent="-255588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Pct val="76000"/>
              <a:buFont typeface="Arial" pitchFamily="34" charset="0"/>
              <a:buChar char="•"/>
              <a:tabLst>
                <a:tab pos="985838" algn="l"/>
                <a:tab pos="1900238" algn="l"/>
                <a:tab pos="2814638" algn="l"/>
                <a:tab pos="3729038" algn="l"/>
                <a:tab pos="4643438" algn="l"/>
                <a:tab pos="5557838" algn="l"/>
                <a:tab pos="6472238" algn="l"/>
                <a:tab pos="7386638" algn="l"/>
                <a:tab pos="8301038" algn="l"/>
                <a:tab pos="9215438" algn="l"/>
                <a:tab pos="10129838" algn="l"/>
              </a:tabLst>
              <a:defRPr/>
            </a:pPr>
            <a:endParaRPr lang="en-US" sz="2400" dirty="0">
              <a:solidFill>
                <a:srgbClr val="000000"/>
              </a:solidFill>
              <a:latin typeface="+mn-lt"/>
              <a:cs typeface="Times New Roman" pitchFamily="16" charset="0"/>
            </a:endParaRPr>
          </a:p>
          <a:p>
            <a:pPr marL="363538" indent="-255588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Pct val="76000"/>
              <a:buFont typeface="Arial" pitchFamily="34" charset="0"/>
              <a:buChar char="•"/>
              <a:tabLst>
                <a:tab pos="985838" algn="l"/>
                <a:tab pos="1900238" algn="l"/>
                <a:tab pos="2814638" algn="l"/>
                <a:tab pos="3729038" algn="l"/>
                <a:tab pos="4643438" algn="l"/>
                <a:tab pos="5557838" algn="l"/>
                <a:tab pos="6472238" algn="l"/>
                <a:tab pos="7386638" algn="l"/>
                <a:tab pos="8301038" algn="l"/>
                <a:tab pos="9215438" algn="l"/>
                <a:tab pos="10129838" algn="l"/>
              </a:tabLst>
              <a:defRPr/>
            </a:pPr>
            <a:r>
              <a:rPr lang="el-GR" sz="2400" dirty="0">
                <a:solidFill>
                  <a:srgbClr val="000000"/>
                </a:solidFill>
                <a:latin typeface="+mn-lt"/>
                <a:cs typeface="Times New Roman" pitchFamily="16" charset="0"/>
              </a:rPr>
              <a:t>Αδυναμία συγκέντρωσης</a:t>
            </a:r>
          </a:p>
          <a:p>
            <a:pPr marL="363538" indent="-255588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Pct val="76000"/>
              <a:buFont typeface="Arial" pitchFamily="34" charset="0"/>
              <a:buChar char="•"/>
              <a:tabLst>
                <a:tab pos="985838" algn="l"/>
                <a:tab pos="1900238" algn="l"/>
                <a:tab pos="2814638" algn="l"/>
                <a:tab pos="3729038" algn="l"/>
                <a:tab pos="4643438" algn="l"/>
                <a:tab pos="5557838" algn="l"/>
                <a:tab pos="6472238" algn="l"/>
                <a:tab pos="7386638" algn="l"/>
                <a:tab pos="8301038" algn="l"/>
                <a:tab pos="9215438" algn="l"/>
                <a:tab pos="10129838" algn="l"/>
              </a:tabLst>
              <a:defRPr/>
            </a:pPr>
            <a:endParaRPr lang="en-US" sz="2400" dirty="0">
              <a:solidFill>
                <a:srgbClr val="000000"/>
              </a:solidFill>
              <a:latin typeface="+mn-lt"/>
              <a:cs typeface="Times New Roman" pitchFamily="16" charset="0"/>
            </a:endParaRPr>
          </a:p>
          <a:p>
            <a:pPr marL="363538" indent="-255588" eaLnBrk="1" fontAlgn="auto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Pct val="76000"/>
              <a:buFont typeface="Arial" pitchFamily="34" charset="0"/>
              <a:buChar char="•"/>
              <a:tabLst>
                <a:tab pos="985838" algn="l"/>
                <a:tab pos="1900238" algn="l"/>
                <a:tab pos="2814638" algn="l"/>
                <a:tab pos="3729038" algn="l"/>
                <a:tab pos="4643438" algn="l"/>
                <a:tab pos="5557838" algn="l"/>
                <a:tab pos="6472238" algn="l"/>
                <a:tab pos="7386638" algn="l"/>
                <a:tab pos="8301038" algn="l"/>
                <a:tab pos="9215438" algn="l"/>
                <a:tab pos="10129838" algn="l"/>
              </a:tabLst>
              <a:defRPr/>
            </a:pPr>
            <a:r>
              <a:rPr lang="el-GR" sz="2400" dirty="0">
                <a:solidFill>
                  <a:srgbClr val="000000"/>
                </a:solidFill>
                <a:latin typeface="+mn-lt"/>
                <a:cs typeface="Times New Roman" pitchFamily="16" charset="0"/>
              </a:rPr>
              <a:t>Κνησμός </a:t>
            </a:r>
          </a:p>
        </p:txBody>
      </p:sp>
      <p:sp>
        <p:nvSpPr>
          <p:cNvPr id="75779" name="Rectangle 2"/>
          <p:cNvSpPr>
            <a:spLocks noChangeArrowheads="1"/>
          </p:cNvSpPr>
          <p:nvPr/>
        </p:nvSpPr>
        <p:spPr bwMode="auto">
          <a:xfrm>
            <a:off x="5106988" y="1268413"/>
            <a:ext cx="3281362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/>
          <a:lstStyle>
            <a:lvl1pPr marL="342900" indent="-341313">
              <a:lnSpc>
                <a:spcPct val="90000"/>
              </a:lnSpc>
              <a:spcBef>
                <a:spcPts val="750"/>
              </a:spcBef>
              <a:buFont typeface="Wingdings 2" panose="05020102010507070707" pitchFamily="18" charset="2"/>
              <a:buChar char="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ts val="600"/>
              </a:spcBef>
              <a:buFontTx/>
              <a:buNone/>
            </a:pPr>
            <a:r>
              <a:rPr lang="el-GR" altLang="el-GR" sz="2400" b="1">
                <a:solidFill>
                  <a:srgbClr val="8A0000"/>
                </a:solidFill>
                <a:cs typeface="Times New Roman" panose="02020603050405020304" pitchFamily="18" charset="0"/>
              </a:rPr>
              <a:t>Όψιμα 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FontTx/>
              <a:buNone/>
            </a:pPr>
            <a:endParaRPr lang="en-US" altLang="el-GR" sz="2400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Font typeface="Times New Roman" panose="02020603050405020304" pitchFamily="18" charset="0"/>
              <a:buChar char="•"/>
            </a:pPr>
            <a:r>
              <a:rPr lang="el-GR" altLang="el-GR" sz="2400">
                <a:solidFill>
                  <a:srgbClr val="000000"/>
                </a:solidFill>
                <a:cs typeface="Times New Roman" panose="02020603050405020304" pitchFamily="18" charset="0"/>
              </a:rPr>
              <a:t>Επίμονοι έμετοι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FontTx/>
              <a:buNone/>
            </a:pPr>
            <a:endParaRPr lang="el-GR" altLang="el-GR" sz="240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Font typeface="Times New Roman" panose="02020603050405020304" pitchFamily="18" charset="0"/>
              <a:buChar char="•"/>
            </a:pPr>
            <a:r>
              <a:rPr lang="el-GR" altLang="el-GR" sz="2400">
                <a:solidFill>
                  <a:srgbClr val="000000"/>
                </a:solidFill>
                <a:cs typeface="Times New Roman" panose="02020603050405020304" pitchFamily="18" charset="0"/>
              </a:rPr>
              <a:t>Παραισθησίες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FontTx/>
              <a:buNone/>
            </a:pPr>
            <a:endParaRPr lang="el-GR" altLang="el-GR" sz="240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Font typeface="Times New Roman" panose="02020603050405020304" pitchFamily="18" charset="0"/>
              <a:buChar char="•"/>
            </a:pPr>
            <a:r>
              <a:rPr lang="el-GR" altLang="el-GR" sz="2400">
                <a:solidFill>
                  <a:srgbClr val="000000"/>
                </a:solidFill>
                <a:cs typeface="Times New Roman" panose="02020603050405020304" pitchFamily="18" charset="0"/>
              </a:rPr>
              <a:t>Κώμα</a:t>
            </a:r>
            <a:r>
              <a:rPr lang="el-GR" altLang="el-GR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FontTx/>
              <a:buNone/>
            </a:pPr>
            <a:endParaRPr lang="el-GR" altLang="el-GR" sz="2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1631950" y="479425"/>
            <a:ext cx="5868988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l-GR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imes New Roman" pitchFamily="16" charset="0"/>
              </a:rPr>
              <a:t>Συμπτώματα Ουραιμικού Συνδρόμου</a:t>
            </a:r>
          </a:p>
        </p:txBody>
      </p:sp>
    </p:spTree>
    <p:extLst>
      <p:ext uri="{BB962C8B-B14F-4D97-AF65-F5344CB8AC3E}">
        <p14:creationId xmlns:p14="http://schemas.microsoft.com/office/powerpoint/2010/main" val="443285700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606425" y="1341438"/>
            <a:ext cx="4037013" cy="460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65125" indent="-254000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ct val="76000"/>
              <a:tabLst>
                <a:tab pos="1004888" algn="l"/>
                <a:tab pos="1919288" algn="l"/>
                <a:tab pos="2833688" algn="l"/>
                <a:tab pos="3748088" algn="l"/>
                <a:tab pos="4662488" algn="l"/>
                <a:tab pos="5576888" algn="l"/>
                <a:tab pos="6491288" algn="l"/>
                <a:tab pos="7405688" algn="l"/>
                <a:tab pos="8320088" algn="l"/>
                <a:tab pos="9234488" algn="l"/>
                <a:tab pos="10148888" algn="l"/>
              </a:tabLst>
              <a:defRPr/>
            </a:pPr>
            <a:r>
              <a:rPr lang="el-GR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imes New Roman" pitchFamily="16" charset="0"/>
              </a:rPr>
              <a:t>    Πρώιμα</a:t>
            </a:r>
          </a:p>
          <a:p>
            <a:pPr marL="365125" indent="-254000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Pct val="76000"/>
              <a:buFont typeface="Arial" pitchFamily="34" charset="0"/>
              <a:buChar char="•"/>
              <a:tabLst>
                <a:tab pos="1004888" algn="l"/>
                <a:tab pos="1919288" algn="l"/>
                <a:tab pos="2833688" algn="l"/>
                <a:tab pos="3748088" algn="l"/>
                <a:tab pos="4662488" algn="l"/>
                <a:tab pos="5576888" algn="l"/>
                <a:tab pos="6491288" algn="l"/>
                <a:tab pos="7405688" algn="l"/>
                <a:tab pos="8320088" algn="l"/>
                <a:tab pos="9234488" algn="l"/>
                <a:tab pos="10148888" algn="l"/>
              </a:tabLst>
              <a:defRPr/>
            </a:pPr>
            <a:r>
              <a:rPr lang="el-GR" sz="2000" dirty="0" err="1">
                <a:solidFill>
                  <a:srgbClr val="000000"/>
                </a:solidFill>
                <a:latin typeface="+mn-lt"/>
                <a:cs typeface="Times New Roman" pitchFamily="16" charset="0"/>
              </a:rPr>
              <a:t>Υπερογκαιμία</a:t>
            </a:r>
            <a:r>
              <a:rPr lang="el-GR" sz="2000" dirty="0">
                <a:solidFill>
                  <a:srgbClr val="000000"/>
                </a:solidFill>
                <a:latin typeface="+mn-lt"/>
                <a:cs typeface="Times New Roman" pitchFamily="16" charset="0"/>
              </a:rPr>
              <a:t> </a:t>
            </a:r>
          </a:p>
          <a:p>
            <a:pPr marL="365125" indent="-254000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Pct val="76000"/>
              <a:buFont typeface="Arial" pitchFamily="34" charset="0"/>
              <a:buChar char="•"/>
              <a:tabLst>
                <a:tab pos="1004888" algn="l"/>
                <a:tab pos="1919288" algn="l"/>
                <a:tab pos="2833688" algn="l"/>
                <a:tab pos="3748088" algn="l"/>
                <a:tab pos="4662488" algn="l"/>
                <a:tab pos="5576888" algn="l"/>
                <a:tab pos="6491288" algn="l"/>
                <a:tab pos="7405688" algn="l"/>
                <a:tab pos="8320088" algn="l"/>
                <a:tab pos="9234488" algn="l"/>
                <a:tab pos="10148888" algn="l"/>
              </a:tabLst>
              <a:defRPr/>
            </a:pPr>
            <a:r>
              <a:rPr lang="el-GR" sz="2000" dirty="0">
                <a:solidFill>
                  <a:srgbClr val="000000"/>
                </a:solidFill>
                <a:latin typeface="+mn-lt"/>
                <a:cs typeface="Times New Roman" pitchFamily="16" charset="0"/>
              </a:rPr>
              <a:t>Υπέρταση </a:t>
            </a:r>
          </a:p>
          <a:p>
            <a:pPr marL="365125" indent="-254000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Pct val="76000"/>
              <a:buFont typeface="Arial" pitchFamily="34" charset="0"/>
              <a:buChar char="•"/>
              <a:tabLst>
                <a:tab pos="1004888" algn="l"/>
                <a:tab pos="1919288" algn="l"/>
                <a:tab pos="2833688" algn="l"/>
                <a:tab pos="3748088" algn="l"/>
                <a:tab pos="4662488" algn="l"/>
                <a:tab pos="5576888" algn="l"/>
                <a:tab pos="6491288" algn="l"/>
                <a:tab pos="7405688" algn="l"/>
                <a:tab pos="8320088" algn="l"/>
                <a:tab pos="9234488" algn="l"/>
                <a:tab pos="10148888" algn="l"/>
              </a:tabLst>
              <a:defRPr/>
            </a:pPr>
            <a:r>
              <a:rPr lang="el-GR" sz="2000" dirty="0">
                <a:solidFill>
                  <a:srgbClr val="000000"/>
                </a:solidFill>
                <a:latin typeface="+mn-lt"/>
                <a:cs typeface="Times New Roman" pitchFamily="16" charset="0"/>
              </a:rPr>
              <a:t>Αναιμία </a:t>
            </a:r>
          </a:p>
          <a:p>
            <a:pPr marL="365125" indent="-254000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Pct val="76000"/>
              <a:buFont typeface="Arial" pitchFamily="34" charset="0"/>
              <a:buChar char="•"/>
              <a:tabLst>
                <a:tab pos="1004888" algn="l"/>
                <a:tab pos="1919288" algn="l"/>
                <a:tab pos="2833688" algn="l"/>
                <a:tab pos="3748088" algn="l"/>
                <a:tab pos="4662488" algn="l"/>
                <a:tab pos="5576888" algn="l"/>
                <a:tab pos="6491288" algn="l"/>
                <a:tab pos="7405688" algn="l"/>
                <a:tab pos="8320088" algn="l"/>
                <a:tab pos="9234488" algn="l"/>
                <a:tab pos="10148888" algn="l"/>
              </a:tabLst>
              <a:defRPr/>
            </a:pPr>
            <a:r>
              <a:rPr lang="el-GR" sz="2000" dirty="0">
                <a:solidFill>
                  <a:srgbClr val="000000"/>
                </a:solidFill>
                <a:latin typeface="+mn-lt"/>
                <a:cs typeface="Times New Roman" pitchFamily="16" charset="0"/>
              </a:rPr>
              <a:t>Οστική νόσος</a:t>
            </a:r>
          </a:p>
          <a:p>
            <a:pPr marL="365125" indent="-254000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Pct val="76000"/>
              <a:buFont typeface="Arial" pitchFamily="34" charset="0"/>
              <a:buChar char="•"/>
              <a:tabLst>
                <a:tab pos="1004888" algn="l"/>
                <a:tab pos="1919288" algn="l"/>
                <a:tab pos="2833688" algn="l"/>
                <a:tab pos="3748088" algn="l"/>
                <a:tab pos="4662488" algn="l"/>
                <a:tab pos="5576888" algn="l"/>
                <a:tab pos="6491288" algn="l"/>
                <a:tab pos="7405688" algn="l"/>
                <a:tab pos="8320088" algn="l"/>
                <a:tab pos="9234488" algn="l"/>
                <a:tab pos="10148888" algn="l"/>
              </a:tabLst>
              <a:defRPr/>
            </a:pPr>
            <a:r>
              <a:rPr lang="el-GR" sz="2000" dirty="0" err="1">
                <a:solidFill>
                  <a:srgbClr val="000000"/>
                </a:solidFill>
                <a:latin typeface="+mn-lt"/>
                <a:cs typeface="Times New Roman" pitchFamily="16" charset="0"/>
              </a:rPr>
              <a:t>Ελλειπής</a:t>
            </a:r>
            <a:r>
              <a:rPr lang="el-GR" sz="2000" dirty="0">
                <a:solidFill>
                  <a:srgbClr val="000000"/>
                </a:solidFill>
                <a:latin typeface="+mn-lt"/>
                <a:cs typeface="Times New Roman" pitchFamily="16" charset="0"/>
              </a:rPr>
              <a:t> ανάπτυξη</a:t>
            </a:r>
          </a:p>
          <a:p>
            <a:pPr marL="365125" indent="-254000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Pct val="76000"/>
              <a:buFont typeface="Arial" pitchFamily="34" charset="0"/>
              <a:buChar char="•"/>
              <a:tabLst>
                <a:tab pos="1004888" algn="l"/>
                <a:tab pos="1919288" algn="l"/>
                <a:tab pos="2833688" algn="l"/>
                <a:tab pos="3748088" algn="l"/>
                <a:tab pos="4662488" algn="l"/>
                <a:tab pos="5576888" algn="l"/>
                <a:tab pos="6491288" algn="l"/>
                <a:tab pos="7405688" algn="l"/>
                <a:tab pos="8320088" algn="l"/>
                <a:tab pos="9234488" algn="l"/>
                <a:tab pos="10148888" algn="l"/>
              </a:tabLst>
              <a:defRPr/>
            </a:pPr>
            <a:r>
              <a:rPr lang="el-GR" sz="2000" dirty="0">
                <a:solidFill>
                  <a:srgbClr val="000000"/>
                </a:solidFill>
                <a:latin typeface="+mn-lt"/>
                <a:cs typeface="Times New Roman" pitchFamily="16" charset="0"/>
              </a:rPr>
              <a:t>Μειωμένη γονιμότητα</a:t>
            </a:r>
          </a:p>
          <a:p>
            <a:pPr marL="365125" indent="-254000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tx1"/>
              </a:buClr>
              <a:buSzPct val="76000"/>
              <a:buFont typeface="Arial" pitchFamily="34" charset="0"/>
              <a:buChar char="•"/>
              <a:tabLst>
                <a:tab pos="1004888" algn="l"/>
                <a:tab pos="1919288" algn="l"/>
                <a:tab pos="2833688" algn="l"/>
                <a:tab pos="3748088" algn="l"/>
                <a:tab pos="4662488" algn="l"/>
                <a:tab pos="5576888" algn="l"/>
                <a:tab pos="6491288" algn="l"/>
                <a:tab pos="7405688" algn="l"/>
                <a:tab pos="8320088" algn="l"/>
                <a:tab pos="9234488" algn="l"/>
                <a:tab pos="10148888" algn="l"/>
              </a:tabLst>
              <a:defRPr/>
            </a:pPr>
            <a:r>
              <a:rPr lang="el-GR" sz="2000" dirty="0">
                <a:solidFill>
                  <a:srgbClr val="000000"/>
                </a:solidFill>
                <a:latin typeface="+mn-lt"/>
                <a:cs typeface="Times New Roman" pitchFamily="16" charset="0"/>
              </a:rPr>
              <a:t>Αμηνόρροια  </a:t>
            </a:r>
          </a:p>
        </p:txBody>
      </p:sp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4643438" y="1285875"/>
            <a:ext cx="4037012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42900" indent="-341313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el-GR" sz="2000" b="1" dirty="0">
                <a:solidFill>
                  <a:srgbClr val="000000"/>
                </a:solidFill>
                <a:latin typeface="+mn-lt"/>
                <a:cs typeface="Times New Roman" pitchFamily="16" charset="0"/>
              </a:rPr>
              <a:t>       </a:t>
            </a:r>
            <a:r>
              <a:rPr lang="el-GR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imes New Roman" pitchFamily="16" charset="0"/>
              </a:rPr>
              <a:t>Όψιμα</a:t>
            </a:r>
          </a:p>
          <a:p>
            <a:pPr marL="342900" indent="-341313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ct val="76000"/>
              <a:buFont typeface="Times New Roman" pitchFamily="16" charset="0"/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el-GR" sz="2000" dirty="0">
                <a:solidFill>
                  <a:srgbClr val="000000"/>
                </a:solidFill>
                <a:latin typeface="+mn-lt"/>
                <a:cs typeface="Times New Roman" pitchFamily="16" charset="0"/>
              </a:rPr>
              <a:t>Μεταβολική οξέωση</a:t>
            </a:r>
          </a:p>
          <a:p>
            <a:pPr marL="342900" indent="-341313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ct val="76000"/>
              <a:buFont typeface="Times New Roman" pitchFamily="16" charset="0"/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el-GR" sz="2000" dirty="0" err="1">
                <a:solidFill>
                  <a:srgbClr val="000000"/>
                </a:solidFill>
                <a:latin typeface="+mn-lt"/>
                <a:cs typeface="Times New Roman" pitchFamily="16" charset="0"/>
              </a:rPr>
              <a:t>Υπερκαλιαιμία</a:t>
            </a:r>
            <a:r>
              <a:rPr lang="el-GR" sz="2000" dirty="0">
                <a:solidFill>
                  <a:srgbClr val="000000"/>
                </a:solidFill>
                <a:latin typeface="+mn-lt"/>
                <a:cs typeface="Times New Roman" pitchFamily="16" charset="0"/>
              </a:rPr>
              <a:t> </a:t>
            </a:r>
          </a:p>
          <a:p>
            <a:pPr marL="342900" indent="-341313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ct val="76000"/>
              <a:buFont typeface="Times New Roman" pitchFamily="16" charset="0"/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el-GR" sz="2000" dirty="0">
                <a:solidFill>
                  <a:srgbClr val="000000"/>
                </a:solidFill>
                <a:latin typeface="+mn-lt"/>
                <a:cs typeface="Times New Roman" pitchFamily="16" charset="0"/>
              </a:rPr>
              <a:t>Περικαρδίτιδα </a:t>
            </a:r>
          </a:p>
          <a:p>
            <a:pPr marL="342900" indent="-341313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ct val="76000"/>
              <a:buFont typeface="Times New Roman" pitchFamily="16" charset="0"/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el-GR" sz="2000" dirty="0">
                <a:solidFill>
                  <a:srgbClr val="000000"/>
                </a:solidFill>
                <a:latin typeface="+mn-lt"/>
                <a:cs typeface="Times New Roman" pitchFamily="16" charset="0"/>
              </a:rPr>
              <a:t>Περιφερική νευροπάθεια</a:t>
            </a:r>
          </a:p>
          <a:p>
            <a:pPr marL="342900" indent="-341313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ct val="76000"/>
              <a:buFont typeface="Times New Roman" pitchFamily="16" charset="0"/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el-GR" sz="2000" dirty="0">
                <a:solidFill>
                  <a:srgbClr val="000000"/>
                </a:solidFill>
                <a:latin typeface="+mn-lt"/>
                <a:cs typeface="Times New Roman" pitchFamily="16" charset="0"/>
              </a:rPr>
              <a:t>Αιμορραγία πεπτικού</a:t>
            </a:r>
          </a:p>
          <a:p>
            <a:pPr marL="342900" indent="-341313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ct val="76000"/>
              <a:buFont typeface="Times New Roman" pitchFamily="16" charset="0"/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el-GR" sz="2000" dirty="0" err="1">
                <a:solidFill>
                  <a:srgbClr val="000000"/>
                </a:solidFill>
                <a:latin typeface="+mn-lt"/>
                <a:cs typeface="Times New Roman" pitchFamily="16" charset="0"/>
              </a:rPr>
              <a:t>Υπέρχρωση</a:t>
            </a:r>
            <a:r>
              <a:rPr lang="el-GR" sz="2000" dirty="0">
                <a:solidFill>
                  <a:srgbClr val="000000"/>
                </a:solidFill>
                <a:latin typeface="+mn-lt"/>
                <a:cs typeface="Times New Roman" pitchFamily="16" charset="0"/>
              </a:rPr>
              <a:t> δέρματος</a:t>
            </a:r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2873375" y="352425"/>
            <a:ext cx="2913063" cy="525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l-GR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imes New Roman" pitchFamily="16" charset="0"/>
              </a:rPr>
              <a:t>Σημεία ουραιμίας</a:t>
            </a:r>
          </a:p>
        </p:txBody>
      </p:sp>
    </p:spTree>
    <p:extLst>
      <p:ext uri="{BB962C8B-B14F-4D97-AF65-F5344CB8AC3E}">
        <p14:creationId xmlns:p14="http://schemas.microsoft.com/office/powerpoint/2010/main" val="1736946386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 noChangeArrowheads="1"/>
          </p:cNvSpPr>
          <p:nvPr/>
        </p:nvSpPr>
        <p:spPr bwMode="auto">
          <a:xfrm>
            <a:off x="455613" y="101600"/>
            <a:ext cx="8137525" cy="2095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l-GR" b="1" dirty="0">
              <a:solidFill>
                <a:srgbClr val="464653"/>
              </a:solidFill>
              <a:latin typeface="+mn-lt"/>
              <a:cs typeface="Arial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l-GR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imes New Roman" pitchFamily="16" charset="0"/>
              </a:rPr>
              <a:t>Υποκατάσταση νεφρικής λειτουργίας</a:t>
            </a:r>
            <a:br>
              <a:rPr lang="el-GR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imes New Roman" pitchFamily="16" charset="0"/>
              </a:rPr>
            </a:br>
            <a:r>
              <a:rPr lang="el-GR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imes New Roman" pitchFamily="16" charset="0"/>
              </a:rPr>
              <a:t>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l-GR" sz="2000" b="1" dirty="0">
                <a:solidFill>
                  <a:srgbClr val="8A0000"/>
                </a:solidFill>
                <a:latin typeface="+mn-lt"/>
                <a:cs typeface="Times New Roman" pitchFamily="16" charset="0"/>
              </a:rPr>
              <a:t>Μέθοδοι υποκατάστασης</a:t>
            </a:r>
            <a:br>
              <a:rPr lang="el-GR" sz="2000" b="1" dirty="0">
                <a:solidFill>
                  <a:srgbClr val="8A0000"/>
                </a:solidFill>
                <a:latin typeface="+mn-lt"/>
                <a:cs typeface="Times New Roman" pitchFamily="16" charset="0"/>
              </a:rPr>
            </a:br>
            <a:r>
              <a:rPr lang="el-GR" sz="2000" b="1" dirty="0">
                <a:solidFill>
                  <a:srgbClr val="8A0000"/>
                </a:solidFill>
                <a:latin typeface="+mn-lt"/>
                <a:cs typeface="Times New Roman" pitchFamily="16" charset="0"/>
              </a:rPr>
              <a:t> νεφρικής λειτουργίας </a:t>
            </a:r>
            <a:r>
              <a:rPr lang="el-GR" sz="2000" b="1" dirty="0">
                <a:solidFill>
                  <a:schemeClr val="accent2"/>
                </a:solidFill>
                <a:latin typeface="+mn-lt"/>
                <a:cs typeface="Times New Roman" pitchFamily="16" charset="0"/>
              </a:rPr>
              <a:t/>
            </a:r>
            <a:br>
              <a:rPr lang="el-GR" sz="2000" b="1" dirty="0">
                <a:solidFill>
                  <a:schemeClr val="accent2"/>
                </a:solidFill>
                <a:latin typeface="+mn-lt"/>
                <a:cs typeface="Times New Roman" pitchFamily="16" charset="0"/>
              </a:rPr>
            </a:br>
            <a:endParaRPr lang="el-GR" sz="2000" b="1" dirty="0">
              <a:solidFill>
                <a:schemeClr val="accent2"/>
              </a:solidFill>
              <a:latin typeface="+mn-lt"/>
              <a:cs typeface="Times New Roman" pitchFamily="16" charset="0"/>
            </a:endParaRP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714375" y="2286000"/>
            <a:ext cx="4133850" cy="354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 marL="342900" indent="-341313">
              <a:lnSpc>
                <a:spcPct val="90000"/>
              </a:lnSpc>
              <a:spcBef>
                <a:spcPts val="750"/>
              </a:spcBef>
              <a:buFont typeface="Wingdings 2" panose="05020102010507070707" pitchFamily="18" charset="2"/>
              <a:buChar char="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85850" indent="-227013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700"/>
              </a:spcBef>
              <a:buFontTx/>
              <a:buNone/>
            </a:pPr>
            <a:r>
              <a:rPr lang="el-GR" altLang="el-GR" sz="2000" b="1">
                <a:solidFill>
                  <a:srgbClr val="8A0000"/>
                </a:solidFill>
                <a:cs typeface="Times New Roman" panose="02020603050405020304" pitchFamily="18" charset="0"/>
              </a:rPr>
              <a:t>Αιμοκάθαρση </a:t>
            </a:r>
          </a:p>
          <a:p>
            <a:pPr eaLnBrk="1" hangingPunct="1">
              <a:lnSpc>
                <a:spcPct val="100000"/>
              </a:lnSpc>
              <a:spcBef>
                <a:spcPts val="550"/>
              </a:spcBef>
              <a:buFontTx/>
              <a:buNone/>
            </a:pPr>
            <a:r>
              <a:rPr lang="el-GR" altLang="el-GR" sz="2000">
                <a:solidFill>
                  <a:srgbClr val="000000"/>
                </a:solidFill>
                <a:cs typeface="Times New Roman" panose="02020603050405020304" pitchFamily="18" charset="0"/>
              </a:rPr>
              <a:t>-Σε ειδικό κέντρο</a:t>
            </a:r>
          </a:p>
          <a:p>
            <a:pPr eaLnBrk="1" hangingPunct="1">
              <a:lnSpc>
                <a:spcPct val="100000"/>
              </a:lnSpc>
              <a:spcBef>
                <a:spcPts val="550"/>
              </a:spcBef>
              <a:buFontTx/>
              <a:buNone/>
            </a:pPr>
            <a:r>
              <a:rPr lang="el-GR" altLang="el-GR" sz="2000">
                <a:solidFill>
                  <a:srgbClr val="000000"/>
                </a:solidFill>
                <a:cs typeface="Times New Roman" panose="02020603050405020304" pitchFamily="18" charset="0"/>
              </a:rPr>
              <a:t>-Κατ’οίκον</a:t>
            </a:r>
          </a:p>
          <a:p>
            <a:pPr eaLnBrk="1" hangingPunct="1">
              <a:lnSpc>
                <a:spcPct val="100000"/>
              </a:lnSpc>
              <a:spcBef>
                <a:spcPts val="550"/>
              </a:spcBef>
              <a:buFontTx/>
              <a:buNone/>
            </a:pPr>
            <a:endParaRPr lang="el-GR" altLang="el-GR" sz="200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ts val="650"/>
              </a:spcBef>
              <a:buFontTx/>
              <a:buNone/>
            </a:pPr>
            <a:r>
              <a:rPr lang="el-GR" altLang="el-GR" sz="2000" b="1">
                <a:solidFill>
                  <a:srgbClr val="8A0000"/>
                </a:solidFill>
                <a:cs typeface="Times New Roman" panose="02020603050405020304" pitchFamily="18" charset="0"/>
              </a:rPr>
              <a:t>Περιτοναϊκή κάθαρση</a:t>
            </a:r>
          </a:p>
          <a:p>
            <a:pPr eaLnBrk="1" hangingPunct="1">
              <a:lnSpc>
                <a:spcPct val="100000"/>
              </a:lnSpc>
              <a:spcBef>
                <a:spcPts val="550"/>
              </a:spcBef>
              <a:buFontTx/>
              <a:buNone/>
            </a:pPr>
            <a:r>
              <a:rPr lang="el-GR" altLang="el-GR" sz="2000">
                <a:solidFill>
                  <a:srgbClr val="000000"/>
                </a:solidFill>
                <a:cs typeface="Times New Roman" panose="02020603050405020304" pitchFamily="18" charset="0"/>
              </a:rPr>
              <a:t>-Continuous Ambulatory   (CAPD)</a:t>
            </a:r>
          </a:p>
          <a:p>
            <a:pPr eaLnBrk="1" hangingPunct="1">
              <a:lnSpc>
                <a:spcPct val="100000"/>
              </a:lnSpc>
              <a:spcBef>
                <a:spcPts val="550"/>
              </a:spcBef>
              <a:buFontTx/>
              <a:buNone/>
            </a:pPr>
            <a:r>
              <a:rPr lang="el-GR" altLang="el-GR" sz="2000">
                <a:solidFill>
                  <a:srgbClr val="000000"/>
                </a:solidFill>
                <a:cs typeface="Times New Roman" panose="02020603050405020304" pitchFamily="18" charset="0"/>
              </a:rPr>
              <a:t>-Continuous Cyclic    (CCPD)</a:t>
            </a:r>
          </a:p>
          <a:p>
            <a:pPr lvl="2" eaLnBrk="1" hangingPunct="1">
              <a:lnSpc>
                <a:spcPct val="40000"/>
              </a:lnSpc>
              <a:spcBef>
                <a:spcPts val="550"/>
              </a:spcBef>
              <a:buFontTx/>
              <a:buNone/>
            </a:pPr>
            <a:endParaRPr lang="el-GR" altLang="el-GR" sz="200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3973" name="Rectangle 4"/>
          <p:cNvSpPr>
            <a:spLocks noChangeArrowheads="1"/>
          </p:cNvSpPr>
          <p:nvPr/>
        </p:nvSpPr>
        <p:spPr bwMode="auto">
          <a:xfrm>
            <a:off x="5072063" y="2286000"/>
            <a:ext cx="3810000" cy="3259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marL="342900" indent="-341313" eaLnBrk="1" fontAlgn="auto" hangingPunct="1">
              <a:spcBef>
                <a:spcPts val="700"/>
              </a:spcBef>
              <a:spcAft>
                <a:spcPts val="0"/>
              </a:spcAft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el-GR" sz="2000" b="1" dirty="0">
                <a:solidFill>
                  <a:srgbClr val="8A0000"/>
                </a:solidFill>
                <a:latin typeface="+mn-lt"/>
                <a:cs typeface="Times New Roman" pitchFamily="18" charset="0"/>
              </a:rPr>
              <a:t>Μεταμόσχευση</a:t>
            </a:r>
            <a:r>
              <a:rPr lang="el-GR" sz="2000" b="1" dirty="0">
                <a:solidFill>
                  <a:schemeClr val="accent2"/>
                </a:solidFill>
                <a:latin typeface="+mn-lt"/>
                <a:cs typeface="Times New Roman" pitchFamily="18" charset="0"/>
              </a:rPr>
              <a:t> </a:t>
            </a:r>
          </a:p>
          <a:p>
            <a:pPr marL="342900" indent="-341313" eaLnBrk="1" fontAlgn="auto" hangingPunct="1">
              <a:spcBef>
                <a:spcPts val="700"/>
              </a:spcBef>
              <a:spcAft>
                <a:spcPts val="0"/>
              </a:spcAft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el-GR" sz="2000" b="1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 </a:t>
            </a:r>
          </a:p>
          <a:p>
            <a:pPr marL="212725" indent="-323850" eaLnBrk="1" fontAlgn="auto" hangingPunct="1">
              <a:spcBef>
                <a:spcPts val="600"/>
              </a:spcBef>
              <a:spcAft>
                <a:spcPts val="0"/>
              </a:spcAft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el-GR" sz="2000" b="1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Από αποβιώσαντα δότη </a:t>
            </a:r>
          </a:p>
          <a:p>
            <a:pPr marL="669925" lvl="1" indent="-323850" eaLnBrk="1" fontAlgn="auto" hangingPunct="1">
              <a:spcBef>
                <a:spcPts val="600"/>
              </a:spcBef>
              <a:spcAft>
                <a:spcPts val="0"/>
              </a:spcAft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endParaRPr lang="el-GR" sz="2000" b="1" i="1" dirty="0">
              <a:solidFill>
                <a:srgbClr val="000000"/>
              </a:solidFill>
              <a:latin typeface="+mn-lt"/>
              <a:cs typeface="Times New Roman" pitchFamily="18" charset="0"/>
            </a:endParaRPr>
          </a:p>
          <a:p>
            <a:pPr marL="212725" indent="-323850" eaLnBrk="1" fontAlgn="auto" hangingPunct="1">
              <a:lnSpc>
                <a:spcPct val="60000"/>
              </a:lnSpc>
              <a:spcBef>
                <a:spcPts val="600"/>
              </a:spcBef>
              <a:spcAft>
                <a:spcPts val="0"/>
              </a:spcAft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el-GR" sz="2000" b="1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Από ζώντα δότη</a:t>
            </a:r>
          </a:p>
          <a:p>
            <a:pPr marL="1085850" lvl="2" indent="-227013" eaLnBrk="1" fontAlgn="auto" hangingPunct="1">
              <a:spcBef>
                <a:spcPts val="500"/>
              </a:spcBef>
              <a:spcAft>
                <a:spcPts val="0"/>
              </a:spcAft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el-GR" sz="20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-Συγγενή </a:t>
            </a:r>
          </a:p>
          <a:p>
            <a:pPr marL="1085850" lvl="2" indent="-227013" eaLnBrk="1" fontAlgn="auto" hangingPunct="1">
              <a:spcBef>
                <a:spcPts val="500"/>
              </a:spcBef>
              <a:spcAft>
                <a:spcPts val="0"/>
              </a:spcAft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lang="el-GR" sz="20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-Μη συγγενή</a:t>
            </a:r>
          </a:p>
          <a:p>
            <a:pPr marL="342900" indent="-341313" eaLnBrk="1" fontAlgn="auto" hangingPunct="1">
              <a:spcBef>
                <a:spcPts val="500"/>
              </a:spcBef>
              <a:spcAft>
                <a:spcPts val="0"/>
              </a:spcAft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endParaRPr lang="el-GR" sz="2000" dirty="0">
              <a:solidFill>
                <a:srgbClr val="000000"/>
              </a:solidFill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595178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468313" y="911225"/>
            <a:ext cx="8113712" cy="46624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itchFamily="18" charset="0"/>
              </a:rPr>
              <a:t>Οξεία Νεφρική Βλάβη (ΟΝΒ)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684000" indent="-360000" eaLnBrk="1" fontAlgn="auto" hangingPunct="1">
              <a:spcBef>
                <a:spcPts val="1200"/>
              </a:spcBef>
              <a:spcAft>
                <a:spcPts val="0"/>
              </a:spcAft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l-GR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684000" indent="-360000" eaLnBrk="1" fontAlgn="auto" hangingPunct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el-GR" sz="2000" b="1" dirty="0" smtClean="0">
                <a:solidFill>
                  <a:srgbClr val="8A0000"/>
                </a:solidFill>
                <a:latin typeface="Calibri" panose="020F0502020204030204" pitchFamily="34" charset="0"/>
                <a:cs typeface="Times New Roman" pitchFamily="18" charset="0"/>
              </a:rPr>
              <a:t>Οξεία μείωση της σπειραματικής διήθησης (ώρες ή ημέρες), </a:t>
            </a:r>
          </a:p>
          <a:p>
            <a:pPr marL="684000" indent="-360000" eaLnBrk="1" fontAlgn="auto" hangingPunct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el-GR" sz="2000" b="1" dirty="0" smtClean="0">
                <a:latin typeface="Calibri" panose="020F0502020204030204" pitchFamily="34" charset="0"/>
                <a:cs typeface="Times New Roman" pitchFamily="18" charset="0"/>
              </a:rPr>
              <a:t>με συνέπεια κατακράτηση αζωτούχων προϊόντων του μεταβολισμού, </a:t>
            </a:r>
          </a:p>
          <a:p>
            <a:pPr marL="684000" indent="-360000" eaLnBrk="1" fontAlgn="auto" hangingPunct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el-GR" sz="2000" b="1" dirty="0" smtClean="0">
                <a:latin typeface="Calibri" panose="020F0502020204030204" pitchFamily="34" charset="0"/>
                <a:cs typeface="Times New Roman" pitchFamily="18" charset="0"/>
              </a:rPr>
              <a:t>διαταραχή  ρύθμισης εξωκυττάριου όγκου, </a:t>
            </a:r>
            <a:r>
              <a:rPr lang="el-GR" sz="2000" b="1" dirty="0" err="1" smtClean="0">
                <a:latin typeface="Calibri" panose="020F0502020204030204" pitchFamily="34" charset="0"/>
                <a:cs typeface="Times New Roman" pitchFamily="18" charset="0"/>
              </a:rPr>
              <a:t>οξεοβασικής</a:t>
            </a:r>
            <a:r>
              <a:rPr lang="el-GR" sz="2000" b="1" dirty="0" smtClean="0">
                <a:latin typeface="Calibri" panose="020F0502020204030204" pitchFamily="34" charset="0"/>
                <a:cs typeface="Times New Roman" pitchFamily="18" charset="0"/>
              </a:rPr>
              <a:t> ισορροπίας </a:t>
            </a:r>
          </a:p>
          <a:p>
            <a:pPr marL="684000" indent="-360000" eaLnBrk="1" fontAlgn="auto" hangingPunct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el-GR" sz="2000" b="1" dirty="0" smtClean="0">
                <a:latin typeface="Calibri" panose="020F0502020204030204" pitchFamily="34" charset="0"/>
                <a:cs typeface="Times New Roman" pitchFamily="18" charset="0"/>
              </a:rPr>
              <a:t>&amp; ηλεκτρολυτών.  Συνήθως είναι </a:t>
            </a:r>
            <a:r>
              <a:rPr lang="el-GR" sz="2200" b="1" dirty="0" smtClean="0">
                <a:solidFill>
                  <a:srgbClr val="8A0000"/>
                </a:solidFill>
                <a:latin typeface="Calibri" panose="020F0502020204030204" pitchFamily="34" charset="0"/>
                <a:cs typeface="Times New Roman" pitchFamily="18" charset="0"/>
              </a:rPr>
              <a:t>αναστρέψιμη.</a:t>
            </a: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endParaRPr lang="el-GR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41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25928" y="1640568"/>
            <a:ext cx="7886700" cy="435133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l-GR" sz="2000" b="1" dirty="0"/>
              <a:t>Αιτία </a:t>
            </a:r>
            <a:r>
              <a:rPr lang="el-GR" sz="2000" b="1" dirty="0" smtClean="0"/>
              <a:t>Εισόδου</a:t>
            </a:r>
            <a:endParaRPr lang="el-GR" sz="2000" b="1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l-GR" sz="2000" dirty="0" smtClean="0"/>
              <a:t>Ασθενής </a:t>
            </a:r>
            <a:r>
              <a:rPr lang="el-GR" sz="2000" dirty="0"/>
              <a:t>ηλικίας 23 ετών, προσήλθε στο τακτικό νεφρολογικό ιατρείο λόγω επηρεασμένης νεφρικής </a:t>
            </a:r>
            <a:r>
              <a:rPr lang="el-GR" sz="2000" dirty="0" smtClean="0"/>
              <a:t>λειτουργίας.</a:t>
            </a:r>
            <a:endParaRPr lang="el-GR" sz="2000" dirty="0"/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000" b="1" dirty="0" smtClean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l-GR" sz="2000" b="1" dirty="0" smtClean="0"/>
              <a:t>Παρούσα νόσος</a:t>
            </a:r>
            <a:endParaRPr lang="el-GR" sz="2000" dirty="0" smtClean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l-GR" sz="2000" dirty="0" smtClean="0"/>
              <a:t>Η </a:t>
            </a:r>
            <a:r>
              <a:rPr lang="el-GR" sz="2000" dirty="0"/>
              <a:t>ασθενής διαπίστωσε έκπτωση νεφρικής λειτουργίας σε τυχαίο εργαστηριακό έλεγχο. Πρόκειται για διαβητική ασθενή με γνωστή </a:t>
            </a:r>
            <a:r>
              <a:rPr lang="el-GR" sz="2000" dirty="0" err="1"/>
              <a:t>πρωτεϊνουρία</a:t>
            </a:r>
            <a:r>
              <a:rPr lang="el-GR" sz="2000" dirty="0"/>
              <a:t> από 4ετίας (1,5 g/24h) και </a:t>
            </a:r>
            <a:r>
              <a:rPr lang="el-GR" sz="2000" dirty="0" smtClean="0"/>
              <a:t>αναφερόμενη </a:t>
            </a:r>
            <a:r>
              <a:rPr lang="el-GR" sz="2000" dirty="0" err="1" smtClean="0"/>
              <a:t>κρεατινίνη</a:t>
            </a:r>
            <a:r>
              <a:rPr lang="el-GR" sz="2000" dirty="0" smtClean="0"/>
              <a:t> ορού 1,6</a:t>
            </a:r>
            <a:r>
              <a:rPr lang="en-US" sz="2000" dirty="0" smtClean="0"/>
              <a:t>mg/dl</a:t>
            </a:r>
            <a:r>
              <a:rPr lang="el-GR" sz="2000" dirty="0" smtClean="0"/>
              <a:t> </a:t>
            </a:r>
            <a:r>
              <a:rPr lang="el-GR" sz="2000" dirty="0"/>
              <a:t>τότε. Δεν αναφέρει λήψη </a:t>
            </a:r>
            <a:r>
              <a:rPr lang="el-GR" sz="2000" dirty="0" err="1"/>
              <a:t>νεφροτοξικών</a:t>
            </a:r>
            <a:r>
              <a:rPr lang="el-GR" sz="2000" dirty="0"/>
              <a:t> φαρμάκων, ούτε πρόσφατη λοίμωξη.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l-GR" sz="2000" dirty="0"/>
          </a:p>
        </p:txBody>
      </p:sp>
      <p:sp>
        <p:nvSpPr>
          <p:cNvPr id="4" name="Ορθογώνιο 3"/>
          <p:cNvSpPr/>
          <p:nvPr/>
        </p:nvSpPr>
        <p:spPr>
          <a:xfrm>
            <a:off x="718457" y="566057"/>
            <a:ext cx="7794171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Περίπτωση 1</a:t>
            </a:r>
            <a:endParaRPr lang="el-GR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80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25928" y="1386568"/>
            <a:ext cx="7886700" cy="476023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l-GR" sz="1800" b="1" dirty="0"/>
              <a:t>Ατομικό </a:t>
            </a:r>
            <a:r>
              <a:rPr lang="el-GR" sz="1800" b="1" dirty="0" smtClean="0"/>
              <a:t>Αναμνηστικό</a:t>
            </a:r>
            <a:endParaRPr lang="el-GR" sz="1800" dirty="0"/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el-GR" sz="1800" dirty="0"/>
              <a:t>Σε ηλικία 3 ετών εμφάνισε απώλεια βάρους, πολυουρία και πολυδιψία οπότε τέθηκε η διάγνωση σακχαρώδους διαβήτη τύπου Ι. </a:t>
            </a:r>
            <a:r>
              <a:rPr lang="el-GR" sz="1800" dirty="0" smtClean="0"/>
              <a:t> Ικανοποιητική </a:t>
            </a:r>
            <a:r>
              <a:rPr lang="el-GR" sz="1800" dirty="0"/>
              <a:t>ρύθμιση του σακχάρου με λήψη διαφόρων συνδυασμών </a:t>
            </a:r>
            <a:r>
              <a:rPr lang="el-GR" sz="1800" dirty="0" smtClean="0"/>
              <a:t>ινσουλίνης.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800" dirty="0" smtClean="0"/>
              <a:t>    </a:t>
            </a:r>
            <a:r>
              <a:rPr lang="el-GR" sz="1800" dirty="0" smtClean="0"/>
              <a:t>Από </a:t>
            </a:r>
            <a:r>
              <a:rPr lang="el-GR" sz="1800" dirty="0"/>
              <a:t>έτους </a:t>
            </a:r>
            <a:r>
              <a:rPr lang="el-GR" sz="1800" dirty="0" smtClean="0"/>
              <a:t>συχνά </a:t>
            </a:r>
            <a:r>
              <a:rPr lang="el-GR" sz="1800" dirty="0"/>
              <a:t>επεισόδια </a:t>
            </a:r>
            <a:r>
              <a:rPr lang="el-GR" sz="1800" dirty="0" smtClean="0"/>
              <a:t>υπογλυκαιμίας (σάκχαρο ούρων</a:t>
            </a:r>
            <a:r>
              <a:rPr lang="en-US" sz="1800" dirty="0" smtClean="0"/>
              <a:t>:</a:t>
            </a:r>
            <a:r>
              <a:rPr lang="el-GR" sz="1800" dirty="0" smtClean="0"/>
              <a:t> </a:t>
            </a:r>
            <a:r>
              <a:rPr lang="el-GR" sz="1800" dirty="0" err="1" smtClean="0"/>
              <a:t>εφο</a:t>
            </a:r>
            <a:r>
              <a:rPr lang="el-GR" sz="1800" dirty="0" smtClean="0"/>
              <a:t>).</a:t>
            </a:r>
            <a:endParaRPr lang="el-GR" sz="1800" dirty="0"/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el-GR" sz="1800" dirty="0" err="1"/>
              <a:t>Φωτοπηξία</a:t>
            </a:r>
            <a:r>
              <a:rPr lang="el-GR" sz="1800" dirty="0"/>
              <a:t> με </a:t>
            </a:r>
            <a:r>
              <a:rPr lang="el-GR" sz="1800" dirty="0" err="1"/>
              <a:t>laser</a:t>
            </a:r>
            <a:r>
              <a:rPr lang="el-GR" sz="1800" dirty="0"/>
              <a:t> προ </a:t>
            </a:r>
            <a:r>
              <a:rPr lang="el-GR" sz="1800" dirty="0" smtClean="0"/>
              <a:t>2ετίας λόγω </a:t>
            </a:r>
            <a:r>
              <a:rPr lang="el-GR" sz="1800" dirty="0" err="1" smtClean="0"/>
              <a:t>υπερπλαστικής</a:t>
            </a:r>
            <a:r>
              <a:rPr lang="el-GR" sz="1800" dirty="0" smtClean="0"/>
              <a:t> </a:t>
            </a:r>
            <a:r>
              <a:rPr lang="el-GR" sz="1800" dirty="0" err="1" smtClean="0"/>
              <a:t>αμφιβληστροειδοπάθεια</a:t>
            </a:r>
            <a:r>
              <a:rPr lang="el-GR" sz="1800" dirty="0" err="1"/>
              <a:t>ς</a:t>
            </a:r>
            <a:endParaRPr lang="el-GR" sz="1800" dirty="0"/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el-GR" sz="1800" dirty="0"/>
              <a:t>Προ έτους </a:t>
            </a:r>
            <a:r>
              <a:rPr lang="el-GR" sz="1800" dirty="0" smtClean="0"/>
              <a:t>επεισόδιο </a:t>
            </a:r>
            <a:r>
              <a:rPr lang="el-GR" sz="1800" dirty="0" err="1"/>
              <a:t>κωλικοειδούς</a:t>
            </a:r>
            <a:r>
              <a:rPr lang="el-GR" sz="1800" dirty="0"/>
              <a:t> άλγους </a:t>
            </a:r>
            <a:r>
              <a:rPr lang="el-GR" sz="1800" dirty="0" smtClean="0"/>
              <a:t>οσφύος.</a:t>
            </a: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l-GR" sz="1800" dirty="0"/>
              <a:t> </a:t>
            </a:r>
            <a:r>
              <a:rPr lang="el-GR" sz="1800" dirty="0" smtClean="0"/>
              <a:t>    Μετά από </a:t>
            </a:r>
            <a:r>
              <a:rPr lang="el-GR" sz="1800" dirty="0"/>
              <a:t>δύο </a:t>
            </a:r>
            <a:r>
              <a:rPr lang="el-GR" sz="1800" dirty="0" smtClean="0"/>
              <a:t>ημέρες</a:t>
            </a:r>
            <a:r>
              <a:rPr lang="en-US" sz="1800" dirty="0" smtClean="0"/>
              <a:t>: </a:t>
            </a:r>
            <a:r>
              <a:rPr lang="el-GR" sz="1800" dirty="0" err="1" smtClean="0"/>
              <a:t>λευκωπ</a:t>
            </a:r>
            <a:r>
              <a:rPr lang="el-GR" sz="1800" dirty="0" err="1"/>
              <a:t>ό</a:t>
            </a:r>
            <a:r>
              <a:rPr lang="el-GR" sz="1800" dirty="0" smtClean="0"/>
              <a:t> </a:t>
            </a:r>
            <a:r>
              <a:rPr lang="el-GR" sz="1800" dirty="0"/>
              <a:t>«</a:t>
            </a:r>
            <a:r>
              <a:rPr lang="el-GR" sz="1800" dirty="0" smtClean="0"/>
              <a:t>τεμάχιο» </a:t>
            </a:r>
            <a:r>
              <a:rPr lang="el-GR" sz="1800" dirty="0"/>
              <a:t>στα </a:t>
            </a:r>
            <a:r>
              <a:rPr lang="el-GR" sz="1800" dirty="0" smtClean="0"/>
              <a:t>ούρα.</a:t>
            </a:r>
            <a:endParaRPr lang="el-GR" sz="1800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l-GR" sz="1800" dirty="0"/>
          </a:p>
        </p:txBody>
      </p:sp>
      <p:sp>
        <p:nvSpPr>
          <p:cNvPr id="4" name="Ορθογώνιο 3"/>
          <p:cNvSpPr/>
          <p:nvPr/>
        </p:nvSpPr>
        <p:spPr>
          <a:xfrm>
            <a:off x="718457" y="566057"/>
            <a:ext cx="7794171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Περίπτωση 1</a:t>
            </a:r>
            <a:endParaRPr lang="el-GR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91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25928" y="1386568"/>
            <a:ext cx="7886700" cy="476023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l-GR" sz="1800" b="1" dirty="0" smtClean="0"/>
              <a:t>Κληρονομικό Αναμνηστικό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l-GR" sz="1800" dirty="0" smtClean="0"/>
              <a:t>Πατέρας</a:t>
            </a:r>
            <a:r>
              <a:rPr lang="en-US" sz="1800" dirty="0" smtClean="0"/>
              <a:t>: </a:t>
            </a:r>
            <a:r>
              <a:rPr lang="el-GR" sz="1800" dirty="0" smtClean="0"/>
              <a:t>50 </a:t>
            </a:r>
            <a:r>
              <a:rPr lang="el-GR" sz="1800" dirty="0"/>
              <a:t>ετών </a:t>
            </a:r>
            <a:r>
              <a:rPr lang="el-GR" sz="1800" dirty="0" smtClean="0"/>
              <a:t>με </a:t>
            </a:r>
            <a:r>
              <a:rPr lang="el-GR" sz="1800" dirty="0"/>
              <a:t>ιστορικό σακχαρώδη διαβήτη τύπου Ι χωρίς προσβολή των νεφρών. </a:t>
            </a:r>
            <a:endParaRPr lang="el-GR" sz="1800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l-GR" sz="1800" dirty="0" smtClean="0"/>
              <a:t>Μητέρα</a:t>
            </a:r>
            <a:r>
              <a:rPr lang="en-US" sz="1800" dirty="0" smtClean="0"/>
              <a:t>: </a:t>
            </a:r>
            <a:r>
              <a:rPr lang="el-GR" sz="1800" dirty="0" smtClean="0"/>
              <a:t>45 ετών, υγιής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l-GR" sz="1800" dirty="0" smtClean="0"/>
              <a:t> Αδελφή</a:t>
            </a:r>
            <a:r>
              <a:rPr lang="en-US" sz="1800" dirty="0" smtClean="0"/>
              <a:t>:</a:t>
            </a:r>
            <a:r>
              <a:rPr lang="el-GR" sz="1800" dirty="0" smtClean="0"/>
              <a:t> 25 </a:t>
            </a:r>
            <a:r>
              <a:rPr lang="el-GR" sz="1800" dirty="0"/>
              <a:t>ετών με ιστορικό υποθυρεοειδισμού.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sz="1800" b="1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l-GR" sz="1800" b="1" dirty="0" smtClean="0"/>
              <a:t>Συνήθειες </a:t>
            </a:r>
            <a:r>
              <a:rPr lang="el-GR" sz="1800" b="1" dirty="0"/>
              <a:t>και τρόπος </a:t>
            </a:r>
            <a:r>
              <a:rPr lang="el-GR" sz="1800" b="1" dirty="0" smtClean="0"/>
              <a:t>ζωής </a:t>
            </a:r>
            <a:endParaRPr lang="en-US" sz="1800" b="1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l-GR" sz="1800" dirty="0" smtClean="0"/>
              <a:t>Είναι </a:t>
            </a:r>
            <a:r>
              <a:rPr lang="el-GR" sz="1800" dirty="0"/>
              <a:t>άνεργη.  Δεν </a:t>
            </a:r>
            <a:r>
              <a:rPr lang="el-GR" sz="1800" dirty="0" smtClean="0"/>
              <a:t>καπνίζει</a:t>
            </a:r>
            <a:r>
              <a:rPr lang="en-US" sz="1800" dirty="0" smtClean="0"/>
              <a:t>,</a:t>
            </a:r>
            <a:r>
              <a:rPr lang="el-GR" sz="1800" dirty="0" smtClean="0"/>
              <a:t> δεν </a:t>
            </a:r>
            <a:r>
              <a:rPr lang="el-GR" sz="1800" dirty="0"/>
              <a:t>αναφέρονται αλλεργίες σε </a:t>
            </a:r>
            <a:r>
              <a:rPr lang="el-GR" sz="1800" dirty="0" smtClean="0"/>
              <a:t>φάρμακα</a:t>
            </a:r>
            <a:endParaRPr lang="el-GR" sz="1800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l-GR" sz="1800" dirty="0"/>
          </a:p>
        </p:txBody>
      </p:sp>
      <p:sp>
        <p:nvSpPr>
          <p:cNvPr id="4" name="Ορθογώνιο 3"/>
          <p:cNvSpPr/>
          <p:nvPr/>
        </p:nvSpPr>
        <p:spPr>
          <a:xfrm>
            <a:off x="718457" y="566057"/>
            <a:ext cx="7794171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Περίπτωση 1</a:t>
            </a:r>
            <a:endParaRPr lang="el-GR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40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25928" y="1386568"/>
            <a:ext cx="7886700" cy="476023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l-GR" sz="1800" b="1" dirty="0"/>
              <a:t>Ανασκόπηση </a:t>
            </a:r>
            <a:r>
              <a:rPr lang="el-GR" sz="1800" b="1" dirty="0" smtClean="0"/>
              <a:t>συστημάτων</a:t>
            </a:r>
            <a:endParaRPr lang="en-US" sz="1800" b="1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800" dirty="0" smtClean="0"/>
              <a:t>Z</a:t>
            </a:r>
            <a:r>
              <a:rPr lang="el-GR" sz="1800" dirty="0" err="1" smtClean="0"/>
              <a:t>υμώδη</a:t>
            </a:r>
            <a:r>
              <a:rPr lang="el-GR" sz="1800" dirty="0" smtClean="0"/>
              <a:t> </a:t>
            </a:r>
            <a:r>
              <a:rPr lang="el-GR" sz="1800" dirty="0"/>
              <a:t>οιδήματα </a:t>
            </a:r>
            <a:r>
              <a:rPr lang="el-GR" sz="1800" dirty="0" err="1"/>
              <a:t>ποδοκνημικών</a:t>
            </a:r>
            <a:r>
              <a:rPr lang="el-GR" sz="1800" dirty="0"/>
              <a:t> αρθρώσεων χωρίς δύσπνοια, αρτηριακή υπέρταση. Δεν αναφέρει αδυναμία, καταβολή, ναυτία, εμέτους, αιμωδίες.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sz="1800" b="1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l-GR" sz="1800" b="1" dirty="0" smtClean="0"/>
              <a:t>Αντικειμενική εξέταση </a:t>
            </a:r>
            <a:endParaRPr lang="en-US" sz="1800" b="1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l-GR" sz="1800" dirty="0" smtClean="0"/>
              <a:t>Πρόκειται </a:t>
            </a:r>
            <a:r>
              <a:rPr lang="el-GR" sz="1800" dirty="0"/>
              <a:t>για ένα ευχάριστο κορίτσι με φυσιολογική ανάπτυξη</a:t>
            </a:r>
            <a:r>
              <a:rPr lang="el-GR" sz="1800" dirty="0" smtClean="0"/>
              <a:t>.</a:t>
            </a:r>
            <a:endParaRPr lang="en-US" sz="1800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l-GR" sz="1800" dirty="0" err="1" smtClean="0"/>
              <a:t>Αμφοτερόπλευρο</a:t>
            </a:r>
            <a:r>
              <a:rPr lang="el-GR" sz="1800" dirty="0" smtClean="0"/>
              <a:t> </a:t>
            </a:r>
            <a:r>
              <a:rPr lang="el-GR" sz="1800" dirty="0"/>
              <a:t>οίδημα </a:t>
            </a:r>
            <a:r>
              <a:rPr lang="el-GR" sz="1800" dirty="0" err="1"/>
              <a:t>ποδοκνημικών</a:t>
            </a:r>
            <a:r>
              <a:rPr lang="el-GR" sz="1800" dirty="0"/>
              <a:t> αρθρώσεων, χωρίς ενδείξεις καρδιακής ανεπάρκειας. </a:t>
            </a:r>
            <a:endParaRPr lang="en-US" sz="1800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l-GR" sz="1800" dirty="0" smtClean="0"/>
              <a:t>Στην </a:t>
            </a:r>
            <a:r>
              <a:rPr lang="el-GR" sz="1800" dirty="0"/>
              <a:t>ύπτια θέση είχε αρτηριακή πίεση 130/80 </a:t>
            </a:r>
            <a:r>
              <a:rPr lang="el-GR" sz="1800" dirty="0" err="1"/>
              <a:t>mmHg</a:t>
            </a:r>
            <a:r>
              <a:rPr lang="el-GR" sz="1800" dirty="0"/>
              <a:t>  και </a:t>
            </a:r>
            <a:r>
              <a:rPr lang="el-GR" sz="1800" dirty="0" err="1"/>
              <a:t>σφύξεις</a:t>
            </a:r>
            <a:r>
              <a:rPr lang="el-GR" sz="1800" dirty="0"/>
              <a:t> 90/</a:t>
            </a:r>
            <a:r>
              <a:rPr lang="el-GR" sz="1800" dirty="0" err="1"/>
              <a:t>min</a:t>
            </a:r>
            <a:r>
              <a:rPr lang="el-GR" sz="1800" dirty="0"/>
              <a:t>, ενώ στην όρθια θέση οι αντίστοιχες μετρήσεις ήταν 100/60mmHg και 90/ </a:t>
            </a:r>
            <a:r>
              <a:rPr lang="el-GR" sz="1800" dirty="0" err="1"/>
              <a:t>min</a:t>
            </a:r>
            <a:r>
              <a:rPr lang="el-GR" sz="1800" dirty="0"/>
              <a:t>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l-GR" sz="1800" dirty="0"/>
          </a:p>
        </p:txBody>
      </p:sp>
      <p:sp>
        <p:nvSpPr>
          <p:cNvPr id="4" name="Ορθογώνιο 3"/>
          <p:cNvSpPr/>
          <p:nvPr/>
        </p:nvSpPr>
        <p:spPr>
          <a:xfrm>
            <a:off x="718457" y="566057"/>
            <a:ext cx="7794171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Περίπτωση 1</a:t>
            </a:r>
            <a:endParaRPr lang="el-GR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22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25928" y="1386568"/>
            <a:ext cx="7886700" cy="476023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l-GR" sz="1800" b="1" dirty="0"/>
              <a:t>Βασικές εργαστηριακές εξετάσεις: </a:t>
            </a:r>
            <a:endParaRPr lang="el-GR" sz="1800" b="1" dirty="0" smtClean="0"/>
          </a:p>
          <a:p>
            <a:pPr algn="just">
              <a:lnSpc>
                <a:spcPct val="150000"/>
              </a:lnSpc>
            </a:pPr>
            <a:r>
              <a:rPr lang="el-GR" sz="1800" dirty="0" err="1" smtClean="0"/>
              <a:t>Ορθόχρωμη</a:t>
            </a:r>
            <a:r>
              <a:rPr lang="el-GR" sz="1800" dirty="0"/>
              <a:t>, </a:t>
            </a:r>
            <a:r>
              <a:rPr lang="el-GR" sz="1800" dirty="0" err="1"/>
              <a:t>ορθοκυτταρική</a:t>
            </a:r>
            <a:r>
              <a:rPr lang="el-GR" sz="1800" dirty="0"/>
              <a:t> </a:t>
            </a:r>
            <a:r>
              <a:rPr lang="el-GR" sz="1800" dirty="0" smtClean="0"/>
              <a:t>αναιμία </a:t>
            </a:r>
          </a:p>
          <a:p>
            <a:pPr algn="just">
              <a:lnSpc>
                <a:spcPct val="150000"/>
              </a:lnSpc>
            </a:pPr>
            <a:r>
              <a:rPr lang="el-GR" sz="1800" dirty="0" smtClean="0"/>
              <a:t>Σάκχαρο</a:t>
            </a:r>
            <a:r>
              <a:rPr lang="el-GR" sz="1800" dirty="0"/>
              <a:t>: 122 </a:t>
            </a:r>
            <a:r>
              <a:rPr lang="en-US" sz="1800" dirty="0"/>
              <a:t>mg</a:t>
            </a:r>
            <a:r>
              <a:rPr lang="el-GR" sz="1800" dirty="0"/>
              <a:t>/</a:t>
            </a:r>
            <a:r>
              <a:rPr lang="en-US" sz="1800" dirty="0" err="1"/>
              <a:t>dL</a:t>
            </a:r>
            <a:r>
              <a:rPr lang="el-GR" sz="1800" dirty="0"/>
              <a:t>, ουρία: 126 </a:t>
            </a:r>
            <a:r>
              <a:rPr lang="en-US" sz="1800" dirty="0"/>
              <a:t>mg</a:t>
            </a:r>
            <a:r>
              <a:rPr lang="el-GR" sz="1800" dirty="0"/>
              <a:t>/</a:t>
            </a:r>
            <a:r>
              <a:rPr lang="en-US" sz="1800" dirty="0"/>
              <a:t>dl</a:t>
            </a:r>
            <a:r>
              <a:rPr lang="el-GR" sz="1800" dirty="0"/>
              <a:t>, </a:t>
            </a:r>
            <a:r>
              <a:rPr lang="el-GR" sz="1800" dirty="0" err="1"/>
              <a:t>κρεατινίνη</a:t>
            </a:r>
            <a:r>
              <a:rPr lang="el-GR" sz="1800" dirty="0"/>
              <a:t>: 7.1 </a:t>
            </a:r>
            <a:r>
              <a:rPr lang="en-US" sz="1800" dirty="0"/>
              <a:t>mg</a:t>
            </a:r>
            <a:r>
              <a:rPr lang="el-GR" sz="1800" dirty="0"/>
              <a:t>/</a:t>
            </a:r>
            <a:r>
              <a:rPr lang="en-US" sz="1800" dirty="0"/>
              <a:t>dl</a:t>
            </a:r>
            <a:r>
              <a:rPr lang="el-GR" sz="1800" dirty="0"/>
              <a:t>, νάτριο: 136 </a:t>
            </a:r>
            <a:r>
              <a:rPr lang="en-US" sz="1800" dirty="0" err="1"/>
              <a:t>mEq</a:t>
            </a:r>
            <a:r>
              <a:rPr lang="el-GR" sz="1800" dirty="0"/>
              <a:t>/</a:t>
            </a:r>
            <a:r>
              <a:rPr lang="en-US" sz="1800" dirty="0"/>
              <a:t>L</a:t>
            </a:r>
            <a:r>
              <a:rPr lang="el-GR" sz="1800" dirty="0"/>
              <a:t>, κάλιο: 4.8 </a:t>
            </a:r>
            <a:r>
              <a:rPr lang="en-US" sz="1800" dirty="0" err="1"/>
              <a:t>mEq</a:t>
            </a:r>
            <a:r>
              <a:rPr lang="el-GR" sz="1800" dirty="0"/>
              <a:t>, ασβέστιο: 8.3 </a:t>
            </a:r>
            <a:r>
              <a:rPr lang="en-US" sz="1800" dirty="0"/>
              <a:t>mg</a:t>
            </a:r>
            <a:r>
              <a:rPr lang="el-GR" sz="1800" dirty="0"/>
              <a:t>/</a:t>
            </a:r>
            <a:r>
              <a:rPr lang="en-US" sz="1800" dirty="0"/>
              <a:t>dl</a:t>
            </a:r>
            <a:r>
              <a:rPr lang="el-GR" sz="1800" dirty="0"/>
              <a:t>, φωσφόρος: 5.7 </a:t>
            </a:r>
            <a:r>
              <a:rPr lang="en-US" sz="1800" dirty="0"/>
              <a:t>mg</a:t>
            </a:r>
            <a:r>
              <a:rPr lang="el-GR" sz="1800" dirty="0"/>
              <a:t>/</a:t>
            </a:r>
            <a:r>
              <a:rPr lang="en-US" sz="1800" dirty="0" smtClean="0"/>
              <a:t>dl</a:t>
            </a:r>
            <a:endParaRPr lang="el-GR" sz="1800" dirty="0" smtClean="0"/>
          </a:p>
          <a:p>
            <a:pPr algn="just">
              <a:lnSpc>
                <a:spcPct val="150000"/>
              </a:lnSpc>
            </a:pPr>
            <a:r>
              <a:rPr lang="el-GR" sz="1800" dirty="0" smtClean="0"/>
              <a:t>Σάκχαρο </a:t>
            </a:r>
            <a:r>
              <a:rPr lang="el-GR" sz="1800" dirty="0"/>
              <a:t>ούρων 1</a:t>
            </a:r>
            <a:r>
              <a:rPr lang="el-GR" sz="1800" dirty="0" smtClean="0"/>
              <a:t>%</a:t>
            </a:r>
            <a:endParaRPr lang="el-GR" sz="1800" dirty="0"/>
          </a:p>
          <a:p>
            <a:pPr algn="just">
              <a:lnSpc>
                <a:spcPct val="150000"/>
              </a:lnSpc>
            </a:pPr>
            <a:r>
              <a:rPr lang="el-GR" sz="1800" dirty="0" smtClean="0"/>
              <a:t>Αέρια </a:t>
            </a:r>
            <a:r>
              <a:rPr lang="el-GR" sz="1800" dirty="0"/>
              <a:t>φλεβικού αίματος: </a:t>
            </a:r>
            <a:r>
              <a:rPr lang="en-US" sz="1800" dirty="0"/>
              <a:t>PH</a:t>
            </a:r>
            <a:r>
              <a:rPr lang="el-GR" sz="1800" dirty="0"/>
              <a:t> 7.32, </a:t>
            </a:r>
            <a:r>
              <a:rPr lang="en-US" sz="1800" dirty="0"/>
              <a:t>HCO</a:t>
            </a:r>
            <a:r>
              <a:rPr lang="el-GR" sz="1800" dirty="0"/>
              <a:t>3 18.8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l-GR" sz="1800" dirty="0"/>
          </a:p>
        </p:txBody>
      </p:sp>
      <p:sp>
        <p:nvSpPr>
          <p:cNvPr id="4" name="Ορθογώνιο 3"/>
          <p:cNvSpPr/>
          <p:nvPr/>
        </p:nvSpPr>
        <p:spPr>
          <a:xfrm>
            <a:off x="718457" y="566057"/>
            <a:ext cx="7794171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Περίπτωση 1</a:t>
            </a:r>
            <a:endParaRPr lang="el-GR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86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περιεχομένου 2"/>
          <p:cNvSpPr>
            <a:spLocks noGrp="1"/>
          </p:cNvSpPr>
          <p:nvPr>
            <p:ph idx="1"/>
          </p:nvPr>
        </p:nvSpPr>
        <p:spPr>
          <a:xfrm>
            <a:off x="628650" y="2725738"/>
            <a:ext cx="7886700" cy="1155700"/>
          </a:xfrm>
        </p:spPr>
        <p:txBody>
          <a:bodyPr>
            <a:normAutofit/>
          </a:bodyPr>
          <a:lstStyle/>
          <a:p>
            <a:pPr marL="0" indent="0" algn="ctr">
              <a:buFontTx/>
              <a:buNone/>
            </a:pPr>
            <a:r>
              <a:rPr lang="el-GR" altLang="el-GR" b="1" dirty="0" smtClean="0">
                <a:cs typeface="Tahoma" panose="020B0604030504040204" pitchFamily="34" charset="0"/>
              </a:rPr>
              <a:t>Τρέχουσα διάγνωση</a:t>
            </a:r>
            <a:endParaRPr lang="en-US" altLang="el-GR" b="1" dirty="0" smtClean="0">
              <a:cs typeface="Tahoma" panose="020B0604030504040204" pitchFamily="34" charset="0"/>
            </a:endParaRPr>
          </a:p>
          <a:p>
            <a:pPr marL="0" indent="0" algn="ctr">
              <a:buFontTx/>
              <a:buNone/>
            </a:pPr>
            <a:r>
              <a:rPr lang="en-US" altLang="el-GR" b="1" dirty="0" smtClean="0">
                <a:cs typeface="Tahoma" panose="020B0604030504040204" pitchFamily="34" charset="0"/>
              </a:rPr>
              <a:t>?</a:t>
            </a:r>
            <a:endParaRPr lang="el-GR" altLang="el-GR" dirty="0" smtClean="0">
              <a:cs typeface="Tahoma" panose="020B0604030504040204" pitchFamily="34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718457" y="566057"/>
            <a:ext cx="7794171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Περίπτωση 1</a:t>
            </a:r>
            <a:endParaRPr lang="el-GR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55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περιεχομένου 2"/>
          <p:cNvSpPr>
            <a:spLocks noGrp="1"/>
          </p:cNvSpPr>
          <p:nvPr>
            <p:ph idx="1"/>
          </p:nvPr>
        </p:nvSpPr>
        <p:spPr>
          <a:xfrm>
            <a:off x="628650" y="2725738"/>
            <a:ext cx="7886700" cy="1155700"/>
          </a:xfrm>
        </p:spPr>
        <p:txBody>
          <a:bodyPr>
            <a:normAutofit/>
          </a:bodyPr>
          <a:lstStyle/>
          <a:p>
            <a:pPr marL="0" indent="0" algn="ctr">
              <a:buFontTx/>
              <a:buNone/>
            </a:pPr>
            <a:r>
              <a:rPr lang="el-GR" altLang="el-GR" b="1" dirty="0" smtClean="0">
                <a:cs typeface="Tahoma" panose="020B0604030504040204" pitchFamily="34" charset="0"/>
              </a:rPr>
              <a:t>Τρέχουσα διάγνωση</a:t>
            </a:r>
            <a:endParaRPr lang="en-US" altLang="el-GR" b="1" dirty="0" smtClean="0">
              <a:cs typeface="Tahoma" panose="020B0604030504040204" pitchFamily="34" charset="0"/>
            </a:endParaRPr>
          </a:p>
          <a:p>
            <a:pPr marL="0" indent="0" algn="ctr">
              <a:buFontTx/>
              <a:buNone/>
            </a:pPr>
            <a:r>
              <a:rPr lang="el-GR" altLang="el-GR" b="1" dirty="0" smtClean="0">
                <a:cs typeface="Tahoma" panose="020B0604030504040204" pitchFamily="34" charset="0"/>
              </a:rPr>
              <a:t>Χρόνια Νεφρική Νόσος</a:t>
            </a:r>
            <a:endParaRPr lang="el-GR" altLang="el-GR" dirty="0" smtClean="0">
              <a:cs typeface="Tahoma" panose="020B0604030504040204" pitchFamily="34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718457" y="566057"/>
            <a:ext cx="7794171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Περίπτωση 1</a:t>
            </a:r>
            <a:endParaRPr lang="el-GR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63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περιεχομένου 2"/>
          <p:cNvSpPr>
            <a:spLocks noGrp="1"/>
          </p:cNvSpPr>
          <p:nvPr>
            <p:ph idx="1"/>
          </p:nvPr>
        </p:nvSpPr>
        <p:spPr>
          <a:xfrm>
            <a:off x="625928" y="2116138"/>
            <a:ext cx="7886700" cy="2151062"/>
          </a:xfrm>
        </p:spPr>
        <p:txBody>
          <a:bodyPr>
            <a:noAutofit/>
          </a:bodyPr>
          <a:lstStyle/>
          <a:p>
            <a:endParaRPr lang="el-GR" sz="2000" b="1" dirty="0" smtClean="0"/>
          </a:p>
          <a:p>
            <a:pPr marL="0" indent="0">
              <a:buNone/>
            </a:pPr>
            <a:r>
              <a:rPr lang="el-GR" sz="2000" b="1" dirty="0" smtClean="0"/>
              <a:t>Επιπρόσθετες </a:t>
            </a:r>
            <a:r>
              <a:rPr lang="el-GR" sz="2000" b="1" dirty="0"/>
              <a:t>εργαστηριακές </a:t>
            </a:r>
            <a:r>
              <a:rPr lang="el-GR" sz="2000" b="1" dirty="0" smtClean="0"/>
              <a:t>εξετάσεις</a:t>
            </a:r>
          </a:p>
          <a:p>
            <a:pPr marL="0" indent="0">
              <a:buNone/>
            </a:pPr>
            <a:r>
              <a:rPr lang="el-GR" sz="2000" dirty="0" smtClean="0"/>
              <a:t>Βυθοσκόπηση</a:t>
            </a:r>
            <a:r>
              <a:rPr lang="en-US" sz="2000" dirty="0" smtClean="0"/>
              <a:t>: Y</a:t>
            </a:r>
            <a:r>
              <a:rPr lang="el-GR" sz="2000" dirty="0" err="1" smtClean="0"/>
              <a:t>περπλαστική</a:t>
            </a:r>
            <a:r>
              <a:rPr lang="el-GR" sz="2000" dirty="0" smtClean="0"/>
              <a:t> </a:t>
            </a:r>
            <a:r>
              <a:rPr lang="el-GR" sz="2000" dirty="0" err="1"/>
              <a:t>αμφιβληστροειδοπάθεια</a:t>
            </a:r>
            <a:r>
              <a:rPr lang="el-GR" sz="2000" dirty="0"/>
              <a:t> </a:t>
            </a:r>
            <a:endParaRPr lang="en-US" sz="2000" dirty="0" smtClean="0"/>
          </a:p>
          <a:p>
            <a:pPr marL="0" indent="0">
              <a:buNone/>
            </a:pPr>
            <a:r>
              <a:rPr lang="el-GR" sz="2000" dirty="0" smtClean="0"/>
              <a:t>και </a:t>
            </a:r>
            <a:r>
              <a:rPr lang="el-GR" sz="2000" dirty="0"/>
              <a:t>¨ουλές¨ από τη </a:t>
            </a:r>
            <a:r>
              <a:rPr lang="el-GR" sz="2000" dirty="0" err="1" smtClean="0"/>
              <a:t>φωτοπηξία</a:t>
            </a:r>
            <a:endParaRPr lang="el-GR" sz="2000" dirty="0"/>
          </a:p>
        </p:txBody>
      </p:sp>
      <p:sp>
        <p:nvSpPr>
          <p:cNvPr id="5" name="Ορθογώνιο 4"/>
          <p:cNvSpPr/>
          <p:nvPr/>
        </p:nvSpPr>
        <p:spPr>
          <a:xfrm>
            <a:off x="718457" y="566057"/>
            <a:ext cx="7794171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Περίπτωση 1</a:t>
            </a:r>
            <a:endParaRPr lang="el-GR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765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περιεχομένου 2"/>
          <p:cNvSpPr>
            <a:spLocks noGrp="1"/>
          </p:cNvSpPr>
          <p:nvPr>
            <p:ph idx="1"/>
          </p:nvPr>
        </p:nvSpPr>
        <p:spPr>
          <a:xfrm>
            <a:off x="625928" y="2116138"/>
            <a:ext cx="7886700" cy="2151062"/>
          </a:xfrm>
        </p:spPr>
        <p:txBody>
          <a:bodyPr>
            <a:noAutofit/>
          </a:bodyPr>
          <a:lstStyle/>
          <a:p>
            <a:pPr algn="ctr"/>
            <a:endParaRPr lang="el-G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ctr">
              <a:buNone/>
            </a:pPr>
            <a:r>
              <a:rPr lang="el-G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Ποιες εργαστηριακές εξετάσεις συνηγορούν </a:t>
            </a:r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ctr">
              <a:buNone/>
            </a:pP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υπέρ </a:t>
            </a:r>
            <a:r>
              <a:rPr lang="el-G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της ΧΝΝ και ποιο το αίτιο της;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718457" y="566057"/>
            <a:ext cx="7794171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Περίπτωση 1</a:t>
            </a:r>
            <a:endParaRPr lang="el-GR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05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περιεχομένου 2"/>
          <p:cNvSpPr>
            <a:spLocks noGrp="1"/>
          </p:cNvSpPr>
          <p:nvPr>
            <p:ph idx="1"/>
          </p:nvPr>
        </p:nvSpPr>
        <p:spPr>
          <a:xfrm>
            <a:off x="625928" y="1571852"/>
            <a:ext cx="7886700" cy="3065462"/>
          </a:xfrm>
        </p:spPr>
        <p:txBody>
          <a:bodyPr>
            <a:noAutofit/>
          </a:bodyPr>
          <a:lstStyle/>
          <a:p>
            <a:pPr algn="ctr"/>
            <a:endParaRPr lang="el-G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ctr">
              <a:buNone/>
            </a:pPr>
            <a:r>
              <a:rPr lang="el-G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Ποιες εργαστηριακές εξετάσεις συνηγορούν </a:t>
            </a:r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ctr">
              <a:buNone/>
            </a:pP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υπέρ </a:t>
            </a:r>
            <a:r>
              <a:rPr lang="el-G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της ΧΝΝ και ποιο το αίτιο της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marL="0" lvl="0" indent="0" algn="ctr">
              <a:buNone/>
            </a:pPr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2000" dirty="0" err="1" smtClean="0"/>
              <a:t>Ορθόχρωμη</a:t>
            </a:r>
            <a:r>
              <a:rPr lang="el-GR" sz="2000" dirty="0" smtClean="0"/>
              <a:t>, </a:t>
            </a:r>
            <a:r>
              <a:rPr lang="el-GR" sz="2000" dirty="0" err="1" smtClean="0"/>
              <a:t>Ορθοκυτταρική</a:t>
            </a:r>
            <a:r>
              <a:rPr lang="el-GR" sz="2000" dirty="0" smtClean="0"/>
              <a:t> αναιμία</a:t>
            </a:r>
          </a:p>
          <a:p>
            <a:r>
              <a:rPr lang="el-GR" sz="2000" dirty="0"/>
              <a:t> </a:t>
            </a:r>
            <a:r>
              <a:rPr lang="el-GR" sz="2000" dirty="0" err="1" smtClean="0"/>
              <a:t>Υπασβεστιαιμία</a:t>
            </a:r>
            <a:r>
              <a:rPr lang="el-GR" sz="2000" dirty="0" smtClean="0"/>
              <a:t>, </a:t>
            </a:r>
            <a:r>
              <a:rPr lang="el-GR" sz="2000" dirty="0" err="1" smtClean="0"/>
              <a:t>Υπερφωσφαταιμία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 </a:t>
            </a:r>
            <a:r>
              <a:rPr lang="el-GR" sz="2000" b="1" dirty="0" smtClean="0"/>
              <a:t>Αίτιο ΧΝΝ</a:t>
            </a:r>
            <a:r>
              <a:rPr lang="en-US" sz="2000" b="1" dirty="0" smtClean="0"/>
              <a:t>: </a:t>
            </a:r>
            <a:r>
              <a:rPr lang="el-GR" sz="2000" b="1" dirty="0" smtClean="0"/>
              <a:t>Διαβητική νεφροπάθεια</a:t>
            </a:r>
            <a:endParaRPr lang="el-GR" sz="2000" b="1" dirty="0"/>
          </a:p>
        </p:txBody>
      </p:sp>
      <p:sp>
        <p:nvSpPr>
          <p:cNvPr id="5" name="Ορθογώνιο 4"/>
          <p:cNvSpPr/>
          <p:nvPr/>
        </p:nvSpPr>
        <p:spPr>
          <a:xfrm>
            <a:off x="718457" y="566057"/>
            <a:ext cx="7794171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Περίπτωση 1</a:t>
            </a:r>
            <a:endParaRPr lang="el-GR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59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381000" y="523875"/>
            <a:ext cx="8382000" cy="90794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itchFamily="18" charset="0"/>
              </a:rPr>
              <a:t>Κατάταξη ΟΝΒ ανάλογα </a:t>
            </a:r>
          </a:p>
          <a:p>
            <a:pPr algn="ctr"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itchFamily="18" charset="0"/>
              </a:rPr>
              <a:t>με την υποκείμενη διαταραχή</a:t>
            </a: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342900" y="1886857"/>
            <a:ext cx="8458200" cy="427809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l-GR" b="1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- </a:t>
            </a:r>
            <a:r>
              <a:rPr lang="el-GR" b="1" dirty="0" err="1" smtClean="0">
                <a:solidFill>
                  <a:srgbClr val="8A0000"/>
                </a:solidFill>
                <a:latin typeface="Calibri" panose="020F0502020204030204" pitchFamily="34" charset="0"/>
                <a:cs typeface="Times New Roman" pitchFamily="18" charset="0"/>
              </a:rPr>
              <a:t>Προνεφρική</a:t>
            </a:r>
            <a:r>
              <a:rPr lang="el-GR" b="1" dirty="0" smtClean="0">
                <a:solidFill>
                  <a:srgbClr val="8A0000"/>
                </a:solidFill>
                <a:latin typeface="Calibri" panose="020F0502020204030204" pitchFamily="34" charset="0"/>
                <a:cs typeface="Times New Roman" pitchFamily="18" charset="0"/>
              </a:rPr>
              <a:t> ΟΝΒ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l-GR" b="1" dirty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	</a:t>
            </a:r>
            <a:r>
              <a:rPr lang="el-GR" dirty="0" smtClean="0">
                <a:latin typeface="Calibri" panose="020F0502020204030204" pitchFamily="34" charset="0"/>
                <a:cs typeface="Times New Roman" pitchFamily="18" charset="0"/>
              </a:rPr>
              <a:t>Μειωμένη παροχή αίματος στους νεφρούς</a:t>
            </a:r>
            <a:r>
              <a:rPr lang="el-GR" b="1" dirty="0" smtClean="0">
                <a:latin typeface="Calibri" panose="020F0502020204030204" pitchFamily="34" charset="0"/>
                <a:cs typeface="Times New Roman" pitchFamily="18" charset="0"/>
              </a:rPr>
              <a:t> 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l-GR" b="1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	</a:t>
            </a:r>
            <a:r>
              <a:rPr lang="el-GR" dirty="0" smtClean="0">
                <a:latin typeface="Calibri" panose="020F0502020204030204" pitchFamily="34" charset="0"/>
                <a:cs typeface="Times New Roman" pitchFamily="18" charset="0"/>
              </a:rPr>
              <a:t>με </a:t>
            </a:r>
            <a:r>
              <a:rPr lang="el-GR" dirty="0">
                <a:latin typeface="Calibri" panose="020F0502020204030204" pitchFamily="34" charset="0"/>
                <a:cs typeface="Times New Roman" pitchFamily="18" charset="0"/>
              </a:rPr>
              <a:t>δομικά και </a:t>
            </a:r>
            <a:r>
              <a:rPr lang="el-GR" dirty="0" smtClean="0">
                <a:latin typeface="Calibri" panose="020F0502020204030204" pitchFamily="34" charset="0"/>
                <a:cs typeface="Times New Roman" pitchFamily="18" charset="0"/>
              </a:rPr>
              <a:t>λειτουργικά ανέπαφους νεφρώνες</a:t>
            </a:r>
            <a:endParaRPr lang="el-GR" dirty="0">
              <a:latin typeface="Calibri" panose="020F0502020204030204" pitchFamily="34" charset="0"/>
              <a:cs typeface="Times New Roman" pitchFamily="18" charset="0"/>
            </a:endParaRPr>
          </a:p>
          <a:p>
            <a:pPr eaLnBrk="1" fontAlgn="auto" hangingPunct="1">
              <a:spcBef>
                <a:spcPts val="1800"/>
              </a:spcBef>
              <a:spcAft>
                <a:spcPts val="0"/>
              </a:spcAft>
              <a:defRPr/>
            </a:pPr>
            <a:r>
              <a:rPr lang="el-GR" b="1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- </a:t>
            </a:r>
            <a:r>
              <a:rPr lang="el-GR" b="1" dirty="0" smtClean="0">
                <a:solidFill>
                  <a:srgbClr val="8A0000"/>
                </a:solidFill>
                <a:latin typeface="Calibri" panose="020F0502020204030204" pitchFamily="34" charset="0"/>
                <a:cs typeface="Times New Roman" pitchFamily="18" charset="0"/>
              </a:rPr>
              <a:t>Παρεγχυματική (νεφρική) ΟΝΒ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l-GR" b="1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	</a:t>
            </a:r>
            <a:r>
              <a:rPr lang="el-GR" dirty="0" smtClean="0">
                <a:latin typeface="Calibri" panose="020F0502020204030204" pitchFamily="34" charset="0"/>
                <a:cs typeface="Times New Roman" pitchFamily="18" charset="0"/>
              </a:rPr>
              <a:t>Συμβάματα που προσβάλλουν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l-GR" dirty="0" smtClean="0">
                <a:latin typeface="Calibri" panose="020F0502020204030204" pitchFamily="34" charset="0"/>
                <a:cs typeface="Times New Roman" pitchFamily="18" charset="0"/>
              </a:rPr>
              <a:t> 	- Μικρά αγγεία και σπειράματα 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l-GR" dirty="0" smtClean="0">
                <a:latin typeface="Calibri" panose="020F0502020204030204" pitchFamily="34" charset="0"/>
                <a:cs typeface="Times New Roman" pitchFamily="18" charset="0"/>
              </a:rPr>
              <a:t> 	- Νεφρικά σωληνάρια 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l-GR" dirty="0" smtClean="0">
                <a:latin typeface="Calibri" panose="020F0502020204030204" pitchFamily="34" charset="0"/>
                <a:cs typeface="Times New Roman" pitchFamily="18" charset="0"/>
              </a:rPr>
              <a:t> 	- Διάμεσος ιστός</a:t>
            </a:r>
          </a:p>
          <a:p>
            <a:pPr eaLnBrk="1" fontAlgn="auto" hangingPunct="1">
              <a:spcBef>
                <a:spcPts val="1800"/>
              </a:spcBef>
              <a:spcAft>
                <a:spcPts val="0"/>
              </a:spcAft>
              <a:defRPr/>
            </a:pPr>
            <a:r>
              <a:rPr lang="el-GR" dirty="0" smtClean="0">
                <a:latin typeface="Calibri" panose="020F0502020204030204" pitchFamily="34" charset="0"/>
                <a:cs typeface="Times New Roman" pitchFamily="18" charset="0"/>
              </a:rPr>
              <a:t>- </a:t>
            </a:r>
            <a:r>
              <a:rPr lang="el-GR" b="1" dirty="0" err="1" smtClean="0">
                <a:solidFill>
                  <a:srgbClr val="8A0000"/>
                </a:solidFill>
                <a:latin typeface="Calibri" panose="020F0502020204030204" pitchFamily="34" charset="0"/>
                <a:cs typeface="Times New Roman" pitchFamily="18" charset="0"/>
              </a:rPr>
              <a:t>Μετανεφρική</a:t>
            </a:r>
            <a:r>
              <a:rPr lang="el-GR" b="1" dirty="0" smtClean="0">
                <a:solidFill>
                  <a:srgbClr val="8A0000"/>
                </a:solidFill>
                <a:latin typeface="Calibri" panose="020F0502020204030204" pitchFamily="34" charset="0"/>
                <a:cs typeface="Times New Roman" pitchFamily="18" charset="0"/>
              </a:rPr>
              <a:t> (αποφρακτική) ΟΝΒ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l-GR" b="1" dirty="0" smtClean="0">
                <a:solidFill>
                  <a:srgbClr val="002060"/>
                </a:solidFill>
                <a:latin typeface="Calibri" panose="020F0502020204030204" pitchFamily="34" charset="0"/>
                <a:cs typeface="Times New Roman" pitchFamily="18" charset="0"/>
              </a:rPr>
              <a:t>	</a:t>
            </a:r>
            <a:r>
              <a:rPr lang="el-GR" dirty="0" smtClean="0">
                <a:latin typeface="Calibri" panose="020F0502020204030204" pitchFamily="34" charset="0"/>
                <a:cs typeface="Times New Roman" pitchFamily="18" charset="0"/>
              </a:rPr>
              <a:t>Κώλυμα στη δίοδο των ούρων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b="1" dirty="0" smtClean="0">
              <a:solidFill>
                <a:srgbClr val="00206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pic>
        <p:nvPicPr>
          <p:cNvPr id="2560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0" y="2238375"/>
            <a:ext cx="2035175" cy="351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706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περιεχομένου 2"/>
          <p:cNvSpPr>
            <a:spLocks noGrp="1"/>
          </p:cNvSpPr>
          <p:nvPr>
            <p:ph idx="1"/>
          </p:nvPr>
        </p:nvSpPr>
        <p:spPr>
          <a:xfrm>
            <a:off x="672192" y="1865767"/>
            <a:ext cx="7886700" cy="1748291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el-G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Πού οφείλονται τα οιδήματα της ασθενούς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marL="0" lvl="0" indent="0" algn="ctr">
              <a:buNone/>
            </a:pPr>
            <a:endParaRPr lang="el-G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ctr">
              <a:buNone/>
            </a:pP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Κατακράτηση νατρίου και νερού λόγω της νεφρικής ανεπάρκειας</a:t>
            </a:r>
            <a:endParaRPr lang="el-G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ctr">
              <a:buNone/>
            </a:pPr>
            <a:endParaRPr lang="el-G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718457" y="566057"/>
            <a:ext cx="7794171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Περίπτωση 1</a:t>
            </a:r>
            <a:endParaRPr lang="el-GR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825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περιεχομένου 2"/>
          <p:cNvSpPr>
            <a:spLocks noGrp="1"/>
          </p:cNvSpPr>
          <p:nvPr>
            <p:ph idx="1"/>
          </p:nvPr>
        </p:nvSpPr>
        <p:spPr>
          <a:xfrm>
            <a:off x="625928" y="964233"/>
            <a:ext cx="7886700" cy="866548"/>
          </a:xfrm>
        </p:spPr>
        <p:txBody>
          <a:bodyPr>
            <a:noAutofit/>
          </a:bodyPr>
          <a:lstStyle/>
          <a:p>
            <a:pPr algn="ctr"/>
            <a:endParaRPr lang="el-G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ctr">
              <a:buNone/>
            </a:pPr>
            <a:r>
              <a:rPr lang="el-G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Ποιο ήταν το αίτιο της 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οσφυαλγίας που είχε προ έτους;</a:t>
            </a:r>
            <a:endParaRPr lang="el-G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672192" y="292382"/>
            <a:ext cx="7794171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Περίπτωση 1</a:t>
            </a:r>
            <a:endParaRPr lang="el-GR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Θέση περιεχομένου 2"/>
          <p:cNvSpPr txBox="1">
            <a:spLocks/>
          </p:cNvSpPr>
          <p:nvPr/>
        </p:nvSpPr>
        <p:spPr>
          <a:xfrm>
            <a:off x="625928" y="1978251"/>
            <a:ext cx="7886700" cy="37149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l-GR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Νέκρωση νεφρικής θηλής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l-GR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Αίτια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Tx/>
              <a:buChar char="-"/>
            </a:pPr>
            <a:r>
              <a:rPr lang="el-GR" sz="1800" dirty="0" smtClean="0"/>
              <a:t>ΣΔ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Tx/>
              <a:buChar char="-"/>
            </a:pPr>
            <a:r>
              <a:rPr lang="el-GR" sz="1800" dirty="0" smtClean="0"/>
              <a:t>Κατάχρηση αναλγητικών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Tx/>
              <a:buChar char="-"/>
            </a:pPr>
            <a:r>
              <a:rPr lang="el-GR" sz="1800" dirty="0"/>
              <a:t> </a:t>
            </a:r>
            <a:r>
              <a:rPr lang="el-GR" sz="1800" dirty="0" smtClean="0"/>
              <a:t>Αποφρακτική </a:t>
            </a:r>
            <a:r>
              <a:rPr lang="el-GR" sz="1800" dirty="0" err="1" smtClean="0"/>
              <a:t>ουροπάθεια</a:t>
            </a:r>
            <a:endParaRPr lang="el-GR" sz="1800" dirty="0" smtClean="0"/>
          </a:p>
          <a:p>
            <a:pPr>
              <a:lnSpc>
                <a:spcPct val="100000"/>
              </a:lnSpc>
              <a:spcBef>
                <a:spcPts val="600"/>
              </a:spcBef>
              <a:buFontTx/>
              <a:buChar char="-"/>
            </a:pPr>
            <a:r>
              <a:rPr lang="el-GR" sz="1800" dirty="0"/>
              <a:t> </a:t>
            </a:r>
            <a:r>
              <a:rPr lang="el-GR" sz="1800" dirty="0" err="1" smtClean="0"/>
              <a:t>Αιμοσφαιρινοπάθειες</a:t>
            </a:r>
            <a:endParaRPr lang="el-GR" sz="1800" dirty="0" smtClean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l-GR" sz="1800" b="1" dirty="0" smtClean="0"/>
              <a:t>Κλινική εικόνα</a:t>
            </a:r>
            <a:endParaRPr lang="el-GR" sz="1800" b="1" dirty="0"/>
          </a:p>
          <a:p>
            <a:pPr>
              <a:lnSpc>
                <a:spcPct val="100000"/>
              </a:lnSpc>
              <a:spcBef>
                <a:spcPts val="600"/>
              </a:spcBef>
              <a:buFontTx/>
              <a:buChar char="-"/>
            </a:pPr>
            <a:r>
              <a:rPr lang="el-GR" sz="1800" dirty="0" err="1" smtClean="0"/>
              <a:t>Κωλικοειδές</a:t>
            </a:r>
            <a:r>
              <a:rPr lang="el-GR" sz="1800" dirty="0" smtClean="0"/>
              <a:t> άλγος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Tx/>
              <a:buChar char="-"/>
            </a:pPr>
            <a:r>
              <a:rPr lang="el-GR" sz="1800" dirty="0"/>
              <a:t> </a:t>
            </a:r>
            <a:r>
              <a:rPr lang="el-GR" sz="1800" dirty="0" smtClean="0"/>
              <a:t>Ουρολοιμώξεις, ΟΝΒ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Tx/>
              <a:buChar char="-"/>
            </a:pPr>
            <a:r>
              <a:rPr lang="el-GR" sz="1800" b="1" dirty="0"/>
              <a:t> </a:t>
            </a:r>
            <a:r>
              <a:rPr lang="el-GR" sz="1800" dirty="0" smtClean="0"/>
              <a:t>Χωρίς συμπτώματα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l-GR" sz="1800" dirty="0"/>
              <a:t> </a:t>
            </a:r>
            <a:r>
              <a:rPr lang="el-GR" sz="1800" dirty="0" smtClean="0"/>
              <a:t>    Ανευρίσκεται τυχαία σε </a:t>
            </a:r>
            <a:r>
              <a:rPr lang="en-US" sz="1800" dirty="0" smtClean="0"/>
              <a:t>IV </a:t>
            </a:r>
            <a:r>
              <a:rPr lang="el-GR" sz="1800" dirty="0" smtClean="0"/>
              <a:t>πυελογραφία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endParaRPr lang="el-GR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http://www.sjkdt.org/articles/2014/25/2/images/SaudiJKidneyDisTranspl_2014_25_2_249_128495_u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6147" y="3071342"/>
            <a:ext cx="2914196" cy="2743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621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15736" y="2685597"/>
            <a:ext cx="7886700" cy="656318"/>
          </a:xfrm>
        </p:spPr>
        <p:txBody>
          <a:bodyPr/>
          <a:lstStyle/>
          <a:p>
            <a:pPr marL="0" indent="0" algn="ctr">
              <a:buNone/>
            </a:pPr>
            <a:r>
              <a:rPr lang="el-GR" b="1" dirty="0" smtClean="0">
                <a:solidFill>
                  <a:srgbClr val="8A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Διαταραχές Ύδατος - Ηλεκτρολυτών</a:t>
            </a:r>
            <a:endParaRPr lang="el-GR" b="1" dirty="0">
              <a:solidFill>
                <a:srgbClr val="8A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2766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>
          <a:xfrm>
            <a:off x="1494235" y="472281"/>
            <a:ext cx="6172200" cy="85725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Υγρά (Νερό)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44625"/>
            <a:ext cx="7886700" cy="4351338"/>
          </a:xfrm>
        </p:spPr>
        <p:txBody>
          <a:bodyPr>
            <a:normAutofit/>
          </a:bodyPr>
          <a:lstStyle/>
          <a:p>
            <a:pPr marL="205740" indent="-205740">
              <a:buClr>
                <a:schemeClr val="accent3"/>
              </a:buClr>
              <a:buNone/>
              <a:defRPr/>
            </a:pPr>
            <a:r>
              <a:rPr lang="el-GR" sz="1800" dirty="0" smtClean="0"/>
              <a:t>Διαταραχές υγρών</a:t>
            </a:r>
          </a:p>
          <a:p>
            <a:pPr marL="205740" indent="-205740">
              <a:buClr>
                <a:schemeClr val="accent3"/>
              </a:buClr>
              <a:buFont typeface="Wingdings 2"/>
              <a:buChar char=""/>
              <a:defRPr/>
            </a:pPr>
            <a:r>
              <a:rPr lang="el-GR" sz="1800" dirty="0" smtClean="0"/>
              <a:t>Υποογκαιμία</a:t>
            </a:r>
          </a:p>
          <a:p>
            <a:pPr marL="294894" lvl="1" indent="0">
              <a:buNone/>
              <a:defRPr/>
            </a:pPr>
            <a:r>
              <a:rPr lang="el-GR" sz="1800" dirty="0" err="1" smtClean="0"/>
              <a:t>Ιστική</a:t>
            </a:r>
            <a:r>
              <a:rPr lang="el-GR" sz="1800" dirty="0" smtClean="0"/>
              <a:t> ισχαιμία</a:t>
            </a:r>
          </a:p>
          <a:p>
            <a:pPr marL="957834" lvl="2" indent="0">
              <a:buNone/>
              <a:defRPr/>
            </a:pPr>
            <a:r>
              <a:rPr lang="en-US" sz="1800" dirty="0" smtClean="0"/>
              <a:t>- </a:t>
            </a:r>
            <a:r>
              <a:rPr lang="el-GR" sz="1800" dirty="0" smtClean="0"/>
              <a:t>Εγκέφαλος, νεφροί, καρδιά, μύες κ.λ.π.</a:t>
            </a:r>
          </a:p>
          <a:p>
            <a:pPr marL="205740" indent="-205740">
              <a:buClr>
                <a:schemeClr val="accent3"/>
              </a:buClr>
              <a:buFont typeface="Wingdings 2"/>
              <a:buChar char=""/>
              <a:defRPr/>
            </a:pPr>
            <a:r>
              <a:rPr lang="el-GR" sz="1800" dirty="0" smtClean="0"/>
              <a:t>Υπερογκαιμία</a:t>
            </a:r>
          </a:p>
          <a:p>
            <a:pPr marL="294894" lvl="1" indent="0">
              <a:buNone/>
              <a:defRPr/>
            </a:pPr>
            <a:r>
              <a:rPr lang="el-GR" sz="1800" dirty="0" smtClean="0"/>
              <a:t>Αγγειακή συμφόρηση</a:t>
            </a:r>
          </a:p>
          <a:p>
            <a:pPr marL="957834" lvl="2" indent="0">
              <a:buNone/>
              <a:defRPr/>
            </a:pPr>
            <a:r>
              <a:rPr lang="en-US" sz="1800" dirty="0" smtClean="0"/>
              <a:t>- </a:t>
            </a:r>
            <a:r>
              <a:rPr lang="el-GR" sz="1800" dirty="0" smtClean="0"/>
              <a:t>Καρδιακή κάμψη-πνευμονικό οίδημα</a:t>
            </a:r>
          </a:p>
          <a:p>
            <a:pPr marL="957834" lvl="2" indent="0">
              <a:buNone/>
              <a:defRPr/>
            </a:pPr>
            <a:r>
              <a:rPr lang="en-US" sz="1800" dirty="0" smtClean="0"/>
              <a:t>- </a:t>
            </a:r>
            <a:r>
              <a:rPr lang="el-GR" sz="1800" dirty="0" smtClean="0"/>
              <a:t>Συμφόρηση ήπατος, ασκίτης</a:t>
            </a:r>
          </a:p>
          <a:p>
            <a:pPr marL="957834" lvl="2" indent="0">
              <a:buNone/>
              <a:defRPr/>
            </a:pPr>
            <a:r>
              <a:rPr lang="en-US" sz="1800" dirty="0" smtClean="0"/>
              <a:t>- </a:t>
            </a:r>
            <a:r>
              <a:rPr lang="el-GR" sz="1800" dirty="0" smtClean="0"/>
              <a:t>Περιφερικό οίδημα</a:t>
            </a:r>
          </a:p>
          <a:p>
            <a:pPr marL="0" indent="0">
              <a:buClr>
                <a:schemeClr val="accent3"/>
              </a:buClr>
              <a:buNone/>
              <a:defRPr/>
            </a:pPr>
            <a:r>
              <a:rPr lang="el-GR" sz="1800" dirty="0" smtClean="0"/>
              <a:t>Διαταραχές ωσμωτικότητας πλάσματος</a:t>
            </a:r>
          </a:p>
          <a:p>
            <a:pPr marL="294894" lvl="1" indent="0">
              <a:buNone/>
              <a:defRPr/>
            </a:pPr>
            <a:r>
              <a:rPr lang="en-US" sz="1800" dirty="0" smtClean="0"/>
              <a:t> </a:t>
            </a:r>
            <a:r>
              <a:rPr lang="el-GR" sz="1800" dirty="0" err="1" smtClean="0"/>
              <a:t>Υπερνατριαιμία</a:t>
            </a:r>
            <a:endParaRPr lang="el-GR" sz="1800" dirty="0" smtClean="0"/>
          </a:p>
          <a:p>
            <a:pPr marL="294894" lvl="1" indent="0">
              <a:buNone/>
              <a:defRPr/>
            </a:pPr>
            <a:r>
              <a:rPr lang="en-US" sz="1800" dirty="0" smtClean="0"/>
              <a:t> </a:t>
            </a:r>
            <a:r>
              <a:rPr lang="el-GR" sz="1800" dirty="0" err="1" smtClean="0"/>
              <a:t>Υπονατριαιμία</a:t>
            </a:r>
            <a:endParaRPr lang="el-GR" sz="1800" dirty="0" smtClean="0"/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2960914" y="4829433"/>
            <a:ext cx="12021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dirty="0"/>
              <a:t>εγκέφαλος</a:t>
            </a:r>
          </a:p>
        </p:txBody>
      </p:sp>
      <p:sp>
        <p:nvSpPr>
          <p:cNvPr id="2" name="Δεξιό άγκιστρο 1"/>
          <p:cNvSpPr/>
          <p:nvPr/>
        </p:nvSpPr>
        <p:spPr>
          <a:xfrm>
            <a:off x="2786743" y="4753038"/>
            <a:ext cx="174171" cy="522123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677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457200" y="217714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Διαταραχές του όγκου 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914400" y="1484313"/>
            <a:ext cx="7772400" cy="4389437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l-G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Υποογκαιμία</a:t>
            </a:r>
            <a:endParaRPr lang="el-G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 typeface="Wingdings 2" pitchFamily="18" charset="2"/>
              <a:buNone/>
            </a:pPr>
            <a:endParaRPr lang="el-GR" sz="2400" b="1" dirty="0" smtClean="0"/>
          </a:p>
          <a:p>
            <a:pPr eaLnBrk="1" hangingPunct="1"/>
            <a:r>
              <a:rPr lang="el-GR" sz="2000" dirty="0" smtClean="0"/>
              <a:t>Αληθής (απώλεια υγρών)</a:t>
            </a:r>
          </a:p>
          <a:p>
            <a:pPr eaLnBrk="1" hangingPunct="1"/>
            <a:r>
              <a:rPr lang="el-GR" sz="2000" dirty="0" err="1" smtClean="0"/>
              <a:t>Ενδαγγειακή</a:t>
            </a:r>
            <a:r>
              <a:rPr lang="el-GR" sz="2000" dirty="0" smtClean="0"/>
              <a:t> </a:t>
            </a:r>
            <a:r>
              <a:rPr lang="el-GR" sz="2000" dirty="0" err="1" smtClean="0"/>
              <a:t>υποογκαιμία</a:t>
            </a:r>
            <a:r>
              <a:rPr lang="el-GR" sz="2000" dirty="0" smtClean="0"/>
              <a:t> με περιφερική </a:t>
            </a:r>
            <a:r>
              <a:rPr lang="el-GR" sz="2000" dirty="0" err="1" smtClean="0"/>
              <a:t>υπερυδάτωση</a:t>
            </a:r>
            <a:endParaRPr lang="el-GR" sz="2000" dirty="0" smtClean="0"/>
          </a:p>
          <a:p>
            <a:pPr lvl="1" eaLnBrk="1" hangingPunct="1">
              <a:buFont typeface="Wingdings 2" pitchFamily="18" charset="2"/>
              <a:buNone/>
            </a:pPr>
            <a:r>
              <a:rPr lang="el-GR" sz="2000" dirty="0" smtClean="0"/>
              <a:t>(αδυναμία διαχείρισης υγρών)</a:t>
            </a:r>
          </a:p>
          <a:p>
            <a:pPr lvl="1" eaLnBrk="1" hangingPunct="1">
              <a:buFont typeface="Wingdings 2" pitchFamily="18" charset="2"/>
              <a:buNone/>
            </a:pPr>
            <a:r>
              <a:rPr lang="el-GR" sz="2000" dirty="0" smtClean="0"/>
              <a:t>	Συμφορητική καρδιακή ανεπάρκεια</a:t>
            </a:r>
          </a:p>
          <a:p>
            <a:pPr lvl="1" eaLnBrk="1" hangingPunct="1">
              <a:buFont typeface="Wingdings 2" pitchFamily="18" charset="2"/>
              <a:buNone/>
            </a:pPr>
            <a:r>
              <a:rPr lang="el-GR" sz="2000" dirty="0" smtClean="0"/>
              <a:t>	Σήψη</a:t>
            </a:r>
          </a:p>
          <a:p>
            <a:pPr lvl="1" eaLnBrk="1" hangingPunct="1">
              <a:buFont typeface="Wingdings 2" pitchFamily="18" charset="2"/>
              <a:buNone/>
            </a:pPr>
            <a:r>
              <a:rPr lang="el-GR" sz="2000" dirty="0" smtClean="0"/>
              <a:t>	Ηπατική ανεπάρκεια (κίρρωση)</a:t>
            </a:r>
          </a:p>
        </p:txBody>
      </p:sp>
    </p:spTree>
    <p:extLst>
      <p:ext uri="{BB962C8B-B14F-4D97-AF65-F5344CB8AC3E}">
        <p14:creationId xmlns:p14="http://schemas.microsoft.com/office/powerpoint/2010/main" val="366646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433388" y="254000"/>
            <a:ext cx="8229600" cy="809171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Διάγνωση </a:t>
            </a:r>
            <a:r>
              <a:rPr lang="el-GR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υποογκαιμίας</a:t>
            </a:r>
            <a:endParaRPr lang="el-G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544286" y="1254353"/>
            <a:ext cx="8118702" cy="4840287"/>
          </a:xfrm>
        </p:spPr>
        <p:txBody>
          <a:bodyPr>
            <a:normAutofit/>
          </a:bodyPr>
          <a:lstStyle/>
          <a:p>
            <a:pPr eaLnBrk="1" hangingPunct="1"/>
            <a:r>
              <a:rPr lang="el-GR" sz="2000" dirty="0" smtClean="0"/>
              <a:t>Ιστορικό (χρόνια ή οξέα νοσήματα, φάρμακα, ΔΙΨΑ)</a:t>
            </a:r>
          </a:p>
          <a:p>
            <a:pPr eaLnBrk="1" hangingPunct="1">
              <a:buFont typeface="Wingdings 2" pitchFamily="18" charset="2"/>
              <a:buNone/>
            </a:pPr>
            <a:endParaRPr lang="el-GR" sz="2000" dirty="0" smtClean="0"/>
          </a:p>
          <a:p>
            <a:pPr eaLnBrk="1" hangingPunct="1"/>
            <a:r>
              <a:rPr lang="el-GR" sz="2000" dirty="0" smtClean="0"/>
              <a:t>Φυσική εξέταση</a:t>
            </a:r>
          </a:p>
          <a:p>
            <a:pPr marL="457200" lvl="1" indent="0" eaLnBrk="1" hangingPunct="1">
              <a:buNone/>
            </a:pPr>
            <a:r>
              <a:rPr lang="el-GR" sz="2000" dirty="0" smtClean="0"/>
              <a:t>- Αρτηριακή πίεση – </a:t>
            </a:r>
            <a:r>
              <a:rPr lang="el-GR" sz="2000" dirty="0" err="1" smtClean="0"/>
              <a:t>σφύξεις</a:t>
            </a:r>
            <a:endParaRPr lang="el-GR" sz="2000" dirty="0" smtClean="0"/>
          </a:p>
          <a:p>
            <a:pPr marL="457200" lvl="1" indent="0" eaLnBrk="1" hangingPunct="1">
              <a:buNone/>
            </a:pPr>
            <a:r>
              <a:rPr lang="el-GR" sz="2000" dirty="0" smtClean="0"/>
              <a:t>- </a:t>
            </a:r>
            <a:r>
              <a:rPr lang="el-GR" sz="2000" dirty="0" err="1" smtClean="0"/>
              <a:t>Σφαγίτιδες</a:t>
            </a:r>
            <a:endParaRPr lang="el-GR" sz="2000" dirty="0" smtClean="0"/>
          </a:p>
          <a:p>
            <a:pPr marL="457200" lvl="1" indent="0" eaLnBrk="1" hangingPunct="1">
              <a:buNone/>
            </a:pPr>
            <a:r>
              <a:rPr lang="el-GR" sz="2000" dirty="0" smtClean="0"/>
              <a:t>- </a:t>
            </a:r>
            <a:r>
              <a:rPr lang="el-GR" sz="2000" dirty="0" err="1" smtClean="0"/>
              <a:t>Σπαργή</a:t>
            </a:r>
            <a:r>
              <a:rPr lang="el-GR" sz="2000" dirty="0" smtClean="0"/>
              <a:t> δέρματος</a:t>
            </a:r>
          </a:p>
          <a:p>
            <a:pPr marL="457200" lvl="1" indent="0" eaLnBrk="1" hangingPunct="1">
              <a:buNone/>
            </a:pPr>
            <a:r>
              <a:rPr lang="el-GR" sz="2000" dirty="0" smtClean="0"/>
              <a:t>- Ξηρότητα βλεννογόνων, γλώσσας</a:t>
            </a:r>
          </a:p>
          <a:p>
            <a:pPr marL="457200" lvl="1" indent="0" eaLnBrk="1" hangingPunct="1">
              <a:buNone/>
            </a:pPr>
            <a:r>
              <a:rPr lang="el-GR" sz="2000" dirty="0" smtClean="0"/>
              <a:t>- Ρυθμός διούρησης</a:t>
            </a:r>
          </a:p>
          <a:p>
            <a:pPr lvl="1" eaLnBrk="1" hangingPunct="1">
              <a:buFont typeface="Wingdings 2" pitchFamily="18" charset="2"/>
              <a:buNone/>
            </a:pPr>
            <a:endParaRPr lang="el-GR" sz="2000" dirty="0" smtClean="0"/>
          </a:p>
          <a:p>
            <a:pPr eaLnBrk="1" hangingPunct="1"/>
            <a:r>
              <a:rPr lang="el-GR" sz="2000" dirty="0" smtClean="0"/>
              <a:t>Εργαστηριακά ευρήματα</a:t>
            </a:r>
          </a:p>
          <a:p>
            <a:pPr marL="457200" lvl="1" indent="0" eaLnBrk="1" hangingPunct="1">
              <a:buNone/>
            </a:pPr>
            <a:r>
              <a:rPr lang="el-GR" sz="2000" dirty="0" smtClean="0"/>
              <a:t>- Βαθμός </a:t>
            </a:r>
            <a:r>
              <a:rPr lang="el-GR" sz="2000" dirty="0" err="1" smtClean="0"/>
              <a:t>υποογκαιμίας</a:t>
            </a:r>
            <a:endParaRPr lang="el-GR" sz="2000" dirty="0" smtClean="0"/>
          </a:p>
        </p:txBody>
      </p:sp>
    </p:spTree>
    <p:extLst>
      <p:ext uri="{BB962C8B-B14F-4D97-AF65-F5344CB8AC3E}">
        <p14:creationId xmlns:p14="http://schemas.microsoft.com/office/powerpoint/2010/main" val="36290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Διάγνωση </a:t>
            </a:r>
            <a:r>
              <a:rPr lang="el-GR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υποογκαιμίας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b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Εργαστηριακά ευρήματα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628650" y="1967140"/>
            <a:ext cx="7886700" cy="4351338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l-GR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Ορός</a:t>
            </a:r>
          </a:p>
          <a:p>
            <a:pPr lvl="1" eaLnBrk="1" hangingPunct="1"/>
            <a:r>
              <a:rPr lang="el-GR" sz="2000" dirty="0" err="1" smtClean="0"/>
              <a:t>Αιμοσυμπύκνωση</a:t>
            </a:r>
            <a:endParaRPr lang="el-GR" sz="2000" dirty="0" smtClean="0"/>
          </a:p>
          <a:p>
            <a:pPr marL="914400" lvl="2" indent="0" eaLnBrk="1" hangingPunct="1">
              <a:buNone/>
            </a:pPr>
            <a:r>
              <a:rPr lang="en-US" dirty="0" smtClean="0"/>
              <a:t>↑</a:t>
            </a:r>
            <a:r>
              <a:rPr lang="en-US" dirty="0" err="1" smtClean="0"/>
              <a:t>Ht</a:t>
            </a:r>
            <a:r>
              <a:rPr lang="en-US" dirty="0" smtClean="0"/>
              <a:t>, </a:t>
            </a:r>
            <a:r>
              <a:rPr lang="el-GR" dirty="0" err="1" smtClean="0"/>
              <a:t>λευκωματίνη</a:t>
            </a:r>
            <a:r>
              <a:rPr lang="el-GR" dirty="0" smtClean="0"/>
              <a:t>, </a:t>
            </a:r>
            <a:r>
              <a:rPr lang="en-US" dirty="0" smtClean="0"/>
              <a:t>Ca</a:t>
            </a:r>
            <a:r>
              <a:rPr lang="en-US" baseline="30000" dirty="0" smtClean="0"/>
              <a:t>++</a:t>
            </a:r>
          </a:p>
          <a:p>
            <a:pPr lvl="1" eaLnBrk="1" hangingPunct="1"/>
            <a:r>
              <a:rPr lang="el-GR" sz="2000" dirty="0" smtClean="0"/>
              <a:t>↑Ουρία/</a:t>
            </a:r>
            <a:r>
              <a:rPr lang="el-GR" sz="2000" dirty="0" err="1" smtClean="0"/>
              <a:t>κρεατινίνη</a:t>
            </a:r>
            <a:r>
              <a:rPr lang="el-GR" sz="2000" dirty="0" smtClean="0"/>
              <a:t> &gt; 40</a:t>
            </a:r>
          </a:p>
          <a:p>
            <a:pPr lvl="1" eaLnBrk="1" hangingPunct="1"/>
            <a:endParaRPr lang="el-GR" sz="2000" b="1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l-GR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Ούρα</a:t>
            </a:r>
          </a:p>
          <a:p>
            <a:pPr lvl="1" eaLnBrk="1" hangingPunct="1"/>
            <a:r>
              <a:rPr lang="en-US" sz="2000" dirty="0" smtClean="0"/>
              <a:t>↑</a:t>
            </a:r>
            <a:r>
              <a:rPr lang="el-GR" sz="2000" dirty="0" smtClean="0"/>
              <a:t>Ε.Β.,↑ </a:t>
            </a:r>
            <a:r>
              <a:rPr lang="el-GR" sz="2000" dirty="0" err="1" smtClean="0"/>
              <a:t>ωσμωτικότητα</a:t>
            </a:r>
            <a:endParaRPr lang="el-GR" sz="2000" dirty="0" smtClean="0"/>
          </a:p>
          <a:p>
            <a:pPr lvl="1" eaLnBrk="1" hangingPunct="1"/>
            <a:r>
              <a:rPr lang="en-US" sz="2000" dirty="0" smtClean="0"/>
              <a:t>Na</a:t>
            </a:r>
            <a:r>
              <a:rPr lang="en-US" sz="2000" baseline="30000" dirty="0" smtClean="0"/>
              <a:t>+</a:t>
            </a:r>
            <a:r>
              <a:rPr lang="en-US" sz="2000" dirty="0" smtClean="0"/>
              <a:t> &lt; 20mEq/L</a:t>
            </a:r>
          </a:p>
          <a:p>
            <a:pPr lvl="1" eaLnBrk="1" hangingPunct="1"/>
            <a:r>
              <a:rPr lang="en-US" sz="2000" dirty="0" smtClean="0"/>
              <a:t>Cl</a:t>
            </a:r>
            <a:r>
              <a:rPr lang="en-US" sz="2000" baseline="30000" dirty="0" smtClean="0"/>
              <a:t>-</a:t>
            </a:r>
            <a:r>
              <a:rPr lang="en-US" sz="2000" dirty="0" smtClean="0"/>
              <a:t>   &lt; 20mEq/L</a:t>
            </a:r>
          </a:p>
          <a:p>
            <a:pPr lvl="1" eaLnBrk="1" hangingPunct="1"/>
            <a:r>
              <a:rPr lang="el-GR" sz="2000" dirty="0" smtClean="0"/>
              <a:t>Κλασματική απέκκριση </a:t>
            </a:r>
            <a:r>
              <a:rPr lang="en-US" sz="2000" dirty="0" smtClean="0"/>
              <a:t>Na &lt; 1%</a:t>
            </a:r>
            <a:endParaRPr lang="el-GR" sz="2000" dirty="0" smtClean="0"/>
          </a:p>
        </p:txBody>
      </p:sp>
    </p:spTree>
    <p:extLst>
      <p:ext uri="{BB962C8B-B14F-4D97-AF65-F5344CB8AC3E}">
        <p14:creationId xmlns:p14="http://schemas.microsoft.com/office/powerpoint/2010/main" val="80258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391886" y="279400"/>
            <a:ext cx="8229600" cy="809171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Υπερογκαιμία</a:t>
            </a:r>
            <a:endParaRPr lang="el-G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707571" y="1341438"/>
            <a:ext cx="7990342" cy="4389437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l-GR" sz="1800" b="1" dirty="0" smtClean="0"/>
              <a:t>Αίτια</a:t>
            </a:r>
          </a:p>
          <a:p>
            <a:pPr eaLnBrk="1" hangingPunct="1">
              <a:lnSpc>
                <a:spcPct val="80000"/>
              </a:lnSpc>
            </a:pPr>
            <a:r>
              <a:rPr lang="el-GR" sz="1800" dirty="0" smtClean="0"/>
              <a:t>Αυξημένη πρόσληψη υγρών</a:t>
            </a:r>
          </a:p>
          <a:p>
            <a:pPr eaLnBrk="1" hangingPunct="1">
              <a:lnSpc>
                <a:spcPct val="80000"/>
              </a:lnSpc>
            </a:pPr>
            <a:r>
              <a:rPr lang="el-GR" sz="1800" dirty="0" smtClean="0"/>
              <a:t>Μειωμένη αποβολή</a:t>
            </a:r>
          </a:p>
          <a:p>
            <a:pPr eaLnBrk="1" hangingPunct="1">
              <a:lnSpc>
                <a:spcPct val="80000"/>
              </a:lnSpc>
            </a:pPr>
            <a:r>
              <a:rPr lang="el-GR" sz="1800" dirty="0" smtClean="0"/>
              <a:t>Συνδυασμός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el-GR" sz="1800" dirty="0" smtClean="0"/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l-GR" sz="1800" b="1" dirty="0" smtClean="0"/>
              <a:t>Μη συχνή σε φυσιολογικά άτομα</a:t>
            </a:r>
          </a:p>
          <a:p>
            <a:pPr eaLnBrk="1" hangingPunct="1">
              <a:lnSpc>
                <a:spcPct val="80000"/>
              </a:lnSpc>
            </a:pPr>
            <a:r>
              <a:rPr lang="el-GR" sz="1800" dirty="0" smtClean="0"/>
              <a:t>Δυνατότητα των νεφρών να αποβάλουν μεγάλες ποσότητες </a:t>
            </a:r>
            <a:r>
              <a:rPr lang="en-US" sz="1800" dirty="0" smtClean="0"/>
              <a:t>Na</a:t>
            </a:r>
            <a:r>
              <a:rPr lang="en-US" sz="1800" baseline="30000" dirty="0" smtClean="0"/>
              <a:t>+</a:t>
            </a:r>
            <a:r>
              <a:rPr lang="en-US" sz="1800" dirty="0" smtClean="0"/>
              <a:t> </a:t>
            </a:r>
            <a:r>
              <a:rPr lang="el-GR" sz="1800" dirty="0" smtClean="0"/>
              <a:t>και  νερού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el-GR" sz="1800" dirty="0" smtClean="0"/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l-GR" sz="1800" b="1" dirty="0" smtClean="0"/>
              <a:t>Καταστάσεις</a:t>
            </a:r>
          </a:p>
          <a:p>
            <a:pPr eaLnBrk="1" hangingPunct="1">
              <a:lnSpc>
                <a:spcPct val="80000"/>
              </a:lnSpc>
            </a:pPr>
            <a:r>
              <a:rPr lang="el-GR" sz="1800" dirty="0" smtClean="0"/>
              <a:t>Νεφρική ανεπάρκεια</a:t>
            </a:r>
          </a:p>
          <a:p>
            <a:pPr eaLnBrk="1" hangingPunct="1">
              <a:lnSpc>
                <a:spcPct val="80000"/>
              </a:lnSpc>
            </a:pPr>
            <a:r>
              <a:rPr lang="el-GR" sz="1800" dirty="0" smtClean="0"/>
              <a:t>Συμφορητική καρδιακή ανεπάρκεια</a:t>
            </a:r>
          </a:p>
          <a:p>
            <a:pPr eaLnBrk="1" hangingPunct="1">
              <a:lnSpc>
                <a:spcPct val="80000"/>
              </a:lnSpc>
            </a:pPr>
            <a:r>
              <a:rPr lang="el-GR" sz="1800" dirty="0" err="1" smtClean="0"/>
              <a:t>Υπεραλδοστερονισμός</a:t>
            </a:r>
            <a:endParaRPr lang="el-GR" sz="1800" dirty="0" smtClean="0"/>
          </a:p>
          <a:p>
            <a:pPr eaLnBrk="1" hangingPunct="1">
              <a:lnSpc>
                <a:spcPct val="80000"/>
              </a:lnSpc>
            </a:pPr>
            <a:r>
              <a:rPr lang="el-GR" sz="1800" dirty="0" err="1" smtClean="0"/>
              <a:t>Ιατρογενής</a:t>
            </a:r>
            <a:endParaRPr lang="el-GR" sz="1800" dirty="0" smtClean="0"/>
          </a:p>
        </p:txBody>
      </p:sp>
    </p:spTree>
    <p:extLst>
      <p:ext uri="{BB962C8B-B14F-4D97-AF65-F5344CB8AC3E}">
        <p14:creationId xmlns:p14="http://schemas.microsoft.com/office/powerpoint/2010/main" val="134678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Ηλεκτρολυτικές διαταραχές 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2124075" y="2060575"/>
            <a:ext cx="4546600" cy="4389438"/>
          </a:xfrm>
        </p:spPr>
        <p:txBody>
          <a:bodyPr>
            <a:normAutofit/>
          </a:bodyPr>
          <a:lstStyle/>
          <a:p>
            <a:pPr eaLnBrk="1" hangingPunct="1"/>
            <a:r>
              <a:rPr lang="el-GR" sz="2400" dirty="0" smtClean="0"/>
              <a:t>Νάτριο</a:t>
            </a:r>
          </a:p>
          <a:p>
            <a:pPr eaLnBrk="1" hangingPunct="1">
              <a:buFont typeface="Wingdings 2" pitchFamily="18" charset="2"/>
              <a:buNone/>
            </a:pPr>
            <a:endParaRPr lang="el-GR" sz="2400" dirty="0" smtClean="0"/>
          </a:p>
          <a:p>
            <a:pPr eaLnBrk="1" hangingPunct="1"/>
            <a:r>
              <a:rPr lang="el-GR" sz="2400" dirty="0" smtClean="0"/>
              <a:t>Κάλιο</a:t>
            </a:r>
          </a:p>
          <a:p>
            <a:pPr eaLnBrk="1" hangingPunct="1">
              <a:buFont typeface="Wingdings 2" pitchFamily="18" charset="2"/>
              <a:buNone/>
            </a:pPr>
            <a:endParaRPr lang="el-GR" sz="2400" dirty="0" smtClean="0"/>
          </a:p>
          <a:p>
            <a:pPr eaLnBrk="1" hangingPunct="1"/>
            <a:r>
              <a:rPr lang="el-GR" sz="2400" dirty="0" smtClean="0"/>
              <a:t>Ασβέστιο/Φωσφόρος</a:t>
            </a:r>
          </a:p>
          <a:p>
            <a:pPr eaLnBrk="1" hangingPunct="1">
              <a:buFont typeface="Wingdings 2" pitchFamily="18" charset="2"/>
              <a:buNone/>
            </a:pPr>
            <a:endParaRPr lang="el-GR" sz="2400" dirty="0" smtClean="0"/>
          </a:p>
          <a:p>
            <a:pPr eaLnBrk="1" hangingPunct="1"/>
            <a:r>
              <a:rPr lang="el-GR" sz="2400" dirty="0" smtClean="0"/>
              <a:t>Μαγνήσιο</a:t>
            </a:r>
          </a:p>
        </p:txBody>
      </p:sp>
    </p:spTree>
    <p:extLst>
      <p:ext uri="{BB962C8B-B14F-4D97-AF65-F5344CB8AC3E}">
        <p14:creationId xmlns:p14="http://schemas.microsoft.com/office/powerpoint/2010/main" val="374671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508000" y="188913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Νάτριο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609599" y="1557338"/>
            <a:ext cx="8088313" cy="4389437"/>
          </a:xfrm>
        </p:spPr>
        <p:txBody>
          <a:bodyPr>
            <a:normAutofit/>
          </a:bodyPr>
          <a:lstStyle/>
          <a:p>
            <a:pPr eaLnBrk="1" hangingPunct="1"/>
            <a:r>
              <a:rPr lang="el-GR" sz="2000" dirty="0" smtClean="0"/>
              <a:t>Μείζον </a:t>
            </a:r>
            <a:r>
              <a:rPr lang="el-GR" sz="2000" dirty="0" err="1" smtClean="0"/>
              <a:t>κατιόν</a:t>
            </a:r>
            <a:r>
              <a:rPr lang="el-GR" sz="2000" dirty="0" smtClean="0"/>
              <a:t> του </a:t>
            </a:r>
            <a:r>
              <a:rPr lang="el-GR" sz="2000" dirty="0" err="1" smtClean="0"/>
              <a:t>εξωκυττάριου</a:t>
            </a:r>
            <a:r>
              <a:rPr lang="el-GR" sz="2000" dirty="0" smtClean="0"/>
              <a:t> υγρού</a:t>
            </a:r>
          </a:p>
          <a:p>
            <a:pPr eaLnBrk="1" hangingPunct="1">
              <a:buFont typeface="Wingdings 2" pitchFamily="18" charset="2"/>
              <a:buNone/>
            </a:pPr>
            <a:endParaRPr lang="el-GR" sz="2000" dirty="0" smtClean="0"/>
          </a:p>
          <a:p>
            <a:pPr eaLnBrk="1" hangingPunct="1"/>
            <a:r>
              <a:rPr lang="el-GR" sz="2000" dirty="0" smtClean="0"/>
              <a:t>Ευθύνεται μαζί με τα </a:t>
            </a:r>
            <a:r>
              <a:rPr lang="el-GR" sz="2000" dirty="0" err="1" smtClean="0"/>
              <a:t>συνοδά</a:t>
            </a:r>
            <a:r>
              <a:rPr lang="el-GR" sz="2000" dirty="0" smtClean="0"/>
              <a:t> ανιόντα για το </a:t>
            </a:r>
          </a:p>
          <a:p>
            <a:pPr marL="0" indent="0" eaLnBrk="1" hangingPunct="1">
              <a:buNone/>
            </a:pPr>
            <a:r>
              <a:rPr lang="el-GR" sz="2000" dirty="0"/>
              <a:t> </a:t>
            </a:r>
            <a:r>
              <a:rPr lang="el-GR" sz="2000" dirty="0" smtClean="0"/>
              <a:t>   90% της </a:t>
            </a:r>
            <a:r>
              <a:rPr lang="el-GR" sz="2000" dirty="0" err="1" smtClean="0"/>
              <a:t>ωσμωτικότητας</a:t>
            </a:r>
            <a:r>
              <a:rPr lang="el-GR" sz="2000" dirty="0" smtClean="0"/>
              <a:t> του </a:t>
            </a:r>
            <a:r>
              <a:rPr lang="el-GR" sz="2000" dirty="0" err="1" smtClean="0"/>
              <a:t>εξωκυττάριου</a:t>
            </a:r>
            <a:r>
              <a:rPr lang="el-GR" sz="2000" dirty="0" smtClean="0"/>
              <a:t> υγρού</a:t>
            </a:r>
          </a:p>
          <a:p>
            <a:pPr eaLnBrk="1" hangingPunct="1">
              <a:buFont typeface="Wingdings 2" pitchFamily="18" charset="2"/>
              <a:buNone/>
            </a:pPr>
            <a:endParaRPr lang="el-GR" sz="2000" dirty="0" smtClean="0"/>
          </a:p>
          <a:p>
            <a:pPr eaLnBrk="1" hangingPunct="1"/>
            <a:r>
              <a:rPr lang="el-GR" sz="2000" dirty="0" smtClean="0"/>
              <a:t>Καθορίζει την κατάσταση του </a:t>
            </a:r>
            <a:r>
              <a:rPr lang="el-GR" sz="2000" dirty="0" err="1" smtClean="0"/>
              <a:t>εξωκυττάριου</a:t>
            </a:r>
            <a:r>
              <a:rPr lang="el-GR" sz="2000" dirty="0" smtClean="0"/>
              <a:t> όγκου υγρών</a:t>
            </a:r>
          </a:p>
          <a:p>
            <a:pPr eaLnBrk="1" hangingPunct="1">
              <a:buFont typeface="Wingdings 2" pitchFamily="18" charset="2"/>
              <a:buNone/>
            </a:pPr>
            <a:endParaRPr lang="el-GR" sz="2000" dirty="0" smtClean="0"/>
          </a:p>
          <a:p>
            <a:pPr eaLnBrk="1" hangingPunct="1"/>
            <a:r>
              <a:rPr lang="el-GR" sz="2000" b="1" dirty="0" smtClean="0"/>
              <a:t>Οι διαταραχές του </a:t>
            </a:r>
            <a:r>
              <a:rPr lang="en-US" sz="2000" b="1" dirty="0" smtClean="0"/>
              <a:t>Na</a:t>
            </a:r>
            <a:r>
              <a:rPr lang="en-US" sz="2000" b="1" baseline="30000" dirty="0" smtClean="0"/>
              <a:t>+</a:t>
            </a:r>
            <a:r>
              <a:rPr lang="en-US" sz="2000" b="1" dirty="0" smtClean="0"/>
              <a:t> </a:t>
            </a:r>
            <a:r>
              <a:rPr lang="el-GR" sz="2000" b="1" dirty="0" smtClean="0"/>
              <a:t>στο αίμα εκφράζουν  μεταβολές του νερού</a:t>
            </a:r>
          </a:p>
          <a:p>
            <a:pPr eaLnBrk="1" hangingPunct="1"/>
            <a:endParaRPr lang="el-GR" sz="2000" b="1" dirty="0"/>
          </a:p>
          <a:p>
            <a:pPr eaLnBrk="1" hangingPunct="1"/>
            <a:r>
              <a:rPr lang="el-GR" sz="2000" b="1" dirty="0" smtClean="0"/>
              <a:t> Φυσιολογικές τιμές</a:t>
            </a:r>
            <a:r>
              <a:rPr lang="en-US" sz="2000" b="1" dirty="0" smtClean="0"/>
              <a:t>: 13</a:t>
            </a:r>
            <a:r>
              <a:rPr lang="el-GR" sz="2000" b="1" dirty="0" smtClean="0"/>
              <a:t>5</a:t>
            </a:r>
            <a:r>
              <a:rPr lang="en-US" sz="2000" b="1" dirty="0" smtClean="0"/>
              <a:t>-145 </a:t>
            </a:r>
            <a:r>
              <a:rPr lang="en-US" sz="2000" b="1" dirty="0" err="1" smtClean="0"/>
              <a:t>mEq</a:t>
            </a:r>
            <a:r>
              <a:rPr lang="en-US" sz="2000" b="1" dirty="0" smtClean="0"/>
              <a:t>/L</a:t>
            </a:r>
            <a:endParaRPr lang="el-GR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37344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2083"/>
          <p:cNvSpPr txBox="1">
            <a:spLocks noChangeArrowheads="1"/>
          </p:cNvSpPr>
          <p:nvPr/>
        </p:nvSpPr>
        <p:spPr bwMode="auto">
          <a:xfrm>
            <a:off x="3717925" y="30892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l-GR" sz="2400">
              <a:latin typeface="Times New Roman" panose="02020603050405020304" pitchFamily="18" charset="0"/>
            </a:endParaRPr>
          </a:p>
        </p:txBody>
      </p:sp>
      <p:grpSp>
        <p:nvGrpSpPr>
          <p:cNvPr id="2" name="Ομάδα 1"/>
          <p:cNvGrpSpPr/>
          <p:nvPr/>
        </p:nvGrpSpPr>
        <p:grpSpPr>
          <a:xfrm>
            <a:off x="304800" y="337457"/>
            <a:ext cx="8643257" cy="6193972"/>
            <a:chOff x="71438" y="185057"/>
            <a:chExt cx="9125380" cy="6506528"/>
          </a:xfrm>
        </p:grpSpPr>
        <p:grpSp>
          <p:nvGrpSpPr>
            <p:cNvPr id="26626" name="Group 47"/>
            <p:cNvGrpSpPr>
              <a:grpSpLocks/>
            </p:cNvGrpSpPr>
            <p:nvPr/>
          </p:nvGrpSpPr>
          <p:grpSpPr bwMode="auto">
            <a:xfrm>
              <a:off x="1066800" y="185057"/>
              <a:ext cx="5626189" cy="1898511"/>
              <a:chOff x="1066800" y="0"/>
              <a:chExt cx="5626189" cy="1898511"/>
            </a:xfrm>
          </p:grpSpPr>
          <p:sp>
            <p:nvSpPr>
              <p:cNvPr id="26658" name="Text Box 2051"/>
              <p:cNvSpPr txBox="1">
                <a:spLocks noChangeArrowheads="1"/>
              </p:cNvSpPr>
              <p:nvPr/>
            </p:nvSpPr>
            <p:spPr bwMode="auto">
              <a:xfrm>
                <a:off x="3429000" y="0"/>
                <a:ext cx="963725" cy="584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l-GR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</a:rPr>
                  <a:t>ON</a:t>
                </a:r>
                <a:r>
                  <a:rPr lang="el-GR" altLang="el-GR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</a:rPr>
                  <a:t>Β</a:t>
                </a:r>
                <a:endParaRPr lang="en-US" altLang="el-GR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endParaRPr>
              </a:p>
            </p:txBody>
          </p:sp>
          <p:sp>
            <p:nvSpPr>
              <p:cNvPr id="26659" name="Line 2052"/>
              <p:cNvSpPr>
                <a:spLocks noChangeShapeType="1"/>
              </p:cNvSpPr>
              <p:nvPr/>
            </p:nvSpPr>
            <p:spPr bwMode="auto">
              <a:xfrm>
                <a:off x="1752600" y="657225"/>
                <a:ext cx="411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grpSp>
            <p:nvGrpSpPr>
              <p:cNvPr id="26660" name="Group 2053"/>
              <p:cNvGrpSpPr>
                <a:grpSpLocks/>
              </p:cNvGrpSpPr>
              <p:nvPr/>
            </p:nvGrpSpPr>
            <p:grpSpPr bwMode="auto">
              <a:xfrm>
                <a:off x="1752600" y="657225"/>
                <a:ext cx="4114800" cy="609600"/>
                <a:chOff x="1008" y="414"/>
                <a:chExt cx="2592" cy="384"/>
              </a:xfrm>
            </p:grpSpPr>
            <p:sp>
              <p:nvSpPr>
                <p:cNvPr id="26664" name="Line 2054"/>
                <p:cNvSpPr>
                  <a:spLocks noChangeShapeType="1"/>
                </p:cNvSpPr>
                <p:nvPr/>
              </p:nvSpPr>
              <p:spPr bwMode="auto">
                <a:xfrm>
                  <a:off x="1008" y="414"/>
                  <a:ext cx="0" cy="3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6665" name="Line 2055"/>
                <p:cNvSpPr>
                  <a:spLocks noChangeShapeType="1"/>
                </p:cNvSpPr>
                <p:nvPr/>
              </p:nvSpPr>
              <p:spPr bwMode="auto">
                <a:xfrm>
                  <a:off x="3600" y="414"/>
                  <a:ext cx="0" cy="3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6666" name="Line 2056"/>
                <p:cNvSpPr>
                  <a:spLocks noChangeShapeType="1"/>
                </p:cNvSpPr>
                <p:nvPr/>
              </p:nvSpPr>
              <p:spPr bwMode="auto">
                <a:xfrm>
                  <a:off x="2304" y="414"/>
                  <a:ext cx="0" cy="3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sp>
            <p:nvSpPr>
              <p:cNvPr id="26661" name="Text Box 2072"/>
              <p:cNvSpPr txBox="1">
                <a:spLocks noChangeArrowheads="1"/>
              </p:cNvSpPr>
              <p:nvPr/>
            </p:nvSpPr>
            <p:spPr bwMode="auto">
              <a:xfrm>
                <a:off x="1066800" y="1187450"/>
                <a:ext cx="1539875" cy="708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l-GR" altLang="el-GR" sz="2000" b="1" dirty="0" err="1">
                    <a:latin typeface="+mn-lt"/>
                    <a:cs typeface="Times New Roman" panose="02020603050405020304" pitchFamily="18" charset="0"/>
                  </a:rPr>
                  <a:t>Προνεφρική</a:t>
                </a:r>
                <a:endParaRPr lang="el-GR" altLang="el-GR" sz="2000" b="1" dirty="0">
                  <a:latin typeface="+mn-lt"/>
                  <a:cs typeface="Times New Roman" panose="02020603050405020304" pitchFamily="18" charset="0"/>
                </a:endParaRPr>
              </a:p>
              <a:p>
                <a:pPr eaLnBrk="1" hangingPunct="1"/>
                <a:r>
                  <a:rPr lang="en-US" altLang="el-GR" sz="2000" b="1" dirty="0">
                    <a:latin typeface="+mn-lt"/>
                    <a:cs typeface="Times New Roman" panose="02020603050405020304" pitchFamily="18" charset="0"/>
                  </a:rPr>
                  <a:t>    </a:t>
                </a:r>
                <a:r>
                  <a:rPr lang="el-GR" altLang="el-GR" sz="2000" b="1" dirty="0">
                    <a:latin typeface="+mn-lt"/>
                    <a:cs typeface="Times New Roman" panose="02020603050405020304" pitchFamily="18" charset="0"/>
                  </a:rPr>
                  <a:t>(50-70%)</a:t>
                </a:r>
                <a:endParaRPr lang="en-US" altLang="el-GR" sz="2000" b="1" dirty="0">
                  <a:latin typeface="+mn-lt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662" name="Text Box 2073"/>
              <p:cNvSpPr txBox="1">
                <a:spLocks noChangeArrowheads="1"/>
              </p:cNvSpPr>
              <p:nvPr/>
            </p:nvSpPr>
            <p:spPr bwMode="auto">
              <a:xfrm>
                <a:off x="3200400" y="1190625"/>
                <a:ext cx="1130438" cy="7078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l-GR" altLang="el-GR" sz="2000" b="1">
                    <a:latin typeface="+mn-lt"/>
                    <a:cs typeface="Times New Roman" panose="02020603050405020304" pitchFamily="18" charset="0"/>
                  </a:rPr>
                  <a:t>Νεφρική</a:t>
                </a:r>
              </a:p>
              <a:p>
                <a:pPr eaLnBrk="1" hangingPunct="1"/>
                <a:r>
                  <a:rPr lang="el-GR" altLang="el-GR" sz="2000" b="1">
                    <a:latin typeface="+mn-lt"/>
                    <a:cs typeface="Times New Roman" panose="02020603050405020304" pitchFamily="18" charset="0"/>
                  </a:rPr>
                  <a:t>(20-30%)</a:t>
                </a:r>
                <a:endParaRPr lang="en-US" altLang="el-GR" sz="2000" b="1">
                  <a:latin typeface="+mn-lt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663" name="Text Box 2074"/>
              <p:cNvSpPr txBox="1">
                <a:spLocks noChangeArrowheads="1"/>
              </p:cNvSpPr>
              <p:nvPr/>
            </p:nvSpPr>
            <p:spPr bwMode="auto">
              <a:xfrm>
                <a:off x="5029200" y="1190625"/>
                <a:ext cx="1663789" cy="7078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l-GR" altLang="el-GR" sz="2000" b="1">
                    <a:latin typeface="+mn-lt"/>
                    <a:cs typeface="Times New Roman" panose="02020603050405020304" pitchFamily="18" charset="0"/>
                  </a:rPr>
                  <a:t>Μετανεφρική</a:t>
                </a:r>
              </a:p>
              <a:p>
                <a:pPr eaLnBrk="1" hangingPunct="1"/>
                <a:r>
                  <a:rPr lang="en-US" altLang="el-GR" sz="2000" b="1">
                    <a:latin typeface="+mn-lt"/>
                    <a:cs typeface="Times New Roman" panose="02020603050405020304" pitchFamily="18" charset="0"/>
                  </a:rPr>
                  <a:t>      </a:t>
                </a:r>
                <a:r>
                  <a:rPr lang="el-GR" altLang="el-GR" sz="2000" b="1">
                    <a:latin typeface="+mn-lt"/>
                    <a:cs typeface="Times New Roman" panose="02020603050405020304" pitchFamily="18" charset="0"/>
                  </a:rPr>
                  <a:t>(1-10%)</a:t>
                </a:r>
                <a:endParaRPr lang="en-US" altLang="el-GR" sz="2000" b="1">
                  <a:latin typeface="+mn-lt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4" name="Group 50"/>
            <p:cNvGrpSpPr>
              <a:grpSpLocks/>
            </p:cNvGrpSpPr>
            <p:nvPr/>
          </p:nvGrpSpPr>
          <p:grpSpPr bwMode="auto">
            <a:xfrm>
              <a:off x="71438" y="2090057"/>
              <a:ext cx="9125380" cy="4601528"/>
              <a:chOff x="71437" y="1905000"/>
              <a:chExt cx="9125381" cy="4601528"/>
            </a:xfrm>
          </p:grpSpPr>
          <p:grpSp>
            <p:nvGrpSpPr>
              <p:cNvPr id="26629" name="Group 49"/>
              <p:cNvGrpSpPr>
                <a:grpSpLocks/>
              </p:cNvGrpSpPr>
              <p:nvPr/>
            </p:nvGrpSpPr>
            <p:grpSpPr bwMode="auto">
              <a:xfrm>
                <a:off x="71437" y="1905000"/>
                <a:ext cx="9125381" cy="4601528"/>
                <a:chOff x="0" y="1905000"/>
                <a:chExt cx="9125381" cy="4601528"/>
              </a:xfrm>
            </p:grpSpPr>
            <p:sp>
              <p:nvSpPr>
                <p:cNvPr id="26631" name="Text Box 2079"/>
                <p:cNvSpPr txBox="1">
                  <a:spLocks noChangeArrowheads="1"/>
                </p:cNvSpPr>
                <p:nvPr/>
              </p:nvSpPr>
              <p:spPr bwMode="auto">
                <a:xfrm>
                  <a:off x="0" y="5029200"/>
                  <a:ext cx="1521122" cy="147732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r>
                    <a:rPr lang="el-GR" altLang="el-GR" u="sng">
                      <a:latin typeface="+mn-lt"/>
                      <a:cs typeface="Times New Roman" panose="02020603050405020304" pitchFamily="18" charset="0"/>
                    </a:rPr>
                    <a:t>Αιμοδυναμικά</a:t>
                  </a:r>
                </a:p>
                <a:p>
                  <a:pPr eaLnBrk="1" hangingPunct="1"/>
                  <a:r>
                    <a:rPr lang="el-GR" altLang="el-GR">
                      <a:latin typeface="+mn-lt"/>
                      <a:cs typeface="Times New Roman" panose="02020603050405020304" pitchFamily="18" charset="0"/>
                    </a:rPr>
                    <a:t> καρδιακά</a:t>
                  </a:r>
                </a:p>
                <a:p>
                  <a:pPr eaLnBrk="1" hangingPunct="1"/>
                  <a:r>
                    <a:rPr lang="el-GR" altLang="el-GR">
                      <a:latin typeface="+mn-lt"/>
                      <a:cs typeface="Times New Roman" panose="02020603050405020304" pitchFamily="18" charset="0"/>
                    </a:rPr>
                    <a:t> ηπατικά</a:t>
                  </a:r>
                </a:p>
                <a:p>
                  <a:pPr eaLnBrk="1" hangingPunct="1"/>
                  <a:r>
                    <a:rPr lang="el-GR" altLang="el-GR">
                      <a:latin typeface="+mn-lt"/>
                      <a:cs typeface="Times New Roman" panose="02020603050405020304" pitchFamily="18" charset="0"/>
                    </a:rPr>
                    <a:t> σήψη</a:t>
                  </a:r>
                </a:p>
                <a:p>
                  <a:pPr eaLnBrk="1" hangingPunct="1"/>
                  <a:r>
                    <a:rPr lang="el-GR" altLang="el-GR">
                      <a:latin typeface="+mn-lt"/>
                      <a:cs typeface="Times New Roman" panose="02020603050405020304" pitchFamily="18" charset="0"/>
                    </a:rPr>
                    <a:t>αιμορραγία</a:t>
                  </a:r>
                </a:p>
              </p:txBody>
            </p:sp>
            <p:grpSp>
              <p:nvGrpSpPr>
                <p:cNvPr id="26632" name="Group 48"/>
                <p:cNvGrpSpPr>
                  <a:grpSpLocks/>
                </p:cNvGrpSpPr>
                <p:nvPr/>
              </p:nvGrpSpPr>
              <p:grpSpPr bwMode="auto">
                <a:xfrm>
                  <a:off x="228600" y="1905000"/>
                  <a:ext cx="8896781" cy="4601528"/>
                  <a:chOff x="228600" y="1905000"/>
                  <a:chExt cx="8896781" cy="4601528"/>
                </a:xfrm>
              </p:grpSpPr>
              <p:sp>
                <p:nvSpPr>
                  <p:cNvPr id="26633" name="Line 2057"/>
                  <p:cNvSpPr>
                    <a:spLocks noChangeShapeType="1"/>
                  </p:cNvSpPr>
                  <p:nvPr/>
                </p:nvSpPr>
                <p:spPr bwMode="auto">
                  <a:xfrm>
                    <a:off x="914400" y="1905000"/>
                    <a:ext cx="586740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26634" name="Line 2058"/>
                  <p:cNvSpPr>
                    <a:spLocks noChangeShapeType="1"/>
                  </p:cNvSpPr>
                  <p:nvPr/>
                </p:nvSpPr>
                <p:spPr bwMode="auto">
                  <a:xfrm>
                    <a:off x="914400" y="1905000"/>
                    <a:ext cx="0" cy="68580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26635" name="Line 2059"/>
                  <p:cNvSpPr>
                    <a:spLocks noChangeShapeType="1"/>
                  </p:cNvSpPr>
                  <p:nvPr/>
                </p:nvSpPr>
                <p:spPr bwMode="auto">
                  <a:xfrm>
                    <a:off x="3886200" y="1905000"/>
                    <a:ext cx="0" cy="53340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26636" name="Line 2060"/>
                  <p:cNvSpPr>
                    <a:spLocks noChangeShapeType="1"/>
                  </p:cNvSpPr>
                  <p:nvPr/>
                </p:nvSpPr>
                <p:spPr bwMode="auto">
                  <a:xfrm>
                    <a:off x="6781800" y="1905000"/>
                    <a:ext cx="0" cy="60960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26637" name="Line 2061"/>
                  <p:cNvSpPr>
                    <a:spLocks noChangeShapeType="1"/>
                  </p:cNvSpPr>
                  <p:nvPr/>
                </p:nvSpPr>
                <p:spPr bwMode="auto">
                  <a:xfrm>
                    <a:off x="533400" y="3352800"/>
                    <a:ext cx="723900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26638" name="Line 2062"/>
                  <p:cNvSpPr>
                    <a:spLocks noChangeShapeType="1"/>
                  </p:cNvSpPr>
                  <p:nvPr/>
                </p:nvSpPr>
                <p:spPr bwMode="auto">
                  <a:xfrm>
                    <a:off x="533400" y="3352800"/>
                    <a:ext cx="0" cy="45720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26639" name="Line 2063"/>
                  <p:cNvSpPr>
                    <a:spLocks noChangeShapeType="1"/>
                  </p:cNvSpPr>
                  <p:nvPr/>
                </p:nvSpPr>
                <p:spPr bwMode="auto">
                  <a:xfrm>
                    <a:off x="7772400" y="3352800"/>
                    <a:ext cx="0" cy="45720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grpSp>
                <p:nvGrpSpPr>
                  <p:cNvPr id="26640" name="Group 2064"/>
                  <p:cNvGrpSpPr>
                    <a:grpSpLocks/>
                  </p:cNvGrpSpPr>
                  <p:nvPr/>
                </p:nvGrpSpPr>
                <p:grpSpPr bwMode="auto">
                  <a:xfrm>
                    <a:off x="304800" y="4572000"/>
                    <a:ext cx="3200400" cy="457200"/>
                    <a:chOff x="144" y="2688"/>
                    <a:chExt cx="2016" cy="288"/>
                  </a:xfrm>
                </p:grpSpPr>
                <p:sp>
                  <p:nvSpPr>
                    <p:cNvPr id="26655" name="Line 206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4" y="2688"/>
                      <a:ext cx="2016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26656" name="Line 206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4" y="2688"/>
                      <a:ext cx="0" cy="28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26657" name="Line 206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60" y="2688"/>
                      <a:ext cx="0" cy="28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</p:grpSp>
              <p:grpSp>
                <p:nvGrpSpPr>
                  <p:cNvPr id="26641" name="Group 2068"/>
                  <p:cNvGrpSpPr>
                    <a:grpSpLocks/>
                  </p:cNvGrpSpPr>
                  <p:nvPr/>
                </p:nvGrpSpPr>
                <p:grpSpPr bwMode="auto">
                  <a:xfrm>
                    <a:off x="5562600" y="4572000"/>
                    <a:ext cx="2819400" cy="457200"/>
                    <a:chOff x="3504" y="2736"/>
                    <a:chExt cx="1776" cy="288"/>
                  </a:xfrm>
                </p:grpSpPr>
                <p:sp>
                  <p:nvSpPr>
                    <p:cNvPr id="26652" name="Line 206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504" y="2736"/>
                      <a:ext cx="1776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26653" name="Line 207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504" y="2736"/>
                      <a:ext cx="0" cy="24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26654" name="Line 207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280" y="2736"/>
                      <a:ext cx="0" cy="288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</p:grpSp>
              <p:sp>
                <p:nvSpPr>
                  <p:cNvPr id="26642" name="Text Box 207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33400" y="2590800"/>
                    <a:ext cx="987425" cy="70167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r>
                      <a:rPr lang="el-GR" altLang="el-GR" sz="2000">
                        <a:latin typeface="+mn-lt"/>
                      </a:rPr>
                      <a:t>ΟΔΝ</a:t>
                    </a:r>
                  </a:p>
                  <a:p>
                    <a:pPr eaLnBrk="1" hangingPunct="1"/>
                    <a:r>
                      <a:rPr lang="el-GR" altLang="el-GR" sz="2000">
                        <a:latin typeface="+mn-lt"/>
                      </a:rPr>
                      <a:t>10-15%</a:t>
                    </a:r>
                    <a:endParaRPr lang="en-US" altLang="el-GR" sz="2000">
                      <a:latin typeface="+mn-lt"/>
                    </a:endParaRPr>
                  </a:p>
                </p:txBody>
              </p:sp>
              <p:sp>
                <p:nvSpPr>
                  <p:cNvPr id="70684" name="Text Box 207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429000" y="2357438"/>
                    <a:ext cx="1130438" cy="707886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/>
                </p:spPr>
                <p:txBody>
                  <a:bodyPr wrap="none">
                    <a:spAutoFit/>
                  </a:bodyPr>
                  <a:lstStyle/>
                  <a:p>
                    <a:pPr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l-GR" altLang="el-GR" sz="2000" dirty="0">
                        <a:solidFill>
                          <a:srgbClr val="8A0000"/>
                        </a:solidFill>
                        <a:cs typeface="+mn-cs"/>
                      </a:rPr>
                      <a:t>  </a:t>
                    </a:r>
                    <a:r>
                      <a:rPr lang="el-GR" altLang="el-GR" sz="2000" b="1" dirty="0">
                        <a:solidFill>
                          <a:srgbClr val="8A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cs typeface="+mn-cs"/>
                      </a:rPr>
                      <a:t>ΟΣΝ</a:t>
                    </a:r>
                  </a:p>
                  <a:p>
                    <a:pPr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l-GR" altLang="el-GR" sz="2000" b="1" dirty="0">
                        <a:solidFill>
                          <a:srgbClr val="8A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cs typeface="+mn-cs"/>
                      </a:rPr>
                      <a:t>(80-85%)</a:t>
                    </a:r>
                    <a:endParaRPr lang="en-US" altLang="el-GR" sz="2000" b="1" dirty="0">
                      <a:solidFill>
                        <a:srgbClr val="8A00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cs typeface="+mn-cs"/>
                    </a:endParaRPr>
                  </a:p>
                </p:txBody>
              </p:sp>
              <p:sp>
                <p:nvSpPr>
                  <p:cNvPr id="26644" name="Text Box 207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248400" y="2514600"/>
                    <a:ext cx="782587" cy="70788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r>
                      <a:rPr lang="el-GR" altLang="el-GR" sz="2000">
                        <a:latin typeface="+mn-lt"/>
                        <a:cs typeface="Times New Roman" panose="02020603050405020304" pitchFamily="18" charset="0"/>
                      </a:rPr>
                      <a:t>ΟΣπΝ</a:t>
                    </a:r>
                  </a:p>
                  <a:p>
                    <a:pPr eaLnBrk="1" hangingPunct="1"/>
                    <a:r>
                      <a:rPr lang="el-GR" altLang="el-GR" sz="2000">
                        <a:latin typeface="+mn-lt"/>
                        <a:cs typeface="Times New Roman" panose="02020603050405020304" pitchFamily="18" charset="0"/>
                      </a:rPr>
                      <a:t>(&lt;5%)</a:t>
                    </a:r>
                    <a:endParaRPr lang="en-US" altLang="el-GR" sz="2000">
                      <a:latin typeface="+mn-lt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6645" name="Text Box 207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086600" y="3810000"/>
                    <a:ext cx="1165225" cy="7080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r>
                      <a:rPr lang="el-GR" altLang="el-GR" sz="2000">
                        <a:latin typeface="+mn-lt"/>
                        <a:cs typeface="Times New Roman" panose="02020603050405020304" pitchFamily="18" charset="0"/>
                      </a:rPr>
                      <a:t>Τοξίνες</a:t>
                    </a:r>
                  </a:p>
                  <a:p>
                    <a:pPr eaLnBrk="1" hangingPunct="1"/>
                    <a:r>
                      <a:rPr lang="el-GR" altLang="el-GR" sz="2000">
                        <a:latin typeface="+mn-lt"/>
                        <a:cs typeface="Times New Roman" panose="02020603050405020304" pitchFamily="18" charset="0"/>
                      </a:rPr>
                      <a:t>(20-30%)</a:t>
                    </a:r>
                    <a:endParaRPr lang="en-US" altLang="el-GR" sz="2000">
                      <a:latin typeface="+mn-lt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6646" name="Text Box 208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19400" y="5029200"/>
                    <a:ext cx="1396216" cy="147732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r>
                      <a:rPr lang="el-GR" altLang="el-GR" u="sng">
                        <a:latin typeface="+mn-lt"/>
                        <a:cs typeface="Times New Roman" panose="02020603050405020304" pitchFamily="18" charset="0"/>
                      </a:rPr>
                      <a:t>Φάρμακα</a:t>
                    </a:r>
                  </a:p>
                  <a:p>
                    <a:pPr eaLnBrk="1" hangingPunct="1"/>
                    <a:r>
                      <a:rPr lang="en-US" altLang="el-GR">
                        <a:latin typeface="+mn-lt"/>
                        <a:cs typeface="Times New Roman" panose="02020603050405020304" pitchFamily="18" charset="0"/>
                      </a:rPr>
                      <a:t>NSAID</a:t>
                    </a:r>
                  </a:p>
                  <a:p>
                    <a:pPr eaLnBrk="1" hangingPunct="1"/>
                    <a:r>
                      <a:rPr lang="el-GR" altLang="el-GR">
                        <a:latin typeface="+mn-lt"/>
                        <a:cs typeface="Times New Roman" panose="02020603050405020304" pitchFamily="18" charset="0"/>
                      </a:rPr>
                      <a:t>α-ΜΕΑ</a:t>
                    </a:r>
                  </a:p>
                  <a:p>
                    <a:pPr eaLnBrk="1" hangingPunct="1"/>
                    <a:r>
                      <a:rPr lang="el-GR" altLang="el-GR">
                        <a:latin typeface="+mn-lt"/>
                        <a:cs typeface="Times New Roman" panose="02020603050405020304" pitchFamily="18" charset="0"/>
                      </a:rPr>
                      <a:t>διουρητικά</a:t>
                    </a:r>
                  </a:p>
                  <a:p>
                    <a:pPr eaLnBrk="1" hangingPunct="1"/>
                    <a:r>
                      <a:rPr lang="el-GR" altLang="el-GR">
                        <a:latin typeface="+mn-lt"/>
                        <a:cs typeface="Times New Roman" panose="02020603050405020304" pitchFamily="18" charset="0"/>
                      </a:rPr>
                      <a:t>σκιαγραφικά</a:t>
                    </a:r>
                    <a:endParaRPr lang="en-US" altLang="el-GR">
                      <a:latin typeface="+mn-lt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6647" name="Text Box 208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029200" y="5029200"/>
                    <a:ext cx="1440651" cy="6463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r>
                      <a:rPr lang="el-GR" altLang="el-GR" u="sng">
                        <a:latin typeface="+mn-lt"/>
                        <a:cs typeface="Times New Roman" panose="02020603050405020304" pitchFamily="18" charset="0"/>
                      </a:rPr>
                      <a:t>Εξωγενείς</a:t>
                    </a:r>
                  </a:p>
                  <a:p>
                    <a:pPr eaLnBrk="1" hangingPunct="1"/>
                    <a:r>
                      <a:rPr lang="el-GR" altLang="el-GR">
                        <a:latin typeface="+mn-lt"/>
                        <a:cs typeface="Times New Roman" panose="02020603050405020304" pitchFamily="18" charset="0"/>
                      </a:rPr>
                      <a:t>νεφροτοξίνες</a:t>
                    </a:r>
                    <a:endParaRPr lang="en-US" altLang="el-GR">
                      <a:latin typeface="+mn-lt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6648" name="Text Box 208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623175" y="5029200"/>
                    <a:ext cx="1502206" cy="120032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r>
                      <a:rPr lang="el-GR" altLang="el-GR" u="sng">
                        <a:latin typeface="+mn-lt"/>
                        <a:cs typeface="Times New Roman" panose="02020603050405020304" pitchFamily="18" charset="0"/>
                      </a:rPr>
                      <a:t>Ενδογενείς</a:t>
                    </a:r>
                  </a:p>
                  <a:p>
                    <a:pPr eaLnBrk="1" hangingPunct="1"/>
                    <a:r>
                      <a:rPr lang="el-GR" altLang="el-GR">
                        <a:latin typeface="+mn-lt"/>
                        <a:cs typeface="Times New Roman" panose="02020603050405020304" pitchFamily="18" charset="0"/>
                      </a:rPr>
                      <a:t>αιμοσφαιρίνη</a:t>
                    </a:r>
                  </a:p>
                  <a:p>
                    <a:pPr eaLnBrk="1" hangingPunct="1"/>
                    <a:r>
                      <a:rPr lang="el-GR" altLang="el-GR">
                        <a:latin typeface="+mn-lt"/>
                        <a:cs typeface="Times New Roman" panose="02020603050405020304" pitchFamily="18" charset="0"/>
                      </a:rPr>
                      <a:t>μυοσφαιρίνη</a:t>
                    </a:r>
                  </a:p>
                  <a:p>
                    <a:pPr eaLnBrk="1" hangingPunct="1"/>
                    <a:r>
                      <a:rPr lang="el-GR" altLang="el-GR">
                        <a:latin typeface="+mn-lt"/>
                        <a:cs typeface="Times New Roman" panose="02020603050405020304" pitchFamily="18" charset="0"/>
                      </a:rPr>
                      <a:t>ουρικό οξύ</a:t>
                    </a:r>
                    <a:endParaRPr lang="en-US" altLang="el-GR">
                      <a:latin typeface="+mn-lt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6649" name="Line 2084"/>
                  <p:cNvSpPr>
                    <a:spLocks noChangeShapeType="1"/>
                  </p:cNvSpPr>
                  <p:nvPr/>
                </p:nvSpPr>
                <p:spPr bwMode="auto">
                  <a:xfrm>
                    <a:off x="838200" y="4419600"/>
                    <a:ext cx="0" cy="304800"/>
                  </a:xfrm>
                  <a:prstGeom prst="line">
                    <a:avLst/>
                  </a:prstGeom>
                  <a:noFill/>
                  <a:ln w="317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26650" name="Line 2085"/>
                  <p:cNvSpPr>
                    <a:spLocks noChangeShapeType="1"/>
                  </p:cNvSpPr>
                  <p:nvPr/>
                </p:nvSpPr>
                <p:spPr bwMode="auto">
                  <a:xfrm>
                    <a:off x="7543800" y="4495800"/>
                    <a:ext cx="0" cy="228600"/>
                  </a:xfrm>
                  <a:prstGeom prst="line">
                    <a:avLst/>
                  </a:prstGeom>
                  <a:noFill/>
                  <a:ln w="317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70694" name="Text Box 208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8600" y="3733800"/>
                    <a:ext cx="1130438" cy="707886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/>
                </p:spPr>
                <p:txBody>
                  <a:bodyPr wrap="none">
                    <a:spAutoFit/>
                  </a:bodyPr>
                  <a:lstStyle/>
                  <a:p>
                    <a:pPr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l-GR" altLang="el-GR" sz="2000" b="1" dirty="0">
                        <a:solidFill>
                          <a:srgbClr val="8A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cs typeface="Times New Roman" pitchFamily="18" charset="0"/>
                      </a:rPr>
                      <a:t>Ισχαιμία</a:t>
                    </a:r>
                  </a:p>
                  <a:p>
                    <a:pPr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l-GR" altLang="el-GR" sz="2000" b="1" dirty="0">
                        <a:solidFill>
                          <a:srgbClr val="8A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cs typeface="Times New Roman" pitchFamily="18" charset="0"/>
                      </a:rPr>
                      <a:t>(70-80%)</a:t>
                    </a:r>
                    <a:endParaRPr lang="en-US" altLang="el-GR" sz="2000" b="1" dirty="0">
                      <a:solidFill>
                        <a:srgbClr val="8A00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cs typeface="Times New Roman" pitchFamily="18" charset="0"/>
                    </a:endParaRPr>
                  </a:p>
                </p:txBody>
              </p:sp>
            </p:grpSp>
          </p:grpSp>
          <p:cxnSp>
            <p:nvCxnSpPr>
              <p:cNvPr id="40" name="Straight Arrow Connector 39"/>
              <p:cNvCxnSpPr/>
              <p:nvPr/>
            </p:nvCxnSpPr>
            <p:spPr>
              <a:xfrm rot="5400000">
                <a:off x="3856831" y="3142456"/>
                <a:ext cx="285750" cy="1587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404470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6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99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EC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1600" b="1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sz="1600" b="1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FFFF00"/>
              </a:buClr>
              <a:buFont typeface="Wingdings" panose="05000000000000000000" pitchFamily="2" charset="2"/>
              <a:buChar char="v"/>
              <a:defRPr sz="1600" b="1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FFFF00"/>
              </a:buClr>
              <a:buFont typeface="Wingdings" panose="05000000000000000000" pitchFamily="2" charset="2"/>
              <a:buChar char="v"/>
              <a:defRPr sz="1600" b="1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FFFF00"/>
              </a:buClr>
              <a:buFont typeface="Wingdings" panose="05000000000000000000" pitchFamily="2" charset="2"/>
              <a:buChar char="v"/>
              <a:defRPr sz="1600" b="1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FFFF00"/>
              </a:buClr>
              <a:buFont typeface="Wingdings" panose="05000000000000000000" pitchFamily="2" charset="2"/>
              <a:buChar char="v"/>
              <a:defRPr sz="1600" b="1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l-GR" altLang="el-GR" sz="28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Υπονατριαιμία</a:t>
            </a:r>
            <a:r>
              <a:rPr lang="el-GR" altLang="el-G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-Ταξινόμηση</a:t>
            </a:r>
          </a:p>
        </p:txBody>
      </p:sp>
      <p:grpSp>
        <p:nvGrpSpPr>
          <p:cNvPr id="2" name="Ομάδα 1"/>
          <p:cNvGrpSpPr/>
          <p:nvPr/>
        </p:nvGrpSpPr>
        <p:grpSpPr>
          <a:xfrm>
            <a:off x="457200" y="1600200"/>
            <a:ext cx="8229600" cy="4525963"/>
            <a:chOff x="457200" y="1600200"/>
            <a:chExt cx="8229600" cy="4525963"/>
          </a:xfrm>
        </p:grpSpPr>
        <p:sp>
          <p:nvSpPr>
            <p:cNvPr id="9219" name="Rectangle 17"/>
            <p:cNvSpPr>
              <a:spLocks noChangeArrowheads="1"/>
            </p:cNvSpPr>
            <p:nvPr/>
          </p:nvSpPr>
          <p:spPr bwMode="auto">
            <a:xfrm>
              <a:off x="457200" y="1600200"/>
              <a:ext cx="8229600" cy="45259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699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CCEC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342900" indent="-342900" eaLnBrk="0" hangingPunct="0">
                <a:defRPr sz="1600" b="1">
                  <a:solidFill>
                    <a:schemeClr val="bg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rgbClr val="FFFF00"/>
                </a:buClr>
                <a:buFont typeface="Wingdings" panose="05000000000000000000" pitchFamily="2" charset="2"/>
                <a:buChar char="v"/>
                <a:defRPr sz="1600" b="1">
                  <a:solidFill>
                    <a:schemeClr val="bg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rgbClr val="FFFF00"/>
                </a:buClr>
                <a:buFont typeface="Wingdings" panose="05000000000000000000" pitchFamily="2" charset="2"/>
                <a:buChar char="v"/>
                <a:defRPr sz="1600" b="1">
                  <a:solidFill>
                    <a:schemeClr val="bg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rgbClr val="FFFF00"/>
                </a:buClr>
                <a:buFont typeface="Wingdings" panose="05000000000000000000" pitchFamily="2" charset="2"/>
                <a:buChar char="v"/>
                <a:defRPr sz="1600" b="1">
                  <a:solidFill>
                    <a:schemeClr val="bg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rgbClr val="FFFF00"/>
                </a:buClr>
                <a:buFont typeface="Wingdings" panose="05000000000000000000" pitchFamily="2" charset="2"/>
                <a:buChar char="v"/>
                <a:defRPr sz="1600" b="1">
                  <a:solidFill>
                    <a:schemeClr val="bg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Tx/>
                <a:buFontTx/>
                <a:buNone/>
              </a:pPr>
              <a:r>
                <a:rPr lang="el-GR" altLang="el-GR" sz="2000" dirty="0" err="1">
                  <a:solidFill>
                    <a:schemeClr val="tx1"/>
                  </a:solidFill>
                  <a:latin typeface="+mn-lt"/>
                </a:rPr>
                <a:t>Υπονατριαιμία</a:t>
              </a:r>
              <a:endParaRPr lang="el-GR" altLang="el-GR" sz="20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6819" name="Text Box 19"/>
            <p:cNvSpPr txBox="1">
              <a:spLocks noChangeArrowheads="1"/>
            </p:cNvSpPr>
            <p:nvPr/>
          </p:nvSpPr>
          <p:spPr bwMode="auto">
            <a:xfrm>
              <a:off x="2198231" y="3183617"/>
              <a:ext cx="1728787" cy="400110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699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bg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rgbClr val="FFFF00"/>
                </a:buClr>
                <a:buFont typeface="Wingdings" panose="05000000000000000000" pitchFamily="2" charset="2"/>
                <a:buChar char="v"/>
                <a:defRPr sz="1600" b="1">
                  <a:solidFill>
                    <a:schemeClr val="bg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rgbClr val="FFFF00"/>
                </a:buClr>
                <a:buFont typeface="Wingdings" panose="05000000000000000000" pitchFamily="2" charset="2"/>
                <a:buChar char="v"/>
                <a:defRPr sz="1600" b="1">
                  <a:solidFill>
                    <a:schemeClr val="bg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rgbClr val="FFFF00"/>
                </a:buClr>
                <a:buFont typeface="Wingdings" panose="05000000000000000000" pitchFamily="2" charset="2"/>
                <a:buChar char="v"/>
                <a:defRPr sz="1600" b="1">
                  <a:solidFill>
                    <a:schemeClr val="bg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rgbClr val="FFFF00"/>
                </a:buClr>
                <a:buFont typeface="Wingdings" panose="05000000000000000000" pitchFamily="2" charset="2"/>
                <a:buChar char="v"/>
                <a:defRPr sz="1600" b="1">
                  <a:solidFill>
                    <a:schemeClr val="bg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el-GR" altLang="el-GR" sz="2000" dirty="0" err="1">
                  <a:solidFill>
                    <a:schemeClr val="tx1"/>
                  </a:solidFill>
                  <a:latin typeface="+mn-lt"/>
                </a:rPr>
                <a:t>Υπότονη</a:t>
              </a:r>
              <a:endParaRPr lang="el-GR" altLang="el-GR" sz="20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6822" name="Text Box 22"/>
            <p:cNvSpPr txBox="1">
              <a:spLocks noChangeArrowheads="1"/>
            </p:cNvSpPr>
            <p:nvPr/>
          </p:nvSpPr>
          <p:spPr bwMode="auto">
            <a:xfrm>
              <a:off x="5092700" y="3068638"/>
              <a:ext cx="2305050" cy="400110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699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 b="1">
                  <a:solidFill>
                    <a:schemeClr val="bg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rgbClr val="FFFF00"/>
                </a:buClr>
                <a:buFont typeface="Wingdings" panose="05000000000000000000" pitchFamily="2" charset="2"/>
                <a:buChar char="v"/>
                <a:defRPr sz="1600" b="1">
                  <a:solidFill>
                    <a:schemeClr val="bg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rgbClr val="FFFF00"/>
                </a:buClr>
                <a:buFont typeface="Wingdings" panose="05000000000000000000" pitchFamily="2" charset="2"/>
                <a:buChar char="v"/>
                <a:defRPr sz="1600" b="1">
                  <a:solidFill>
                    <a:schemeClr val="bg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rgbClr val="FFFF00"/>
                </a:buClr>
                <a:buFont typeface="Wingdings" panose="05000000000000000000" pitchFamily="2" charset="2"/>
                <a:buChar char="v"/>
                <a:defRPr sz="1600" b="1">
                  <a:solidFill>
                    <a:schemeClr val="bg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rgbClr val="FFFF00"/>
                </a:buClr>
                <a:buFont typeface="Wingdings" panose="05000000000000000000" pitchFamily="2" charset="2"/>
                <a:buChar char="v"/>
                <a:defRPr sz="1600" b="1">
                  <a:solidFill>
                    <a:schemeClr val="bg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l-GR" altLang="el-GR" sz="2000" dirty="0">
                  <a:solidFill>
                    <a:schemeClr val="tx1"/>
                  </a:solidFill>
                  <a:latin typeface="+mn-lt"/>
                </a:rPr>
                <a:t>Μη </a:t>
              </a:r>
              <a:r>
                <a:rPr lang="el-GR" altLang="el-GR" sz="2000" dirty="0" err="1">
                  <a:solidFill>
                    <a:schemeClr val="tx1"/>
                  </a:solidFill>
                  <a:latin typeface="+mn-lt"/>
                </a:rPr>
                <a:t>Υπότονη</a:t>
              </a:r>
              <a:endParaRPr lang="el-GR" altLang="el-GR" sz="20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6823" name="Line 23"/>
            <p:cNvSpPr>
              <a:spLocks noChangeShapeType="1"/>
            </p:cNvSpPr>
            <p:nvPr/>
          </p:nvSpPr>
          <p:spPr bwMode="auto">
            <a:xfrm flipH="1">
              <a:off x="2720979" y="2188257"/>
              <a:ext cx="1855331" cy="89013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 sz="2000"/>
            </a:p>
          </p:txBody>
        </p:sp>
        <p:sp>
          <p:nvSpPr>
            <p:cNvPr id="76824" name="Line 24"/>
            <p:cNvSpPr>
              <a:spLocks noChangeShapeType="1"/>
            </p:cNvSpPr>
            <p:nvPr/>
          </p:nvSpPr>
          <p:spPr bwMode="auto">
            <a:xfrm>
              <a:off x="4569959" y="2178505"/>
              <a:ext cx="1795463" cy="96281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 sz="2000"/>
            </a:p>
          </p:txBody>
        </p:sp>
      </p:grpSp>
      <p:sp>
        <p:nvSpPr>
          <p:cNvPr id="4" name="Ορθογώνιο 3"/>
          <p:cNvSpPr/>
          <p:nvPr/>
        </p:nvSpPr>
        <p:spPr>
          <a:xfrm>
            <a:off x="5380604" y="4143122"/>
            <a:ext cx="2460172" cy="15881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l-GR" b="1" dirty="0"/>
              <a:t>Ψευδής </a:t>
            </a:r>
            <a:r>
              <a:rPr lang="el-GR" b="1" dirty="0" err="1"/>
              <a:t>υπονατριαιμία</a:t>
            </a:r>
            <a:endParaRPr lang="el-GR" b="1" dirty="0"/>
          </a:p>
          <a:p>
            <a:pPr>
              <a:lnSpc>
                <a:spcPct val="90000"/>
              </a:lnSpc>
            </a:pPr>
            <a:r>
              <a:rPr lang="el-GR" dirty="0" err="1"/>
              <a:t>Υπερλιπιδαιμία</a:t>
            </a:r>
            <a:endParaRPr lang="el-GR" dirty="0"/>
          </a:p>
          <a:p>
            <a:pPr>
              <a:lnSpc>
                <a:spcPct val="90000"/>
              </a:lnSpc>
            </a:pPr>
            <a:r>
              <a:rPr lang="el-GR" dirty="0" err="1"/>
              <a:t>Υπερλευκωματιναιμία</a:t>
            </a:r>
            <a:endParaRPr lang="el-GR" dirty="0"/>
          </a:p>
          <a:p>
            <a:pPr>
              <a:lnSpc>
                <a:spcPct val="90000"/>
              </a:lnSpc>
            </a:pPr>
            <a:r>
              <a:rPr lang="el-GR" dirty="0"/>
              <a:t>Υπεργλυκαιμία</a:t>
            </a:r>
          </a:p>
          <a:p>
            <a:pPr>
              <a:lnSpc>
                <a:spcPct val="90000"/>
              </a:lnSpc>
            </a:pPr>
            <a:r>
              <a:rPr lang="el-GR" dirty="0" err="1"/>
              <a:t>Γλυκίνη</a:t>
            </a:r>
            <a:endParaRPr lang="el-GR" dirty="0"/>
          </a:p>
          <a:p>
            <a:pPr>
              <a:lnSpc>
                <a:spcPct val="90000"/>
              </a:lnSpc>
            </a:pPr>
            <a:r>
              <a:rPr lang="el-GR" dirty="0" err="1"/>
              <a:t>Μαννιτόλη</a:t>
            </a:r>
            <a:endParaRPr lang="el-GR" dirty="0"/>
          </a:p>
        </p:txBody>
      </p:sp>
      <p:cxnSp>
        <p:nvCxnSpPr>
          <p:cNvPr id="6" name="Ευθύγραμμο βέλος σύνδεσης 5"/>
          <p:cNvCxnSpPr/>
          <p:nvPr/>
        </p:nvCxnSpPr>
        <p:spPr>
          <a:xfrm>
            <a:off x="6365422" y="3468748"/>
            <a:ext cx="0" cy="56270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545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>
          <a:xfrm>
            <a:off x="508000" y="188913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Υπονατριαιμία</a:t>
            </a:r>
            <a:endParaRPr lang="el-G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1001486" y="1520825"/>
            <a:ext cx="7485288" cy="435133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altLang="el-G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Υπότονη</a:t>
            </a:r>
            <a:r>
              <a:rPr lang="el-GR" alt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altLang="el-G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Υπονατριαιμία</a:t>
            </a:r>
            <a:r>
              <a:rPr lang="en-US" alt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95% </a:t>
            </a:r>
            <a:r>
              <a:rPr lang="el-GR" alt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των περιπτώσεων</a:t>
            </a:r>
            <a:endParaRPr lang="el-GR" altLang="el-G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l-GR" sz="1800" b="1" dirty="0" smtClean="0"/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l-GR" sz="1800" b="1" dirty="0" smtClean="0"/>
          </a:p>
          <a:p>
            <a:pPr>
              <a:buNone/>
            </a:pPr>
            <a:r>
              <a:rPr lang="el-GR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Έλεγχος όγκου </a:t>
            </a:r>
            <a:r>
              <a:rPr lang="el-GR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υγρών</a:t>
            </a:r>
            <a:endParaRPr lang="el-GR" sz="1800" b="1" dirty="0"/>
          </a:p>
          <a:p>
            <a:pPr eaLnBrk="1" hangingPunct="1">
              <a:lnSpc>
                <a:spcPct val="90000"/>
              </a:lnSpc>
            </a:pPr>
            <a:r>
              <a:rPr lang="el-GR" sz="1800" dirty="0" err="1" smtClean="0"/>
              <a:t>Υποογκαιμία</a:t>
            </a:r>
            <a:endParaRPr lang="el-GR" sz="1800" dirty="0" smtClean="0"/>
          </a:p>
          <a:p>
            <a:pPr eaLnBrk="1" hangingPunct="1">
              <a:lnSpc>
                <a:spcPct val="90000"/>
              </a:lnSpc>
            </a:pPr>
            <a:r>
              <a:rPr lang="el-GR" sz="1800" dirty="0" err="1" smtClean="0"/>
              <a:t>Ευογκαιμία</a:t>
            </a:r>
            <a:endParaRPr lang="el-GR" sz="1800" dirty="0" smtClean="0"/>
          </a:p>
          <a:p>
            <a:pPr eaLnBrk="1" hangingPunct="1">
              <a:lnSpc>
                <a:spcPct val="90000"/>
              </a:lnSpc>
            </a:pPr>
            <a:r>
              <a:rPr lang="el-GR" sz="1800" dirty="0" err="1" smtClean="0"/>
              <a:t>Υπερογκαιμία</a:t>
            </a:r>
            <a:endParaRPr lang="el-GR" sz="1800" dirty="0" smtClean="0"/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l-GR" sz="1800" dirty="0" smtClean="0"/>
          </a:p>
        </p:txBody>
      </p:sp>
    </p:spTree>
    <p:extLst>
      <p:ext uri="{BB962C8B-B14F-4D97-AF65-F5344CB8AC3E}">
        <p14:creationId xmlns:p14="http://schemas.microsoft.com/office/powerpoint/2010/main" val="426217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>
          <a:xfrm>
            <a:off x="323850" y="333375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Υπονατριαιμία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με </a:t>
            </a:r>
            <a:r>
              <a:rPr lang="el-GR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υποογκαιμία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(αληθής)</a:t>
            </a:r>
          </a:p>
        </p:txBody>
      </p:sp>
      <p:sp>
        <p:nvSpPr>
          <p:cNvPr id="39938" name="Content Placeholder 2"/>
          <p:cNvSpPr>
            <a:spLocks noGrp="1"/>
          </p:cNvSpPr>
          <p:nvPr>
            <p:ph idx="1"/>
          </p:nvPr>
        </p:nvSpPr>
        <p:spPr>
          <a:xfrm>
            <a:off x="646113" y="1625600"/>
            <a:ext cx="7572375" cy="493713"/>
          </a:xfrm>
        </p:spPr>
        <p:txBody>
          <a:bodyPr>
            <a:normAutofit/>
          </a:bodyPr>
          <a:lstStyle/>
          <a:p>
            <a:pPr algn="ctr" eaLnBrk="1" hangingPunct="1">
              <a:buFont typeface="Wingdings 2" pitchFamily="18" charset="2"/>
              <a:buNone/>
            </a:pPr>
            <a:r>
              <a:rPr lang="el-GR" sz="2400" dirty="0" smtClean="0"/>
              <a:t>Απώλεια νατρίου μεγαλύτερη της απώλειας νερού</a:t>
            </a:r>
          </a:p>
          <a:p>
            <a:pPr algn="ctr" eaLnBrk="1" hangingPunct="1">
              <a:buFont typeface="Wingdings 2" pitchFamily="18" charset="2"/>
              <a:buNone/>
            </a:pPr>
            <a:endParaRPr lang="el-GR" sz="2400" dirty="0" smtClean="0"/>
          </a:p>
        </p:txBody>
      </p:sp>
      <p:grpSp>
        <p:nvGrpSpPr>
          <p:cNvPr id="2" name="Ομάδα 1"/>
          <p:cNvGrpSpPr/>
          <p:nvPr/>
        </p:nvGrpSpPr>
        <p:grpSpPr>
          <a:xfrm>
            <a:off x="373063" y="2351088"/>
            <a:ext cx="8469766" cy="3810853"/>
            <a:chOff x="500063" y="2986088"/>
            <a:chExt cx="9358312" cy="3810853"/>
          </a:xfrm>
        </p:grpSpPr>
        <p:sp>
          <p:nvSpPr>
            <p:cNvPr id="39939" name="TextBox 3"/>
            <p:cNvSpPr txBox="1">
              <a:spLocks noChangeArrowheads="1"/>
            </p:cNvSpPr>
            <p:nvPr/>
          </p:nvSpPr>
          <p:spPr bwMode="auto">
            <a:xfrm>
              <a:off x="4071938" y="2986088"/>
              <a:ext cx="1071562" cy="7318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l-GR" sz="2400" dirty="0"/>
                <a:t>Αίτια</a:t>
              </a:r>
            </a:p>
            <a:p>
              <a:endParaRPr lang="el-GR" sz="1800" dirty="0"/>
            </a:p>
          </p:txBody>
        </p:sp>
        <p:sp>
          <p:nvSpPr>
            <p:cNvPr id="39940" name="TextBox 4"/>
            <p:cNvSpPr txBox="1">
              <a:spLocks noChangeArrowheads="1"/>
            </p:cNvSpPr>
            <p:nvPr/>
          </p:nvSpPr>
          <p:spPr bwMode="auto">
            <a:xfrm>
              <a:off x="1214438" y="3571875"/>
              <a:ext cx="1500187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l-GR" sz="2200" dirty="0" err="1"/>
                <a:t>Νεφροί</a:t>
              </a:r>
              <a:endParaRPr lang="el-GR" sz="2200" dirty="0"/>
            </a:p>
            <a:p>
              <a:endParaRPr lang="el-GR" sz="2200" dirty="0"/>
            </a:p>
          </p:txBody>
        </p:sp>
        <p:sp>
          <p:nvSpPr>
            <p:cNvPr id="39941" name="TextBox 5"/>
            <p:cNvSpPr txBox="1">
              <a:spLocks noChangeArrowheads="1"/>
            </p:cNvSpPr>
            <p:nvPr/>
          </p:nvSpPr>
          <p:spPr bwMode="auto">
            <a:xfrm>
              <a:off x="5643563" y="3571875"/>
              <a:ext cx="3857625" cy="701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l-GR" sz="2200" dirty="0" err="1"/>
                <a:t>Εξωνεφρικές</a:t>
              </a:r>
              <a:r>
                <a:rPr lang="el-GR" sz="2200" dirty="0"/>
                <a:t> απώλειες</a:t>
              </a:r>
            </a:p>
            <a:p>
              <a:endParaRPr lang="el-GR" sz="1800" dirty="0"/>
            </a:p>
          </p:txBody>
        </p:sp>
        <p:cxnSp>
          <p:nvCxnSpPr>
            <p:cNvPr id="8" name="Straight Arrow Connector 7"/>
            <p:cNvCxnSpPr>
              <a:stCxn id="39939" idx="1"/>
            </p:cNvCxnSpPr>
            <p:nvPr/>
          </p:nvCxnSpPr>
          <p:spPr>
            <a:xfrm rot="10800000" flipV="1">
              <a:off x="2071688" y="3352800"/>
              <a:ext cx="2000250" cy="10001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39939" idx="3"/>
              <a:endCxn id="39941" idx="0"/>
            </p:cNvCxnSpPr>
            <p:nvPr/>
          </p:nvCxnSpPr>
          <p:spPr>
            <a:xfrm>
              <a:off x="5143500" y="3352800"/>
              <a:ext cx="2428875" cy="21907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944" name="TextBox 12"/>
            <p:cNvSpPr txBox="1">
              <a:spLocks noChangeArrowheads="1"/>
            </p:cNvSpPr>
            <p:nvPr/>
          </p:nvSpPr>
          <p:spPr bwMode="auto">
            <a:xfrm>
              <a:off x="500063" y="4333875"/>
              <a:ext cx="3643312" cy="676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/>
                <a:t>Na</a:t>
              </a:r>
              <a:r>
                <a:rPr lang="en-US" baseline="30000" dirty="0"/>
                <a:t>+</a:t>
              </a:r>
              <a:r>
                <a:rPr lang="en-US" dirty="0"/>
                <a:t> </a:t>
              </a:r>
              <a:r>
                <a:rPr lang="el-GR" dirty="0"/>
                <a:t>ούρων &gt; 20</a:t>
              </a:r>
              <a:r>
                <a:rPr lang="en-US" dirty="0" err="1"/>
                <a:t>mgEq</a:t>
              </a:r>
              <a:r>
                <a:rPr lang="en-US" dirty="0"/>
                <a:t>/L</a:t>
              </a:r>
              <a:endParaRPr lang="el-GR" dirty="0"/>
            </a:p>
            <a:p>
              <a:endParaRPr lang="el-GR" sz="1800" dirty="0"/>
            </a:p>
          </p:txBody>
        </p:sp>
        <p:sp>
          <p:nvSpPr>
            <p:cNvPr id="39945" name="TextBox 13"/>
            <p:cNvSpPr txBox="1">
              <a:spLocks noChangeArrowheads="1"/>
            </p:cNvSpPr>
            <p:nvPr/>
          </p:nvSpPr>
          <p:spPr bwMode="auto">
            <a:xfrm>
              <a:off x="500063" y="5292725"/>
              <a:ext cx="3929804" cy="1354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buClr>
                  <a:schemeClr val="tx2"/>
                </a:buClr>
                <a:buFont typeface="Arial" charset="0"/>
                <a:buNone/>
              </a:pPr>
              <a:r>
                <a:rPr lang="el-GR" sz="1800" dirty="0"/>
                <a:t> </a:t>
              </a:r>
              <a:r>
                <a:rPr lang="el-GR" sz="1800" b="1" dirty="0"/>
                <a:t>Οξεία </a:t>
              </a:r>
              <a:r>
                <a:rPr lang="el-GR" sz="1800" b="1" dirty="0" err="1"/>
                <a:t>σωληναριακή</a:t>
              </a:r>
              <a:r>
                <a:rPr lang="el-GR" sz="1800" b="1" dirty="0"/>
                <a:t> βλάβη</a:t>
              </a:r>
              <a:endParaRPr lang="en-US" sz="1800" b="1" dirty="0"/>
            </a:p>
            <a:p>
              <a:pPr>
                <a:buClr>
                  <a:schemeClr val="tx2"/>
                </a:buClr>
              </a:pPr>
              <a:r>
                <a:rPr lang="el-GR" sz="1600" dirty="0"/>
                <a:t> </a:t>
              </a:r>
              <a:r>
                <a:rPr lang="el-GR" sz="1600" dirty="0" smtClean="0"/>
                <a:t> Διουρητικά</a:t>
              </a:r>
              <a:endParaRPr lang="el-GR" sz="1600" dirty="0"/>
            </a:p>
            <a:p>
              <a:pPr>
                <a:buClr>
                  <a:schemeClr val="tx2"/>
                </a:buClr>
              </a:pPr>
              <a:r>
                <a:rPr lang="el-GR" sz="1600" dirty="0" smtClean="0"/>
                <a:t>  Ανεπάρκεια </a:t>
              </a:r>
              <a:r>
                <a:rPr lang="el-GR" sz="1600" dirty="0" err="1"/>
                <a:t>αλατοκορτυκοειδών</a:t>
              </a:r>
              <a:endParaRPr lang="el-GR" sz="1600" dirty="0"/>
            </a:p>
            <a:p>
              <a:pPr>
                <a:buClr>
                  <a:schemeClr val="tx2"/>
                </a:buClr>
              </a:pPr>
              <a:r>
                <a:rPr lang="el-GR" sz="1600" dirty="0" smtClean="0"/>
                <a:t>  Ωσμωτική </a:t>
              </a:r>
              <a:r>
                <a:rPr lang="el-GR" sz="1600" dirty="0"/>
                <a:t>διούρηση</a:t>
              </a:r>
            </a:p>
            <a:p>
              <a:pPr>
                <a:buClr>
                  <a:schemeClr val="tx2"/>
                </a:buClr>
              </a:pPr>
              <a:r>
                <a:rPr lang="el-GR" sz="1600" dirty="0" smtClean="0"/>
                <a:t>  Απώλεια </a:t>
              </a:r>
              <a:r>
                <a:rPr lang="en-US" sz="1600" dirty="0"/>
                <a:t>HCO</a:t>
              </a:r>
              <a:r>
                <a:rPr lang="en-US" sz="1600" baseline="30000" dirty="0"/>
                <a:t>-</a:t>
              </a:r>
              <a:r>
                <a:rPr lang="en-US" sz="1600" baseline="-25000" dirty="0"/>
                <a:t>3</a:t>
              </a:r>
              <a:endParaRPr lang="el-GR" sz="1600" baseline="-25000" dirty="0"/>
            </a:p>
          </p:txBody>
        </p:sp>
        <p:sp>
          <p:nvSpPr>
            <p:cNvPr id="39946" name="TextBox 14"/>
            <p:cNvSpPr txBox="1">
              <a:spLocks noChangeArrowheads="1"/>
            </p:cNvSpPr>
            <p:nvPr/>
          </p:nvSpPr>
          <p:spPr bwMode="auto">
            <a:xfrm>
              <a:off x="6215062" y="5165725"/>
              <a:ext cx="3643313" cy="1631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buClr>
                  <a:schemeClr val="tx2"/>
                </a:buClr>
                <a:buFont typeface="Arial" charset="0"/>
                <a:buChar char="•"/>
              </a:pPr>
              <a:r>
                <a:rPr lang="en-US" sz="1800" dirty="0"/>
                <a:t> </a:t>
              </a:r>
              <a:r>
                <a:rPr lang="el-GR" sz="1800" dirty="0"/>
                <a:t>Γαστρεντερικό</a:t>
              </a:r>
            </a:p>
            <a:p>
              <a:pPr>
                <a:buClr>
                  <a:schemeClr val="tx2"/>
                </a:buClr>
                <a:buFont typeface="Arial" charset="0"/>
                <a:buChar char="•"/>
              </a:pPr>
              <a:r>
                <a:rPr lang="el-GR" sz="1800" dirty="0"/>
                <a:t> </a:t>
              </a:r>
              <a:r>
                <a:rPr lang="el-GR" sz="1800" dirty="0" smtClean="0"/>
                <a:t>Διαφυγή </a:t>
              </a:r>
              <a:r>
                <a:rPr lang="el-GR" sz="1800" dirty="0"/>
                <a:t>υγρών</a:t>
              </a:r>
            </a:p>
            <a:p>
              <a:pPr lvl="1">
                <a:buClr>
                  <a:schemeClr val="tx2"/>
                </a:buClr>
              </a:pPr>
              <a:r>
                <a:rPr lang="el-GR" sz="1600" dirty="0"/>
                <a:t>Εγκαύματα</a:t>
              </a:r>
            </a:p>
            <a:p>
              <a:pPr lvl="1">
                <a:buClr>
                  <a:schemeClr val="tx2"/>
                </a:buClr>
              </a:pPr>
              <a:r>
                <a:rPr lang="el-GR" sz="1600" dirty="0"/>
                <a:t>Παγκρεατίτιδα</a:t>
              </a:r>
            </a:p>
            <a:p>
              <a:pPr lvl="1">
                <a:buClr>
                  <a:schemeClr val="tx2"/>
                </a:buClr>
              </a:pPr>
              <a:r>
                <a:rPr lang="el-GR" sz="1600" dirty="0"/>
                <a:t>Περιτονίτιδα</a:t>
              </a:r>
            </a:p>
            <a:p>
              <a:pPr lvl="1">
                <a:buClr>
                  <a:schemeClr val="tx2"/>
                </a:buClr>
              </a:pPr>
              <a:r>
                <a:rPr lang="el-GR" sz="1600" dirty="0"/>
                <a:t>Εντερική απόφραξη</a:t>
              </a:r>
            </a:p>
          </p:txBody>
        </p:sp>
        <p:sp>
          <p:nvSpPr>
            <p:cNvPr id="39947" name="TextBox 16"/>
            <p:cNvSpPr txBox="1">
              <a:spLocks noChangeArrowheads="1"/>
            </p:cNvSpPr>
            <p:nvPr/>
          </p:nvSpPr>
          <p:spPr bwMode="auto">
            <a:xfrm>
              <a:off x="5857875" y="4322763"/>
              <a:ext cx="3643313" cy="677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/>
                <a:t>Na</a:t>
              </a:r>
              <a:r>
                <a:rPr lang="en-US" baseline="30000" dirty="0"/>
                <a:t>+</a:t>
              </a:r>
              <a:r>
                <a:rPr lang="en-US" dirty="0"/>
                <a:t> </a:t>
              </a:r>
              <a:r>
                <a:rPr lang="el-GR" dirty="0"/>
                <a:t>ούρων &lt; 20</a:t>
              </a:r>
              <a:r>
                <a:rPr lang="en-US" dirty="0" err="1"/>
                <a:t>mgEq</a:t>
              </a:r>
              <a:r>
                <a:rPr lang="en-US" dirty="0"/>
                <a:t>/L</a:t>
              </a:r>
              <a:endParaRPr lang="el-GR" dirty="0"/>
            </a:p>
            <a:p>
              <a:endParaRPr lang="el-GR" sz="1800" dirty="0"/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rot="5400000">
              <a:off x="1535113" y="5035550"/>
              <a:ext cx="357188" cy="158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rot="5400000">
              <a:off x="1536700" y="4178300"/>
              <a:ext cx="357188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rot="5400000">
              <a:off x="7035006" y="5036344"/>
              <a:ext cx="358775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rot="5400000">
              <a:off x="7036594" y="4179094"/>
              <a:ext cx="358775" cy="158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9429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>
          <a:xfrm>
            <a:off x="484188" y="391886"/>
            <a:ext cx="8229600" cy="88763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Υπονατριαιμία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με </a:t>
            </a:r>
            <a:r>
              <a:rPr lang="el-GR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Υπερογκαιμία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       (από αραίωση)</a:t>
            </a:r>
          </a:p>
        </p:txBody>
      </p:sp>
      <p:sp>
        <p:nvSpPr>
          <p:cNvPr id="40962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229600" cy="1031875"/>
          </a:xfrm>
        </p:spPr>
        <p:txBody>
          <a:bodyPr/>
          <a:lstStyle/>
          <a:p>
            <a:pPr algn="ctr" eaLnBrk="1" hangingPunct="1"/>
            <a:r>
              <a:rPr lang="el-GR" sz="2400" dirty="0" smtClean="0"/>
              <a:t> ↑</a:t>
            </a:r>
            <a:r>
              <a:rPr lang="en-US" sz="2400" dirty="0" smtClean="0"/>
              <a:t> </a:t>
            </a:r>
            <a:r>
              <a:rPr lang="el-GR" sz="2400" dirty="0" smtClean="0"/>
              <a:t>του ολικού νατρίου του σώματος</a:t>
            </a:r>
          </a:p>
          <a:p>
            <a:pPr marL="0" indent="0" algn="ctr" eaLnBrk="1" hangingPunct="1">
              <a:buNone/>
            </a:pPr>
            <a:r>
              <a:rPr lang="el-GR" sz="2400" dirty="0" smtClean="0"/>
              <a:t>Μεγαλύτερη αύξηση του νερού</a:t>
            </a:r>
          </a:p>
        </p:txBody>
      </p:sp>
      <p:sp>
        <p:nvSpPr>
          <p:cNvPr id="40963" name="TextBox 3"/>
          <p:cNvSpPr txBox="1">
            <a:spLocks noChangeArrowheads="1"/>
          </p:cNvSpPr>
          <p:nvPr/>
        </p:nvSpPr>
        <p:spPr bwMode="auto">
          <a:xfrm>
            <a:off x="2402682" y="2901300"/>
            <a:ext cx="435768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2000" dirty="0"/>
              <a:t>Συνήθως οίδημα</a:t>
            </a:r>
          </a:p>
          <a:p>
            <a:pPr algn="ctr"/>
            <a:endParaRPr lang="el-GR" sz="2000" dirty="0"/>
          </a:p>
        </p:txBody>
      </p:sp>
      <p:cxnSp>
        <p:nvCxnSpPr>
          <p:cNvPr id="6" name="Straight Arrow Connector 5"/>
          <p:cNvCxnSpPr/>
          <p:nvPr/>
        </p:nvCxnSpPr>
        <p:spPr>
          <a:xfrm rot="5400000">
            <a:off x="4421188" y="3559653"/>
            <a:ext cx="357187" cy="15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66" name="TextBox 6"/>
          <p:cNvSpPr txBox="1">
            <a:spLocks noChangeArrowheads="1"/>
          </p:cNvSpPr>
          <p:nvPr/>
        </p:nvSpPr>
        <p:spPr bwMode="auto">
          <a:xfrm>
            <a:off x="3627438" y="3739040"/>
            <a:ext cx="19431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2000" dirty="0"/>
              <a:t>Αίτια</a:t>
            </a:r>
          </a:p>
          <a:p>
            <a:pPr algn="ctr"/>
            <a:endParaRPr lang="el-GR" sz="2000" dirty="0"/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4402932" y="2819697"/>
            <a:ext cx="358775" cy="15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68" name="TextBox 8"/>
          <p:cNvSpPr txBox="1">
            <a:spLocks noChangeArrowheads="1"/>
          </p:cNvSpPr>
          <p:nvPr/>
        </p:nvSpPr>
        <p:spPr bwMode="auto">
          <a:xfrm>
            <a:off x="772432" y="5051285"/>
            <a:ext cx="2582863" cy="116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</a:pPr>
            <a:r>
              <a:rPr lang="el-GR" dirty="0" err="1" smtClean="0"/>
              <a:t>Νεφρωσικό</a:t>
            </a:r>
            <a:r>
              <a:rPr lang="el-GR" dirty="0" smtClean="0"/>
              <a:t> </a:t>
            </a:r>
            <a:r>
              <a:rPr lang="el-GR" dirty="0"/>
              <a:t>σύνδρομο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</a:pPr>
            <a:r>
              <a:rPr lang="el-GR" dirty="0" smtClean="0"/>
              <a:t>Κίρρωση ήπατος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</a:pPr>
            <a:r>
              <a:rPr lang="el-GR" dirty="0" smtClean="0"/>
              <a:t>Καρδιακή ανεπάρκεια</a:t>
            </a:r>
            <a:endParaRPr lang="el-GR" dirty="0"/>
          </a:p>
        </p:txBody>
      </p:sp>
      <p:sp>
        <p:nvSpPr>
          <p:cNvPr id="2" name="Ορθογώνιο 1"/>
          <p:cNvSpPr/>
          <p:nvPr/>
        </p:nvSpPr>
        <p:spPr>
          <a:xfrm>
            <a:off x="5388428" y="5230731"/>
            <a:ext cx="2933248" cy="778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</a:pPr>
            <a:r>
              <a:rPr lang="el-GR" dirty="0" smtClean="0"/>
              <a:t>Οξεία </a:t>
            </a:r>
            <a:r>
              <a:rPr lang="el-GR" dirty="0"/>
              <a:t>Νεφρική </a:t>
            </a:r>
            <a:r>
              <a:rPr lang="el-GR" dirty="0" smtClean="0"/>
              <a:t>Βλάβη 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tx2"/>
              </a:buClr>
            </a:pPr>
            <a:r>
              <a:rPr lang="el-GR" dirty="0" smtClean="0"/>
              <a:t>Χρόνια Νεφρική Νόσος</a:t>
            </a:r>
            <a:endParaRPr lang="en-US" dirty="0"/>
          </a:p>
        </p:txBody>
      </p:sp>
      <p:cxnSp>
        <p:nvCxnSpPr>
          <p:cNvPr id="4" name="Ευθύγραμμο βέλος σύνδεσης 3"/>
          <p:cNvCxnSpPr/>
          <p:nvPr/>
        </p:nvCxnSpPr>
        <p:spPr>
          <a:xfrm flipH="1">
            <a:off x="3627438" y="4075633"/>
            <a:ext cx="552676" cy="35394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Ευθύγραμμο βέλος σύνδεσης 6"/>
          <p:cNvCxnSpPr/>
          <p:nvPr/>
        </p:nvCxnSpPr>
        <p:spPr>
          <a:xfrm>
            <a:off x="5029200" y="4075633"/>
            <a:ext cx="541338" cy="26776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2"/>
          <p:cNvSpPr txBox="1">
            <a:spLocks noChangeArrowheads="1"/>
          </p:cNvSpPr>
          <p:nvPr/>
        </p:nvSpPr>
        <p:spPr bwMode="auto">
          <a:xfrm>
            <a:off x="1875291" y="4359205"/>
            <a:ext cx="329739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Na</a:t>
            </a:r>
            <a:r>
              <a:rPr lang="en-US" baseline="30000" dirty="0"/>
              <a:t>+</a:t>
            </a:r>
            <a:r>
              <a:rPr lang="en-US" dirty="0"/>
              <a:t> </a:t>
            </a:r>
            <a:r>
              <a:rPr lang="el-GR" dirty="0"/>
              <a:t>ούρων &gt; 20</a:t>
            </a:r>
            <a:r>
              <a:rPr lang="en-US" dirty="0" err="1"/>
              <a:t>mgEq</a:t>
            </a:r>
            <a:r>
              <a:rPr lang="en-US" dirty="0"/>
              <a:t>/L</a:t>
            </a:r>
            <a:endParaRPr lang="el-GR" dirty="0"/>
          </a:p>
          <a:p>
            <a:endParaRPr lang="el-GR" sz="1800" dirty="0"/>
          </a:p>
        </p:txBody>
      </p:sp>
      <p:cxnSp>
        <p:nvCxnSpPr>
          <p:cNvPr id="10" name="Ευθύγραμμο βέλος σύνδεσης 9"/>
          <p:cNvCxnSpPr/>
          <p:nvPr/>
        </p:nvCxnSpPr>
        <p:spPr>
          <a:xfrm flipH="1">
            <a:off x="2667000" y="4697342"/>
            <a:ext cx="478971" cy="33813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5206357" y="4334396"/>
            <a:ext cx="3297390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Na</a:t>
            </a:r>
            <a:r>
              <a:rPr lang="en-US" baseline="30000" dirty="0"/>
              <a:t>+</a:t>
            </a:r>
            <a:r>
              <a:rPr lang="en-US" dirty="0"/>
              <a:t> </a:t>
            </a:r>
            <a:r>
              <a:rPr lang="el-GR" dirty="0"/>
              <a:t>ούρων &lt; 20</a:t>
            </a:r>
            <a:r>
              <a:rPr lang="en-US" dirty="0" err="1"/>
              <a:t>mgEq</a:t>
            </a:r>
            <a:r>
              <a:rPr lang="en-US" dirty="0"/>
              <a:t>/L</a:t>
            </a:r>
            <a:endParaRPr lang="el-GR" dirty="0"/>
          </a:p>
          <a:p>
            <a:endParaRPr lang="el-GR" sz="1800" dirty="0"/>
          </a:p>
        </p:txBody>
      </p:sp>
      <p:cxnSp>
        <p:nvCxnSpPr>
          <p:cNvPr id="12" name="Ευθύγραμμο βέλος σύνδεσης 11"/>
          <p:cNvCxnSpPr/>
          <p:nvPr/>
        </p:nvCxnSpPr>
        <p:spPr>
          <a:xfrm>
            <a:off x="6100953" y="4707218"/>
            <a:ext cx="408704" cy="50427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128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>
          <a:xfrm>
            <a:off x="305027" y="237105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Υπονατριαιμία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με </a:t>
            </a:r>
            <a:r>
              <a:rPr lang="el-GR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Ευογκαιμία</a:t>
            </a:r>
            <a:endParaRPr lang="el-G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986" name="Content Placeholder 2"/>
          <p:cNvSpPr>
            <a:spLocks noGrp="1"/>
          </p:cNvSpPr>
          <p:nvPr>
            <p:ph idx="1"/>
          </p:nvPr>
        </p:nvSpPr>
        <p:spPr>
          <a:xfrm>
            <a:off x="600075" y="1585912"/>
            <a:ext cx="8229600" cy="4389437"/>
          </a:xfrm>
        </p:spPr>
        <p:txBody>
          <a:bodyPr>
            <a:normAutofit/>
          </a:bodyPr>
          <a:lstStyle/>
          <a:p>
            <a:pPr marL="0" indent="0" algn="ctr" eaLnBrk="1" hangingPunct="1">
              <a:buNone/>
            </a:pP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Φυσιολογικό ολικό νάτριο σώματος</a:t>
            </a:r>
          </a:p>
          <a:p>
            <a:pPr marL="0" indent="0" algn="ctr" eaLnBrk="1" hangingPunct="1">
              <a:buNone/>
            </a:pP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↑  Ολικό νερό σώματος</a:t>
            </a:r>
          </a:p>
        </p:txBody>
      </p:sp>
      <p:sp>
        <p:nvSpPr>
          <p:cNvPr id="41987" name="TextBox 3"/>
          <p:cNvSpPr txBox="1">
            <a:spLocks noChangeArrowheads="1"/>
          </p:cNvSpPr>
          <p:nvPr/>
        </p:nvSpPr>
        <p:spPr bwMode="auto">
          <a:xfrm>
            <a:off x="2361859" y="2534444"/>
            <a:ext cx="43576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2000" dirty="0" smtClean="0"/>
              <a:t>Αίτια</a:t>
            </a:r>
            <a:endParaRPr lang="el-GR" sz="2000" dirty="0"/>
          </a:p>
        </p:txBody>
      </p:sp>
      <p:sp>
        <p:nvSpPr>
          <p:cNvPr id="41988" name="TextBox 4"/>
          <p:cNvSpPr txBox="1">
            <a:spLocks noChangeArrowheads="1"/>
          </p:cNvSpPr>
          <p:nvPr/>
        </p:nvSpPr>
        <p:spPr bwMode="auto">
          <a:xfrm>
            <a:off x="2939142" y="3140361"/>
            <a:ext cx="4100853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Clr>
                <a:schemeClr val="tx2"/>
              </a:buClr>
              <a:buFont typeface="Arial" charset="0"/>
              <a:buChar char="•"/>
            </a:pPr>
            <a:r>
              <a:rPr lang="el-GR" sz="2000" dirty="0"/>
              <a:t> </a:t>
            </a:r>
            <a:r>
              <a:rPr lang="el-GR" sz="2000" dirty="0" smtClean="0"/>
              <a:t>↑ έκκρισης </a:t>
            </a:r>
            <a:r>
              <a:rPr lang="en-US" sz="2000" dirty="0"/>
              <a:t>ADH</a:t>
            </a:r>
            <a:r>
              <a:rPr lang="el-GR" sz="2000" dirty="0"/>
              <a:t> (</a:t>
            </a:r>
            <a:r>
              <a:rPr lang="en-US" sz="2000" dirty="0"/>
              <a:t>SIADH)</a:t>
            </a:r>
            <a:endParaRPr lang="el-GR" sz="2000" dirty="0"/>
          </a:p>
          <a:p>
            <a:pPr>
              <a:lnSpc>
                <a:spcPct val="120000"/>
              </a:lnSpc>
              <a:buClr>
                <a:schemeClr val="tx2"/>
              </a:buClr>
              <a:buFont typeface="Arial" charset="0"/>
              <a:buChar char="•"/>
            </a:pPr>
            <a:r>
              <a:rPr lang="el-GR" sz="2000" dirty="0"/>
              <a:t> Υποθυρεοειδισμός</a:t>
            </a:r>
          </a:p>
          <a:p>
            <a:pPr>
              <a:lnSpc>
                <a:spcPct val="120000"/>
              </a:lnSpc>
              <a:buClr>
                <a:schemeClr val="tx2"/>
              </a:buClr>
              <a:buFont typeface="Arial" charset="0"/>
              <a:buChar char="•"/>
            </a:pPr>
            <a:r>
              <a:rPr lang="el-GR" sz="2000" dirty="0"/>
              <a:t> Ανεπάρκεια </a:t>
            </a:r>
            <a:r>
              <a:rPr lang="el-GR" sz="2000" dirty="0" err="1"/>
              <a:t>γλυκοκορτικοειδών</a:t>
            </a:r>
            <a:endParaRPr lang="el-GR" sz="2000" dirty="0"/>
          </a:p>
          <a:p>
            <a:pPr>
              <a:lnSpc>
                <a:spcPct val="120000"/>
              </a:lnSpc>
              <a:buClr>
                <a:schemeClr val="tx2"/>
              </a:buClr>
              <a:buFont typeface="Arial" charset="0"/>
              <a:buChar char="•"/>
            </a:pPr>
            <a:r>
              <a:rPr lang="el-GR" sz="2000" dirty="0"/>
              <a:t> Ψυχογενής </a:t>
            </a:r>
            <a:r>
              <a:rPr lang="el-GR" sz="2000" dirty="0" smtClean="0"/>
              <a:t>πολυδιψία</a:t>
            </a:r>
          </a:p>
          <a:p>
            <a:pPr>
              <a:lnSpc>
                <a:spcPct val="120000"/>
              </a:lnSpc>
              <a:buClr>
                <a:schemeClr val="tx2"/>
              </a:buClr>
              <a:buFont typeface="Arial" charset="0"/>
              <a:buChar char="•"/>
            </a:pPr>
            <a:r>
              <a:rPr lang="el-GR" sz="2000" dirty="0"/>
              <a:t> </a:t>
            </a:r>
            <a:r>
              <a:rPr lang="el-GR" sz="2000" dirty="0" err="1" smtClean="0"/>
              <a:t>Ποτομανία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7947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6203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Υπονατριαιμία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– Κλινικές Εκδηλώσεις</a:t>
            </a:r>
          </a:p>
        </p:txBody>
      </p:sp>
      <p:sp>
        <p:nvSpPr>
          <p:cNvPr id="43010" name="Content Placeholder 2"/>
          <p:cNvSpPr txBox="1">
            <a:spLocks/>
          </p:cNvSpPr>
          <p:nvPr/>
        </p:nvSpPr>
        <p:spPr bwMode="auto">
          <a:xfrm>
            <a:off x="1909762" y="1626394"/>
            <a:ext cx="5324475" cy="909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l-GR" sz="2400" b="1" dirty="0"/>
              <a:t>Βαρύτητα</a:t>
            </a:r>
          </a:p>
          <a:p>
            <a:pPr algn="ctr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l-GR" sz="2400" b="1" dirty="0"/>
              <a:t>Ρυθμός ανάπτυξης / ηλικία</a:t>
            </a:r>
          </a:p>
        </p:txBody>
      </p:sp>
      <p:sp>
        <p:nvSpPr>
          <p:cNvPr id="43011" name="TextBox 4"/>
          <p:cNvSpPr txBox="1">
            <a:spLocks noChangeArrowheads="1"/>
          </p:cNvSpPr>
          <p:nvPr/>
        </p:nvSpPr>
        <p:spPr bwMode="auto">
          <a:xfrm>
            <a:off x="2408237" y="3041878"/>
            <a:ext cx="4357687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dirty="0">
                <a:solidFill>
                  <a:srgbClr val="8A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2800" b="1" dirty="0" smtClean="0">
                <a:solidFill>
                  <a:srgbClr val="8A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 125</a:t>
            </a:r>
            <a:r>
              <a:rPr lang="en-US" sz="2800" b="1" dirty="0" err="1" smtClean="0">
                <a:solidFill>
                  <a:srgbClr val="8A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mEq</a:t>
            </a:r>
            <a:r>
              <a:rPr lang="en-US" sz="2800" b="1" dirty="0" smtClean="0">
                <a:solidFill>
                  <a:srgbClr val="8A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/L</a:t>
            </a:r>
            <a:endParaRPr lang="el-GR" sz="2800" b="1" dirty="0">
              <a:solidFill>
                <a:srgbClr val="8A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l-GR" sz="1800" b="1" dirty="0">
              <a:solidFill>
                <a:srgbClr val="8A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013" name="TextBox 6"/>
          <p:cNvSpPr txBox="1">
            <a:spLocks noChangeArrowheads="1"/>
          </p:cNvSpPr>
          <p:nvPr/>
        </p:nvSpPr>
        <p:spPr bwMode="auto">
          <a:xfrm>
            <a:off x="1909762" y="4123418"/>
            <a:ext cx="5357813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l-GR" sz="2400" b="1" dirty="0"/>
              <a:t>Κεντρικό νευρικό σύστημα</a:t>
            </a:r>
          </a:p>
          <a:p>
            <a:pPr algn="ctr"/>
            <a:endParaRPr lang="el-GR" sz="1800" dirty="0"/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4408487" y="2734808"/>
            <a:ext cx="358775" cy="158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015" name="TextBox 8"/>
          <p:cNvSpPr txBox="1">
            <a:spLocks noChangeArrowheads="1"/>
          </p:cNvSpPr>
          <p:nvPr/>
        </p:nvSpPr>
        <p:spPr bwMode="auto">
          <a:xfrm>
            <a:off x="3905249" y="4570072"/>
            <a:ext cx="200025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el-GR" sz="2000" dirty="0"/>
              <a:t> Σύγχυση</a:t>
            </a:r>
          </a:p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el-GR" sz="2000" dirty="0"/>
              <a:t> Σπασμοί</a:t>
            </a:r>
          </a:p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el-GR" sz="2000" dirty="0"/>
              <a:t> Κώμα</a:t>
            </a:r>
          </a:p>
          <a:p>
            <a:endParaRPr lang="el-GR" sz="2000" dirty="0"/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4392611" y="3947773"/>
            <a:ext cx="357188" cy="158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390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>
          <a:xfrm>
            <a:off x="508000" y="336550"/>
            <a:ext cx="8229600" cy="78898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Υπερνατριαιμία</a:t>
            </a:r>
            <a:endParaRPr lang="el-G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>
          <a:xfrm>
            <a:off x="827314" y="1528309"/>
            <a:ext cx="7910286" cy="5000625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l-GR" sz="1800" b="1" dirty="0" smtClean="0"/>
              <a:t>Απώλεια νερού</a:t>
            </a:r>
            <a:endParaRPr lang="el-GR" sz="1800" b="1" dirty="0"/>
          </a:p>
          <a:p>
            <a:r>
              <a:rPr lang="el-GR" sz="1800" b="1" dirty="0" smtClean="0"/>
              <a:t>Άδηλες απώλειες</a:t>
            </a:r>
          </a:p>
          <a:p>
            <a:pPr marL="0" indent="0">
              <a:buNone/>
            </a:pPr>
            <a:r>
              <a:rPr lang="el-GR" sz="1800" dirty="0" smtClean="0"/>
              <a:t>	Ιδρώτας, εγκαύματα, λοιμώξεις αναπνευστικού</a:t>
            </a:r>
          </a:p>
          <a:p>
            <a:r>
              <a:rPr lang="el-GR" sz="1800" b="1" dirty="0" smtClean="0"/>
              <a:t>Νεφρικές απώλειες</a:t>
            </a:r>
          </a:p>
          <a:p>
            <a:pPr marL="914400" lvl="2" indent="0" eaLnBrk="1" hangingPunct="1">
              <a:buNone/>
            </a:pPr>
            <a:r>
              <a:rPr lang="el-GR" sz="1800" dirty="0" smtClean="0"/>
              <a:t>Κεντρικός </a:t>
            </a:r>
            <a:r>
              <a:rPr lang="el-GR" sz="1800" dirty="0" err="1" smtClean="0"/>
              <a:t>άποιος</a:t>
            </a:r>
            <a:r>
              <a:rPr lang="el-GR" sz="1800" dirty="0" smtClean="0"/>
              <a:t> διαβήτης</a:t>
            </a:r>
          </a:p>
          <a:p>
            <a:pPr marL="914400" lvl="2" indent="0" eaLnBrk="1" hangingPunct="1">
              <a:buNone/>
            </a:pPr>
            <a:r>
              <a:rPr lang="el-GR" sz="1800" dirty="0" err="1" smtClean="0"/>
              <a:t>Νεφρογενής</a:t>
            </a:r>
            <a:r>
              <a:rPr lang="el-GR" sz="1800" dirty="0" smtClean="0"/>
              <a:t> </a:t>
            </a:r>
            <a:r>
              <a:rPr lang="el-GR" sz="1800" dirty="0" err="1" smtClean="0"/>
              <a:t>άποιος</a:t>
            </a:r>
            <a:r>
              <a:rPr lang="el-GR" sz="1800" dirty="0" smtClean="0"/>
              <a:t> διαβήτης</a:t>
            </a:r>
          </a:p>
          <a:p>
            <a:pPr marL="914400" lvl="2" indent="0" eaLnBrk="1" hangingPunct="1">
              <a:buNone/>
            </a:pPr>
            <a:r>
              <a:rPr lang="el-GR" sz="1800" dirty="0" smtClean="0"/>
              <a:t>Ωσμωτική διούρηση</a:t>
            </a:r>
            <a:endParaRPr lang="el-GR" sz="1800" dirty="0"/>
          </a:p>
          <a:p>
            <a:r>
              <a:rPr lang="el-GR" sz="1800" b="1" dirty="0" smtClean="0"/>
              <a:t>Απώλειες </a:t>
            </a:r>
            <a:r>
              <a:rPr lang="el-GR" sz="1800" b="1" dirty="0"/>
              <a:t>από το γαστρεντερικό</a:t>
            </a:r>
          </a:p>
          <a:p>
            <a:pPr marL="914400" lvl="2" indent="0">
              <a:buNone/>
            </a:pPr>
            <a:r>
              <a:rPr lang="el-GR" sz="1800" dirty="0"/>
              <a:t>Ωσμωτική </a:t>
            </a:r>
            <a:r>
              <a:rPr lang="el-GR" sz="1800" dirty="0" smtClean="0"/>
              <a:t>διάρροια</a:t>
            </a:r>
          </a:p>
          <a:p>
            <a:r>
              <a:rPr lang="el-GR" sz="1800" b="1" dirty="0" smtClean="0"/>
              <a:t>Απώλεια </a:t>
            </a:r>
            <a:r>
              <a:rPr lang="el-GR" sz="1800" b="1" dirty="0"/>
              <a:t>νερού στα κύτταρα</a:t>
            </a:r>
          </a:p>
          <a:p>
            <a:pPr marL="914400" lvl="2" indent="0">
              <a:buNone/>
            </a:pPr>
            <a:r>
              <a:rPr lang="el-GR" sz="1800" dirty="0"/>
              <a:t>Σπασμοί, </a:t>
            </a:r>
            <a:r>
              <a:rPr lang="el-GR" sz="1800" dirty="0" err="1" smtClean="0"/>
              <a:t>ραβδομυόλυση</a:t>
            </a:r>
            <a:endParaRPr lang="el-GR" sz="1800" dirty="0" smtClean="0"/>
          </a:p>
          <a:p>
            <a:r>
              <a:rPr lang="el-GR" sz="1800" b="1" dirty="0" err="1" smtClean="0"/>
              <a:t>Ιατρογενής</a:t>
            </a:r>
            <a:endParaRPr lang="el-GR" sz="1800" b="1" dirty="0" smtClean="0"/>
          </a:p>
          <a:p>
            <a:pPr marL="0" indent="0">
              <a:buNone/>
            </a:pPr>
            <a:r>
              <a:rPr lang="el-GR" sz="1800" b="1" dirty="0"/>
              <a:t>	</a:t>
            </a:r>
            <a:r>
              <a:rPr lang="el-GR" sz="1800" dirty="0" smtClean="0"/>
              <a:t>Υπέρτονο </a:t>
            </a:r>
            <a:r>
              <a:rPr lang="en-US" sz="1800" dirty="0" err="1"/>
              <a:t>NaCl</a:t>
            </a:r>
            <a:r>
              <a:rPr lang="en-US" sz="1800" dirty="0"/>
              <a:t> </a:t>
            </a:r>
            <a:r>
              <a:rPr lang="el-GR" sz="1800" dirty="0"/>
              <a:t>ή </a:t>
            </a:r>
            <a:r>
              <a:rPr lang="el-GR" sz="1800" dirty="0" smtClean="0"/>
              <a:t>Να</a:t>
            </a:r>
            <a:r>
              <a:rPr lang="en-US" sz="1800" dirty="0" smtClean="0"/>
              <a:t>HCO</a:t>
            </a:r>
            <a:r>
              <a:rPr lang="en-US" sz="1800" baseline="-25000" dirty="0" smtClean="0"/>
              <a:t>3</a:t>
            </a:r>
            <a:endParaRPr lang="el-GR" sz="1800" dirty="0"/>
          </a:p>
          <a:p>
            <a:pPr marL="0" indent="0">
              <a:buNone/>
            </a:pPr>
            <a:endParaRPr lang="el-GR" sz="2600" dirty="0"/>
          </a:p>
          <a:p>
            <a:pPr marL="914400" lvl="2" indent="0" eaLnBrk="1" hangingPunct="1">
              <a:buNone/>
            </a:pPr>
            <a:endParaRPr lang="el-GR" sz="1800" dirty="0"/>
          </a:p>
        </p:txBody>
      </p:sp>
    </p:spTree>
    <p:extLst>
      <p:ext uri="{BB962C8B-B14F-4D97-AF65-F5344CB8AC3E}">
        <p14:creationId xmlns:p14="http://schemas.microsoft.com/office/powerpoint/2010/main" val="244182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>
          <a:xfrm>
            <a:off x="468313" y="295275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Υπερνατριαιμία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– Κλινικές εκδηλώσεις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5543" y="1662430"/>
            <a:ext cx="7985806" cy="371511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tx1"/>
              </a:buClr>
              <a:buSzPct val="90000"/>
              <a:buFont typeface="Wingdings" panose="05000000000000000000" pitchFamily="2" charset="2"/>
              <a:buChar char="§"/>
              <a:defRPr/>
            </a:pPr>
            <a:r>
              <a:rPr lang="el-GR" sz="1800" dirty="0" smtClean="0"/>
              <a:t>Βαρύτητα</a:t>
            </a:r>
          </a:p>
          <a:p>
            <a:pPr eaLnBrk="1" fontAlgn="auto" hangingPunct="1">
              <a:spcAft>
                <a:spcPts val="0"/>
              </a:spcAft>
              <a:buClr>
                <a:schemeClr val="tx1"/>
              </a:buClr>
              <a:buSzPct val="90000"/>
              <a:buFont typeface="Wingdings" panose="05000000000000000000" pitchFamily="2" charset="2"/>
              <a:buChar char="§"/>
              <a:defRPr/>
            </a:pPr>
            <a:r>
              <a:rPr lang="el-GR" sz="1800" dirty="0" smtClean="0"/>
              <a:t>Ρυθμός ανάπτυξης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tx1"/>
              </a:buClr>
              <a:buSzPct val="90000"/>
              <a:buNone/>
              <a:defRPr/>
            </a:pPr>
            <a:endParaRPr lang="el-GR" sz="1800" b="1" dirty="0"/>
          </a:p>
          <a:p>
            <a:pPr marL="0" indent="0" eaLnBrk="1" fontAlgn="auto" hangingPunct="1">
              <a:spcAft>
                <a:spcPts val="0"/>
              </a:spcAft>
              <a:buClr>
                <a:schemeClr val="tx1"/>
              </a:buClr>
              <a:buSzPct val="90000"/>
              <a:buNone/>
              <a:defRPr/>
            </a:pPr>
            <a:r>
              <a:rPr lang="el-GR" sz="1800" b="1" dirty="0" smtClean="0"/>
              <a:t>Οξεία </a:t>
            </a:r>
            <a:r>
              <a:rPr lang="el-GR" sz="1800" b="1" dirty="0" err="1" smtClean="0"/>
              <a:t>υπερνατριαιμία</a:t>
            </a:r>
            <a:endParaRPr lang="el-GR" sz="1800" b="1" dirty="0" smtClean="0"/>
          </a:p>
          <a:p>
            <a:pPr marL="0" indent="0">
              <a:buClr>
                <a:schemeClr val="tx2"/>
              </a:buClr>
              <a:buNone/>
            </a:pPr>
            <a:r>
              <a:rPr lang="el-GR" sz="1800" dirty="0"/>
              <a:t>Κυτταρική </a:t>
            </a:r>
            <a:r>
              <a:rPr lang="el-GR" sz="1800" dirty="0" smtClean="0"/>
              <a:t>αφυδάτωση</a:t>
            </a:r>
          </a:p>
          <a:p>
            <a:pPr marL="0" indent="0">
              <a:buClr>
                <a:schemeClr val="tx2"/>
              </a:buClr>
              <a:buNone/>
            </a:pPr>
            <a:r>
              <a:rPr lang="el-GR" sz="1800" dirty="0" smtClean="0"/>
              <a:t>	Συρρίκνωση </a:t>
            </a:r>
            <a:r>
              <a:rPr lang="el-GR" sz="1800" dirty="0"/>
              <a:t>εγκεφαλικών κυττάρων, </a:t>
            </a:r>
            <a:r>
              <a:rPr lang="el-GR" sz="1800" dirty="0" smtClean="0"/>
              <a:t>εγκεφαλική </a:t>
            </a:r>
            <a:r>
              <a:rPr lang="el-GR" sz="1800" dirty="0"/>
              <a:t>αιμορραγία, </a:t>
            </a:r>
            <a:endParaRPr lang="el-GR" sz="1800" dirty="0" smtClean="0"/>
          </a:p>
          <a:p>
            <a:pPr marL="0" indent="0">
              <a:buClr>
                <a:schemeClr val="tx2"/>
              </a:buClr>
              <a:buNone/>
            </a:pPr>
            <a:r>
              <a:rPr lang="el-GR" sz="1800" dirty="0" smtClean="0"/>
              <a:t>	Σύγχυση</a:t>
            </a:r>
            <a:r>
              <a:rPr lang="el-GR" sz="1800" dirty="0"/>
              <a:t>, κώμα, σπασμοί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tx1"/>
              </a:buClr>
              <a:buSzPct val="90000"/>
              <a:buNone/>
              <a:defRPr/>
            </a:pPr>
            <a:endParaRPr lang="el-GR" sz="1800" b="1" dirty="0" smtClean="0"/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l-GR" sz="1800" b="1" dirty="0"/>
              <a:t>Χρόνια </a:t>
            </a:r>
            <a:r>
              <a:rPr lang="el-GR" sz="1800" b="1" dirty="0" err="1" smtClean="0"/>
              <a:t>υπερνατριαιμία</a:t>
            </a:r>
            <a:endParaRPr lang="el-GR" sz="1800" b="1" dirty="0" smtClean="0"/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el-GR" sz="1800" dirty="0" smtClean="0"/>
              <a:t>Καλή </a:t>
            </a:r>
            <a:r>
              <a:rPr lang="el-GR" sz="1800" dirty="0"/>
              <a:t>ανοχή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tx1"/>
              </a:buClr>
              <a:buSzPct val="90000"/>
              <a:buNone/>
              <a:defRPr/>
            </a:pPr>
            <a:endParaRPr lang="el-GR" sz="1800" b="1" dirty="0" smtClean="0"/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l-GR" sz="1800" dirty="0" smtClean="0"/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l-GR" sz="1800" dirty="0" smtClean="0"/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l-GR" sz="1800" dirty="0" smtClean="0"/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l-GR" sz="1800" dirty="0" smtClean="0"/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l-GR" sz="1800" dirty="0" smtClean="0"/>
          </a:p>
        </p:txBody>
      </p:sp>
    </p:spTree>
    <p:extLst>
      <p:ext uri="{BB962C8B-B14F-4D97-AF65-F5344CB8AC3E}">
        <p14:creationId xmlns:p14="http://schemas.microsoft.com/office/powerpoint/2010/main" val="95796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4213" y="1632859"/>
            <a:ext cx="7772400" cy="29391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 smtClean="0"/>
              <a:t>- Το κύριο ενδοκυττάριο </a:t>
            </a:r>
            <a:r>
              <a:rPr lang="el-GR" sz="1800" dirty="0" err="1" smtClean="0"/>
              <a:t>κατιόν</a:t>
            </a:r>
            <a:endParaRPr lang="el-GR" sz="1800" dirty="0" smtClean="0"/>
          </a:p>
          <a:p>
            <a:pPr>
              <a:buFont typeface="Wingdings 2" pitchFamily="18" charset="2"/>
              <a:buNone/>
            </a:pPr>
            <a:r>
              <a:rPr lang="el-GR" sz="1800" dirty="0" smtClean="0"/>
              <a:t>        98 %</a:t>
            </a:r>
            <a:r>
              <a:rPr lang="en-US" sz="1800" dirty="0" smtClean="0"/>
              <a:t> </a:t>
            </a:r>
            <a:r>
              <a:rPr lang="el-GR" sz="1800" dirty="0" smtClean="0"/>
              <a:t> ενδοκυττάρια</a:t>
            </a:r>
          </a:p>
          <a:p>
            <a:pPr>
              <a:buFont typeface="Wingdings 2" pitchFamily="18" charset="2"/>
              <a:buNone/>
            </a:pPr>
            <a:r>
              <a:rPr lang="el-GR" sz="1800" dirty="0" smtClean="0"/>
              <a:t>          2 % </a:t>
            </a:r>
            <a:r>
              <a:rPr lang="en-US" sz="1800" dirty="0" smtClean="0"/>
              <a:t> </a:t>
            </a:r>
            <a:r>
              <a:rPr lang="el-GR" sz="1800" dirty="0" err="1" smtClean="0"/>
              <a:t>εξωκυττάρια</a:t>
            </a:r>
            <a:endParaRPr lang="en-US" sz="1800" dirty="0" smtClean="0"/>
          </a:p>
          <a:p>
            <a:pPr>
              <a:buFont typeface="Wingdings 2" pitchFamily="18" charset="2"/>
              <a:buNone/>
            </a:pPr>
            <a:r>
              <a:rPr lang="el-GR" sz="1800" dirty="0" smtClean="0"/>
              <a:t>- Επίπεδα Κ⁺ στο πλάσμα 3,5 – 5,0 </a:t>
            </a:r>
            <a:r>
              <a:rPr lang="en-US" sz="1800" dirty="0" err="1" smtClean="0"/>
              <a:t>mM</a:t>
            </a:r>
            <a:endParaRPr lang="el-GR" sz="1800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l-GR" sz="1800" dirty="0" smtClean="0"/>
              <a:t>- Το </a:t>
            </a:r>
            <a:r>
              <a:rPr lang="el-GR" sz="1800" dirty="0"/>
              <a:t>προσλαμβανόμενο από την τροφή κάλιο </a:t>
            </a:r>
            <a:r>
              <a:rPr lang="el-GR" sz="1800" dirty="0">
                <a:solidFill>
                  <a:srgbClr val="8A0000"/>
                </a:solidFill>
              </a:rPr>
              <a:t>μετακινείται </a:t>
            </a:r>
            <a:r>
              <a:rPr lang="el-GR" sz="1800" dirty="0" smtClean="0">
                <a:solidFill>
                  <a:srgbClr val="8A0000"/>
                </a:solidFill>
              </a:rPr>
              <a:t>και  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l-GR" sz="1800" dirty="0">
                <a:solidFill>
                  <a:srgbClr val="8A0000"/>
                </a:solidFill>
              </a:rPr>
              <a:t> </a:t>
            </a:r>
            <a:r>
              <a:rPr lang="el-GR" sz="1800" dirty="0" smtClean="0">
                <a:solidFill>
                  <a:srgbClr val="8A0000"/>
                </a:solidFill>
              </a:rPr>
              <a:t>  αποθηκεύεται </a:t>
            </a:r>
            <a:r>
              <a:rPr lang="el-GR" sz="1800" b="1" dirty="0">
                <a:solidFill>
                  <a:srgbClr val="8A0000"/>
                </a:solidFill>
              </a:rPr>
              <a:t>παροδικά</a:t>
            </a:r>
            <a:r>
              <a:rPr lang="el-GR" sz="1800" dirty="0">
                <a:solidFill>
                  <a:srgbClr val="8A0000"/>
                </a:solidFill>
              </a:rPr>
              <a:t> στο </a:t>
            </a:r>
            <a:r>
              <a:rPr lang="el-GR" sz="1800" b="1" dirty="0">
                <a:solidFill>
                  <a:srgbClr val="8A0000"/>
                </a:solidFill>
              </a:rPr>
              <a:t>ενδοκυττάριο</a:t>
            </a:r>
            <a:r>
              <a:rPr lang="el-GR" sz="1800" dirty="0">
                <a:solidFill>
                  <a:srgbClr val="8A0000"/>
                </a:solidFill>
              </a:rPr>
              <a:t> διαμέρισμα </a:t>
            </a:r>
            <a:endParaRPr lang="el-GR" sz="1800" dirty="0" smtClean="0">
              <a:solidFill>
                <a:srgbClr val="8A0000"/>
              </a:solidFill>
            </a:endParaRPr>
          </a:p>
          <a:p>
            <a:pPr marL="0" indent="0">
              <a:buNone/>
            </a:pPr>
            <a:r>
              <a:rPr lang="el-GR" sz="1800" dirty="0"/>
              <a:t> </a:t>
            </a:r>
            <a:r>
              <a:rPr lang="el-GR" sz="1800" dirty="0" smtClean="0"/>
              <a:t>  πριν </a:t>
            </a:r>
            <a:r>
              <a:rPr lang="el-GR" sz="1800" dirty="0"/>
              <a:t>απεκκριθεί από τους </a:t>
            </a:r>
            <a:r>
              <a:rPr lang="el-GR" sz="1800" dirty="0" err="1" smtClean="0"/>
              <a:t>νεφρούς</a:t>
            </a:r>
            <a:r>
              <a:rPr lang="el-GR" sz="1800" dirty="0" smtClean="0"/>
              <a:t> (απεκκρίνεται 1 </a:t>
            </a:r>
            <a:r>
              <a:rPr lang="el-GR" sz="1800" dirty="0"/>
              <a:t>– 3 % </a:t>
            </a:r>
            <a:r>
              <a:rPr lang="el-GR" sz="1800" dirty="0" smtClean="0"/>
              <a:t>του </a:t>
            </a:r>
            <a:r>
              <a:rPr lang="el-GR" sz="1800" i="1" dirty="0"/>
              <a:t>διηθούμενου</a:t>
            </a:r>
            <a:r>
              <a:rPr lang="el-GR" sz="1800" dirty="0"/>
              <a:t> Κ</a:t>
            </a:r>
            <a:r>
              <a:rPr lang="el-GR" sz="1800" dirty="0" smtClean="0"/>
              <a:t>⁺)</a:t>
            </a:r>
            <a:endParaRPr lang="el-GR" sz="18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l-GR" sz="1800" dirty="0"/>
          </a:p>
          <a:p>
            <a:pPr marL="0" indent="0">
              <a:buNone/>
            </a:pPr>
            <a:endParaRPr lang="en-GB" sz="1800" dirty="0" smtClean="0"/>
          </a:p>
        </p:txBody>
      </p:sp>
      <p:sp>
        <p:nvSpPr>
          <p:cNvPr id="52226" name="Rectangle 3"/>
          <p:cNvSpPr>
            <a:spLocks noGrp="1" noChangeArrowheads="1"/>
          </p:cNvSpPr>
          <p:nvPr>
            <p:ph type="title"/>
          </p:nvPr>
        </p:nvSpPr>
        <p:spPr>
          <a:xfrm>
            <a:off x="544285" y="489858"/>
            <a:ext cx="7772400" cy="1143000"/>
          </a:xfrm>
        </p:spPr>
        <p:txBody>
          <a:bodyPr anchor="ctr">
            <a:normAutofit/>
          </a:bodyPr>
          <a:lstStyle/>
          <a:p>
            <a:pPr algn="ctr"/>
            <a:r>
              <a:rPr lang="el-GR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ΚΑΤΑΝΟΜΗ ΚΑΛΙΟΥ </a:t>
            </a:r>
            <a:endParaRPr lang="en-GB" sz="28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0967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itle 1"/>
          <p:cNvSpPr>
            <a:spLocks noGrp="1"/>
          </p:cNvSpPr>
          <p:nvPr>
            <p:ph type="title"/>
          </p:nvPr>
        </p:nvSpPr>
        <p:spPr>
          <a:xfrm>
            <a:off x="471714" y="400502"/>
            <a:ext cx="8229600" cy="786041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Αίτια </a:t>
            </a:r>
            <a:r>
              <a:rPr lang="el-GR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Υποκαλιαιμίας</a:t>
            </a:r>
            <a:endParaRPr lang="el-G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69634" name="Content Placeholder 2"/>
          <p:cNvSpPr txBox="1">
            <a:spLocks/>
          </p:cNvSpPr>
          <p:nvPr/>
        </p:nvSpPr>
        <p:spPr bwMode="auto">
          <a:xfrm>
            <a:off x="4000500" y="2292350"/>
            <a:ext cx="10001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</a:pPr>
            <a:endParaRPr lang="el-GR" sz="2600"/>
          </a:p>
        </p:txBody>
      </p:sp>
      <p:sp>
        <p:nvSpPr>
          <p:cNvPr id="69635" name="Content Placeholder 2"/>
          <p:cNvSpPr txBox="1">
            <a:spLocks/>
          </p:cNvSpPr>
          <p:nvPr/>
        </p:nvSpPr>
        <p:spPr bwMode="auto">
          <a:xfrm>
            <a:off x="718457" y="1493153"/>
            <a:ext cx="6933973" cy="3220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tx1"/>
              </a:buClr>
              <a:buSzPct val="90000"/>
              <a:buFont typeface="Wingdings" panose="05000000000000000000" pitchFamily="2" charset="2"/>
              <a:buChar char="§"/>
            </a:pPr>
            <a:r>
              <a:rPr lang="el-GR" sz="2000" dirty="0"/>
              <a:t>Ανακατανομή </a:t>
            </a:r>
            <a:r>
              <a:rPr lang="en-US" sz="2000" dirty="0"/>
              <a:t>K</a:t>
            </a:r>
            <a:r>
              <a:rPr lang="en-US" sz="2000" baseline="30000" dirty="0"/>
              <a:t>+</a:t>
            </a:r>
            <a:r>
              <a:rPr lang="en-US" sz="2000" dirty="0"/>
              <a:t> </a:t>
            </a:r>
            <a:r>
              <a:rPr lang="el-GR" sz="2000" dirty="0"/>
              <a:t>μεταξύ </a:t>
            </a:r>
            <a:r>
              <a:rPr lang="el-GR" sz="2000" dirty="0" err="1"/>
              <a:t>εξωκυτταρίου</a:t>
            </a:r>
            <a:r>
              <a:rPr lang="el-GR" sz="2000" dirty="0"/>
              <a:t> και </a:t>
            </a:r>
            <a:endParaRPr lang="el-GR" sz="2000" dirty="0" smtClean="0"/>
          </a:p>
          <a:p>
            <a:pPr>
              <a:spcBef>
                <a:spcPts val="600"/>
              </a:spcBef>
              <a:buClr>
                <a:schemeClr val="tx1"/>
              </a:buClr>
              <a:buSzPct val="90000"/>
            </a:pPr>
            <a:r>
              <a:rPr lang="el-GR" sz="2000" dirty="0"/>
              <a:t> </a:t>
            </a:r>
            <a:r>
              <a:rPr lang="el-GR" sz="2000" dirty="0" smtClean="0"/>
              <a:t>     </a:t>
            </a:r>
            <a:r>
              <a:rPr lang="el-GR" sz="2000" dirty="0" err="1" smtClean="0"/>
              <a:t>ενδοκυτταρίου</a:t>
            </a:r>
            <a:r>
              <a:rPr lang="el-GR" sz="2000" dirty="0" smtClean="0"/>
              <a:t> υγρού</a:t>
            </a:r>
          </a:p>
          <a:p>
            <a:pPr>
              <a:spcBef>
                <a:spcPts val="600"/>
              </a:spcBef>
              <a:buClr>
                <a:schemeClr val="tx1"/>
              </a:buClr>
              <a:buSzPct val="90000"/>
            </a:pPr>
            <a:endParaRPr lang="el-GR" sz="2000" dirty="0" smtClean="0"/>
          </a:p>
          <a:p>
            <a:pPr>
              <a:spcBef>
                <a:spcPts val="600"/>
              </a:spcBef>
              <a:buClr>
                <a:schemeClr val="tx1"/>
              </a:buClr>
              <a:buSzPct val="90000"/>
            </a:pPr>
            <a:endParaRPr lang="el-GR" sz="2000" dirty="0"/>
          </a:p>
          <a:p>
            <a:pPr marL="342900" indent="-342900">
              <a:spcBef>
                <a:spcPts val="600"/>
              </a:spcBef>
              <a:buSzPct val="91000"/>
              <a:buFont typeface="Wingdings" panose="05000000000000000000" pitchFamily="2" charset="2"/>
              <a:buChar char="§"/>
            </a:pPr>
            <a:r>
              <a:rPr lang="el-GR" sz="2000" dirty="0" smtClean="0"/>
              <a:t>Νεφρικές </a:t>
            </a:r>
            <a:r>
              <a:rPr lang="el-GR" sz="2000" dirty="0"/>
              <a:t>απώλειες</a:t>
            </a:r>
          </a:p>
          <a:p>
            <a:pPr lvl="1">
              <a:spcBef>
                <a:spcPts val="600"/>
              </a:spcBef>
              <a:buClr>
                <a:schemeClr val="tx1"/>
              </a:buClr>
              <a:buSzPct val="91000"/>
            </a:pPr>
            <a:r>
              <a:rPr lang="el-GR" sz="2000" dirty="0" smtClean="0"/>
              <a:t>	</a:t>
            </a:r>
            <a:r>
              <a:rPr lang="en-US" sz="2000" dirty="0" smtClean="0"/>
              <a:t>K</a:t>
            </a:r>
            <a:r>
              <a:rPr lang="en-US" sz="2000" baseline="30000" dirty="0"/>
              <a:t>+</a:t>
            </a:r>
            <a:r>
              <a:rPr lang="en-US" sz="2000" dirty="0"/>
              <a:t> </a:t>
            </a:r>
            <a:r>
              <a:rPr lang="el-GR" sz="2000" dirty="0"/>
              <a:t>ούρων &gt; 20</a:t>
            </a:r>
            <a:r>
              <a:rPr lang="en-US" sz="2000" dirty="0" err="1" smtClean="0"/>
              <a:t>mEq</a:t>
            </a:r>
            <a:r>
              <a:rPr lang="en-US" sz="2000" dirty="0" smtClean="0"/>
              <a:t>/L</a:t>
            </a:r>
            <a:endParaRPr lang="el-GR" sz="2000" dirty="0" smtClean="0"/>
          </a:p>
          <a:p>
            <a:pPr lvl="1">
              <a:spcBef>
                <a:spcPts val="600"/>
              </a:spcBef>
              <a:buClr>
                <a:schemeClr val="tx1"/>
              </a:buClr>
              <a:buSzPct val="91000"/>
            </a:pPr>
            <a:endParaRPr lang="el-GR" sz="2000" dirty="0" smtClean="0"/>
          </a:p>
          <a:p>
            <a:pPr lvl="1">
              <a:spcBef>
                <a:spcPts val="600"/>
              </a:spcBef>
              <a:buClr>
                <a:schemeClr val="tx1"/>
              </a:buClr>
              <a:buSzPct val="91000"/>
            </a:pPr>
            <a:endParaRPr lang="en-US" sz="2000" dirty="0"/>
          </a:p>
          <a:p>
            <a:pPr marL="342900" indent="-342900">
              <a:spcBef>
                <a:spcPts val="600"/>
              </a:spcBef>
              <a:buClr>
                <a:schemeClr val="tx1"/>
              </a:buClr>
              <a:buSzPct val="90000"/>
              <a:buFont typeface="Wingdings" panose="05000000000000000000" pitchFamily="2" charset="2"/>
              <a:buChar char="§"/>
            </a:pPr>
            <a:r>
              <a:rPr lang="el-GR" sz="2000" dirty="0" err="1"/>
              <a:t>Εξωνεφρικές</a:t>
            </a:r>
            <a:r>
              <a:rPr lang="el-GR" sz="2000" dirty="0"/>
              <a:t> απώλειες</a:t>
            </a:r>
          </a:p>
          <a:p>
            <a:pPr lvl="1">
              <a:spcBef>
                <a:spcPts val="600"/>
              </a:spcBef>
              <a:buClr>
                <a:srgbClr val="0BD0D9"/>
              </a:buClr>
              <a:buSzPct val="95000"/>
            </a:pPr>
            <a:r>
              <a:rPr lang="el-GR" sz="2000" dirty="0" smtClean="0"/>
              <a:t>	</a:t>
            </a:r>
            <a:r>
              <a:rPr lang="en-US" sz="2000" dirty="0" smtClean="0"/>
              <a:t>K</a:t>
            </a:r>
            <a:r>
              <a:rPr lang="en-US" sz="2000" baseline="30000" dirty="0"/>
              <a:t>+</a:t>
            </a:r>
            <a:r>
              <a:rPr lang="en-US" sz="2000" dirty="0"/>
              <a:t> </a:t>
            </a:r>
            <a:r>
              <a:rPr lang="el-GR" sz="2000" dirty="0"/>
              <a:t>ούρων &lt; 20</a:t>
            </a:r>
            <a:r>
              <a:rPr lang="en-US" sz="2000" dirty="0" err="1"/>
              <a:t>mEq</a:t>
            </a:r>
            <a:r>
              <a:rPr lang="en-US" sz="2000" dirty="0"/>
              <a:t>/L</a:t>
            </a:r>
          </a:p>
        </p:txBody>
      </p:sp>
      <p:sp>
        <p:nvSpPr>
          <p:cNvPr id="2" name="Ορθογώνιο 1"/>
          <p:cNvSpPr/>
          <p:nvPr/>
        </p:nvSpPr>
        <p:spPr>
          <a:xfrm>
            <a:off x="6237515" y="1493153"/>
            <a:ext cx="1926544" cy="984885"/>
          </a:xfrm>
          <a:prstGeom prst="rect">
            <a:avLst/>
          </a:prstGeom>
          <a:ln>
            <a:solidFill>
              <a:srgbClr val="8A0000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l-GR" sz="1600" dirty="0"/>
              <a:t>Ινσουλίνη – </a:t>
            </a:r>
            <a:r>
              <a:rPr lang="el-GR" sz="1600" dirty="0" smtClean="0"/>
              <a:t>Γλυκόζη</a:t>
            </a:r>
          </a:p>
          <a:p>
            <a:pPr>
              <a:spcBef>
                <a:spcPts val="600"/>
              </a:spcBef>
            </a:pPr>
            <a:r>
              <a:rPr lang="el-GR" sz="1600" dirty="0" err="1" smtClean="0"/>
              <a:t>Αλκάλωση</a:t>
            </a:r>
            <a:endParaRPr lang="el-GR" sz="1600" dirty="0"/>
          </a:p>
          <a:p>
            <a:pPr>
              <a:spcBef>
                <a:spcPts val="600"/>
              </a:spcBef>
            </a:pPr>
            <a:r>
              <a:rPr lang="el-GR" sz="1600" dirty="0" smtClean="0"/>
              <a:t>β2 </a:t>
            </a:r>
            <a:r>
              <a:rPr lang="el-GR" sz="1600" dirty="0"/>
              <a:t>– </a:t>
            </a:r>
            <a:r>
              <a:rPr lang="el-GR" sz="1600" dirty="0" smtClean="0"/>
              <a:t>αγωνιστές</a:t>
            </a:r>
            <a:endParaRPr lang="el-GR" sz="1600" dirty="0"/>
          </a:p>
        </p:txBody>
      </p:sp>
      <p:sp>
        <p:nvSpPr>
          <p:cNvPr id="3" name="Ορθογώνιο 2"/>
          <p:cNvSpPr/>
          <p:nvPr/>
        </p:nvSpPr>
        <p:spPr>
          <a:xfrm>
            <a:off x="5154046" y="2784648"/>
            <a:ext cx="2498384" cy="1077218"/>
          </a:xfrm>
          <a:prstGeom prst="rect">
            <a:avLst/>
          </a:prstGeom>
          <a:ln>
            <a:solidFill>
              <a:srgbClr val="8A0000"/>
            </a:solidFill>
          </a:ln>
        </p:spPr>
        <p:txBody>
          <a:bodyPr wrap="square">
            <a:spAutoFit/>
          </a:bodyPr>
          <a:lstStyle/>
          <a:p>
            <a:r>
              <a:rPr lang="el-GR" sz="1600" dirty="0"/>
              <a:t>Διουρητικά</a:t>
            </a:r>
          </a:p>
          <a:p>
            <a:r>
              <a:rPr lang="el-GR" sz="1600" dirty="0" err="1"/>
              <a:t>Υπεραλδοστερονισμός</a:t>
            </a:r>
            <a:endParaRPr lang="el-GR" sz="1600" dirty="0"/>
          </a:p>
          <a:p>
            <a:r>
              <a:rPr lang="el-GR" sz="1600" dirty="0"/>
              <a:t>σ</a:t>
            </a:r>
            <a:r>
              <a:rPr lang="en-US" sz="1600" dirty="0"/>
              <a:t>. Cushing</a:t>
            </a:r>
          </a:p>
          <a:p>
            <a:r>
              <a:rPr lang="el-GR" sz="1600" dirty="0"/>
              <a:t>Όγκοι </a:t>
            </a:r>
            <a:r>
              <a:rPr lang="el-GR" sz="1600" dirty="0" err="1"/>
              <a:t>εκκρίνοντες</a:t>
            </a:r>
            <a:r>
              <a:rPr lang="el-GR" sz="1600" dirty="0"/>
              <a:t> </a:t>
            </a:r>
            <a:r>
              <a:rPr lang="el-GR" sz="1600" dirty="0" err="1"/>
              <a:t>ρενίνη</a:t>
            </a:r>
            <a:endParaRPr lang="el-GR" sz="1600" dirty="0"/>
          </a:p>
        </p:txBody>
      </p:sp>
      <p:sp>
        <p:nvSpPr>
          <p:cNvPr id="4" name="Ορθογώνιο 3"/>
          <p:cNvSpPr/>
          <p:nvPr/>
        </p:nvSpPr>
        <p:spPr>
          <a:xfrm>
            <a:off x="4914787" y="4310711"/>
            <a:ext cx="2487499" cy="1224951"/>
          </a:xfrm>
          <a:prstGeom prst="rect">
            <a:avLst/>
          </a:prstGeom>
          <a:ln>
            <a:solidFill>
              <a:srgbClr val="8A0000"/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el-GR" sz="1600" dirty="0"/>
              <a:t>Διάρροια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el-GR" sz="1600" dirty="0"/>
              <a:t>Υπακτικά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el-GR" sz="1600" dirty="0" err="1"/>
              <a:t>Νευρογενής</a:t>
            </a:r>
            <a:r>
              <a:rPr lang="el-GR" sz="1600" dirty="0"/>
              <a:t> ανορεξία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el-GR" sz="1600" dirty="0" err="1"/>
              <a:t>Λαχνώδες</a:t>
            </a:r>
            <a:r>
              <a:rPr lang="el-GR" sz="1600" dirty="0"/>
              <a:t> αδένωμα ορθού</a:t>
            </a:r>
          </a:p>
        </p:txBody>
      </p:sp>
    </p:spTree>
    <p:extLst>
      <p:ext uri="{BB962C8B-B14F-4D97-AF65-F5344CB8AC3E}">
        <p14:creationId xmlns:p14="http://schemas.microsoft.com/office/powerpoint/2010/main" val="326418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370114" y="500743"/>
            <a:ext cx="8382000" cy="5232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Εκτίμηση ασθενούς με ΟΝΒ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482600" y="1495653"/>
            <a:ext cx="8458200" cy="3998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3857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3857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3857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3857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3857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57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57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57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857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l-GR" altLang="el-GR" dirty="0">
                <a:latin typeface="+mn-lt"/>
                <a:cs typeface="Times New Roman" panose="02020603050405020304" pitchFamily="18" charset="0"/>
              </a:rPr>
              <a:t>    </a:t>
            </a:r>
            <a:r>
              <a:rPr lang="el-GR" altLang="el-GR" b="1" dirty="0">
                <a:latin typeface="+mn-lt"/>
                <a:cs typeface="Times New Roman" panose="02020603050405020304" pitchFamily="18" charset="0"/>
              </a:rPr>
              <a:t>Ενδείξεις πρόσφατης έκπτωσης της </a:t>
            </a: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</a:pPr>
            <a:r>
              <a:rPr lang="el-GR" altLang="el-GR" b="1" dirty="0">
                <a:latin typeface="+mn-lt"/>
                <a:cs typeface="Times New Roman" panose="02020603050405020304" pitchFamily="18" charset="0"/>
              </a:rPr>
              <a:t>	 νεφρικής λειτουργίας</a:t>
            </a:r>
            <a:endParaRPr lang="en-US" altLang="el-GR" b="1" dirty="0">
              <a:latin typeface="+mn-lt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el-GR" altLang="el-GR" b="1" dirty="0">
              <a:latin typeface="+mn-lt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l-GR" altLang="el-GR" b="1" dirty="0">
                <a:latin typeface="+mn-lt"/>
                <a:cs typeface="Times New Roman" panose="02020603050405020304" pitchFamily="18" charset="0"/>
              </a:rPr>
              <a:t>    Αναζήτηση πιθανών αιτιολογικών παραγόντων</a:t>
            </a: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</a:pPr>
            <a:r>
              <a:rPr lang="el-GR" altLang="el-GR" b="1" dirty="0">
                <a:latin typeface="+mn-lt"/>
                <a:cs typeface="Times New Roman" panose="02020603050405020304" pitchFamily="18" charset="0"/>
              </a:rPr>
              <a:t>      από το ιστορικό</a:t>
            </a:r>
            <a:endParaRPr lang="en-US" altLang="el-GR" b="1" dirty="0">
              <a:latin typeface="+mn-lt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el-GR" altLang="el-GR" b="1" dirty="0">
              <a:latin typeface="+mn-lt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  <a:buFontTx/>
              <a:buChar char="•"/>
            </a:pPr>
            <a:r>
              <a:rPr lang="el-GR" altLang="el-GR" b="1" dirty="0">
                <a:latin typeface="+mn-lt"/>
                <a:cs typeface="Times New Roman" panose="02020603050405020304" pitchFamily="18" charset="0"/>
              </a:rPr>
              <a:t>    Εκτίμηση της επάρκειας νεφρικής παροχής αίματος</a:t>
            </a:r>
            <a:r>
              <a:rPr lang="el-GR" altLang="el-GR" dirty="0">
                <a:latin typeface="+mn-lt"/>
                <a:cs typeface="Times New Roman" panose="02020603050405020304" pitchFamily="18" charset="0"/>
              </a:rPr>
              <a:t> </a:t>
            </a:r>
          </a:p>
          <a:p>
            <a:pPr algn="just" eaLnBrk="1" hangingPunct="1">
              <a:spcBef>
                <a:spcPct val="50000"/>
              </a:spcBef>
            </a:pPr>
            <a:r>
              <a:rPr lang="el-GR" altLang="el-GR" dirty="0">
                <a:latin typeface="+mn-lt"/>
                <a:cs typeface="Times New Roman" panose="02020603050405020304" pitchFamily="18" charset="0"/>
              </a:rPr>
              <a:t>		- Κατάσταση όγκου υγρών </a:t>
            </a:r>
          </a:p>
          <a:p>
            <a:pPr algn="just" eaLnBrk="1" hangingPunct="1">
              <a:spcBef>
                <a:spcPct val="50000"/>
              </a:spcBef>
            </a:pPr>
            <a:r>
              <a:rPr lang="el-GR" altLang="el-GR" dirty="0">
                <a:latin typeface="+mn-lt"/>
                <a:cs typeface="Times New Roman" panose="02020603050405020304" pitchFamily="18" charset="0"/>
              </a:rPr>
              <a:t>		- Καρδιαγγειακή λειτουργία</a:t>
            </a:r>
          </a:p>
          <a:p>
            <a:pPr lvl="2" algn="just" eaLnBrk="1" hangingPunct="1">
              <a:spcBef>
                <a:spcPct val="50000"/>
              </a:spcBef>
              <a:buFontTx/>
              <a:buChar char="­"/>
            </a:pPr>
            <a:r>
              <a:rPr lang="el-GR" altLang="el-GR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l-GR" altLang="el-GR" dirty="0" err="1">
                <a:latin typeface="+mn-lt"/>
                <a:cs typeface="Times New Roman" panose="02020603050405020304" pitchFamily="18" charset="0"/>
              </a:rPr>
              <a:t>Νεφραγγειακή</a:t>
            </a:r>
            <a:r>
              <a:rPr lang="el-GR" altLang="el-GR" dirty="0">
                <a:latin typeface="+mn-lt"/>
                <a:cs typeface="Times New Roman" panose="02020603050405020304" pitchFamily="18" charset="0"/>
              </a:rPr>
              <a:t> κατάσταση</a:t>
            </a:r>
            <a:endParaRPr lang="en-US" altLang="el-GR" dirty="0"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96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itle 1"/>
          <p:cNvSpPr>
            <a:spLocks noGrp="1"/>
          </p:cNvSpPr>
          <p:nvPr>
            <p:ph type="title"/>
          </p:nvPr>
        </p:nvSpPr>
        <p:spPr>
          <a:xfrm>
            <a:off x="381000" y="283028"/>
            <a:ext cx="8229600" cy="76948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Υποκαλιαιμία</a:t>
            </a:r>
            <a:endParaRPr lang="el-G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3730" name="Content Placeholder 2"/>
          <p:cNvSpPr>
            <a:spLocks noGrp="1"/>
          </p:cNvSpPr>
          <p:nvPr>
            <p:ph idx="1"/>
          </p:nvPr>
        </p:nvSpPr>
        <p:spPr>
          <a:xfrm>
            <a:off x="468313" y="1069975"/>
            <a:ext cx="8229600" cy="431800"/>
          </a:xfrm>
        </p:spPr>
        <p:txBody>
          <a:bodyPr>
            <a:normAutofit/>
          </a:bodyPr>
          <a:lstStyle/>
          <a:p>
            <a:pPr algn="ctr" eaLnBrk="1" hangingPunct="1">
              <a:buFont typeface="Wingdings 2" pitchFamily="18" charset="2"/>
              <a:buNone/>
            </a:pPr>
            <a:r>
              <a:rPr lang="el-GR" sz="2000" dirty="0" smtClean="0"/>
              <a:t>Κλινικά συμπτώματα</a:t>
            </a:r>
          </a:p>
        </p:txBody>
      </p:sp>
      <p:sp>
        <p:nvSpPr>
          <p:cNvPr id="73731" name="Content Placeholder 2"/>
          <p:cNvSpPr txBox="1">
            <a:spLocks/>
          </p:cNvSpPr>
          <p:nvPr/>
        </p:nvSpPr>
        <p:spPr bwMode="auto">
          <a:xfrm>
            <a:off x="508000" y="1773238"/>
            <a:ext cx="8116888" cy="458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spcBef>
                <a:spcPct val="20000"/>
              </a:spcBef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</a:pPr>
            <a:r>
              <a:rPr lang="el-GR" dirty="0" err="1"/>
              <a:t>Νευρομυικό</a:t>
            </a:r>
            <a:endParaRPr lang="el-GR" dirty="0"/>
          </a:p>
          <a:p>
            <a:pPr lvl="1">
              <a:spcBef>
                <a:spcPct val="20000"/>
              </a:spcBef>
              <a:buClr>
                <a:schemeClr val="tx1"/>
              </a:buClr>
              <a:buSzPct val="85000"/>
            </a:pPr>
            <a:r>
              <a:rPr lang="el-GR" dirty="0"/>
              <a:t>Αδυναμία, κράμπες, </a:t>
            </a:r>
            <a:r>
              <a:rPr lang="el-GR" dirty="0" err="1"/>
              <a:t>τετανία</a:t>
            </a:r>
            <a:r>
              <a:rPr lang="el-GR" dirty="0"/>
              <a:t>, παράλυση, </a:t>
            </a:r>
            <a:r>
              <a:rPr lang="el-GR" dirty="0" err="1"/>
              <a:t>ραβδομυόλυση</a:t>
            </a:r>
            <a:endParaRPr lang="el-GR" dirty="0"/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</a:pPr>
            <a:endParaRPr lang="el-GR" dirty="0"/>
          </a:p>
          <a:p>
            <a:pPr marL="285750" indent="-285750">
              <a:spcBef>
                <a:spcPct val="20000"/>
              </a:spcBef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</a:pPr>
            <a:r>
              <a:rPr lang="el-GR" dirty="0"/>
              <a:t>Πεπτικό</a:t>
            </a:r>
          </a:p>
          <a:p>
            <a:pPr lvl="1">
              <a:spcBef>
                <a:spcPct val="20000"/>
              </a:spcBef>
              <a:buClr>
                <a:schemeClr val="tx1"/>
              </a:buClr>
              <a:buSzPct val="85000"/>
            </a:pPr>
            <a:r>
              <a:rPr lang="el-GR" dirty="0"/>
              <a:t>Δυσκοιλιότητα, Ειλεός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</a:pPr>
            <a:endParaRPr lang="el-GR" dirty="0"/>
          </a:p>
          <a:p>
            <a:pPr marL="285750" indent="-285750">
              <a:spcBef>
                <a:spcPct val="20000"/>
              </a:spcBef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</a:pPr>
            <a:r>
              <a:rPr lang="el-GR" dirty="0"/>
              <a:t>Καρδιά</a:t>
            </a:r>
          </a:p>
          <a:p>
            <a:pPr lvl="1">
              <a:spcBef>
                <a:spcPct val="20000"/>
              </a:spcBef>
              <a:buClr>
                <a:schemeClr val="tx1"/>
              </a:buClr>
              <a:buSzPct val="85000"/>
            </a:pPr>
            <a:r>
              <a:rPr lang="el-GR" dirty="0"/>
              <a:t>Αρρυθμίες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</a:pPr>
            <a:endParaRPr lang="el-GR" dirty="0"/>
          </a:p>
          <a:p>
            <a:pPr marL="285750" indent="-285750">
              <a:spcBef>
                <a:spcPct val="20000"/>
              </a:spcBef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</a:pPr>
            <a:r>
              <a:rPr lang="el-GR" dirty="0" err="1"/>
              <a:t>Νεφροί</a:t>
            </a:r>
            <a:endParaRPr lang="el-GR" dirty="0"/>
          </a:p>
          <a:p>
            <a:pPr lvl="1">
              <a:spcBef>
                <a:spcPct val="20000"/>
              </a:spcBef>
              <a:buClr>
                <a:schemeClr val="tx1"/>
              </a:buClr>
              <a:buSzPct val="85000"/>
            </a:pPr>
            <a:r>
              <a:rPr lang="el-GR" dirty="0"/>
              <a:t>Πολυουρία/πολυδιψία</a:t>
            </a:r>
          </a:p>
          <a:p>
            <a:pPr lvl="1">
              <a:spcBef>
                <a:spcPct val="20000"/>
              </a:spcBef>
              <a:buClr>
                <a:schemeClr val="tx1"/>
              </a:buClr>
              <a:buSzPct val="85000"/>
            </a:pPr>
            <a:r>
              <a:rPr lang="el-GR" dirty="0"/>
              <a:t>Μεταβολική </a:t>
            </a:r>
            <a:r>
              <a:rPr lang="el-GR" dirty="0" err="1"/>
              <a:t>αλκάλωση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5891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itle 1"/>
          <p:cNvSpPr>
            <a:spLocks noGrp="1"/>
          </p:cNvSpPr>
          <p:nvPr>
            <p:ph type="title"/>
          </p:nvPr>
        </p:nvSpPr>
        <p:spPr>
          <a:xfrm>
            <a:off x="468313" y="359229"/>
            <a:ext cx="8229600" cy="81642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Υποκαλιαιμία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- Αντιμετώπιση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71625"/>
            <a:ext cx="7886700" cy="3403146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tx1"/>
              </a:buClr>
              <a:buSzPct val="90000"/>
              <a:buFont typeface="Wingdings" panose="05000000000000000000" pitchFamily="2" charset="2"/>
              <a:buChar char="§"/>
              <a:defRPr/>
            </a:pPr>
            <a:r>
              <a:rPr lang="el-GR" sz="1800" dirty="0" smtClean="0"/>
              <a:t>Αιτιολογική</a:t>
            </a:r>
          </a:p>
          <a:p>
            <a:pPr eaLnBrk="1" fontAlgn="auto" hangingPunct="1">
              <a:spcAft>
                <a:spcPts val="0"/>
              </a:spcAft>
              <a:buClr>
                <a:schemeClr val="tx1"/>
              </a:buClr>
              <a:buSzPct val="90000"/>
              <a:buFont typeface="Wingdings" panose="05000000000000000000" pitchFamily="2" charset="2"/>
              <a:buChar char="§"/>
              <a:defRPr/>
            </a:pPr>
            <a:r>
              <a:rPr lang="el-GR" sz="1800" dirty="0" smtClean="0"/>
              <a:t>Συμπτωματική</a:t>
            </a:r>
          </a:p>
          <a:p>
            <a:pPr marL="393192" lvl="1" indent="0" eaLnBrk="1" fontAlgn="auto" hangingPunct="1">
              <a:spcAft>
                <a:spcPts val="0"/>
              </a:spcAft>
              <a:buNone/>
              <a:defRPr/>
            </a:pPr>
            <a:r>
              <a:rPr lang="el-GR" sz="1800" dirty="0" smtClean="0"/>
              <a:t>Χορήγηση καλίου / από του στόματος, ενδοφλεβίως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l-GR" sz="1800" dirty="0" smtClean="0"/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l-GR" sz="1800" b="1" dirty="0" smtClean="0"/>
              <a:t>Ενδοφλέβια χορήγηση καλίου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l-GR" sz="1800" dirty="0" smtClean="0"/>
          </a:p>
          <a:p>
            <a:pPr eaLnBrk="1" fontAlgn="auto" hangingPunct="1">
              <a:spcAft>
                <a:spcPts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/>
            </a:pPr>
            <a:r>
              <a:rPr lang="el-GR" sz="1800" dirty="0" smtClean="0"/>
              <a:t>Μεγάλη φλέβα</a:t>
            </a:r>
          </a:p>
          <a:p>
            <a:pPr eaLnBrk="1" fontAlgn="auto" hangingPunct="1">
              <a:spcAft>
                <a:spcPts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/>
            </a:pPr>
            <a:r>
              <a:rPr lang="el-GR" sz="1800" dirty="0" smtClean="0"/>
              <a:t>Μεγάλη αραίωση</a:t>
            </a:r>
          </a:p>
          <a:p>
            <a:pPr eaLnBrk="1" fontAlgn="auto" hangingPunct="1">
              <a:spcAft>
                <a:spcPts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/>
            </a:pPr>
            <a:r>
              <a:rPr lang="el-GR" sz="1800" dirty="0" smtClean="0"/>
              <a:t>Αργά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l-GR" sz="18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l-GR" sz="1800" dirty="0" smtClean="0"/>
          </a:p>
        </p:txBody>
      </p:sp>
    </p:spTree>
    <p:extLst>
      <p:ext uri="{BB962C8B-B14F-4D97-AF65-F5344CB8AC3E}">
        <p14:creationId xmlns:p14="http://schemas.microsoft.com/office/powerpoint/2010/main" val="322433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itle 1"/>
          <p:cNvSpPr>
            <a:spLocks noGrp="1"/>
          </p:cNvSpPr>
          <p:nvPr>
            <p:ph type="title"/>
          </p:nvPr>
        </p:nvSpPr>
        <p:spPr>
          <a:xfrm>
            <a:off x="446088" y="221343"/>
            <a:ext cx="8229600" cy="92007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Υπερκαλιαιμία</a:t>
            </a:r>
            <a:endParaRPr lang="el-G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5778" name="Content Placeholder 2"/>
          <p:cNvSpPr>
            <a:spLocks noGrp="1"/>
          </p:cNvSpPr>
          <p:nvPr>
            <p:ph idx="1"/>
          </p:nvPr>
        </p:nvSpPr>
        <p:spPr>
          <a:xfrm>
            <a:off x="460829" y="1590675"/>
            <a:ext cx="8110084" cy="438943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l-GR" sz="1800" dirty="0" err="1" smtClean="0"/>
              <a:t>Ψευδοϋπερκαλιαιμία</a:t>
            </a:r>
            <a:endParaRPr lang="el-GR" sz="1800" dirty="0" smtClean="0"/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l-GR" sz="1800" dirty="0" err="1" smtClean="0"/>
              <a:t>Ίσχαιμη</a:t>
            </a:r>
            <a:r>
              <a:rPr lang="el-GR" sz="1800" dirty="0" smtClean="0"/>
              <a:t> περίδεση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l-GR" sz="1800" dirty="0" err="1" smtClean="0"/>
              <a:t>Αιμόλυση</a:t>
            </a:r>
            <a:endParaRPr lang="el-GR" sz="1800" dirty="0"/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l-GR" sz="1800" dirty="0" err="1" smtClean="0"/>
              <a:t>Λευκοκυττάρωση</a:t>
            </a:r>
            <a:r>
              <a:rPr lang="el-GR" sz="1800" dirty="0" smtClean="0"/>
              <a:t> (&gt; 500000)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l-GR" sz="1800" dirty="0" err="1" smtClean="0"/>
              <a:t>Θρομβοκυττάρωση</a:t>
            </a:r>
            <a:endParaRPr lang="el-GR" sz="1800" dirty="0" smtClean="0"/>
          </a:p>
          <a:p>
            <a:pPr lvl="1" eaLnBrk="1" hangingPunct="1">
              <a:lnSpc>
                <a:spcPct val="90000"/>
              </a:lnSpc>
              <a:buFont typeface="Wingdings 2" pitchFamily="18" charset="2"/>
              <a:buNone/>
            </a:pPr>
            <a:endParaRPr lang="el-GR" sz="1800" dirty="0" smtClean="0"/>
          </a:p>
          <a:p>
            <a:pPr eaLnBrk="1" hangingPunct="1">
              <a:lnSpc>
                <a:spcPct val="90000"/>
              </a:lnSpc>
            </a:pPr>
            <a:r>
              <a:rPr lang="el-GR" sz="1800" dirty="0" smtClean="0"/>
              <a:t>Ανακατανομή </a:t>
            </a:r>
            <a:r>
              <a:rPr lang="en-US" sz="1800" dirty="0" smtClean="0"/>
              <a:t>K</a:t>
            </a:r>
            <a:r>
              <a:rPr lang="en-US" sz="1800" baseline="30000" dirty="0" smtClean="0"/>
              <a:t>+</a:t>
            </a:r>
            <a:r>
              <a:rPr lang="en-US" sz="1800" dirty="0" smtClean="0"/>
              <a:t> </a:t>
            </a:r>
            <a:r>
              <a:rPr lang="el-GR" sz="1800" dirty="0" smtClean="0"/>
              <a:t>από το ενδοκυττάριο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l-GR" sz="1800" dirty="0"/>
              <a:t> </a:t>
            </a:r>
            <a:r>
              <a:rPr lang="el-GR" sz="1800" dirty="0" smtClean="0"/>
              <a:t>   στο </a:t>
            </a:r>
            <a:r>
              <a:rPr lang="el-GR" sz="1800" dirty="0" err="1" smtClean="0"/>
              <a:t>εξωκυττάριο</a:t>
            </a:r>
            <a:r>
              <a:rPr lang="el-GR" sz="1800" dirty="0" smtClean="0"/>
              <a:t> υγρό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l-GR" sz="1800" dirty="0" smtClean="0"/>
          </a:p>
          <a:p>
            <a:pPr eaLnBrk="1" hangingPunct="1">
              <a:lnSpc>
                <a:spcPct val="90000"/>
              </a:lnSpc>
            </a:pPr>
            <a:r>
              <a:rPr lang="el-GR" sz="1800" dirty="0" smtClean="0"/>
              <a:t>Αυξημένη πρόσληψη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l-GR" sz="1800" dirty="0" err="1" smtClean="0"/>
              <a:t>Ιατρογενής</a:t>
            </a:r>
            <a:endParaRPr lang="el-GR" sz="1800" dirty="0" smtClean="0"/>
          </a:p>
          <a:p>
            <a:pPr lvl="1" eaLnBrk="1" hangingPunct="1">
              <a:lnSpc>
                <a:spcPct val="90000"/>
              </a:lnSpc>
              <a:buFont typeface="Wingdings 2" pitchFamily="18" charset="2"/>
              <a:buNone/>
            </a:pPr>
            <a:endParaRPr lang="el-GR" sz="1800" dirty="0" smtClean="0"/>
          </a:p>
          <a:p>
            <a:pPr eaLnBrk="1" hangingPunct="1">
              <a:lnSpc>
                <a:spcPct val="90000"/>
              </a:lnSpc>
            </a:pPr>
            <a:r>
              <a:rPr lang="el-GR" sz="1800" dirty="0" smtClean="0"/>
              <a:t>Μειωμένη νεφρική αποβολή</a:t>
            </a:r>
          </a:p>
        </p:txBody>
      </p:sp>
      <p:sp>
        <p:nvSpPr>
          <p:cNvPr id="75779" name="Content Placeholder 2"/>
          <p:cNvSpPr txBox="1">
            <a:spLocks/>
          </p:cNvSpPr>
          <p:nvPr/>
        </p:nvSpPr>
        <p:spPr bwMode="auto">
          <a:xfrm>
            <a:off x="3917950" y="1014413"/>
            <a:ext cx="128587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ctr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l-GR" sz="2000" dirty="0"/>
              <a:t>Αίτια</a:t>
            </a:r>
          </a:p>
        </p:txBody>
      </p:sp>
      <p:sp>
        <p:nvSpPr>
          <p:cNvPr id="2" name="Ορθογώνιο 1"/>
          <p:cNvSpPr/>
          <p:nvPr/>
        </p:nvSpPr>
        <p:spPr>
          <a:xfrm>
            <a:off x="5203825" y="3213341"/>
            <a:ext cx="1795688" cy="1077218"/>
          </a:xfrm>
          <a:prstGeom prst="rect">
            <a:avLst/>
          </a:prstGeom>
          <a:ln>
            <a:solidFill>
              <a:srgbClr val="8A0000"/>
            </a:solidFill>
          </a:ln>
        </p:spPr>
        <p:txBody>
          <a:bodyPr wrap="square">
            <a:spAutoFit/>
          </a:bodyPr>
          <a:lstStyle/>
          <a:p>
            <a:r>
              <a:rPr lang="el-GR" sz="1600" dirty="0"/>
              <a:t>β2 – </a:t>
            </a:r>
            <a:r>
              <a:rPr lang="el-GR" sz="1600" dirty="0" smtClean="0"/>
              <a:t>ανταγωνιστές</a:t>
            </a:r>
            <a:endParaRPr lang="el-GR" sz="1600" dirty="0"/>
          </a:p>
          <a:p>
            <a:r>
              <a:rPr lang="el-GR" sz="1600" dirty="0" smtClean="0"/>
              <a:t>Υπεργλυκαιμία</a:t>
            </a:r>
            <a:endParaRPr lang="el-GR" sz="1600" dirty="0"/>
          </a:p>
          <a:p>
            <a:r>
              <a:rPr lang="el-GR" sz="1600" dirty="0" smtClean="0"/>
              <a:t>Οξέωση</a:t>
            </a:r>
            <a:endParaRPr lang="el-GR" sz="1600" dirty="0"/>
          </a:p>
          <a:p>
            <a:r>
              <a:rPr lang="el-GR" sz="1600" dirty="0" err="1"/>
              <a:t>Ιστική</a:t>
            </a:r>
            <a:r>
              <a:rPr lang="el-GR" sz="1600" dirty="0"/>
              <a:t> νέκρωση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4515871" y="4819469"/>
            <a:ext cx="3537857" cy="1668149"/>
          </a:xfrm>
          <a:prstGeom prst="rect">
            <a:avLst/>
          </a:prstGeom>
          <a:ln>
            <a:solidFill>
              <a:srgbClr val="8A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l-GR" sz="1600" dirty="0"/>
              <a:t>Οξεία νεφρική βλάβη με </a:t>
            </a:r>
            <a:r>
              <a:rPr lang="el-GR" sz="1600" dirty="0" err="1"/>
              <a:t>ολιγουρία</a:t>
            </a:r>
            <a:endParaRPr lang="el-GR" sz="1600" dirty="0"/>
          </a:p>
          <a:p>
            <a:pPr>
              <a:lnSpc>
                <a:spcPct val="80000"/>
              </a:lnSpc>
            </a:pPr>
            <a:r>
              <a:rPr lang="el-GR" sz="1600" dirty="0" smtClean="0"/>
              <a:t>Αποφρακτική </a:t>
            </a:r>
            <a:r>
              <a:rPr lang="el-GR" sz="1600" dirty="0" err="1"/>
              <a:t>ουροπάθεια</a:t>
            </a:r>
            <a:endParaRPr lang="el-GR" sz="1600" dirty="0"/>
          </a:p>
          <a:p>
            <a:pPr>
              <a:lnSpc>
                <a:spcPct val="80000"/>
              </a:lnSpc>
            </a:pPr>
            <a:r>
              <a:rPr lang="el-GR" sz="1600" dirty="0" smtClean="0"/>
              <a:t>Φάρμακα</a:t>
            </a:r>
            <a:endParaRPr lang="el-GR" sz="1600" dirty="0"/>
          </a:p>
          <a:p>
            <a:pPr lvl="1">
              <a:lnSpc>
                <a:spcPct val="80000"/>
              </a:lnSpc>
            </a:pPr>
            <a:r>
              <a:rPr lang="el-GR" sz="1600" dirty="0"/>
              <a:t>α-ΜΕΑ</a:t>
            </a:r>
          </a:p>
          <a:p>
            <a:pPr lvl="1">
              <a:lnSpc>
                <a:spcPct val="80000"/>
              </a:lnSpc>
            </a:pPr>
            <a:r>
              <a:rPr lang="el-GR" sz="1600" dirty="0" smtClean="0"/>
              <a:t>ΜΣΑΦ</a:t>
            </a:r>
            <a:endParaRPr lang="el-GR" sz="1600" dirty="0"/>
          </a:p>
          <a:p>
            <a:pPr lvl="1">
              <a:lnSpc>
                <a:spcPct val="80000"/>
              </a:lnSpc>
            </a:pPr>
            <a:r>
              <a:rPr lang="el-GR" sz="1600" dirty="0" err="1"/>
              <a:t>Καλιοσυντηρητικά</a:t>
            </a:r>
            <a:r>
              <a:rPr lang="el-GR" sz="1600" dirty="0"/>
              <a:t> διουρητικά</a:t>
            </a:r>
          </a:p>
          <a:p>
            <a:pPr lvl="1">
              <a:lnSpc>
                <a:spcPct val="80000"/>
              </a:lnSpc>
            </a:pPr>
            <a:r>
              <a:rPr lang="el-GR" sz="1600" dirty="0"/>
              <a:t>Αναστολείς </a:t>
            </a:r>
            <a:r>
              <a:rPr lang="el-GR" sz="1600" dirty="0" err="1"/>
              <a:t>καλσινευρίνης</a:t>
            </a:r>
            <a:endParaRPr lang="el-GR" sz="1600" dirty="0"/>
          </a:p>
          <a:p>
            <a:pPr>
              <a:lnSpc>
                <a:spcPct val="80000"/>
              </a:lnSpc>
            </a:pPr>
            <a:r>
              <a:rPr lang="el-GR" sz="1600" dirty="0" smtClean="0"/>
              <a:t>Χρόνια </a:t>
            </a:r>
            <a:r>
              <a:rPr lang="el-GR" sz="1600" dirty="0"/>
              <a:t>νεφρική νόσος (τελικά στάδια)</a:t>
            </a:r>
          </a:p>
        </p:txBody>
      </p:sp>
    </p:spTree>
    <p:extLst>
      <p:ext uri="{BB962C8B-B14F-4D97-AF65-F5344CB8AC3E}">
        <p14:creationId xmlns:p14="http://schemas.microsoft.com/office/powerpoint/2010/main" val="127444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itle 1"/>
          <p:cNvSpPr>
            <a:spLocks noGrp="1"/>
          </p:cNvSpPr>
          <p:nvPr>
            <p:ph type="title"/>
          </p:nvPr>
        </p:nvSpPr>
        <p:spPr>
          <a:xfrm>
            <a:off x="323850" y="404813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Υπερκαλιαιμία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– Κλινικά Συμπτώματα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5250"/>
            <a:ext cx="8229600" cy="350043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/>
            </a:pPr>
            <a:r>
              <a:rPr lang="el-GR" sz="2000" dirty="0" smtClean="0"/>
              <a:t>Μυική αδυναμία</a:t>
            </a:r>
          </a:p>
          <a:p>
            <a:pPr marL="393192" lvl="1" indent="0" eaLnBrk="1" fontAlgn="auto" hangingPunct="1">
              <a:spcAft>
                <a:spcPts val="0"/>
              </a:spcAft>
              <a:buClr>
                <a:schemeClr val="tx1"/>
              </a:buClr>
              <a:buSzPct val="85000"/>
              <a:buNone/>
              <a:defRPr/>
            </a:pPr>
            <a:r>
              <a:rPr lang="el-GR" sz="2000" dirty="0"/>
              <a:t>	</a:t>
            </a:r>
            <a:r>
              <a:rPr lang="en-US" sz="2000" dirty="0" smtClean="0"/>
              <a:t>K</a:t>
            </a:r>
            <a:r>
              <a:rPr lang="en-US" sz="2000" baseline="30000" dirty="0" smtClean="0"/>
              <a:t>+</a:t>
            </a:r>
            <a:r>
              <a:rPr lang="en-US" sz="2000" dirty="0" smtClean="0"/>
              <a:t> &gt; 8mEq/L</a:t>
            </a:r>
          </a:p>
          <a:p>
            <a:pPr eaLnBrk="1" fontAlgn="auto" hangingPunct="1">
              <a:spcAft>
                <a:spcPts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  <a:defRPr/>
            </a:pPr>
            <a:r>
              <a:rPr lang="el-GR" sz="2000" dirty="0" smtClean="0"/>
              <a:t>Διαταραχές στην καρδιακή αγωγιμότητα</a:t>
            </a:r>
          </a:p>
          <a:p>
            <a:pPr marL="393192" lvl="1" indent="0" eaLnBrk="1" fontAlgn="auto" hangingPunct="1">
              <a:spcAft>
                <a:spcPts val="0"/>
              </a:spcAft>
              <a:buNone/>
              <a:defRPr/>
            </a:pPr>
            <a:r>
              <a:rPr lang="el-GR" sz="2000" dirty="0" smtClean="0"/>
              <a:t>	</a:t>
            </a:r>
            <a:r>
              <a:rPr lang="en-US" sz="2000" dirty="0" smtClean="0"/>
              <a:t>K</a:t>
            </a:r>
            <a:r>
              <a:rPr lang="en-US" sz="2000" baseline="30000" dirty="0" smtClean="0"/>
              <a:t>+</a:t>
            </a:r>
            <a:r>
              <a:rPr lang="en-US" sz="2000" dirty="0" smtClean="0"/>
              <a:t>: 6mEq/L : </a:t>
            </a:r>
            <a:r>
              <a:rPr lang="el-GR" sz="2000" dirty="0" smtClean="0"/>
              <a:t>οξυκόρυφα Τ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l-GR" sz="2000" dirty="0" smtClean="0"/>
              <a:t>			        Βράχυνση </a:t>
            </a:r>
            <a:r>
              <a:rPr lang="en-US" sz="2000" dirty="0" smtClean="0"/>
              <a:t>QT </a:t>
            </a:r>
            <a:r>
              <a:rPr lang="el-GR" sz="2000" dirty="0" smtClean="0"/>
              <a:t>διαστήματος</a:t>
            </a:r>
          </a:p>
          <a:p>
            <a:pPr marL="393192" lvl="1" indent="0" eaLnBrk="1" fontAlgn="auto" hangingPunct="1">
              <a:spcAft>
                <a:spcPts val="0"/>
              </a:spcAft>
              <a:buNone/>
              <a:defRPr/>
            </a:pPr>
            <a:r>
              <a:rPr lang="el-GR" sz="2000" dirty="0" smtClean="0"/>
              <a:t>	</a:t>
            </a:r>
            <a:r>
              <a:rPr lang="en-US" sz="2000" dirty="0" smtClean="0"/>
              <a:t>K</a:t>
            </a:r>
            <a:r>
              <a:rPr lang="en-US" sz="2000" baseline="30000" dirty="0" smtClean="0"/>
              <a:t>+</a:t>
            </a:r>
            <a:r>
              <a:rPr lang="en-US" sz="2000" dirty="0" smtClean="0"/>
              <a:t>: 8mEq/L : </a:t>
            </a:r>
            <a:r>
              <a:rPr lang="el-GR" sz="2000" dirty="0" smtClean="0"/>
              <a:t>Διεύρυνση </a:t>
            </a:r>
            <a:r>
              <a:rPr lang="en-US" sz="2000" dirty="0" smtClean="0"/>
              <a:t>QRS</a:t>
            </a:r>
          </a:p>
          <a:p>
            <a:pPr marL="393192" lvl="1" indent="0" eaLnBrk="1" fontAlgn="auto" hangingPunct="1">
              <a:spcAft>
                <a:spcPts val="0"/>
              </a:spcAft>
              <a:buNone/>
              <a:defRPr/>
            </a:pPr>
            <a:r>
              <a:rPr lang="el-GR" sz="2000" dirty="0" smtClean="0"/>
              <a:t>	</a:t>
            </a:r>
            <a:r>
              <a:rPr lang="en-US" sz="2000" dirty="0" smtClean="0"/>
              <a:t>K</a:t>
            </a:r>
            <a:r>
              <a:rPr lang="el-GR" sz="2000" baseline="30000" dirty="0" smtClean="0"/>
              <a:t>+</a:t>
            </a:r>
            <a:r>
              <a:rPr lang="en-US" sz="2000" dirty="0" smtClean="0"/>
              <a:t>: 10mEq/L : </a:t>
            </a:r>
            <a:r>
              <a:rPr lang="el-GR" sz="2000" dirty="0" smtClean="0"/>
              <a:t>Εξαφάνιση </a:t>
            </a:r>
            <a:r>
              <a:rPr lang="en-US" sz="2000" dirty="0" smtClean="0"/>
              <a:t>P</a:t>
            </a:r>
            <a:r>
              <a:rPr lang="el-GR" sz="2000" dirty="0" smtClean="0"/>
              <a:t> επάρματος</a:t>
            </a:r>
          </a:p>
          <a:p>
            <a:pPr marL="393192" lvl="1" indent="0" eaLnBrk="1" fontAlgn="auto" hangingPunct="1">
              <a:spcAft>
                <a:spcPts val="0"/>
              </a:spcAft>
              <a:buNone/>
              <a:defRPr/>
            </a:pPr>
            <a:r>
              <a:rPr lang="el-GR" sz="2000" dirty="0" smtClean="0"/>
              <a:t>	</a:t>
            </a:r>
            <a:r>
              <a:rPr lang="en-US" sz="2000" dirty="0" smtClean="0"/>
              <a:t>K</a:t>
            </a:r>
            <a:r>
              <a:rPr lang="el-GR" sz="2000" baseline="30000" dirty="0" smtClean="0"/>
              <a:t>+</a:t>
            </a:r>
            <a:r>
              <a:rPr lang="en-US" sz="2000" dirty="0" smtClean="0"/>
              <a:t>: 1</a:t>
            </a:r>
            <a:r>
              <a:rPr lang="el-GR" sz="2000" dirty="0" smtClean="0"/>
              <a:t>2</a:t>
            </a:r>
            <a:r>
              <a:rPr lang="en-US" sz="2000" dirty="0" err="1" smtClean="0"/>
              <a:t>mEq</a:t>
            </a:r>
            <a:r>
              <a:rPr lang="en-US" sz="2000" dirty="0" smtClean="0"/>
              <a:t>/L :</a:t>
            </a:r>
            <a:r>
              <a:rPr lang="el-GR" sz="2000" dirty="0" smtClean="0"/>
              <a:t> Συγχώνευση του Τ με το </a:t>
            </a:r>
            <a:r>
              <a:rPr lang="en-US" sz="2000" dirty="0" smtClean="0"/>
              <a:t>QRS</a:t>
            </a:r>
            <a:endParaRPr lang="el-GR" sz="2000" dirty="0" smtClean="0"/>
          </a:p>
        </p:txBody>
      </p:sp>
      <p:sp>
        <p:nvSpPr>
          <p:cNvPr id="78851" name="Content Placeholder 2"/>
          <p:cNvSpPr txBox="1">
            <a:spLocks/>
          </p:cNvSpPr>
          <p:nvPr/>
        </p:nvSpPr>
        <p:spPr bwMode="auto">
          <a:xfrm>
            <a:off x="1837531" y="1547813"/>
            <a:ext cx="5214938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ctr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l-GR" sz="2000" dirty="0"/>
              <a:t>Μείωση του δυναμικού ηρεμίας των     κυτταρικών μεμβρανών</a:t>
            </a:r>
          </a:p>
        </p:txBody>
      </p:sp>
    </p:spTree>
    <p:extLst>
      <p:ext uri="{BB962C8B-B14F-4D97-AF65-F5344CB8AC3E}">
        <p14:creationId xmlns:p14="http://schemas.microsoft.com/office/powerpoint/2010/main" val="323948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526143" y="402771"/>
            <a:ext cx="793568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spcAft>
                <a:spcPts val="0"/>
              </a:spcAft>
            </a:pP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Περίπτωση 1</a:t>
            </a:r>
            <a:endParaRPr lang="el-GR" b="1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0"/>
              </a:spcAft>
            </a:pPr>
            <a:r>
              <a:rPr lang="el-GR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Αιτία Εισόδου</a:t>
            </a:r>
          </a:p>
          <a:p>
            <a:pPr algn="just">
              <a:lnSpc>
                <a:spcPct val="200000"/>
              </a:lnSpc>
              <a:spcAft>
                <a:spcPts val="0"/>
              </a:spcAft>
            </a:pPr>
            <a:r>
              <a:rPr lang="el-G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Γυναίκα ηλικίας 78 ετών με διαταραχές επιπέδου συνείδησης από 8ώρου.</a:t>
            </a:r>
            <a:endParaRPr lang="el-GR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</a:pPr>
            <a:endParaRPr lang="el-GR" b="1" dirty="0" smtClean="0"/>
          </a:p>
          <a:p>
            <a:pPr algn="just">
              <a:lnSpc>
                <a:spcPct val="200000"/>
              </a:lnSpc>
            </a:pPr>
            <a:r>
              <a:rPr lang="el-GR" b="1" dirty="0" smtClean="0"/>
              <a:t>Παρούσα </a:t>
            </a:r>
            <a:r>
              <a:rPr lang="el-GR" b="1" dirty="0"/>
              <a:t>νόσος:</a:t>
            </a:r>
            <a:r>
              <a:rPr lang="el-GR" dirty="0"/>
              <a:t> Από 24ώρου αδυναμία, καταβολή, αίσθημα ζάλης κατά την έγερση στην όρθια θέση και ναυτία. Από 8ώρου κεφαλαλγία.</a:t>
            </a:r>
          </a:p>
          <a:p>
            <a:pPr algn="just">
              <a:lnSpc>
                <a:spcPct val="200000"/>
              </a:lnSpc>
            </a:pPr>
            <a:r>
              <a:rPr lang="el-GR" dirty="0"/>
              <a:t>Η συνοδός αναφέρει πτώση επιπέδου συνείδησης και αδυναμία αναγνώρισης των οικείων προσώπων. Εκλήθη νευρολόγος στο σπίτι ο οποίος δε διαπίστωσε νευρολογική σημειολογία, αλλά σύστησε μεταφορά σε νοσοκομείο για περαιτέρω </a:t>
            </a:r>
            <a:r>
              <a:rPr lang="el-GR" dirty="0" smtClean="0"/>
              <a:t>διερεύνηση.</a:t>
            </a:r>
            <a:endParaRPr lang="el-GR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584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870856" y="529771"/>
            <a:ext cx="7587343" cy="530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Περίπτωση 1</a:t>
            </a:r>
            <a:endParaRPr lang="el-GR" b="1" dirty="0" smtClean="0"/>
          </a:p>
          <a:p>
            <a:pPr>
              <a:lnSpc>
                <a:spcPct val="150000"/>
              </a:lnSpc>
            </a:pPr>
            <a:r>
              <a:rPr lang="el-GR" b="1" dirty="0"/>
              <a:t>Ατομικό </a:t>
            </a:r>
            <a:r>
              <a:rPr lang="el-GR" b="1" dirty="0" smtClean="0"/>
              <a:t>Αναμνηστικό</a:t>
            </a:r>
            <a:endParaRPr lang="el-GR" dirty="0" smtClean="0"/>
          </a:p>
          <a:p>
            <a:pPr>
              <a:lnSpc>
                <a:spcPct val="150000"/>
              </a:lnSpc>
            </a:pPr>
            <a:r>
              <a:rPr lang="el-GR" dirty="0" smtClean="0"/>
              <a:t>Στεφανιαία </a:t>
            </a:r>
            <a:r>
              <a:rPr lang="el-GR" dirty="0"/>
              <a:t>νόσος διαγνωσθείσα προ 8ετίας </a:t>
            </a:r>
            <a:endParaRPr lang="el-GR" dirty="0" smtClean="0"/>
          </a:p>
          <a:p>
            <a:pPr>
              <a:lnSpc>
                <a:spcPct val="150000"/>
              </a:lnSpc>
            </a:pPr>
            <a:r>
              <a:rPr lang="el-GR" dirty="0" smtClean="0"/>
              <a:t>	</a:t>
            </a:r>
            <a:r>
              <a:rPr lang="el-GR" dirty="0" err="1" smtClean="0"/>
              <a:t>Υδροχλωροθειαζίδη</a:t>
            </a:r>
            <a:r>
              <a:rPr lang="el-GR" dirty="0" smtClean="0"/>
              <a:t> </a:t>
            </a:r>
            <a:r>
              <a:rPr lang="el-GR" dirty="0"/>
              <a:t>25</a:t>
            </a:r>
            <a:r>
              <a:rPr lang="en-US" dirty="0"/>
              <a:t>mg</a:t>
            </a:r>
            <a:r>
              <a:rPr lang="el-GR" dirty="0"/>
              <a:t> και ασπιρίνη 100</a:t>
            </a:r>
            <a:r>
              <a:rPr lang="en-US" dirty="0"/>
              <a:t>mg</a:t>
            </a:r>
            <a:r>
              <a:rPr lang="el-GR" dirty="0"/>
              <a:t> </a:t>
            </a:r>
            <a:r>
              <a:rPr lang="el-GR" dirty="0" smtClean="0"/>
              <a:t>ημερησίως</a:t>
            </a:r>
            <a:endParaRPr lang="en-US" dirty="0" smtClean="0"/>
          </a:p>
          <a:p>
            <a:pPr>
              <a:lnSpc>
                <a:spcPct val="150000"/>
              </a:lnSpc>
            </a:pPr>
            <a:endParaRPr lang="el-GR" dirty="0"/>
          </a:p>
          <a:p>
            <a:pPr>
              <a:lnSpc>
                <a:spcPct val="150000"/>
              </a:lnSpc>
            </a:pPr>
            <a:r>
              <a:rPr lang="el-GR" b="1" dirty="0"/>
              <a:t>Κληρονομικό </a:t>
            </a:r>
            <a:r>
              <a:rPr lang="el-GR" b="1" dirty="0" smtClean="0"/>
              <a:t>Αναμνηστικό</a:t>
            </a:r>
          </a:p>
          <a:p>
            <a:pPr>
              <a:lnSpc>
                <a:spcPct val="150000"/>
              </a:lnSpc>
            </a:pPr>
            <a:r>
              <a:rPr lang="el-GR" dirty="0" smtClean="0"/>
              <a:t>Μητέρα &amp; </a:t>
            </a:r>
            <a:r>
              <a:rPr lang="el-GR" dirty="0"/>
              <a:t>πατέρας</a:t>
            </a:r>
            <a:r>
              <a:rPr lang="en-US" dirty="0" smtClean="0"/>
              <a:t>:</a:t>
            </a:r>
            <a:r>
              <a:rPr lang="el-GR" dirty="0" smtClean="0"/>
              <a:t> απεβίωσαν </a:t>
            </a:r>
            <a:r>
              <a:rPr lang="el-GR" dirty="0"/>
              <a:t>από φυσικά </a:t>
            </a:r>
            <a:r>
              <a:rPr lang="el-GR" dirty="0" smtClean="0"/>
              <a:t>αίτια στα 92 </a:t>
            </a:r>
            <a:r>
              <a:rPr lang="el-GR" dirty="0"/>
              <a:t>και 89 </a:t>
            </a:r>
            <a:r>
              <a:rPr lang="el-GR" dirty="0" smtClean="0"/>
              <a:t>αντίστοιχα</a:t>
            </a:r>
            <a:r>
              <a:rPr lang="en-US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el-GR" dirty="0" smtClean="0"/>
              <a:t>Αδελφή</a:t>
            </a:r>
            <a:r>
              <a:rPr lang="en-US" dirty="0" smtClean="0"/>
              <a:t>:</a:t>
            </a:r>
            <a:r>
              <a:rPr lang="el-GR" dirty="0" smtClean="0"/>
              <a:t> 82 ετών</a:t>
            </a:r>
            <a:r>
              <a:rPr lang="en-US" dirty="0" smtClean="0"/>
              <a:t>,</a:t>
            </a:r>
            <a:r>
              <a:rPr lang="el-GR" dirty="0" smtClean="0"/>
              <a:t> </a:t>
            </a:r>
            <a:r>
              <a:rPr lang="en-US" dirty="0" smtClean="0"/>
              <a:t>AY </a:t>
            </a:r>
            <a:r>
              <a:rPr lang="el-GR" dirty="0" smtClean="0"/>
              <a:t>υπό αγωγή</a:t>
            </a:r>
            <a:endParaRPr lang="en-US" dirty="0"/>
          </a:p>
          <a:p>
            <a:pPr>
              <a:lnSpc>
                <a:spcPct val="150000"/>
              </a:lnSpc>
            </a:pPr>
            <a:endParaRPr lang="el-GR" dirty="0"/>
          </a:p>
          <a:p>
            <a:pPr algn="just">
              <a:lnSpc>
                <a:spcPct val="150000"/>
              </a:lnSpc>
            </a:pPr>
            <a:r>
              <a:rPr lang="el-GR" b="1" dirty="0"/>
              <a:t>Γυναικολογικό </a:t>
            </a:r>
            <a:r>
              <a:rPr lang="el-GR" b="1" dirty="0" smtClean="0"/>
              <a:t>Ιστορικό</a:t>
            </a:r>
            <a:endParaRPr lang="en-US" b="1" dirty="0" smtClean="0"/>
          </a:p>
          <a:p>
            <a:pPr algn="just">
              <a:lnSpc>
                <a:spcPct val="150000"/>
              </a:lnSpc>
            </a:pPr>
            <a:r>
              <a:rPr lang="el-GR" dirty="0" err="1" smtClean="0"/>
              <a:t>Εμμηναρχή</a:t>
            </a:r>
            <a:r>
              <a:rPr lang="el-GR" b="1" dirty="0" smtClean="0"/>
              <a:t> </a:t>
            </a:r>
            <a:r>
              <a:rPr lang="el-GR" dirty="0"/>
              <a:t>σε ηλικία 12 </a:t>
            </a:r>
            <a:r>
              <a:rPr lang="el-GR" dirty="0" smtClean="0"/>
              <a:t>ετών</a:t>
            </a:r>
            <a:r>
              <a:rPr lang="en-US" dirty="0" smtClean="0"/>
              <a:t>/</a:t>
            </a:r>
            <a:r>
              <a:rPr lang="el-GR" dirty="0" smtClean="0"/>
              <a:t> </a:t>
            </a:r>
            <a:r>
              <a:rPr lang="el-GR" dirty="0"/>
              <a:t>Εμμηνόπαυση σε ηλικία 52 </a:t>
            </a:r>
            <a:r>
              <a:rPr lang="el-GR" dirty="0" smtClean="0"/>
              <a:t>ετών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l-GR" dirty="0" smtClean="0"/>
              <a:t>Δεν </a:t>
            </a:r>
            <a:r>
              <a:rPr lang="el-GR" dirty="0"/>
              <a:t>αναφέρεται </a:t>
            </a:r>
            <a:r>
              <a:rPr lang="el-GR" dirty="0" smtClean="0"/>
              <a:t>κύηση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325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605971" y="529771"/>
            <a:ext cx="7979229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Περίπτωση 1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l-GR" b="1" dirty="0" smtClean="0"/>
          </a:p>
          <a:p>
            <a:pPr algn="just">
              <a:lnSpc>
                <a:spcPct val="150000"/>
              </a:lnSpc>
            </a:pPr>
            <a:r>
              <a:rPr lang="el-GR" b="1" dirty="0"/>
              <a:t>Αντικειμενική </a:t>
            </a:r>
            <a:r>
              <a:rPr lang="el-GR" b="1" dirty="0" smtClean="0"/>
              <a:t>εξέταση</a:t>
            </a:r>
          </a:p>
          <a:p>
            <a:pPr algn="just">
              <a:lnSpc>
                <a:spcPct val="150000"/>
              </a:lnSpc>
            </a:pPr>
            <a:r>
              <a:rPr lang="el-GR" dirty="0"/>
              <a:t>Ι</a:t>
            </a:r>
            <a:r>
              <a:rPr lang="el-GR" dirty="0" smtClean="0"/>
              <a:t>σχνό </a:t>
            </a:r>
            <a:r>
              <a:rPr lang="el-GR" dirty="0"/>
              <a:t>άτομο με μειωμένη </a:t>
            </a:r>
            <a:r>
              <a:rPr lang="el-GR" dirty="0" err="1"/>
              <a:t>σπαργή</a:t>
            </a:r>
            <a:r>
              <a:rPr lang="el-GR" dirty="0"/>
              <a:t> </a:t>
            </a:r>
            <a:r>
              <a:rPr lang="el-GR" dirty="0" smtClean="0"/>
              <a:t>δέρματος.</a:t>
            </a:r>
          </a:p>
          <a:p>
            <a:pPr algn="just">
              <a:lnSpc>
                <a:spcPct val="150000"/>
              </a:lnSpc>
            </a:pPr>
            <a:r>
              <a:rPr lang="el-GR" dirty="0" smtClean="0"/>
              <a:t>Δεν </a:t>
            </a:r>
            <a:r>
              <a:rPr lang="el-GR" dirty="0"/>
              <a:t>αναγνωρίζει τα οικεία πρόσωπα, δε μπορεί να θυμηθεί την τρέχουσα ημερομηνία, να αναγνωρίσει τους οικείους της, να θυμηθεί πρόσφατα </a:t>
            </a:r>
            <a:r>
              <a:rPr lang="el-GR" dirty="0" smtClean="0"/>
              <a:t>γεγονότα </a:t>
            </a:r>
            <a:r>
              <a:rPr lang="el-GR" dirty="0"/>
              <a:t>Δεν εμφανίζει εστιακή νευρολογική </a:t>
            </a:r>
            <a:r>
              <a:rPr lang="el-GR" dirty="0" smtClean="0"/>
              <a:t>σημειολογία.</a:t>
            </a:r>
          </a:p>
          <a:p>
            <a:pPr algn="just">
              <a:lnSpc>
                <a:spcPct val="150000"/>
              </a:lnSpc>
            </a:pPr>
            <a:r>
              <a:rPr lang="el-GR" dirty="0" smtClean="0"/>
              <a:t>ΑΠ </a:t>
            </a:r>
            <a:r>
              <a:rPr lang="el-GR" dirty="0"/>
              <a:t>σε ύπτια θέση: 98/68</a:t>
            </a:r>
            <a:r>
              <a:rPr lang="en-US" dirty="0"/>
              <a:t>mmHg</a:t>
            </a:r>
            <a:r>
              <a:rPr lang="el-GR" dirty="0"/>
              <a:t> / </a:t>
            </a:r>
            <a:r>
              <a:rPr lang="el-GR" dirty="0" err="1"/>
              <a:t>σφύξεις</a:t>
            </a:r>
            <a:r>
              <a:rPr lang="el-GR" dirty="0"/>
              <a:t>: 102/</a:t>
            </a:r>
            <a:r>
              <a:rPr lang="en-US" dirty="0"/>
              <a:t>min</a:t>
            </a:r>
            <a:r>
              <a:rPr lang="el-GR" dirty="0"/>
              <a:t>. Θ: 36,2</a:t>
            </a:r>
            <a:r>
              <a:rPr lang="el-GR" baseline="30000" dirty="0"/>
              <a:t>ο</a:t>
            </a:r>
            <a:r>
              <a:rPr lang="en-US" dirty="0" smtClean="0"/>
              <a:t>C</a:t>
            </a:r>
            <a:endParaRPr lang="el-GR" dirty="0"/>
          </a:p>
          <a:p>
            <a:pPr algn="just">
              <a:lnSpc>
                <a:spcPct val="150000"/>
              </a:lnSpc>
            </a:pPr>
            <a:endParaRPr lang="el-GR" dirty="0"/>
          </a:p>
          <a:p>
            <a:pPr algn="just">
              <a:lnSpc>
                <a:spcPct val="150000"/>
              </a:lnSpc>
            </a:pPr>
            <a:r>
              <a:rPr lang="el-GR" b="1" dirty="0"/>
              <a:t>Βασικές εργαστηριακές εξετάσεις: </a:t>
            </a:r>
            <a:endParaRPr lang="el-GR" b="1" dirty="0" smtClean="0"/>
          </a:p>
          <a:p>
            <a:pPr algn="just">
              <a:lnSpc>
                <a:spcPct val="150000"/>
              </a:lnSpc>
            </a:pPr>
            <a:r>
              <a:rPr lang="el-GR" dirty="0" smtClean="0"/>
              <a:t>Η</a:t>
            </a:r>
            <a:r>
              <a:rPr lang="en-US" dirty="0"/>
              <a:t>b</a:t>
            </a:r>
            <a:r>
              <a:rPr lang="el-GR" dirty="0"/>
              <a:t>:11.5</a:t>
            </a:r>
            <a:r>
              <a:rPr lang="en-US" dirty="0"/>
              <a:t>g</a:t>
            </a:r>
            <a:r>
              <a:rPr lang="el-GR" dirty="0"/>
              <a:t>/</a:t>
            </a:r>
            <a:r>
              <a:rPr lang="en-US" dirty="0"/>
              <a:t>dl</a:t>
            </a:r>
            <a:r>
              <a:rPr lang="el-GR" dirty="0"/>
              <a:t>, </a:t>
            </a:r>
            <a:r>
              <a:rPr lang="el-GR" dirty="0" smtClean="0"/>
              <a:t>Η</a:t>
            </a:r>
            <a:r>
              <a:rPr lang="en-US" dirty="0" err="1" smtClean="0"/>
              <a:t>ct</a:t>
            </a:r>
            <a:r>
              <a:rPr lang="en-US" dirty="0" smtClean="0"/>
              <a:t>: 34,2%</a:t>
            </a:r>
            <a:endParaRPr lang="el-GR" dirty="0" smtClean="0"/>
          </a:p>
          <a:p>
            <a:pPr algn="just">
              <a:lnSpc>
                <a:spcPct val="150000"/>
              </a:lnSpc>
            </a:pPr>
            <a:r>
              <a:rPr lang="el-GR" dirty="0"/>
              <a:t>Σ</a:t>
            </a:r>
            <a:r>
              <a:rPr lang="el-GR" dirty="0" smtClean="0"/>
              <a:t>άκχαρο</a:t>
            </a:r>
            <a:r>
              <a:rPr lang="el-GR" dirty="0"/>
              <a:t>: 82</a:t>
            </a:r>
            <a:r>
              <a:rPr lang="en-US" dirty="0"/>
              <a:t>mg</a:t>
            </a:r>
            <a:r>
              <a:rPr lang="el-GR" dirty="0"/>
              <a:t>/</a:t>
            </a:r>
            <a:r>
              <a:rPr lang="en-US" dirty="0"/>
              <a:t>dl</a:t>
            </a:r>
            <a:r>
              <a:rPr lang="el-GR" dirty="0"/>
              <a:t>, ουρία: 85</a:t>
            </a:r>
            <a:r>
              <a:rPr lang="en-US" dirty="0"/>
              <a:t>mg</a:t>
            </a:r>
            <a:r>
              <a:rPr lang="el-GR" dirty="0"/>
              <a:t>/</a:t>
            </a:r>
            <a:r>
              <a:rPr lang="en-US" dirty="0"/>
              <a:t>dl</a:t>
            </a:r>
            <a:r>
              <a:rPr lang="el-GR" dirty="0"/>
              <a:t>, </a:t>
            </a:r>
            <a:r>
              <a:rPr lang="el-GR" dirty="0" err="1"/>
              <a:t>κρεατινίνη</a:t>
            </a:r>
            <a:r>
              <a:rPr lang="el-GR" dirty="0"/>
              <a:t>: 1.8</a:t>
            </a:r>
            <a:r>
              <a:rPr lang="en-US" dirty="0"/>
              <a:t>mg</a:t>
            </a:r>
            <a:r>
              <a:rPr lang="el-GR" dirty="0"/>
              <a:t>/</a:t>
            </a:r>
            <a:r>
              <a:rPr lang="en-US" dirty="0"/>
              <a:t>dl</a:t>
            </a:r>
            <a:r>
              <a:rPr lang="el-GR" dirty="0"/>
              <a:t>, νάτριο: 110</a:t>
            </a:r>
            <a:r>
              <a:rPr lang="en-US" dirty="0" err="1"/>
              <a:t>mEq</a:t>
            </a:r>
            <a:r>
              <a:rPr lang="el-GR" dirty="0"/>
              <a:t>/</a:t>
            </a:r>
            <a:r>
              <a:rPr lang="en-US" dirty="0"/>
              <a:t>L</a:t>
            </a:r>
            <a:r>
              <a:rPr lang="el-GR" dirty="0"/>
              <a:t>, κάλιο: 4.2 </a:t>
            </a:r>
            <a:r>
              <a:rPr lang="en-US" dirty="0" err="1"/>
              <a:t>mEq</a:t>
            </a:r>
            <a:r>
              <a:rPr lang="el-GR" dirty="0"/>
              <a:t>/</a:t>
            </a:r>
            <a:r>
              <a:rPr lang="en-US" dirty="0"/>
              <a:t>L</a:t>
            </a:r>
            <a:r>
              <a:rPr lang="el-G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2830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Ορθογώνιο 5"/>
          <p:cNvSpPr/>
          <p:nvPr/>
        </p:nvSpPr>
        <p:spPr>
          <a:xfrm>
            <a:off x="2806968" y="1013705"/>
            <a:ext cx="329058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200000"/>
              </a:lnSpc>
              <a:spcAft>
                <a:spcPts val="0"/>
              </a:spcAft>
            </a:pP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</a:t>
            </a:r>
            <a:r>
              <a:rPr lang="el-GR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Περίπτωση 1</a:t>
            </a:r>
            <a:endParaRPr lang="el-G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Θέση περιεχομένου 2"/>
          <p:cNvSpPr>
            <a:spLocks noGrp="1"/>
          </p:cNvSpPr>
          <p:nvPr>
            <p:ph idx="1"/>
          </p:nvPr>
        </p:nvSpPr>
        <p:spPr>
          <a:xfrm>
            <a:off x="628650" y="2725738"/>
            <a:ext cx="7886700" cy="1155700"/>
          </a:xfrm>
        </p:spPr>
        <p:txBody>
          <a:bodyPr>
            <a:normAutofit/>
          </a:bodyPr>
          <a:lstStyle/>
          <a:p>
            <a:pPr marL="0" indent="0" algn="ctr">
              <a:buFontTx/>
              <a:buNone/>
            </a:pPr>
            <a:r>
              <a:rPr lang="el-GR" altLang="el-GR" b="1" dirty="0" smtClean="0">
                <a:cs typeface="Tahoma" panose="020B0604030504040204" pitchFamily="34" charset="0"/>
              </a:rPr>
              <a:t>Τρέχουσα διάγνωση</a:t>
            </a:r>
            <a:endParaRPr lang="en-US" altLang="el-GR" b="1" dirty="0" smtClean="0">
              <a:cs typeface="Tahoma" panose="020B0604030504040204" pitchFamily="34" charset="0"/>
            </a:endParaRPr>
          </a:p>
          <a:p>
            <a:pPr marL="0" indent="0" algn="ctr">
              <a:buFontTx/>
              <a:buNone/>
            </a:pPr>
            <a:r>
              <a:rPr lang="en-US" altLang="el-GR" b="1" dirty="0" smtClean="0">
                <a:cs typeface="Tahoma" panose="020B0604030504040204" pitchFamily="34" charset="0"/>
              </a:rPr>
              <a:t>?</a:t>
            </a:r>
            <a:endParaRPr lang="el-GR" altLang="el-GR" dirty="0" smtClean="0"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67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Ορθογώνιο 5"/>
          <p:cNvSpPr/>
          <p:nvPr/>
        </p:nvSpPr>
        <p:spPr>
          <a:xfrm>
            <a:off x="2806968" y="1013705"/>
            <a:ext cx="329058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200000"/>
              </a:lnSpc>
              <a:spcAft>
                <a:spcPts val="0"/>
              </a:spcAft>
            </a:pP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</a:t>
            </a:r>
            <a:r>
              <a:rPr lang="el-GR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Περίπτωση 1</a:t>
            </a:r>
            <a:endParaRPr lang="el-G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Θέση περιεχομένου 2"/>
          <p:cNvSpPr>
            <a:spLocks noGrp="1"/>
          </p:cNvSpPr>
          <p:nvPr>
            <p:ph idx="1"/>
          </p:nvPr>
        </p:nvSpPr>
        <p:spPr>
          <a:xfrm>
            <a:off x="628650" y="2725738"/>
            <a:ext cx="7886700" cy="1998662"/>
          </a:xfrm>
        </p:spPr>
        <p:txBody>
          <a:bodyPr>
            <a:normAutofit/>
          </a:bodyPr>
          <a:lstStyle/>
          <a:p>
            <a:pPr marL="0" indent="0" algn="ctr">
              <a:buFontTx/>
              <a:buNone/>
            </a:pPr>
            <a:r>
              <a:rPr lang="el-GR" alt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ahoma" panose="020B0604030504040204" pitchFamily="34" charset="0"/>
              </a:rPr>
              <a:t>Τρέχουσα διάγνωση</a:t>
            </a:r>
          </a:p>
          <a:p>
            <a:pPr marL="0" indent="0" algn="ctr">
              <a:buFontTx/>
              <a:buNone/>
            </a:pPr>
            <a:r>
              <a:rPr lang="el-GR" sz="2400" dirty="0"/>
              <a:t>Διαταραχή επιπέδου συνείδησης απότοκος </a:t>
            </a:r>
            <a:r>
              <a:rPr lang="el-GR" sz="2400" dirty="0" err="1" smtClean="0"/>
              <a:t>υπονατριαιμίας</a:t>
            </a:r>
            <a:endParaRPr lang="el-GR" sz="2400" dirty="0" smtClean="0"/>
          </a:p>
          <a:p>
            <a:pPr marL="0" indent="0" algn="ctr">
              <a:buFontTx/>
              <a:buNone/>
            </a:pPr>
            <a:r>
              <a:rPr lang="el-GR" altLang="el-GR" sz="2400" dirty="0" err="1" smtClean="0">
                <a:cs typeface="Tahoma" panose="020B0604030504040204" pitchFamily="34" charset="0"/>
              </a:rPr>
              <a:t>Υποογκαιμία</a:t>
            </a:r>
            <a:endParaRPr lang="en-US" altLang="el-GR" sz="2400" dirty="0" smtClean="0"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26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605971" y="529771"/>
            <a:ext cx="7979229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Περίπτωση 1</a:t>
            </a:r>
            <a:endParaRPr lang="el-GR" b="1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l-GR" b="1" dirty="0" smtClean="0"/>
          </a:p>
        </p:txBody>
      </p:sp>
      <p:sp>
        <p:nvSpPr>
          <p:cNvPr id="2" name="Ορθογώνιο 1"/>
          <p:cNvSpPr/>
          <p:nvPr/>
        </p:nvSpPr>
        <p:spPr>
          <a:xfrm>
            <a:off x="605972" y="1997839"/>
            <a:ext cx="797922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  <a:spcAft>
                <a:spcPts val="0"/>
              </a:spcAft>
            </a:pPr>
            <a:r>
              <a:rPr lang="el-GR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Επιπρόσθετες εργαστηριακές </a:t>
            </a:r>
            <a:r>
              <a:rPr lang="el-GR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εξετάσεις </a:t>
            </a:r>
          </a:p>
          <a:p>
            <a:pPr algn="just">
              <a:lnSpc>
                <a:spcPct val="200000"/>
              </a:lnSpc>
              <a:spcAft>
                <a:spcPts val="0"/>
              </a:spcAft>
            </a:pPr>
            <a:r>
              <a:rPr lang="el-GR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Ειδικό </a:t>
            </a:r>
            <a:r>
              <a:rPr lang="el-GR" sz="2000" dirty="0">
                <a:ea typeface="Calibri" panose="020F0502020204030204" pitchFamily="34" charset="0"/>
                <a:cs typeface="Times New Roman" panose="02020603050405020304" pitchFamily="18" charset="0"/>
              </a:rPr>
              <a:t>βάρος ούρων:1022,</a:t>
            </a:r>
            <a:r>
              <a:rPr lang="el-GR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dirty="0">
                <a:ea typeface="Calibri" panose="020F0502020204030204" pitchFamily="34" charset="0"/>
                <a:cs typeface="Times New Roman" panose="02020603050405020304" pitchFamily="18" charset="0"/>
              </a:rPr>
              <a:t>Νάτριο</a:t>
            </a:r>
            <a:r>
              <a:rPr lang="el-GR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dirty="0">
                <a:ea typeface="Calibri" panose="020F0502020204030204" pitchFamily="34" charset="0"/>
                <a:cs typeface="Times New Roman" panose="02020603050405020304" pitchFamily="18" charset="0"/>
              </a:rPr>
              <a:t>ούρων: </a:t>
            </a:r>
            <a:r>
              <a:rPr lang="el-GR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23mEq/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l-GR" sz="20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Ωσμωτικότητα</a:t>
            </a:r>
            <a:r>
              <a:rPr lang="el-GR" sz="2000" dirty="0">
                <a:ea typeface="Calibri" panose="020F0502020204030204" pitchFamily="34" charset="0"/>
                <a:cs typeface="Times New Roman" panose="02020603050405020304" pitchFamily="18" charset="0"/>
              </a:rPr>
              <a:t> ορού: 278</a:t>
            </a:r>
            <a:r>
              <a:rPr lang="en-US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mOsm</a:t>
            </a:r>
            <a:r>
              <a:rPr lang="el-GR" sz="2000" dirty="0"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kg H</a:t>
            </a:r>
            <a:r>
              <a:rPr lang="el-GR" sz="2000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endParaRPr lang="el-GR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5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381000" y="457200"/>
            <a:ext cx="8382000" cy="156966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Ενδείξεις πρόσφατης  έκπτωσης </a:t>
            </a:r>
          </a:p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της νεφρικής λειτουργίας</a:t>
            </a:r>
            <a:endParaRPr lang="el-GR" sz="2400" b="1" dirty="0" smtClean="0">
              <a:solidFill>
                <a:srgbClr val="002060"/>
              </a:solidFill>
              <a:latin typeface="+mn-lt"/>
              <a:cs typeface="Times New Roman" pitchFamily="18" charset="0"/>
            </a:endParaRPr>
          </a:p>
          <a:p>
            <a:pPr algn="ct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l-GR" sz="2400" b="1" dirty="0" smtClean="0">
                <a:solidFill>
                  <a:srgbClr val="8A0000"/>
                </a:solidFill>
                <a:latin typeface="+mn-lt"/>
                <a:cs typeface="Times New Roman" pitchFamily="18" charset="0"/>
              </a:rPr>
              <a:t>Πρόκειται πράγματι για ΟΝΒ;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798513" y="2795588"/>
            <a:ext cx="7546975" cy="2446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193675" algn="l"/>
                <a:tab pos="290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193675" algn="l"/>
                <a:tab pos="290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193675" algn="l"/>
                <a:tab pos="290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193675" algn="l"/>
                <a:tab pos="290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193675" algn="l"/>
                <a:tab pos="290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3675" algn="l"/>
                <a:tab pos="290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3675" algn="l"/>
                <a:tab pos="290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3675" algn="l"/>
                <a:tab pos="290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3675" algn="l"/>
                <a:tab pos="290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l-GR" altLang="el-GR" dirty="0">
                <a:latin typeface="+mn-lt"/>
                <a:cs typeface="Times New Roman" panose="02020603050405020304" pitchFamily="18" charset="0"/>
              </a:rPr>
              <a:t>  </a:t>
            </a:r>
            <a:r>
              <a:rPr lang="el-GR" altLang="el-GR" b="1" dirty="0">
                <a:latin typeface="+mn-lt"/>
                <a:cs typeface="Times New Roman" panose="02020603050405020304" pitchFamily="18" charset="0"/>
              </a:rPr>
              <a:t>Πρόσφατος φυσιολογικός εργαστηριακός έλεγχος</a:t>
            </a:r>
          </a:p>
          <a:p>
            <a:pPr lvl="2" eaLnBrk="1" hangingPunct="1">
              <a:spcBef>
                <a:spcPct val="50000"/>
              </a:spcBef>
              <a:buFontTx/>
              <a:buChar char="­"/>
            </a:pPr>
            <a:r>
              <a:rPr lang="el-GR" altLang="el-GR" dirty="0">
                <a:latin typeface="+mn-lt"/>
                <a:cs typeface="Times New Roman" panose="02020603050405020304" pitchFamily="18" charset="0"/>
              </a:rPr>
              <a:t> Αίμα</a:t>
            </a:r>
          </a:p>
          <a:p>
            <a:pPr lvl="2" eaLnBrk="1" hangingPunct="1">
              <a:spcBef>
                <a:spcPct val="50000"/>
              </a:spcBef>
              <a:buFontTx/>
              <a:buChar char="­"/>
            </a:pPr>
            <a:r>
              <a:rPr lang="el-GR" altLang="el-GR" dirty="0">
                <a:latin typeface="+mn-lt"/>
                <a:cs typeface="Times New Roman" panose="02020603050405020304" pitchFamily="18" charset="0"/>
              </a:rPr>
              <a:t> Ούρα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l-GR" altLang="el-GR" b="1" dirty="0">
                <a:latin typeface="+mn-lt"/>
                <a:cs typeface="Times New Roman" panose="02020603050405020304" pitchFamily="18" charset="0"/>
              </a:rPr>
              <a:t>  Απουσία κλινικών εκδηλώσεων ΧΝΝ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l-GR" altLang="el-GR" dirty="0">
                <a:latin typeface="+mn-lt"/>
                <a:cs typeface="Times New Roman" panose="02020603050405020304" pitchFamily="18" charset="0"/>
              </a:rPr>
              <a:t>  </a:t>
            </a:r>
            <a:r>
              <a:rPr lang="el-GR" altLang="el-GR" b="1" dirty="0">
                <a:latin typeface="+mn-lt"/>
                <a:cs typeface="Times New Roman" panose="02020603050405020304" pitchFamily="18" charset="0"/>
              </a:rPr>
              <a:t>Μέγεθος νεφρών</a:t>
            </a:r>
          </a:p>
          <a:p>
            <a:pPr lvl="2" eaLnBrk="1" hangingPunct="1">
              <a:spcBef>
                <a:spcPct val="50000"/>
              </a:spcBef>
              <a:buFontTx/>
              <a:buChar char="­"/>
            </a:pPr>
            <a:r>
              <a:rPr lang="el-GR" altLang="el-GR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l-GR" dirty="0">
                <a:latin typeface="+mn-lt"/>
                <a:cs typeface="Times New Roman" panose="02020603050405020304" pitchFamily="18" charset="0"/>
              </a:rPr>
              <a:t>ECHO</a:t>
            </a:r>
          </a:p>
        </p:txBody>
      </p:sp>
    </p:spTree>
    <p:extLst>
      <p:ext uri="{BB962C8B-B14F-4D97-AF65-F5344CB8AC3E}">
        <p14:creationId xmlns:p14="http://schemas.microsoft.com/office/powerpoint/2010/main" val="68132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605971" y="529771"/>
            <a:ext cx="7979229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Περίπτωση 1</a:t>
            </a:r>
            <a:endParaRPr lang="el-GR" b="1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l-GR" b="1" dirty="0" smtClean="0"/>
          </a:p>
        </p:txBody>
      </p:sp>
      <p:sp>
        <p:nvSpPr>
          <p:cNvPr id="2" name="Ορθογώνιο 1"/>
          <p:cNvSpPr/>
          <p:nvPr/>
        </p:nvSpPr>
        <p:spPr>
          <a:xfrm>
            <a:off x="714829" y="2008724"/>
            <a:ext cx="7979228" cy="1466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200000"/>
              </a:lnSpc>
            </a:pPr>
            <a:r>
              <a:rPr lang="el-G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Ποια είναι τα κύρια αίτια </a:t>
            </a:r>
            <a:endParaRPr lang="el-G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>
              <a:lnSpc>
                <a:spcPct val="200000"/>
              </a:lnSpc>
            </a:pPr>
            <a:r>
              <a:rPr lang="el-G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υπονατριαιμίας</a:t>
            </a: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με </a:t>
            </a:r>
            <a:r>
              <a:rPr lang="el-G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υποογκαιμία</a:t>
            </a: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el-G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9513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>
          <a:xfrm>
            <a:off x="323850" y="333375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l-GR" sz="2800" b="1" dirty="0" err="1" smtClean="0">
                <a:solidFill>
                  <a:srgbClr val="8A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Υπονατριαιμία</a:t>
            </a:r>
            <a:r>
              <a:rPr lang="el-GR" sz="2800" b="1" dirty="0" smtClean="0">
                <a:solidFill>
                  <a:srgbClr val="8A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με </a:t>
            </a:r>
            <a:r>
              <a:rPr lang="el-GR" sz="2800" b="1" dirty="0" err="1" smtClean="0">
                <a:solidFill>
                  <a:srgbClr val="8A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υποογκαιμία</a:t>
            </a:r>
            <a:r>
              <a:rPr lang="el-GR" sz="2800" b="1" dirty="0" smtClean="0">
                <a:solidFill>
                  <a:srgbClr val="8A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(αληθής)</a:t>
            </a:r>
          </a:p>
        </p:txBody>
      </p:sp>
      <p:sp>
        <p:nvSpPr>
          <p:cNvPr id="39938" name="Content Placeholder 2"/>
          <p:cNvSpPr>
            <a:spLocks noGrp="1"/>
          </p:cNvSpPr>
          <p:nvPr>
            <p:ph idx="1"/>
          </p:nvPr>
        </p:nvSpPr>
        <p:spPr>
          <a:xfrm>
            <a:off x="646113" y="1625600"/>
            <a:ext cx="7572375" cy="493713"/>
          </a:xfrm>
        </p:spPr>
        <p:txBody>
          <a:bodyPr>
            <a:normAutofit/>
          </a:bodyPr>
          <a:lstStyle/>
          <a:p>
            <a:pPr algn="ctr" eaLnBrk="1" hangingPunct="1">
              <a:buFont typeface="Wingdings 2" pitchFamily="18" charset="2"/>
              <a:buNone/>
            </a:pPr>
            <a:r>
              <a:rPr lang="el-GR" sz="2400" dirty="0" smtClean="0"/>
              <a:t>Απώλεια νατρίου μεγαλύτερη της απώλειας νερού</a:t>
            </a:r>
          </a:p>
          <a:p>
            <a:pPr algn="ctr" eaLnBrk="1" hangingPunct="1">
              <a:buFont typeface="Wingdings 2" pitchFamily="18" charset="2"/>
              <a:buNone/>
            </a:pPr>
            <a:endParaRPr lang="el-GR" sz="2400" dirty="0" smtClean="0"/>
          </a:p>
        </p:txBody>
      </p:sp>
      <p:grpSp>
        <p:nvGrpSpPr>
          <p:cNvPr id="2" name="Ομάδα 1"/>
          <p:cNvGrpSpPr/>
          <p:nvPr/>
        </p:nvGrpSpPr>
        <p:grpSpPr>
          <a:xfrm>
            <a:off x="373063" y="2351088"/>
            <a:ext cx="8469766" cy="3810853"/>
            <a:chOff x="500063" y="2986088"/>
            <a:chExt cx="9358312" cy="3810853"/>
          </a:xfrm>
        </p:grpSpPr>
        <p:sp>
          <p:nvSpPr>
            <p:cNvPr id="39939" name="TextBox 3"/>
            <p:cNvSpPr txBox="1">
              <a:spLocks noChangeArrowheads="1"/>
            </p:cNvSpPr>
            <p:nvPr/>
          </p:nvSpPr>
          <p:spPr bwMode="auto">
            <a:xfrm>
              <a:off x="4071938" y="2986088"/>
              <a:ext cx="1071562" cy="7318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l-GR" sz="2400" dirty="0"/>
                <a:t>Αίτια</a:t>
              </a:r>
            </a:p>
            <a:p>
              <a:endParaRPr lang="el-GR" sz="1800" dirty="0"/>
            </a:p>
          </p:txBody>
        </p:sp>
        <p:sp>
          <p:nvSpPr>
            <p:cNvPr id="39940" name="TextBox 4"/>
            <p:cNvSpPr txBox="1">
              <a:spLocks noChangeArrowheads="1"/>
            </p:cNvSpPr>
            <p:nvPr/>
          </p:nvSpPr>
          <p:spPr bwMode="auto">
            <a:xfrm>
              <a:off x="1214438" y="3571875"/>
              <a:ext cx="1500187" cy="76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l-GR" sz="2200" dirty="0" err="1"/>
                <a:t>Νεφροί</a:t>
              </a:r>
              <a:endParaRPr lang="el-GR" sz="2200" dirty="0"/>
            </a:p>
            <a:p>
              <a:endParaRPr lang="el-GR" sz="2200" dirty="0"/>
            </a:p>
          </p:txBody>
        </p:sp>
        <p:sp>
          <p:nvSpPr>
            <p:cNvPr id="39941" name="TextBox 5"/>
            <p:cNvSpPr txBox="1">
              <a:spLocks noChangeArrowheads="1"/>
            </p:cNvSpPr>
            <p:nvPr/>
          </p:nvSpPr>
          <p:spPr bwMode="auto">
            <a:xfrm>
              <a:off x="5643563" y="3571875"/>
              <a:ext cx="3857625" cy="701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l-GR" sz="2200" dirty="0" err="1"/>
                <a:t>Εξωνεφρικές</a:t>
              </a:r>
              <a:r>
                <a:rPr lang="el-GR" sz="2200" dirty="0"/>
                <a:t> απώλειες</a:t>
              </a:r>
            </a:p>
            <a:p>
              <a:endParaRPr lang="el-GR" sz="1800" dirty="0"/>
            </a:p>
          </p:txBody>
        </p:sp>
        <p:cxnSp>
          <p:nvCxnSpPr>
            <p:cNvPr id="8" name="Straight Arrow Connector 7"/>
            <p:cNvCxnSpPr>
              <a:stCxn id="39939" idx="1"/>
            </p:cNvCxnSpPr>
            <p:nvPr/>
          </p:nvCxnSpPr>
          <p:spPr>
            <a:xfrm rot="10800000" flipV="1">
              <a:off x="2071688" y="3352800"/>
              <a:ext cx="2000250" cy="10001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39939" idx="3"/>
              <a:endCxn id="39941" idx="0"/>
            </p:cNvCxnSpPr>
            <p:nvPr/>
          </p:nvCxnSpPr>
          <p:spPr>
            <a:xfrm>
              <a:off x="5143500" y="3352800"/>
              <a:ext cx="2428875" cy="21907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944" name="TextBox 12"/>
            <p:cNvSpPr txBox="1">
              <a:spLocks noChangeArrowheads="1"/>
            </p:cNvSpPr>
            <p:nvPr/>
          </p:nvSpPr>
          <p:spPr bwMode="auto">
            <a:xfrm>
              <a:off x="500063" y="4333875"/>
              <a:ext cx="3643312" cy="676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Na</a:t>
              </a:r>
              <a:r>
                <a:rPr lang="en-US" baseline="30000"/>
                <a:t>+</a:t>
              </a:r>
              <a:r>
                <a:rPr lang="en-US"/>
                <a:t> </a:t>
              </a:r>
              <a:r>
                <a:rPr lang="el-GR"/>
                <a:t>ούρων &gt; 20</a:t>
              </a:r>
              <a:r>
                <a:rPr lang="en-US"/>
                <a:t>mgEq/L</a:t>
              </a:r>
              <a:endParaRPr lang="el-GR"/>
            </a:p>
            <a:p>
              <a:endParaRPr lang="el-GR" sz="1800"/>
            </a:p>
          </p:txBody>
        </p:sp>
        <p:sp>
          <p:nvSpPr>
            <p:cNvPr id="39945" name="TextBox 13"/>
            <p:cNvSpPr txBox="1">
              <a:spLocks noChangeArrowheads="1"/>
            </p:cNvSpPr>
            <p:nvPr/>
          </p:nvSpPr>
          <p:spPr bwMode="auto">
            <a:xfrm>
              <a:off x="500063" y="5292725"/>
              <a:ext cx="3929804" cy="1354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buClr>
                  <a:schemeClr val="tx2"/>
                </a:buClr>
                <a:buFont typeface="Arial" charset="0"/>
                <a:buNone/>
              </a:pPr>
              <a:r>
                <a:rPr lang="el-GR" sz="1800" dirty="0"/>
                <a:t> </a:t>
              </a:r>
              <a:r>
                <a:rPr lang="el-GR" sz="1800" b="1" dirty="0"/>
                <a:t>Οξεία </a:t>
              </a:r>
              <a:r>
                <a:rPr lang="el-GR" sz="1800" b="1" dirty="0" err="1"/>
                <a:t>σωληναριακή</a:t>
              </a:r>
              <a:r>
                <a:rPr lang="el-GR" sz="1800" b="1" dirty="0"/>
                <a:t> βλάβη</a:t>
              </a:r>
              <a:endParaRPr lang="en-US" sz="1800" b="1" dirty="0"/>
            </a:p>
            <a:p>
              <a:pPr>
                <a:buClr>
                  <a:schemeClr val="tx2"/>
                </a:buClr>
              </a:pPr>
              <a:r>
                <a:rPr lang="el-GR" sz="1600" dirty="0"/>
                <a:t> </a:t>
              </a:r>
              <a:r>
                <a:rPr lang="el-GR" sz="1600" dirty="0" smtClean="0"/>
                <a:t> Διουρητικά</a:t>
              </a:r>
              <a:endParaRPr lang="el-GR" sz="1600" dirty="0"/>
            </a:p>
            <a:p>
              <a:pPr>
                <a:buClr>
                  <a:schemeClr val="tx2"/>
                </a:buClr>
              </a:pPr>
              <a:r>
                <a:rPr lang="el-GR" sz="1600" dirty="0" smtClean="0"/>
                <a:t>  Ανεπάρκεια </a:t>
              </a:r>
              <a:r>
                <a:rPr lang="el-GR" sz="1600" dirty="0" err="1"/>
                <a:t>αλατοκορτυκοειδών</a:t>
              </a:r>
              <a:endParaRPr lang="el-GR" sz="1600" dirty="0"/>
            </a:p>
            <a:p>
              <a:pPr>
                <a:buClr>
                  <a:schemeClr val="tx2"/>
                </a:buClr>
              </a:pPr>
              <a:r>
                <a:rPr lang="el-GR" sz="1600" dirty="0" smtClean="0"/>
                <a:t>  Ωσμωτική </a:t>
              </a:r>
              <a:r>
                <a:rPr lang="el-GR" sz="1600" dirty="0"/>
                <a:t>διούρηση</a:t>
              </a:r>
            </a:p>
            <a:p>
              <a:pPr>
                <a:buClr>
                  <a:schemeClr val="tx2"/>
                </a:buClr>
              </a:pPr>
              <a:r>
                <a:rPr lang="el-GR" sz="1600" dirty="0" smtClean="0"/>
                <a:t>  Απώλεια </a:t>
              </a:r>
              <a:r>
                <a:rPr lang="en-US" sz="1600" dirty="0"/>
                <a:t>HCO</a:t>
              </a:r>
              <a:r>
                <a:rPr lang="en-US" sz="1600" baseline="30000" dirty="0"/>
                <a:t>-</a:t>
              </a:r>
              <a:r>
                <a:rPr lang="en-US" sz="1600" baseline="-25000" dirty="0"/>
                <a:t>3</a:t>
              </a:r>
              <a:endParaRPr lang="el-GR" sz="1600" baseline="-25000" dirty="0"/>
            </a:p>
          </p:txBody>
        </p:sp>
        <p:sp>
          <p:nvSpPr>
            <p:cNvPr id="39946" name="TextBox 14"/>
            <p:cNvSpPr txBox="1">
              <a:spLocks noChangeArrowheads="1"/>
            </p:cNvSpPr>
            <p:nvPr/>
          </p:nvSpPr>
          <p:spPr bwMode="auto">
            <a:xfrm>
              <a:off x="6215062" y="5165725"/>
              <a:ext cx="3643313" cy="1631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buClr>
                  <a:schemeClr val="tx2"/>
                </a:buClr>
                <a:buFont typeface="Arial" charset="0"/>
                <a:buChar char="•"/>
              </a:pPr>
              <a:r>
                <a:rPr lang="en-US" sz="1800" dirty="0"/>
                <a:t> </a:t>
              </a:r>
              <a:r>
                <a:rPr lang="el-GR" sz="1800" dirty="0"/>
                <a:t>Γαστρεντερικό</a:t>
              </a:r>
            </a:p>
            <a:p>
              <a:pPr>
                <a:buClr>
                  <a:schemeClr val="tx2"/>
                </a:buClr>
                <a:buFont typeface="Arial" charset="0"/>
                <a:buChar char="•"/>
              </a:pPr>
              <a:r>
                <a:rPr lang="el-GR" sz="1800" dirty="0"/>
                <a:t> </a:t>
              </a:r>
              <a:r>
                <a:rPr lang="el-GR" sz="1800" dirty="0" smtClean="0"/>
                <a:t>Διαφυγή </a:t>
              </a:r>
              <a:r>
                <a:rPr lang="el-GR" sz="1800" dirty="0"/>
                <a:t>υγρών</a:t>
              </a:r>
            </a:p>
            <a:p>
              <a:pPr lvl="1">
                <a:buClr>
                  <a:schemeClr val="tx2"/>
                </a:buClr>
              </a:pPr>
              <a:r>
                <a:rPr lang="el-GR" sz="1600" dirty="0"/>
                <a:t>Εγκαύματα</a:t>
              </a:r>
            </a:p>
            <a:p>
              <a:pPr lvl="1">
                <a:buClr>
                  <a:schemeClr val="tx2"/>
                </a:buClr>
              </a:pPr>
              <a:r>
                <a:rPr lang="el-GR" sz="1600" dirty="0"/>
                <a:t>Παγκρεατίτιδα</a:t>
              </a:r>
            </a:p>
            <a:p>
              <a:pPr lvl="1">
                <a:buClr>
                  <a:schemeClr val="tx2"/>
                </a:buClr>
              </a:pPr>
              <a:r>
                <a:rPr lang="el-GR" sz="1600" dirty="0"/>
                <a:t>Περιτονίτιδα</a:t>
              </a:r>
            </a:p>
            <a:p>
              <a:pPr lvl="1">
                <a:buClr>
                  <a:schemeClr val="tx2"/>
                </a:buClr>
              </a:pPr>
              <a:r>
                <a:rPr lang="el-GR" sz="1600" dirty="0"/>
                <a:t>Εντερική απόφραξη</a:t>
              </a:r>
            </a:p>
          </p:txBody>
        </p:sp>
        <p:sp>
          <p:nvSpPr>
            <p:cNvPr id="39947" name="TextBox 16"/>
            <p:cNvSpPr txBox="1">
              <a:spLocks noChangeArrowheads="1"/>
            </p:cNvSpPr>
            <p:nvPr/>
          </p:nvSpPr>
          <p:spPr bwMode="auto">
            <a:xfrm>
              <a:off x="5857875" y="4322763"/>
              <a:ext cx="3643313" cy="677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Na</a:t>
              </a:r>
              <a:r>
                <a:rPr lang="en-US" baseline="30000"/>
                <a:t>+</a:t>
              </a:r>
              <a:r>
                <a:rPr lang="en-US"/>
                <a:t> </a:t>
              </a:r>
              <a:r>
                <a:rPr lang="el-GR"/>
                <a:t>ούρων &lt; 20</a:t>
              </a:r>
              <a:r>
                <a:rPr lang="en-US"/>
                <a:t>mgEq/L</a:t>
              </a:r>
              <a:endParaRPr lang="el-GR"/>
            </a:p>
            <a:p>
              <a:endParaRPr lang="el-GR" sz="1800"/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rot="5400000">
              <a:off x="1535113" y="5035550"/>
              <a:ext cx="357188" cy="158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rot="5400000">
              <a:off x="1536700" y="4178300"/>
              <a:ext cx="357188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rot="5400000">
              <a:off x="7035006" y="5036344"/>
              <a:ext cx="358775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rot="5400000">
              <a:off x="7036594" y="4179094"/>
              <a:ext cx="358775" cy="158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2853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605971" y="529771"/>
            <a:ext cx="7979229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Περίπτωση 1</a:t>
            </a:r>
            <a:endParaRPr lang="el-GR" b="1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l-GR" b="1" dirty="0" smtClean="0"/>
          </a:p>
        </p:txBody>
      </p:sp>
      <p:sp>
        <p:nvSpPr>
          <p:cNvPr id="2" name="Ορθογώνιο 1"/>
          <p:cNvSpPr/>
          <p:nvPr/>
        </p:nvSpPr>
        <p:spPr>
          <a:xfrm>
            <a:off x="714829" y="2008724"/>
            <a:ext cx="7979228" cy="114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l-G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Πώς εκτιμούμε κλινικά τον </a:t>
            </a:r>
            <a:endParaRPr lang="el-G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>
              <a:lnSpc>
                <a:spcPct val="150000"/>
              </a:lnSpc>
            </a:pP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όγκο </a:t>
            </a:r>
            <a:r>
              <a:rPr lang="el-G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υγρών του ασθενούς;</a:t>
            </a:r>
          </a:p>
        </p:txBody>
      </p:sp>
    </p:spTree>
    <p:extLst>
      <p:ext uri="{BB962C8B-B14F-4D97-AF65-F5344CB8AC3E}">
        <p14:creationId xmlns:p14="http://schemas.microsoft.com/office/powerpoint/2010/main" val="359334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357188" y="1776413"/>
            <a:ext cx="8458200" cy="4108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altLang="el-GR" sz="1800" b="1" dirty="0">
                <a:solidFill>
                  <a:srgbClr val="000000"/>
                </a:solidFill>
                <a:latin typeface="+mn-lt"/>
                <a:cs typeface="Tahoma" panose="020B0604030504040204" pitchFamily="34" charset="0"/>
              </a:rPr>
              <a:t>Φυσική </a:t>
            </a:r>
            <a:r>
              <a:rPr lang="el-GR" altLang="el-GR" sz="1800" b="1" dirty="0" smtClean="0">
                <a:solidFill>
                  <a:srgbClr val="000000"/>
                </a:solidFill>
                <a:latin typeface="+mn-lt"/>
                <a:cs typeface="Tahoma" panose="020B0604030504040204" pitchFamily="34" charset="0"/>
              </a:rPr>
              <a:t>εξέταση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l-GR" altLang="el-GR" sz="1800" b="1" dirty="0">
              <a:solidFill>
                <a:srgbClr val="000000"/>
              </a:solidFill>
              <a:latin typeface="+mn-lt"/>
              <a:cs typeface="Tahoma" panose="020B0604030504040204" pitchFamily="34" charset="0"/>
            </a:endParaRPr>
          </a:p>
          <a:p>
            <a:pPr eaLnBrk="1" hangingPunct="1">
              <a:spcBef>
                <a:spcPct val="50000"/>
              </a:spcBef>
              <a:buClr>
                <a:srgbClr val="002060"/>
              </a:buClr>
              <a:buFontTx/>
              <a:buNone/>
            </a:pPr>
            <a:r>
              <a:rPr lang="el-GR" altLang="el-GR" sz="1800" b="1" dirty="0">
                <a:solidFill>
                  <a:srgbClr val="000000"/>
                </a:solidFill>
                <a:latin typeface="+mn-lt"/>
                <a:cs typeface="Tahoma" panose="020B0604030504040204" pitchFamily="34" charset="0"/>
              </a:rPr>
              <a:t>Σημεία </a:t>
            </a:r>
            <a:r>
              <a:rPr lang="el-GR" altLang="el-GR" sz="1800" b="1" dirty="0" err="1">
                <a:solidFill>
                  <a:srgbClr val="000000"/>
                </a:solidFill>
                <a:latin typeface="+mn-lt"/>
                <a:cs typeface="Tahoma" panose="020B0604030504040204" pitchFamily="34" charset="0"/>
              </a:rPr>
              <a:t>υποογκαιμίας</a:t>
            </a:r>
            <a:r>
              <a:rPr lang="el-GR" altLang="el-GR" sz="1800" b="1" dirty="0">
                <a:solidFill>
                  <a:srgbClr val="000000"/>
                </a:solidFill>
                <a:latin typeface="+mn-lt"/>
                <a:cs typeface="Tahoma" panose="020B0604030504040204" pitchFamily="34" charset="0"/>
              </a:rPr>
              <a:t> </a:t>
            </a:r>
            <a:endParaRPr lang="el-GR" altLang="el-GR" sz="1800" b="1" dirty="0" smtClean="0">
              <a:solidFill>
                <a:srgbClr val="000000"/>
              </a:solidFill>
              <a:latin typeface="+mn-lt"/>
              <a:cs typeface="Tahoma" panose="020B0604030504040204" pitchFamily="34" charset="0"/>
            </a:endParaRPr>
          </a:p>
          <a:p>
            <a:pPr marL="285750" indent="-285750" eaLnBrk="1" hangingPunct="1">
              <a:spcBef>
                <a:spcPct val="50000"/>
              </a:spcBef>
              <a:buClr>
                <a:schemeClr val="tx1"/>
              </a:buClr>
              <a:buSzPct val="85000"/>
              <a:buFont typeface="Wingdings" panose="05000000000000000000" pitchFamily="2" charset="2"/>
              <a:buChar char="§"/>
            </a:pPr>
            <a:r>
              <a:rPr lang="el-GR" altLang="el-GR" sz="1800" dirty="0" err="1" smtClean="0">
                <a:solidFill>
                  <a:srgbClr val="000000"/>
                </a:solidFill>
                <a:latin typeface="+mn-lt"/>
                <a:cs typeface="Tahoma" panose="020B0604030504040204" pitchFamily="34" charset="0"/>
              </a:rPr>
              <a:t>Ορθοστατικά</a:t>
            </a:r>
            <a:r>
              <a:rPr lang="el-GR" altLang="el-GR" sz="1800" dirty="0" smtClean="0">
                <a:solidFill>
                  <a:srgbClr val="000000"/>
                </a:solidFill>
                <a:latin typeface="+mn-lt"/>
                <a:cs typeface="Tahoma" panose="020B0604030504040204" pitchFamily="34" charset="0"/>
              </a:rPr>
              <a:t> </a:t>
            </a:r>
            <a:r>
              <a:rPr lang="el-GR" altLang="el-GR" sz="1800" dirty="0">
                <a:solidFill>
                  <a:srgbClr val="000000"/>
                </a:solidFill>
                <a:latin typeface="+mn-lt"/>
                <a:cs typeface="Tahoma" panose="020B0604030504040204" pitchFamily="34" charset="0"/>
              </a:rPr>
              <a:t>σημεία 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el-GR" altLang="el-GR" sz="1800" dirty="0">
                <a:solidFill>
                  <a:srgbClr val="000000"/>
                </a:solidFill>
                <a:latin typeface="+mn-lt"/>
                <a:cs typeface="Tahoma" panose="020B0604030504040204" pitchFamily="34" charset="0"/>
              </a:rPr>
              <a:t>	Μείωση συστολικής ΑΠ &gt;10% με </a:t>
            </a:r>
            <a:r>
              <a:rPr lang="el-GR" altLang="el-GR" sz="1800" dirty="0" smtClean="0">
                <a:solidFill>
                  <a:srgbClr val="000000"/>
                </a:solidFill>
                <a:latin typeface="+mn-lt"/>
                <a:cs typeface="Tahoma" panose="020B0604030504040204" pitchFamily="34" charset="0"/>
              </a:rPr>
              <a:t>ταχυσφυγμία</a:t>
            </a:r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SzPct val="85000"/>
              <a:buFont typeface="Wingdings" panose="05000000000000000000" pitchFamily="2" charset="2"/>
              <a:buChar char="§"/>
            </a:pPr>
            <a:r>
              <a:rPr lang="el-GR" altLang="el-GR" sz="1800" dirty="0" smtClean="0">
                <a:solidFill>
                  <a:srgbClr val="000000"/>
                </a:solidFill>
                <a:latin typeface="+mn-lt"/>
                <a:cs typeface="Tahoma" panose="020B0604030504040204" pitchFamily="34" charset="0"/>
              </a:rPr>
              <a:t>Μη </a:t>
            </a:r>
            <a:r>
              <a:rPr lang="el-GR" altLang="el-GR" sz="1800" dirty="0">
                <a:solidFill>
                  <a:srgbClr val="000000"/>
                </a:solidFill>
                <a:latin typeface="+mn-lt"/>
                <a:cs typeface="Tahoma" panose="020B0604030504040204" pitchFamily="34" charset="0"/>
              </a:rPr>
              <a:t>διαγραφή (πλήρωση) </a:t>
            </a:r>
            <a:r>
              <a:rPr lang="el-GR" altLang="el-GR" sz="1800" dirty="0" err="1">
                <a:solidFill>
                  <a:srgbClr val="000000"/>
                </a:solidFill>
                <a:latin typeface="+mn-lt"/>
                <a:cs typeface="Tahoma" panose="020B0604030504040204" pitchFamily="34" charset="0"/>
              </a:rPr>
              <a:t>σφαγιτίδων</a:t>
            </a:r>
            <a:r>
              <a:rPr lang="el-GR" altLang="el-GR" sz="1800" dirty="0">
                <a:solidFill>
                  <a:srgbClr val="000000"/>
                </a:solidFill>
                <a:latin typeface="+mn-lt"/>
                <a:cs typeface="Tahoma" panose="020B0604030504040204" pitchFamily="34" charset="0"/>
              </a:rPr>
              <a:t> σε ύπτια θέση, σε 45° κλίση </a:t>
            </a:r>
            <a:r>
              <a:rPr lang="el-GR" altLang="el-GR" sz="1800" dirty="0" smtClean="0">
                <a:solidFill>
                  <a:srgbClr val="000000"/>
                </a:solidFill>
                <a:latin typeface="+mn-lt"/>
                <a:cs typeface="Tahoma" panose="020B0604030504040204" pitchFamily="34" charset="0"/>
              </a:rPr>
              <a:t>- - </a:t>
            </a:r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SzPct val="85000"/>
              <a:buFont typeface="Wingdings" panose="05000000000000000000" pitchFamily="2" charset="2"/>
              <a:buChar char="§"/>
            </a:pPr>
            <a:r>
              <a:rPr lang="el-GR" altLang="el-GR" sz="1800" dirty="0" smtClean="0">
                <a:solidFill>
                  <a:srgbClr val="000000"/>
                </a:solidFill>
                <a:latin typeface="+mn-lt"/>
                <a:cs typeface="Tahoma" panose="020B0604030504040204" pitchFamily="34" charset="0"/>
              </a:rPr>
              <a:t>Ξηρότητα </a:t>
            </a:r>
            <a:r>
              <a:rPr lang="el-GR" altLang="el-GR" sz="1800" dirty="0">
                <a:solidFill>
                  <a:srgbClr val="000000"/>
                </a:solidFill>
                <a:latin typeface="+mn-lt"/>
                <a:cs typeface="Tahoma" panose="020B0604030504040204" pitchFamily="34" charset="0"/>
              </a:rPr>
              <a:t>δέρματος / </a:t>
            </a:r>
            <a:r>
              <a:rPr lang="el-GR" altLang="el-GR" sz="1800" dirty="0" smtClean="0">
                <a:solidFill>
                  <a:srgbClr val="000000"/>
                </a:solidFill>
                <a:latin typeface="+mn-lt"/>
                <a:cs typeface="Tahoma" panose="020B0604030504040204" pitchFamily="34" charset="0"/>
              </a:rPr>
              <a:t>βλεννογόνων</a:t>
            </a:r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SzPct val="85000"/>
              <a:buFont typeface="Wingdings" panose="05000000000000000000" pitchFamily="2" charset="2"/>
              <a:buChar char="§"/>
            </a:pPr>
            <a:r>
              <a:rPr lang="el-GR" altLang="el-GR" sz="1800" dirty="0" smtClean="0">
                <a:solidFill>
                  <a:srgbClr val="000000"/>
                </a:solidFill>
                <a:latin typeface="+mn-lt"/>
                <a:cs typeface="Tahoma" panose="020B0604030504040204" pitchFamily="34" charset="0"/>
              </a:rPr>
              <a:t>↓ </a:t>
            </a:r>
            <a:r>
              <a:rPr lang="el-GR" altLang="el-GR" sz="1800" dirty="0" err="1">
                <a:solidFill>
                  <a:srgbClr val="000000"/>
                </a:solidFill>
                <a:latin typeface="+mn-lt"/>
                <a:cs typeface="Tahoma" panose="020B0604030504040204" pitchFamily="34" charset="0"/>
              </a:rPr>
              <a:t>σπαργή</a:t>
            </a:r>
            <a:r>
              <a:rPr lang="el-GR" altLang="el-GR" sz="1800" dirty="0">
                <a:solidFill>
                  <a:srgbClr val="000000"/>
                </a:solidFill>
                <a:latin typeface="+mn-lt"/>
                <a:cs typeface="Tahoma" panose="020B0604030504040204" pitchFamily="34" charset="0"/>
              </a:rPr>
              <a:t> </a:t>
            </a:r>
            <a:r>
              <a:rPr lang="el-GR" altLang="el-GR" sz="1800" dirty="0" smtClean="0">
                <a:solidFill>
                  <a:srgbClr val="000000"/>
                </a:solidFill>
                <a:latin typeface="+mn-lt"/>
                <a:cs typeface="Tahoma" panose="020B0604030504040204" pitchFamily="34" charset="0"/>
              </a:rPr>
              <a:t>δέρματος</a:t>
            </a:r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SzPct val="85000"/>
              <a:buFont typeface="Wingdings" panose="05000000000000000000" pitchFamily="2" charset="2"/>
              <a:buChar char="§"/>
            </a:pPr>
            <a:r>
              <a:rPr lang="el-GR" altLang="el-GR" sz="1800" dirty="0" smtClean="0">
                <a:solidFill>
                  <a:srgbClr val="000000"/>
                </a:solidFill>
                <a:latin typeface="+mn-lt"/>
                <a:cs typeface="Tahoma" panose="020B0604030504040204" pitchFamily="34" charset="0"/>
              </a:rPr>
              <a:t>Θερμοκρασία </a:t>
            </a:r>
            <a:r>
              <a:rPr lang="el-GR" altLang="el-GR" sz="1800" dirty="0">
                <a:solidFill>
                  <a:srgbClr val="000000"/>
                </a:solidFill>
                <a:latin typeface="+mn-lt"/>
                <a:cs typeface="Tahoma" panose="020B0604030504040204" pitchFamily="34" charset="0"/>
              </a:rPr>
              <a:t>άκρων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l-GR" sz="1800" dirty="0">
              <a:solidFill>
                <a:srgbClr val="000000"/>
              </a:solidFill>
              <a:latin typeface="+mn-lt"/>
              <a:cs typeface="Tahoma" panose="020B0604030504040204" pitchFamily="34" charset="0"/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509588" y="574221"/>
            <a:ext cx="8305800" cy="436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el-GR" altLang="el-GR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 panose="020B0604030504040204" pitchFamily="34" charset="0"/>
              </a:rPr>
              <a:t>Κλινική εκτίμηση  του όγκου υγρών </a:t>
            </a:r>
          </a:p>
        </p:txBody>
      </p:sp>
    </p:spTree>
    <p:extLst>
      <p:ext uri="{BB962C8B-B14F-4D97-AF65-F5344CB8AC3E}">
        <p14:creationId xmlns:p14="http://schemas.microsoft.com/office/powerpoint/2010/main" val="22061104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666750" y="1667556"/>
            <a:ext cx="7704138" cy="4230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l-GR" altLang="el-GR" sz="1800" b="1" dirty="0" smtClean="0">
              <a:solidFill>
                <a:srgbClr val="000000"/>
              </a:solidFill>
              <a:latin typeface="+mn-lt"/>
              <a:cs typeface="Tahoma" panose="020B060403050404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l-GR" altLang="el-GR" sz="1800" b="1" dirty="0">
                <a:solidFill>
                  <a:srgbClr val="000000"/>
                </a:solidFill>
                <a:cs typeface="Tahoma" panose="020B0604030504040204" pitchFamily="34" charset="0"/>
              </a:rPr>
              <a:t>Φυσική </a:t>
            </a:r>
            <a:r>
              <a:rPr lang="el-GR" altLang="el-GR" sz="1800" b="1" dirty="0" smtClean="0">
                <a:solidFill>
                  <a:srgbClr val="000000"/>
                </a:solidFill>
                <a:cs typeface="Tahoma" panose="020B0604030504040204" pitchFamily="34" charset="0"/>
              </a:rPr>
              <a:t>εξέταση</a:t>
            </a:r>
          </a:p>
          <a:p>
            <a:pPr algn="ctr">
              <a:spcBef>
                <a:spcPct val="0"/>
              </a:spcBef>
              <a:buNone/>
            </a:pPr>
            <a:endParaRPr lang="el-GR" altLang="el-GR" sz="1800" b="1" dirty="0">
              <a:solidFill>
                <a:srgbClr val="000000"/>
              </a:solidFill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l-GR" altLang="el-GR" sz="1800" b="1" dirty="0" smtClean="0">
                <a:solidFill>
                  <a:srgbClr val="000000"/>
                </a:solidFill>
                <a:latin typeface="+mn-lt"/>
                <a:cs typeface="Tahoma" panose="020B0604030504040204" pitchFamily="34" charset="0"/>
              </a:rPr>
              <a:t>Σημεία </a:t>
            </a:r>
            <a:r>
              <a:rPr lang="el-GR" altLang="el-GR" sz="1800" b="1" dirty="0" err="1">
                <a:solidFill>
                  <a:srgbClr val="000000"/>
                </a:solidFill>
                <a:latin typeface="+mn-lt"/>
                <a:cs typeface="Tahoma" panose="020B0604030504040204" pitchFamily="34" charset="0"/>
              </a:rPr>
              <a:t>υπερογκαιμίας</a:t>
            </a:r>
            <a:endParaRPr lang="el-GR" altLang="el-GR" sz="1800" b="1" dirty="0">
              <a:solidFill>
                <a:srgbClr val="000000"/>
              </a:solidFill>
              <a:latin typeface="+mn-lt"/>
              <a:cs typeface="Tahoma" panose="020B0604030504040204" pitchFamily="34" charset="0"/>
            </a:endParaRPr>
          </a:p>
          <a:p>
            <a:pPr lvl="1">
              <a:lnSpc>
                <a:spcPct val="130000"/>
              </a:lnSpc>
              <a:spcBef>
                <a:spcPts val="600"/>
              </a:spcBef>
              <a:buFontTx/>
              <a:buNone/>
            </a:pPr>
            <a:r>
              <a:rPr lang="el-GR" altLang="el-GR" sz="1800" dirty="0">
                <a:solidFill>
                  <a:srgbClr val="000000"/>
                </a:solidFill>
                <a:latin typeface="+mn-lt"/>
                <a:cs typeface="Tahoma" panose="020B0604030504040204" pitchFamily="34" charset="0"/>
              </a:rPr>
              <a:t>Διάταση </a:t>
            </a:r>
            <a:r>
              <a:rPr lang="el-GR" altLang="el-GR" sz="1800" dirty="0" err="1">
                <a:solidFill>
                  <a:srgbClr val="000000"/>
                </a:solidFill>
                <a:latin typeface="+mn-lt"/>
                <a:cs typeface="Tahoma" panose="020B0604030504040204" pitchFamily="34" charset="0"/>
              </a:rPr>
              <a:t>σφαγιτίδων</a:t>
            </a:r>
            <a:r>
              <a:rPr lang="el-GR" altLang="el-GR" sz="1800" dirty="0">
                <a:solidFill>
                  <a:srgbClr val="000000"/>
                </a:solidFill>
                <a:latin typeface="+mn-lt"/>
                <a:cs typeface="Tahoma" panose="020B0604030504040204" pitchFamily="34" charset="0"/>
              </a:rPr>
              <a:t>, </a:t>
            </a:r>
            <a:endParaRPr lang="en-US" altLang="el-GR" sz="1800" dirty="0">
              <a:solidFill>
                <a:srgbClr val="000000"/>
              </a:solidFill>
              <a:latin typeface="+mn-lt"/>
              <a:cs typeface="Tahoma" panose="020B0604030504040204" pitchFamily="34" charset="0"/>
            </a:endParaRPr>
          </a:p>
          <a:p>
            <a:pPr lvl="1">
              <a:lnSpc>
                <a:spcPct val="130000"/>
              </a:lnSpc>
              <a:spcBef>
                <a:spcPts val="600"/>
              </a:spcBef>
              <a:buFontTx/>
              <a:buNone/>
            </a:pPr>
            <a:r>
              <a:rPr lang="el-GR" altLang="el-GR" sz="1800" dirty="0">
                <a:solidFill>
                  <a:srgbClr val="000000"/>
                </a:solidFill>
                <a:latin typeface="+mn-lt"/>
                <a:cs typeface="Tahoma" panose="020B0604030504040204" pitchFamily="34" charset="0"/>
              </a:rPr>
              <a:t>Σημείο </a:t>
            </a:r>
            <a:r>
              <a:rPr lang="el-GR" altLang="el-GR" sz="1800" dirty="0" err="1">
                <a:solidFill>
                  <a:srgbClr val="000000"/>
                </a:solidFill>
                <a:latin typeface="+mn-lt"/>
                <a:cs typeface="Tahoma" panose="020B0604030504040204" pitchFamily="34" charset="0"/>
              </a:rPr>
              <a:t>Ηπατοσφαγιτιδικής</a:t>
            </a:r>
            <a:r>
              <a:rPr lang="el-GR" altLang="el-GR" sz="1800" dirty="0">
                <a:solidFill>
                  <a:srgbClr val="000000"/>
                </a:solidFill>
                <a:latin typeface="+mn-lt"/>
                <a:cs typeface="Tahoma" panose="020B0604030504040204" pitchFamily="34" charset="0"/>
              </a:rPr>
              <a:t> παλινδρόμησης</a:t>
            </a:r>
            <a:endParaRPr lang="en-US" altLang="el-GR" sz="1800" dirty="0">
              <a:solidFill>
                <a:srgbClr val="000000"/>
              </a:solidFill>
              <a:latin typeface="+mn-lt"/>
              <a:cs typeface="Tahoma" panose="020B0604030504040204" pitchFamily="34" charset="0"/>
            </a:endParaRPr>
          </a:p>
          <a:p>
            <a:pPr lvl="1">
              <a:lnSpc>
                <a:spcPct val="130000"/>
              </a:lnSpc>
              <a:spcBef>
                <a:spcPts val="600"/>
              </a:spcBef>
              <a:buFontTx/>
              <a:buNone/>
            </a:pPr>
            <a:r>
              <a:rPr lang="el-GR" altLang="el-GR" sz="1800" dirty="0">
                <a:solidFill>
                  <a:srgbClr val="000000"/>
                </a:solidFill>
                <a:latin typeface="+mn-lt"/>
                <a:cs typeface="Tahoma" panose="020B0604030504040204" pitchFamily="34" charset="0"/>
              </a:rPr>
              <a:t>Αύξηση </a:t>
            </a:r>
            <a:r>
              <a:rPr lang="el-GR" altLang="el-GR" sz="1800" dirty="0" err="1">
                <a:solidFill>
                  <a:srgbClr val="000000"/>
                </a:solidFill>
                <a:latin typeface="+mn-lt"/>
                <a:cs typeface="Tahoma" panose="020B0604030504040204" pitchFamily="34" charset="0"/>
              </a:rPr>
              <a:t>καρδιοθωρακικού</a:t>
            </a:r>
            <a:r>
              <a:rPr lang="el-GR" altLang="el-GR" sz="1800" dirty="0">
                <a:solidFill>
                  <a:srgbClr val="000000"/>
                </a:solidFill>
                <a:latin typeface="+mn-lt"/>
                <a:cs typeface="Tahoma" panose="020B0604030504040204" pitchFamily="34" charset="0"/>
              </a:rPr>
              <a:t> δείκτη</a:t>
            </a:r>
          </a:p>
          <a:p>
            <a:pPr lvl="1">
              <a:lnSpc>
                <a:spcPct val="130000"/>
              </a:lnSpc>
              <a:spcBef>
                <a:spcPts val="600"/>
              </a:spcBef>
              <a:buFontTx/>
              <a:buNone/>
            </a:pPr>
            <a:r>
              <a:rPr lang="el-GR" altLang="el-GR" sz="1800" dirty="0">
                <a:solidFill>
                  <a:srgbClr val="000000"/>
                </a:solidFill>
                <a:latin typeface="+mn-lt"/>
                <a:cs typeface="Tahoma" panose="020B0604030504040204" pitchFamily="34" charset="0"/>
              </a:rPr>
              <a:t> </a:t>
            </a:r>
            <a:r>
              <a:rPr lang="el-GR" altLang="el-GR" sz="1800" dirty="0" err="1">
                <a:solidFill>
                  <a:srgbClr val="000000"/>
                </a:solidFill>
                <a:latin typeface="+mn-lt"/>
                <a:cs typeface="Tahoma" panose="020B0604030504040204" pitchFamily="34" charset="0"/>
              </a:rPr>
              <a:t>Καλπαστικός</a:t>
            </a:r>
            <a:r>
              <a:rPr lang="el-GR" altLang="el-GR" sz="1800" dirty="0">
                <a:solidFill>
                  <a:srgbClr val="000000"/>
                </a:solidFill>
                <a:latin typeface="+mn-lt"/>
                <a:cs typeface="Tahoma" panose="020B0604030504040204" pitchFamily="34" charset="0"/>
              </a:rPr>
              <a:t> ρυθμός (</a:t>
            </a:r>
            <a:r>
              <a:rPr lang="en-US" altLang="el-GR" sz="1800" dirty="0">
                <a:solidFill>
                  <a:srgbClr val="000000"/>
                </a:solidFill>
                <a:latin typeface="+mn-lt"/>
                <a:cs typeface="Tahoma" panose="020B0604030504040204" pitchFamily="34" charset="0"/>
              </a:rPr>
              <a:t>S3)</a:t>
            </a:r>
            <a:endParaRPr lang="el-GR" altLang="el-GR" sz="1800" dirty="0">
              <a:solidFill>
                <a:srgbClr val="000000"/>
              </a:solidFill>
              <a:latin typeface="+mn-lt"/>
              <a:cs typeface="Tahoma" panose="020B0604030504040204" pitchFamily="34" charset="0"/>
            </a:endParaRPr>
          </a:p>
          <a:p>
            <a:pPr lvl="1">
              <a:lnSpc>
                <a:spcPct val="130000"/>
              </a:lnSpc>
              <a:spcBef>
                <a:spcPts val="600"/>
              </a:spcBef>
              <a:buFontTx/>
              <a:buNone/>
            </a:pPr>
            <a:r>
              <a:rPr lang="el-GR" altLang="el-GR" sz="1800" dirty="0">
                <a:solidFill>
                  <a:srgbClr val="000000"/>
                </a:solidFill>
                <a:latin typeface="+mn-lt"/>
                <a:cs typeface="Tahoma" panose="020B0604030504040204" pitchFamily="34" charset="0"/>
              </a:rPr>
              <a:t>Πνευμονική ή ηπατική συμφόρηση </a:t>
            </a:r>
            <a:endParaRPr lang="en-US" altLang="el-GR" sz="1800" dirty="0">
              <a:solidFill>
                <a:srgbClr val="000000"/>
              </a:solidFill>
              <a:latin typeface="+mn-lt"/>
              <a:cs typeface="Tahoma" panose="020B0604030504040204" pitchFamily="34" charset="0"/>
            </a:endParaRPr>
          </a:p>
          <a:p>
            <a:pPr lvl="1">
              <a:lnSpc>
                <a:spcPct val="130000"/>
              </a:lnSpc>
              <a:spcBef>
                <a:spcPts val="600"/>
              </a:spcBef>
              <a:buFontTx/>
              <a:buNone/>
            </a:pPr>
            <a:r>
              <a:rPr lang="el-GR" altLang="el-GR" sz="1800" dirty="0">
                <a:solidFill>
                  <a:srgbClr val="000000"/>
                </a:solidFill>
                <a:latin typeface="+mn-lt"/>
                <a:cs typeface="Tahoma" panose="020B0604030504040204" pitchFamily="34" charset="0"/>
              </a:rPr>
              <a:t>Περιφερικό οίδημα </a:t>
            </a:r>
          </a:p>
          <a:p>
            <a:pPr lvl="1">
              <a:lnSpc>
                <a:spcPct val="130000"/>
              </a:lnSpc>
              <a:spcBef>
                <a:spcPts val="600"/>
              </a:spcBef>
              <a:buFontTx/>
              <a:buNone/>
            </a:pPr>
            <a:r>
              <a:rPr lang="el-GR" altLang="el-GR" sz="1800" dirty="0">
                <a:solidFill>
                  <a:srgbClr val="000000"/>
                </a:solidFill>
                <a:latin typeface="+mn-lt"/>
                <a:cs typeface="Tahoma" panose="020B0604030504040204" pitchFamily="34" charset="0"/>
              </a:rPr>
              <a:t>Τρίτος χώρος </a:t>
            </a:r>
            <a:r>
              <a:rPr lang="en-US" altLang="el-GR" sz="1800" dirty="0">
                <a:solidFill>
                  <a:srgbClr val="000000"/>
                </a:solidFill>
                <a:latin typeface="+mn-lt"/>
                <a:cs typeface="Tahoma" panose="020B0604030504040204" pitchFamily="34" charset="0"/>
              </a:rPr>
              <a:t>(</a:t>
            </a:r>
            <a:r>
              <a:rPr lang="el-GR" altLang="el-GR" sz="1800" dirty="0" err="1">
                <a:solidFill>
                  <a:srgbClr val="000000"/>
                </a:solidFill>
                <a:latin typeface="+mn-lt"/>
                <a:cs typeface="Tahoma" panose="020B0604030504040204" pitchFamily="34" charset="0"/>
              </a:rPr>
              <a:t>ασκίτης</a:t>
            </a:r>
            <a:r>
              <a:rPr lang="el-GR" altLang="el-GR" sz="1800" dirty="0">
                <a:solidFill>
                  <a:srgbClr val="000000"/>
                </a:solidFill>
                <a:latin typeface="+mn-lt"/>
                <a:cs typeface="Tahoma" panose="020B0604030504040204" pitchFamily="34" charset="0"/>
              </a:rPr>
              <a:t>, πλευριτικές συλλογές)	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09588" y="574221"/>
            <a:ext cx="8305800" cy="436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el-GR" altLang="el-GR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Tahoma" panose="020B0604030504040204" pitchFamily="34" charset="0"/>
              </a:rPr>
              <a:t>Κλινική εκτίμηση  του όγκου υγρών </a:t>
            </a:r>
          </a:p>
        </p:txBody>
      </p:sp>
    </p:spTree>
    <p:extLst>
      <p:ext uri="{BB962C8B-B14F-4D97-AF65-F5344CB8AC3E}">
        <p14:creationId xmlns:p14="http://schemas.microsoft.com/office/powerpoint/2010/main" val="183773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605971" y="529771"/>
            <a:ext cx="7979229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Περίπτωση 1</a:t>
            </a:r>
            <a:endParaRPr lang="el-GR" b="1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l-GR" b="1" dirty="0" smtClean="0"/>
          </a:p>
        </p:txBody>
      </p:sp>
      <p:sp>
        <p:nvSpPr>
          <p:cNvPr id="2" name="Ορθογώνιο 1"/>
          <p:cNvSpPr/>
          <p:nvPr/>
        </p:nvSpPr>
        <p:spPr>
          <a:xfrm>
            <a:off x="587829" y="2008724"/>
            <a:ext cx="7979228" cy="114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l-G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Ποιες εργαστηριακές εξετάσεις είναι χρήσιμες στη διερεύνηση του αιτίου της </a:t>
            </a:r>
            <a:r>
              <a:rPr lang="el-GR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υπονατριαιμίας</a:t>
            </a:r>
            <a:r>
              <a:rPr lang="el-G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64930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605971" y="148771"/>
            <a:ext cx="7979229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Περίπτωση 1</a:t>
            </a:r>
            <a:endParaRPr lang="el-GR" b="1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l-GR" b="1" dirty="0" smtClean="0"/>
          </a:p>
        </p:txBody>
      </p:sp>
      <p:sp>
        <p:nvSpPr>
          <p:cNvPr id="2" name="Ορθογώνιο 1"/>
          <p:cNvSpPr/>
          <p:nvPr/>
        </p:nvSpPr>
        <p:spPr>
          <a:xfrm>
            <a:off x="500743" y="1072553"/>
            <a:ext cx="79792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l-G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Ποιες εργαστηριακές εξετάσεις είναι χρήσιμες </a:t>
            </a:r>
            <a:endParaRPr lang="el-G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>
              <a:lnSpc>
                <a:spcPct val="150000"/>
              </a:lnSpc>
            </a:pP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στη </a:t>
            </a:r>
            <a:r>
              <a:rPr lang="el-G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διερεύνηση του αιτίου της </a:t>
            </a:r>
            <a:r>
              <a:rPr lang="el-G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υπονατριαιμίας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lvl="0" algn="ctr">
              <a:lnSpc>
                <a:spcPct val="150000"/>
              </a:lnSpc>
            </a:pPr>
            <a:endParaRPr lang="el-G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dirty="0" smtClean="0"/>
              <a:t>Χοληστερόλη, </a:t>
            </a:r>
            <a:r>
              <a:rPr lang="el-GR" dirty="0" err="1" smtClean="0"/>
              <a:t>Τριγλυκερίδια</a:t>
            </a:r>
            <a:endParaRPr lang="el-GR" dirty="0" smtClean="0"/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dirty="0" smtClean="0"/>
              <a:t>Σάκχαρο, </a:t>
            </a:r>
            <a:r>
              <a:rPr lang="el-GR" dirty="0" err="1" smtClean="0"/>
              <a:t>Αλβουμίνη</a:t>
            </a:r>
            <a:r>
              <a:rPr lang="el-GR" dirty="0" smtClean="0"/>
              <a:t> </a:t>
            </a:r>
          </a:p>
          <a:p>
            <a:pPr lvl="0">
              <a:lnSpc>
                <a:spcPct val="150000"/>
              </a:lnSpc>
            </a:pPr>
            <a:r>
              <a:rPr lang="el-GR" dirty="0"/>
              <a:t> </a:t>
            </a:r>
            <a:endParaRPr lang="en-US" dirty="0"/>
          </a:p>
          <a:p>
            <a:pPr lvl="0">
              <a:lnSpc>
                <a:spcPct val="150000"/>
              </a:lnSpc>
            </a:pPr>
            <a:endParaRPr lang="el-GR" dirty="0"/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dirty="0" smtClean="0"/>
              <a:t> </a:t>
            </a:r>
            <a:r>
              <a:rPr lang="el-GR" dirty="0" err="1" smtClean="0"/>
              <a:t>Κρεατινίνη</a:t>
            </a:r>
            <a:r>
              <a:rPr lang="el-GR" dirty="0" smtClean="0"/>
              <a:t>, Ουρία, Κάλιο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dirty="0"/>
              <a:t> </a:t>
            </a:r>
            <a:r>
              <a:rPr lang="el-GR" dirty="0" smtClean="0"/>
              <a:t>Αέρια αίματος</a:t>
            </a:r>
            <a:endParaRPr lang="el-GR" dirty="0"/>
          </a:p>
        </p:txBody>
      </p:sp>
      <p:sp>
        <p:nvSpPr>
          <p:cNvPr id="3" name="Δεξιό άγκιστρο 2"/>
          <p:cNvSpPr/>
          <p:nvPr/>
        </p:nvSpPr>
        <p:spPr>
          <a:xfrm>
            <a:off x="3918857" y="2579914"/>
            <a:ext cx="108857" cy="653143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ρθογώνιο 4"/>
          <p:cNvSpPr/>
          <p:nvPr/>
        </p:nvSpPr>
        <p:spPr>
          <a:xfrm>
            <a:off x="4223657" y="2748642"/>
            <a:ext cx="2558142" cy="3156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Ψευδής </a:t>
            </a:r>
            <a:r>
              <a:rPr lang="el-GR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υπονατριαμία</a:t>
            </a:r>
            <a:endParaRPr lang="el-G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2640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864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89152" y="2078038"/>
            <a:ext cx="8686800" cy="5847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8A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itchFamily="18" charset="0"/>
              </a:rPr>
              <a:t>O</a:t>
            </a:r>
            <a:r>
              <a:rPr lang="el-GR" sz="3200" b="1" dirty="0" err="1" smtClean="0">
                <a:solidFill>
                  <a:srgbClr val="8A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itchFamily="18" charset="0"/>
              </a:rPr>
              <a:t>ξεία</a:t>
            </a:r>
            <a:r>
              <a:rPr lang="el-GR" sz="3200" b="1" dirty="0" smtClean="0">
                <a:solidFill>
                  <a:srgbClr val="8A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itchFamily="18" charset="0"/>
              </a:rPr>
              <a:t> Νεφρική Βλάβη</a:t>
            </a:r>
            <a:endParaRPr lang="el-GR" sz="3200" b="1" dirty="0">
              <a:solidFill>
                <a:srgbClr val="8A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73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827314" y="359229"/>
            <a:ext cx="7369629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Περίπτωση 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endParaRPr lang="el-GR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l-GR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Αιτία Εισόδου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l-G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Άνδρας ηλικίας 22 ετών, </a:t>
            </a:r>
            <a:r>
              <a:rPr lang="el-GR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μεταφέρθηκε στα επείγοντα εξωτερικά ιατρεία μετά τροχαίο ατύχημα, κατά το οποίο είχε συνθλιβεί κάτω από τη μοτοσυκλέτα του.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l-GR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l-GR" b="1" dirty="0"/>
              <a:t>Παρούσα </a:t>
            </a:r>
            <a:r>
              <a:rPr lang="el-GR" b="1" dirty="0" smtClean="0"/>
              <a:t>νόσος</a:t>
            </a:r>
            <a:endParaRPr lang="el-GR" dirty="0" smtClean="0"/>
          </a:p>
          <a:p>
            <a:pPr algn="just">
              <a:lnSpc>
                <a:spcPct val="150000"/>
              </a:lnSpc>
            </a:pPr>
            <a:r>
              <a:rPr lang="el-GR" dirty="0" smtClean="0"/>
              <a:t>Άλγος </a:t>
            </a:r>
            <a:r>
              <a:rPr lang="el-GR" dirty="0"/>
              <a:t>κοιλίας, οσφύος και κάτω άκρων, τα οποία δε μπορεί να </a:t>
            </a:r>
            <a:r>
              <a:rPr lang="el-GR" dirty="0" smtClean="0"/>
              <a:t>κινήσει.</a:t>
            </a:r>
            <a:endParaRPr lang="el-GR" dirty="0"/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l-GR" dirty="0" smtClean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24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381000" y="558800"/>
            <a:ext cx="8382000" cy="103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l-GR" alt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  Εκτίμηση ασθενούς με ΟΝΒ</a:t>
            </a:r>
          </a:p>
          <a:p>
            <a:pPr algn="ctr"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l-GR" alt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   Αιτιολογία?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500063" y="2065338"/>
            <a:ext cx="8301037" cy="4108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290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290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290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290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290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0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0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0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05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l-GR" altLang="el-GR" dirty="0">
                <a:latin typeface="+mn-lt"/>
                <a:cs typeface="Times New Roman" panose="02020603050405020304" pitchFamily="18" charset="0"/>
              </a:rPr>
              <a:t>  Καταγραφή πιθανών </a:t>
            </a:r>
            <a:r>
              <a:rPr lang="el-GR" altLang="el-GR" dirty="0" err="1">
                <a:latin typeface="+mn-lt"/>
                <a:cs typeface="Times New Roman" panose="02020603050405020304" pitchFamily="18" charset="0"/>
              </a:rPr>
              <a:t>νεφροτοξινών</a:t>
            </a:r>
            <a:r>
              <a:rPr lang="el-GR" altLang="el-GR" dirty="0">
                <a:latin typeface="+mn-lt"/>
                <a:cs typeface="Times New Roman" panose="02020603050405020304" pitchFamily="18" charset="0"/>
              </a:rPr>
              <a:t>  </a:t>
            </a:r>
          </a:p>
          <a:p>
            <a:pPr lvl="1" eaLnBrk="1" hangingPunct="1">
              <a:spcBef>
                <a:spcPct val="50000"/>
              </a:spcBef>
              <a:buFontTx/>
              <a:buChar char="­"/>
            </a:pPr>
            <a:r>
              <a:rPr lang="el-GR" altLang="el-GR" dirty="0">
                <a:latin typeface="+mn-lt"/>
                <a:cs typeface="Times New Roman" panose="02020603050405020304" pitchFamily="18" charset="0"/>
              </a:rPr>
              <a:t> Εξωγενών </a:t>
            </a:r>
          </a:p>
          <a:p>
            <a:pPr lvl="1" eaLnBrk="1" hangingPunct="1">
              <a:spcBef>
                <a:spcPct val="50000"/>
              </a:spcBef>
              <a:buFontTx/>
              <a:buChar char="­"/>
            </a:pPr>
            <a:r>
              <a:rPr lang="el-GR" altLang="el-GR" dirty="0">
                <a:latin typeface="+mn-lt"/>
                <a:cs typeface="Times New Roman" panose="02020603050405020304" pitchFamily="18" charset="0"/>
              </a:rPr>
              <a:t> Ενδογενών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l-GR" altLang="el-GR" dirty="0">
                <a:latin typeface="+mn-lt"/>
                <a:cs typeface="Times New Roman" panose="02020603050405020304" pitchFamily="18" charset="0"/>
              </a:rPr>
              <a:t>  Αναζήτηση </a:t>
            </a:r>
            <a:r>
              <a:rPr lang="el-GR" altLang="el-GR" dirty="0" err="1">
                <a:latin typeface="+mn-lt"/>
                <a:cs typeface="Times New Roman" panose="02020603050405020304" pitchFamily="18" charset="0"/>
              </a:rPr>
              <a:t>εξωνεφρικών</a:t>
            </a:r>
            <a:r>
              <a:rPr lang="el-GR" altLang="el-GR" dirty="0">
                <a:latin typeface="+mn-lt"/>
                <a:cs typeface="Times New Roman" panose="02020603050405020304" pitchFamily="18" charset="0"/>
              </a:rPr>
              <a:t> εκδηλώσεων νόσου /εξέταση κατά συστήματα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l-GR" altLang="el-GR" dirty="0">
                <a:latin typeface="+mn-lt"/>
                <a:cs typeface="Times New Roman" panose="02020603050405020304" pitchFamily="18" charset="0"/>
              </a:rPr>
              <a:t>  </a:t>
            </a:r>
            <a:r>
              <a:rPr lang="el-GR" altLang="el-GR" b="1" dirty="0">
                <a:solidFill>
                  <a:srgbClr val="8A0000"/>
                </a:solidFill>
                <a:latin typeface="+mn-lt"/>
                <a:cs typeface="Times New Roman" panose="02020603050405020304" pitchFamily="18" charset="0"/>
              </a:rPr>
              <a:t>Ανάλυση ούρων</a:t>
            </a:r>
          </a:p>
          <a:p>
            <a:pPr lvl="1" eaLnBrk="1" hangingPunct="1">
              <a:spcBef>
                <a:spcPct val="50000"/>
              </a:spcBef>
              <a:buFontTx/>
              <a:buChar char="­"/>
            </a:pPr>
            <a:r>
              <a:rPr lang="el-GR" altLang="el-GR" dirty="0">
                <a:latin typeface="+mn-lt"/>
                <a:cs typeface="Times New Roman" panose="02020603050405020304" pitchFamily="18" charset="0"/>
              </a:rPr>
              <a:t> Ποσότητα / ρυθμός διούρησης</a:t>
            </a:r>
          </a:p>
          <a:p>
            <a:pPr lvl="1" eaLnBrk="1" hangingPunct="1">
              <a:spcBef>
                <a:spcPct val="50000"/>
              </a:spcBef>
              <a:buFontTx/>
              <a:buChar char="­"/>
            </a:pPr>
            <a:r>
              <a:rPr lang="el-GR" altLang="el-GR" dirty="0">
                <a:latin typeface="+mn-lt"/>
                <a:cs typeface="Times New Roman" panose="02020603050405020304" pitchFamily="18" charset="0"/>
              </a:rPr>
              <a:t> Μικροσκοπική ανάλυση ούρων (ίζημα) </a:t>
            </a:r>
          </a:p>
          <a:p>
            <a:pPr lvl="1" eaLnBrk="1" hangingPunct="1">
              <a:spcBef>
                <a:spcPct val="50000"/>
              </a:spcBef>
              <a:buFontTx/>
              <a:buChar char="­"/>
            </a:pPr>
            <a:r>
              <a:rPr lang="el-GR" altLang="el-GR" dirty="0">
                <a:latin typeface="+mn-lt"/>
                <a:cs typeface="Times New Roman" panose="02020603050405020304" pitchFamily="18" charset="0"/>
              </a:rPr>
              <a:t> Βιοχημικοί δείκτες ούρων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l-GR" altLang="el-GR" dirty="0">
                <a:latin typeface="+mn-lt"/>
                <a:cs typeface="Times New Roman" panose="02020603050405020304" pitchFamily="18" charset="0"/>
              </a:rPr>
              <a:t>  </a:t>
            </a:r>
            <a:r>
              <a:rPr lang="el-GR" altLang="el-GR" b="1" dirty="0">
                <a:solidFill>
                  <a:srgbClr val="8A0000"/>
                </a:solidFill>
                <a:latin typeface="+mn-lt"/>
                <a:cs typeface="Times New Roman" panose="02020603050405020304" pitchFamily="18" charset="0"/>
              </a:rPr>
              <a:t>Απεικονιστική διερεύνηση ουροποιητικού</a:t>
            </a:r>
            <a:r>
              <a:rPr lang="el-GR" altLang="el-GR" dirty="0">
                <a:solidFill>
                  <a:srgbClr val="8A0000"/>
                </a:solidFill>
                <a:latin typeface="+mn-lt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buFontTx/>
              <a:buChar char="•"/>
            </a:pPr>
            <a:r>
              <a:rPr lang="el-GR" altLang="el-GR" dirty="0">
                <a:solidFill>
                  <a:srgbClr val="8A0000"/>
                </a:solidFill>
                <a:latin typeface="+mn-lt"/>
                <a:cs typeface="Times New Roman" panose="02020603050405020304" pitchFamily="18" charset="0"/>
              </a:rPr>
              <a:t>  </a:t>
            </a:r>
            <a:r>
              <a:rPr lang="el-GR" altLang="el-GR" b="1" dirty="0">
                <a:solidFill>
                  <a:srgbClr val="8A0000"/>
                </a:solidFill>
                <a:latin typeface="+mn-lt"/>
                <a:cs typeface="Times New Roman" panose="02020603050405020304" pitchFamily="18" charset="0"/>
              </a:rPr>
              <a:t>Βιοψία νεφρού</a:t>
            </a:r>
            <a:r>
              <a:rPr lang="el-GR" altLang="el-GR" i="1" dirty="0">
                <a:solidFill>
                  <a:srgbClr val="8A0000"/>
                </a:solidFill>
                <a:latin typeface="+mn-lt"/>
                <a:cs typeface="Times New Roman" panose="02020603050405020304" pitchFamily="18" charset="0"/>
              </a:rPr>
              <a:t>	</a:t>
            </a:r>
            <a:endParaRPr lang="en-US" altLang="el-GR" i="1" dirty="0">
              <a:solidFill>
                <a:srgbClr val="8A0000"/>
              </a:solidFill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01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827314" y="359229"/>
            <a:ext cx="7369629" cy="5124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Περίπτωση 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l-GR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l-G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l-GR" b="1" dirty="0"/>
              <a:t>Ατομικό Αναμνηστικό:</a:t>
            </a:r>
            <a:r>
              <a:rPr lang="el-GR" dirty="0"/>
              <a:t> </a:t>
            </a:r>
            <a:r>
              <a:rPr lang="el-GR" dirty="0" smtClean="0"/>
              <a:t>Ελεύθερο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endParaRPr lang="el-GR" dirty="0"/>
          </a:p>
          <a:p>
            <a:pPr algn="just">
              <a:lnSpc>
                <a:spcPct val="150000"/>
              </a:lnSpc>
            </a:pPr>
            <a:r>
              <a:rPr lang="el-GR" b="1" dirty="0"/>
              <a:t>Κληρονομικό </a:t>
            </a:r>
            <a:r>
              <a:rPr lang="el-GR" b="1" dirty="0" smtClean="0"/>
              <a:t>Αναμνηστικό </a:t>
            </a:r>
          </a:p>
          <a:p>
            <a:pPr algn="just">
              <a:lnSpc>
                <a:spcPct val="150000"/>
              </a:lnSpc>
            </a:pPr>
            <a:r>
              <a:rPr lang="el-GR" dirty="0" smtClean="0"/>
              <a:t>Μητέρα</a:t>
            </a:r>
            <a:r>
              <a:rPr lang="en-US" dirty="0" smtClean="0"/>
              <a:t>: </a:t>
            </a:r>
            <a:r>
              <a:rPr lang="el-GR" dirty="0" smtClean="0"/>
              <a:t>48 </a:t>
            </a:r>
            <a:r>
              <a:rPr lang="el-GR" dirty="0"/>
              <a:t>ετών με σακχαρώδη διαβήτη τύπου </a:t>
            </a:r>
            <a:r>
              <a:rPr lang="el-GR" dirty="0" smtClean="0"/>
              <a:t>Ι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l-GR" dirty="0" smtClean="0"/>
              <a:t>Πατέρας</a:t>
            </a:r>
            <a:r>
              <a:rPr lang="en-US" dirty="0" smtClean="0"/>
              <a:t>: </a:t>
            </a:r>
            <a:r>
              <a:rPr lang="el-GR" dirty="0" smtClean="0"/>
              <a:t>48 ετών</a:t>
            </a:r>
            <a:r>
              <a:rPr lang="en-US" dirty="0" smtClean="0"/>
              <a:t>,</a:t>
            </a:r>
            <a:r>
              <a:rPr lang="el-GR" dirty="0" smtClean="0"/>
              <a:t>υγιής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/>
              <a:t>A</a:t>
            </a:r>
            <a:r>
              <a:rPr lang="el-GR" dirty="0" err="1" smtClean="0"/>
              <a:t>δέλφια</a:t>
            </a:r>
            <a:r>
              <a:rPr lang="en-US" dirty="0" smtClean="0"/>
              <a:t> (-)</a:t>
            </a:r>
            <a:endParaRPr lang="el-GR" dirty="0" smtClean="0"/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l-GR" b="1" dirty="0" smtClean="0"/>
              <a:t>Συνήθειες και τρόπος ζωής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/>
              <a:t>A</a:t>
            </a:r>
            <a:r>
              <a:rPr lang="el-GR" dirty="0" err="1" smtClean="0"/>
              <a:t>λλεργίες</a:t>
            </a:r>
            <a:r>
              <a:rPr lang="el-GR" dirty="0" smtClean="0"/>
              <a:t> σε φάρμακα</a:t>
            </a:r>
            <a:r>
              <a:rPr lang="en-US" dirty="0" smtClean="0"/>
              <a:t> (-)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0102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827314" y="359229"/>
            <a:ext cx="7369629" cy="5124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Περίπτωση 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l-GR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l-G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l-GR" b="1" dirty="0"/>
              <a:t>Ατομικό Αναμνηστικό:</a:t>
            </a:r>
            <a:r>
              <a:rPr lang="el-GR" dirty="0"/>
              <a:t> </a:t>
            </a:r>
            <a:r>
              <a:rPr lang="el-GR" dirty="0" smtClean="0"/>
              <a:t>Ελεύθερο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endParaRPr lang="el-GR" dirty="0"/>
          </a:p>
          <a:p>
            <a:pPr algn="just">
              <a:lnSpc>
                <a:spcPct val="150000"/>
              </a:lnSpc>
            </a:pPr>
            <a:r>
              <a:rPr lang="el-GR" b="1" dirty="0"/>
              <a:t>Κληρονομικό </a:t>
            </a:r>
            <a:r>
              <a:rPr lang="el-GR" b="1" dirty="0" smtClean="0"/>
              <a:t>Αναμνηστικό </a:t>
            </a:r>
          </a:p>
          <a:p>
            <a:pPr algn="just">
              <a:lnSpc>
                <a:spcPct val="150000"/>
              </a:lnSpc>
            </a:pPr>
            <a:r>
              <a:rPr lang="el-GR" dirty="0" smtClean="0"/>
              <a:t>Μητέρα</a:t>
            </a:r>
            <a:r>
              <a:rPr lang="en-US" dirty="0" smtClean="0"/>
              <a:t>: </a:t>
            </a:r>
            <a:r>
              <a:rPr lang="el-GR" dirty="0" smtClean="0"/>
              <a:t>48 </a:t>
            </a:r>
            <a:r>
              <a:rPr lang="el-GR" dirty="0"/>
              <a:t>ετών με σακχαρώδη διαβήτη τύπου </a:t>
            </a:r>
            <a:r>
              <a:rPr lang="el-GR" dirty="0" smtClean="0"/>
              <a:t>Ι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l-GR" dirty="0" smtClean="0"/>
              <a:t>Πατέρας</a:t>
            </a:r>
            <a:r>
              <a:rPr lang="en-US" dirty="0" smtClean="0"/>
              <a:t>: </a:t>
            </a:r>
            <a:r>
              <a:rPr lang="el-GR" dirty="0" smtClean="0"/>
              <a:t>48 ετών</a:t>
            </a:r>
            <a:r>
              <a:rPr lang="en-US" dirty="0" smtClean="0"/>
              <a:t>,</a:t>
            </a:r>
            <a:r>
              <a:rPr lang="el-GR" dirty="0" smtClean="0"/>
              <a:t>υγιής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A</a:t>
            </a:r>
            <a:r>
              <a:rPr lang="el-GR" dirty="0" err="1" smtClean="0"/>
              <a:t>δέλφια</a:t>
            </a:r>
            <a:r>
              <a:rPr lang="en-US" dirty="0" smtClean="0"/>
              <a:t> (-)</a:t>
            </a:r>
            <a:endParaRPr lang="el-GR" dirty="0" smtClean="0"/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l-GR" b="1" dirty="0" smtClean="0"/>
              <a:t>Συνήθειες και τρόπος ζωής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A</a:t>
            </a:r>
            <a:r>
              <a:rPr lang="el-GR" dirty="0" err="1" smtClean="0"/>
              <a:t>λλεργίες</a:t>
            </a:r>
            <a:r>
              <a:rPr lang="el-GR" dirty="0" smtClean="0"/>
              <a:t> σε φάρμακα</a:t>
            </a:r>
            <a:r>
              <a:rPr lang="en-US" dirty="0" smtClean="0"/>
              <a:t> (-)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3910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772887" y="246742"/>
            <a:ext cx="7478486" cy="5955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Περίπτωση 2</a:t>
            </a:r>
            <a:endParaRPr lang="el-G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l-G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l-GR" b="1" dirty="0"/>
              <a:t>Ανασκόπηση </a:t>
            </a:r>
            <a:r>
              <a:rPr lang="el-GR" b="1" dirty="0" smtClean="0"/>
              <a:t>συστημάτων</a:t>
            </a:r>
            <a:endParaRPr lang="en-US" b="1" dirty="0" smtClean="0"/>
          </a:p>
          <a:p>
            <a:pPr algn="just">
              <a:lnSpc>
                <a:spcPct val="150000"/>
              </a:lnSpc>
            </a:pPr>
            <a:r>
              <a:rPr lang="el-GR" dirty="0" smtClean="0"/>
              <a:t>Αδυναμία κινήσεως κάτω άκρων</a:t>
            </a:r>
          </a:p>
          <a:p>
            <a:pPr algn="just">
              <a:lnSpc>
                <a:spcPct val="150000"/>
              </a:lnSpc>
            </a:pPr>
            <a:r>
              <a:rPr lang="el-GR" dirty="0" smtClean="0"/>
              <a:t>Άλγος </a:t>
            </a:r>
            <a:r>
              <a:rPr lang="el-GR" dirty="0"/>
              <a:t>οσφύος και κάτω </a:t>
            </a:r>
            <a:r>
              <a:rPr lang="el-GR" dirty="0" smtClean="0"/>
              <a:t>άκρων </a:t>
            </a:r>
          </a:p>
          <a:p>
            <a:pPr algn="just">
              <a:lnSpc>
                <a:spcPct val="150000"/>
              </a:lnSpc>
            </a:pPr>
            <a:r>
              <a:rPr lang="el-GR" dirty="0"/>
              <a:t>Δ</a:t>
            </a:r>
            <a:r>
              <a:rPr lang="el-GR" dirty="0" smtClean="0"/>
              <a:t>ιάχυτο </a:t>
            </a:r>
            <a:r>
              <a:rPr lang="el-GR" dirty="0"/>
              <a:t>κοιλιακό άλγος με εμφανές αιμάτωμα </a:t>
            </a:r>
            <a:r>
              <a:rPr lang="el-GR" dirty="0" smtClean="0"/>
              <a:t>αριστερής </a:t>
            </a:r>
          </a:p>
          <a:p>
            <a:pPr algn="just">
              <a:lnSpc>
                <a:spcPct val="150000"/>
              </a:lnSpc>
            </a:pPr>
            <a:r>
              <a:rPr lang="el-GR" dirty="0" smtClean="0"/>
              <a:t>πλάγιας </a:t>
            </a:r>
            <a:r>
              <a:rPr lang="el-GR" dirty="0"/>
              <a:t>κοιλιακής </a:t>
            </a:r>
            <a:r>
              <a:rPr lang="el-GR" dirty="0" smtClean="0"/>
              <a:t>χώρας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endParaRPr lang="el-GR" dirty="0"/>
          </a:p>
          <a:p>
            <a:pPr algn="just">
              <a:lnSpc>
                <a:spcPct val="150000"/>
              </a:lnSpc>
            </a:pPr>
            <a:r>
              <a:rPr lang="el-GR" b="1" dirty="0"/>
              <a:t>Αντικειμενική </a:t>
            </a:r>
            <a:r>
              <a:rPr lang="el-GR" b="1" dirty="0" smtClean="0"/>
              <a:t>εξέταση </a:t>
            </a:r>
          </a:p>
          <a:p>
            <a:pPr algn="just">
              <a:lnSpc>
                <a:spcPct val="150000"/>
              </a:lnSpc>
            </a:pPr>
            <a:r>
              <a:rPr lang="el-GR" dirty="0"/>
              <a:t>ΑΠ: 78/60 </a:t>
            </a:r>
            <a:r>
              <a:rPr lang="en-US" dirty="0"/>
              <a:t>mmHg</a:t>
            </a:r>
            <a:r>
              <a:rPr lang="el-GR" dirty="0"/>
              <a:t> / </a:t>
            </a:r>
            <a:r>
              <a:rPr lang="el-GR" dirty="0" err="1"/>
              <a:t>σφύξεις</a:t>
            </a:r>
            <a:r>
              <a:rPr lang="el-GR" dirty="0"/>
              <a:t>: 122/</a:t>
            </a:r>
            <a:r>
              <a:rPr lang="en-US" dirty="0"/>
              <a:t>min</a:t>
            </a:r>
            <a:r>
              <a:rPr lang="el-GR" dirty="0"/>
              <a:t>, Θ: 35,2</a:t>
            </a:r>
            <a:r>
              <a:rPr lang="el-GR" baseline="30000" dirty="0"/>
              <a:t>ο</a:t>
            </a:r>
            <a:r>
              <a:rPr lang="en-US" dirty="0"/>
              <a:t>C</a:t>
            </a:r>
            <a:r>
              <a:rPr lang="el-GR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el-GR" dirty="0" smtClean="0"/>
              <a:t>Ωχρός </a:t>
            </a:r>
            <a:r>
              <a:rPr lang="el-GR" dirty="0"/>
              <a:t>και κάθιδρος, </a:t>
            </a:r>
            <a:r>
              <a:rPr lang="el-GR" dirty="0" smtClean="0"/>
              <a:t>με ικανοποιητικό </a:t>
            </a:r>
            <a:r>
              <a:rPr lang="el-GR" dirty="0"/>
              <a:t>επίπεδο </a:t>
            </a:r>
            <a:r>
              <a:rPr lang="el-GR" dirty="0" smtClean="0"/>
              <a:t>συνείδησης</a:t>
            </a:r>
          </a:p>
          <a:p>
            <a:pPr algn="just">
              <a:lnSpc>
                <a:spcPct val="150000"/>
              </a:lnSpc>
            </a:pPr>
            <a:r>
              <a:rPr lang="el-GR" dirty="0" smtClean="0"/>
              <a:t>Διάχυτη ευαισθησία με τάση στην κοιλία</a:t>
            </a:r>
          </a:p>
          <a:p>
            <a:pPr algn="just">
              <a:lnSpc>
                <a:spcPct val="150000"/>
              </a:lnSpc>
            </a:pPr>
            <a:r>
              <a:rPr lang="el-GR" dirty="0" smtClean="0"/>
              <a:t>Εκτεταμένη ρήξη </a:t>
            </a:r>
            <a:r>
              <a:rPr lang="el-GR" dirty="0"/>
              <a:t>περινέου 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214620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772887" y="627742"/>
            <a:ext cx="747848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Περίπτωση 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l-GR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l-G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l-GR" b="1" dirty="0"/>
              <a:t>Βασικές εργαστηριακές εξετάσεις: </a:t>
            </a:r>
            <a:endParaRPr lang="el-GR" b="1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Hct</a:t>
            </a:r>
            <a:r>
              <a:rPr lang="el-GR" dirty="0"/>
              <a:t>: 20,4%, </a:t>
            </a:r>
            <a:r>
              <a:rPr lang="en-US" dirty="0" err="1"/>
              <a:t>Hb</a:t>
            </a:r>
            <a:r>
              <a:rPr lang="el-GR" dirty="0"/>
              <a:t> 6,8 </a:t>
            </a:r>
            <a:r>
              <a:rPr lang="en-US" dirty="0"/>
              <a:t>g</a:t>
            </a:r>
            <a:r>
              <a:rPr lang="el-GR" dirty="0"/>
              <a:t>/</a:t>
            </a:r>
            <a:r>
              <a:rPr lang="en-US" dirty="0" smtClean="0"/>
              <a:t>dl</a:t>
            </a:r>
            <a:endParaRPr lang="el-GR" dirty="0" smtClean="0"/>
          </a:p>
          <a:p>
            <a:pPr>
              <a:lnSpc>
                <a:spcPct val="150000"/>
              </a:lnSpc>
            </a:pPr>
            <a:r>
              <a:rPr lang="el-GR" dirty="0" smtClean="0"/>
              <a:t>Σάκχαρο</a:t>
            </a:r>
            <a:r>
              <a:rPr lang="el-GR" dirty="0"/>
              <a:t>: 92 </a:t>
            </a:r>
            <a:r>
              <a:rPr lang="en-US" dirty="0"/>
              <a:t>mg</a:t>
            </a:r>
            <a:r>
              <a:rPr lang="el-GR" dirty="0"/>
              <a:t>/</a:t>
            </a:r>
            <a:r>
              <a:rPr lang="en-US" dirty="0" err="1"/>
              <a:t>dL</a:t>
            </a:r>
            <a:r>
              <a:rPr lang="el-GR" dirty="0"/>
              <a:t>, ουρία: 55 </a:t>
            </a:r>
            <a:r>
              <a:rPr lang="en-US" dirty="0"/>
              <a:t>mg</a:t>
            </a:r>
            <a:r>
              <a:rPr lang="el-GR" dirty="0"/>
              <a:t>/</a:t>
            </a:r>
            <a:r>
              <a:rPr lang="en-US" dirty="0"/>
              <a:t>dl</a:t>
            </a:r>
            <a:r>
              <a:rPr lang="el-GR" dirty="0"/>
              <a:t>, </a:t>
            </a:r>
            <a:r>
              <a:rPr lang="el-GR" dirty="0" err="1"/>
              <a:t>κρεατινίνη</a:t>
            </a:r>
            <a:r>
              <a:rPr lang="el-GR" dirty="0"/>
              <a:t>: 1.0 </a:t>
            </a:r>
            <a:r>
              <a:rPr lang="en-US" dirty="0"/>
              <a:t>mg</a:t>
            </a:r>
            <a:r>
              <a:rPr lang="el-GR" dirty="0"/>
              <a:t>/</a:t>
            </a:r>
            <a:r>
              <a:rPr lang="en-US" dirty="0" smtClean="0"/>
              <a:t>dl</a:t>
            </a:r>
            <a:r>
              <a:rPr lang="el-GR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el-GR" dirty="0" smtClean="0"/>
              <a:t>νάτριο</a:t>
            </a:r>
            <a:r>
              <a:rPr lang="el-GR" dirty="0"/>
              <a:t>: 143 </a:t>
            </a:r>
            <a:r>
              <a:rPr lang="en-US" dirty="0" err="1"/>
              <a:t>mEq</a:t>
            </a:r>
            <a:r>
              <a:rPr lang="el-GR" dirty="0"/>
              <a:t>/</a:t>
            </a:r>
            <a:r>
              <a:rPr lang="en-US" dirty="0"/>
              <a:t>L</a:t>
            </a:r>
            <a:r>
              <a:rPr lang="el-GR" dirty="0"/>
              <a:t>, κάλιο: 5.4 </a:t>
            </a:r>
            <a:r>
              <a:rPr lang="en-US" dirty="0" err="1"/>
              <a:t>mEq</a:t>
            </a:r>
            <a:r>
              <a:rPr lang="el-GR" dirty="0"/>
              <a:t>/</a:t>
            </a:r>
            <a:r>
              <a:rPr lang="en-US" dirty="0"/>
              <a:t>L</a:t>
            </a:r>
            <a:r>
              <a:rPr lang="el-G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7741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794658" y="1182914"/>
            <a:ext cx="7478486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Περίπτωση 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l-GR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200000"/>
              </a:lnSpc>
              <a:spcAft>
                <a:spcPts val="0"/>
              </a:spcAft>
            </a:pPr>
            <a:endParaRPr lang="el-G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el-GR" sz="2400" b="1" dirty="0"/>
              <a:t>Τρέχουσα </a:t>
            </a:r>
            <a:r>
              <a:rPr lang="el-GR" sz="2400" b="1" dirty="0" smtClean="0"/>
              <a:t>διάγνωση</a:t>
            </a:r>
            <a:endParaRPr lang="el-GR" sz="2400" dirty="0" smtClean="0"/>
          </a:p>
          <a:p>
            <a:pPr algn="ctr">
              <a:lnSpc>
                <a:spcPct val="200000"/>
              </a:lnSpc>
            </a:pPr>
            <a:r>
              <a:rPr lang="el-GR" dirty="0" err="1" smtClean="0"/>
              <a:t>Πολυτραυματίας</a:t>
            </a:r>
            <a:r>
              <a:rPr lang="el-GR" dirty="0" smtClean="0"/>
              <a:t> </a:t>
            </a:r>
            <a:r>
              <a:rPr lang="el-GR" dirty="0"/>
              <a:t>με πιθανή ρήξη </a:t>
            </a:r>
            <a:endParaRPr lang="el-GR" dirty="0" smtClean="0"/>
          </a:p>
          <a:p>
            <a:pPr algn="ctr">
              <a:lnSpc>
                <a:spcPct val="200000"/>
              </a:lnSpc>
            </a:pPr>
            <a:r>
              <a:rPr lang="el-GR" dirty="0" smtClean="0"/>
              <a:t>συμπαγούς </a:t>
            </a:r>
            <a:r>
              <a:rPr lang="el-GR" dirty="0"/>
              <a:t>ή κοίλου σπλάγχνου </a:t>
            </a:r>
          </a:p>
        </p:txBody>
      </p:sp>
    </p:spTree>
    <p:extLst>
      <p:ext uri="{BB962C8B-B14F-4D97-AF65-F5344CB8AC3E}">
        <p14:creationId xmlns:p14="http://schemas.microsoft.com/office/powerpoint/2010/main" val="234543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595086" y="627743"/>
            <a:ext cx="7870371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Περίπτωση 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l-GR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endParaRPr lang="el-GR" sz="1600" dirty="0" smtClean="0"/>
          </a:p>
          <a:p>
            <a:pPr>
              <a:spcBef>
                <a:spcPts val="600"/>
              </a:spcBef>
            </a:pPr>
            <a:r>
              <a:rPr lang="el-GR" sz="1600" b="1" dirty="0" smtClean="0"/>
              <a:t>Πορεία νόσου</a:t>
            </a:r>
          </a:p>
          <a:p>
            <a:pPr>
              <a:spcBef>
                <a:spcPts val="600"/>
              </a:spcBef>
            </a:pPr>
            <a:endParaRPr lang="el-GR" sz="1600" b="1" dirty="0" smtClean="0"/>
          </a:p>
          <a:p>
            <a:pPr>
              <a:spcBef>
                <a:spcPts val="600"/>
              </a:spcBef>
            </a:pPr>
            <a:r>
              <a:rPr lang="el-GR" dirty="0" smtClean="0"/>
              <a:t>- Κάταγμα </a:t>
            </a:r>
            <a:r>
              <a:rPr lang="el-GR" dirty="0"/>
              <a:t>λεκάνης</a:t>
            </a:r>
            <a:r>
              <a:rPr lang="el-GR" b="1" dirty="0"/>
              <a:t> </a:t>
            </a:r>
            <a:r>
              <a:rPr lang="el-GR" dirty="0"/>
              <a:t>με μεγάλο διαχωρισμό της ηβικής σύμφυσης, </a:t>
            </a:r>
            <a:endParaRPr lang="el-GR" dirty="0" smtClean="0"/>
          </a:p>
          <a:p>
            <a:pPr>
              <a:spcBef>
                <a:spcPts val="600"/>
              </a:spcBef>
            </a:pPr>
            <a:r>
              <a:rPr lang="el-GR" dirty="0" smtClean="0"/>
              <a:t>- </a:t>
            </a:r>
            <a:r>
              <a:rPr lang="el-GR" dirty="0" err="1" smtClean="0"/>
              <a:t>Επιπλεγμένο</a:t>
            </a:r>
            <a:r>
              <a:rPr lang="el-GR" dirty="0" smtClean="0"/>
              <a:t> </a:t>
            </a:r>
            <a:r>
              <a:rPr lang="el-GR" dirty="0"/>
              <a:t>κάταγμα αριστερού μηριαίου και διπλό κάταγμα δεξιού </a:t>
            </a:r>
            <a:r>
              <a:rPr lang="el-GR" dirty="0" smtClean="0"/>
              <a:t>μηριαίου</a:t>
            </a:r>
          </a:p>
          <a:p>
            <a:pPr>
              <a:spcBef>
                <a:spcPts val="600"/>
              </a:spcBef>
            </a:pPr>
            <a:r>
              <a:rPr lang="el-GR" dirty="0" smtClean="0"/>
              <a:t>- Κάταγμα </a:t>
            </a:r>
            <a:r>
              <a:rPr lang="el-GR" dirty="0"/>
              <a:t>δεξιάς κερκίδας και εξάρθρωση δεξιού </a:t>
            </a:r>
            <a:r>
              <a:rPr lang="el-GR" dirty="0" smtClean="0"/>
              <a:t>αγκώνα</a:t>
            </a:r>
            <a:endParaRPr lang="el-GR" dirty="0"/>
          </a:p>
          <a:p>
            <a:pPr>
              <a:spcBef>
                <a:spcPts val="600"/>
              </a:spcBef>
            </a:pPr>
            <a:r>
              <a:rPr lang="el-GR" dirty="0" smtClean="0"/>
              <a:t>- Επείγουσα </a:t>
            </a:r>
            <a:r>
              <a:rPr lang="el-GR" dirty="0" err="1" smtClean="0"/>
              <a:t>λαπαροτομή</a:t>
            </a:r>
            <a:r>
              <a:rPr lang="en-US" dirty="0" smtClean="0"/>
              <a:t>: </a:t>
            </a:r>
            <a:r>
              <a:rPr lang="el-GR" dirty="0" err="1" smtClean="0"/>
              <a:t>Σπληνεκτομή</a:t>
            </a:r>
            <a:r>
              <a:rPr lang="el-GR" dirty="0" smtClean="0"/>
              <a:t> </a:t>
            </a:r>
            <a:r>
              <a:rPr lang="el-GR" dirty="0"/>
              <a:t>και αριστερή νεφρεκτομή λόγω </a:t>
            </a:r>
            <a:endParaRPr lang="el-GR" dirty="0" smtClean="0"/>
          </a:p>
          <a:p>
            <a:pPr>
              <a:spcBef>
                <a:spcPts val="600"/>
              </a:spcBef>
            </a:pPr>
            <a:r>
              <a:rPr lang="el-GR" dirty="0" smtClean="0"/>
              <a:t>  πολλαπλών ρήξεων</a:t>
            </a:r>
            <a:r>
              <a:rPr lang="el-GR" dirty="0"/>
              <a:t>. </a:t>
            </a:r>
            <a:r>
              <a:rPr lang="el-GR" dirty="0" smtClean="0"/>
              <a:t>Χειρουργικός </a:t>
            </a:r>
            <a:r>
              <a:rPr lang="el-GR" dirty="0"/>
              <a:t>καθαρισμός του τραύματος του περινέου. </a:t>
            </a:r>
          </a:p>
          <a:p>
            <a:pPr>
              <a:spcBef>
                <a:spcPts val="600"/>
              </a:spcBef>
            </a:pP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344203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587829" y="464457"/>
            <a:ext cx="7870371" cy="497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Περίπτωση 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l-GR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endParaRPr lang="el-GR" sz="1600" dirty="0" smtClean="0"/>
          </a:p>
          <a:p>
            <a:pPr>
              <a:spcBef>
                <a:spcPts val="600"/>
              </a:spcBef>
            </a:pPr>
            <a:r>
              <a:rPr lang="el-GR" sz="1600" b="1" dirty="0" smtClean="0"/>
              <a:t>Πορεία νόσου</a:t>
            </a:r>
          </a:p>
          <a:p>
            <a:pPr>
              <a:spcBef>
                <a:spcPts val="600"/>
              </a:spcBef>
            </a:pPr>
            <a:endParaRPr lang="el-GR" sz="1600" dirty="0" smtClean="0"/>
          </a:p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el-GR" sz="1600" dirty="0" smtClean="0"/>
              <a:t>Στο </a:t>
            </a:r>
            <a:r>
              <a:rPr lang="el-GR" sz="1600" dirty="0"/>
              <a:t>τέλος της </a:t>
            </a:r>
            <a:r>
              <a:rPr lang="el-GR" sz="1600" dirty="0" smtClean="0"/>
              <a:t>επέμβασης είχε </a:t>
            </a:r>
            <a:r>
              <a:rPr lang="el-GR" sz="1600" dirty="0"/>
              <a:t>λάβει συνολικά 20 μονάδες συμπυκνωμένα ερυθρά και </a:t>
            </a:r>
            <a:r>
              <a:rPr lang="el-GR" sz="1600" dirty="0" smtClean="0"/>
              <a:t>6</a:t>
            </a:r>
            <a:r>
              <a:rPr lang="en-US" sz="1600" dirty="0" smtClean="0"/>
              <a:t> </a:t>
            </a:r>
            <a:r>
              <a:rPr lang="el-GR" sz="1600" dirty="0" smtClean="0"/>
              <a:t>μονάδες </a:t>
            </a:r>
            <a:r>
              <a:rPr lang="el-GR" sz="1600" dirty="0"/>
              <a:t>πλάσμα. Η αρτηριακή του πίεση ήταν 100/80mmHg και η διούρησή </a:t>
            </a:r>
            <a:r>
              <a:rPr lang="el-GR" sz="1600" dirty="0" smtClean="0"/>
              <a:t>του</a:t>
            </a:r>
            <a:r>
              <a:rPr lang="en-US" sz="1600" dirty="0" smtClean="0"/>
              <a:t> </a:t>
            </a:r>
            <a:r>
              <a:rPr lang="el-GR" sz="1600" dirty="0" smtClean="0"/>
              <a:t>ικανοποιητική.</a:t>
            </a:r>
            <a:r>
              <a:rPr lang="en-US" sz="1600" dirty="0"/>
              <a:t> </a:t>
            </a:r>
            <a:r>
              <a:rPr lang="el-GR" sz="1600" dirty="0" smtClean="0"/>
              <a:t>Την </a:t>
            </a:r>
            <a:r>
              <a:rPr lang="el-GR" sz="1600" dirty="0"/>
              <a:t>επόμενη μέρα, το δεξί κάτω άκρο του ασθενούς ήταν ωχρό, ψυχρό, χωρίς ψηλαφητές </a:t>
            </a:r>
            <a:r>
              <a:rPr lang="el-GR" sz="1600" dirty="0" err="1"/>
              <a:t>σφύξεις</a:t>
            </a:r>
            <a:r>
              <a:rPr lang="el-GR" sz="1600" dirty="0"/>
              <a:t> και </a:t>
            </a:r>
            <a:r>
              <a:rPr lang="el-GR" sz="1600" dirty="0" smtClean="0"/>
              <a:t>παρουσίαζε απουσία </a:t>
            </a:r>
            <a:r>
              <a:rPr lang="el-GR" sz="1600" dirty="0"/>
              <a:t>αισθητικότητας και κινητικότητας. </a:t>
            </a:r>
            <a:endParaRPr lang="el-GR" sz="1600" dirty="0" smtClean="0"/>
          </a:p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el-GR" sz="1600" dirty="0" smtClean="0"/>
              <a:t>Η </a:t>
            </a:r>
            <a:r>
              <a:rPr lang="el-GR" sz="1600" dirty="0"/>
              <a:t>διούρησή του είχε μειωθεί σε λιγότερο από 5ml/ώρα παρά τη διατήρηση της </a:t>
            </a:r>
            <a:r>
              <a:rPr lang="el-GR" sz="1600" dirty="0" smtClean="0"/>
              <a:t>κεντρικής</a:t>
            </a:r>
            <a:r>
              <a:rPr lang="en-US" sz="1600" dirty="0" smtClean="0"/>
              <a:t> </a:t>
            </a:r>
            <a:r>
              <a:rPr lang="el-GR" sz="1600" dirty="0" smtClean="0"/>
              <a:t>φλεβικής </a:t>
            </a:r>
            <a:r>
              <a:rPr lang="el-GR" sz="1600" dirty="0"/>
              <a:t>πίεσης σταθερά άνω των 8cm. </a:t>
            </a:r>
            <a:endParaRPr lang="el-GR" sz="1600" dirty="0" smtClean="0"/>
          </a:p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el-GR" sz="1600" dirty="0" smtClean="0"/>
              <a:t>Από </a:t>
            </a:r>
            <a:r>
              <a:rPr lang="el-GR" sz="1600" dirty="0"/>
              <a:t>τον εργαστηριακό έλεγχο: Κ: 7.4mmol/l, ουρία: 104mg/</a:t>
            </a:r>
            <a:r>
              <a:rPr lang="el-GR" sz="1600" dirty="0" err="1"/>
              <a:t>dl</a:t>
            </a:r>
            <a:r>
              <a:rPr lang="el-GR" sz="1600" dirty="0"/>
              <a:t>, </a:t>
            </a:r>
            <a:r>
              <a:rPr lang="el-GR" sz="1600" dirty="0" err="1"/>
              <a:t>κρεατινίνη</a:t>
            </a:r>
            <a:r>
              <a:rPr lang="el-GR" sz="1600" dirty="0" smtClean="0"/>
              <a:t>: 2,3</a:t>
            </a:r>
            <a:r>
              <a:rPr lang="en-US" sz="1600" dirty="0" smtClean="0"/>
              <a:t>mg/dl</a:t>
            </a:r>
            <a:r>
              <a:rPr lang="el-GR" sz="1600" dirty="0" smtClean="0"/>
              <a:t> </a:t>
            </a:r>
            <a:r>
              <a:rPr lang="el-GR" sz="1600" dirty="0"/>
              <a:t>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el-GR" sz="1600" dirty="0"/>
              <a:t>Το ΗΚΓ ανέδειξε οξυκόρυφα Τ</a:t>
            </a:r>
            <a:r>
              <a:rPr lang="el-GR" sz="1600" dirty="0" smtClean="0"/>
              <a:t>.</a:t>
            </a:r>
            <a:endParaRPr lang="el-GR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36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794658" y="1182914"/>
            <a:ext cx="7478486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Περίπτωση 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US" sz="2800" b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endParaRPr lang="el-G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50000"/>
              </a:lnSpc>
            </a:pPr>
            <a:r>
              <a:rPr lang="el-GR" sz="2400" b="1" dirty="0"/>
              <a:t>Ποιες είναι οι προτεραιότητες </a:t>
            </a:r>
            <a:endParaRPr lang="en-US" sz="2400" b="1" dirty="0" smtClean="0"/>
          </a:p>
          <a:p>
            <a:pPr lvl="0" algn="ctr">
              <a:lnSpc>
                <a:spcPct val="150000"/>
              </a:lnSpc>
            </a:pPr>
            <a:r>
              <a:rPr lang="el-GR" sz="2400" b="1" dirty="0" smtClean="0"/>
              <a:t>στην </a:t>
            </a:r>
            <a:r>
              <a:rPr lang="el-GR" sz="2400" b="1" dirty="0"/>
              <a:t>αντιμετώπιση </a:t>
            </a:r>
            <a:r>
              <a:rPr lang="el-GR" sz="2400" b="1" dirty="0" smtClean="0"/>
              <a:t>του </a:t>
            </a:r>
            <a:r>
              <a:rPr lang="el-GR" sz="2400" b="1" dirty="0"/>
              <a:t>ασθενούς;</a:t>
            </a:r>
          </a:p>
        </p:txBody>
      </p:sp>
    </p:spTree>
    <p:extLst>
      <p:ext uri="{BB962C8B-B14F-4D97-AF65-F5344CB8AC3E}">
        <p14:creationId xmlns:p14="http://schemas.microsoft.com/office/powerpoint/2010/main" val="89029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794658" y="293914"/>
            <a:ext cx="7478486" cy="58292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Περίπτωση 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</a:p>
          <a:p>
            <a:pPr lvl="0" algn="ctr">
              <a:lnSpc>
                <a:spcPct val="150000"/>
              </a:lnSpc>
            </a:pPr>
            <a:r>
              <a:rPr lang="el-GR" sz="2000" b="1" dirty="0"/>
              <a:t>Ποιες είναι οι προτεραιότητες </a:t>
            </a:r>
            <a:r>
              <a:rPr lang="el-GR" sz="2000" b="1" dirty="0" smtClean="0"/>
              <a:t>στην </a:t>
            </a:r>
            <a:r>
              <a:rPr lang="el-GR" sz="2000" b="1" dirty="0"/>
              <a:t>αντιμετώπιση </a:t>
            </a:r>
            <a:r>
              <a:rPr lang="el-GR" sz="2000" b="1" dirty="0" smtClean="0"/>
              <a:t>του </a:t>
            </a:r>
            <a:r>
              <a:rPr lang="el-GR" sz="2000" b="1" dirty="0"/>
              <a:t>ασθενούς</a:t>
            </a:r>
            <a:r>
              <a:rPr lang="el-GR" sz="2000" b="1" dirty="0" smtClean="0"/>
              <a:t>;</a:t>
            </a:r>
          </a:p>
          <a:p>
            <a:pPr lvl="0" algn="ctr">
              <a:lnSpc>
                <a:spcPct val="150000"/>
              </a:lnSpc>
            </a:pPr>
            <a:endParaRPr lang="en-US" sz="2000" b="1" dirty="0" smtClean="0"/>
          </a:p>
          <a:p>
            <a:pPr lvl="0">
              <a:lnSpc>
                <a:spcPct val="150000"/>
              </a:lnSpc>
            </a:pPr>
            <a:r>
              <a:rPr lang="el-GR" dirty="0" smtClean="0"/>
              <a:t>- Διόρθωση </a:t>
            </a:r>
            <a:r>
              <a:rPr lang="el-GR" b="1" dirty="0" err="1" smtClean="0">
                <a:solidFill>
                  <a:srgbClr val="8A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υπερκαλιαιμίας</a:t>
            </a:r>
            <a:r>
              <a:rPr lang="el-GR" dirty="0" smtClean="0"/>
              <a:t> που προκάλεσε ΗΚΓ αλλοιώσεις</a:t>
            </a:r>
          </a:p>
          <a:p>
            <a:pPr lvl="0">
              <a:lnSpc>
                <a:spcPct val="150000"/>
              </a:lnSpc>
            </a:pPr>
            <a:r>
              <a:rPr lang="el-GR" dirty="0"/>
              <a:t> </a:t>
            </a:r>
            <a:r>
              <a:rPr lang="el-GR" dirty="0" smtClean="0"/>
              <a:t> </a:t>
            </a:r>
            <a:r>
              <a:rPr lang="el-GR" b="1" dirty="0" smtClean="0">
                <a:solidFill>
                  <a:srgbClr val="8A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Κίνδυνος αρρυθμιών, καρδιακής ανακοπής</a:t>
            </a:r>
          </a:p>
          <a:p>
            <a:pPr lvl="0">
              <a:lnSpc>
                <a:spcPct val="150000"/>
              </a:lnSpc>
            </a:pPr>
            <a:r>
              <a:rPr lang="el-GR" dirty="0" smtClean="0"/>
              <a:t>- Ο ασθενής έχει </a:t>
            </a:r>
            <a:r>
              <a:rPr lang="el-GR" dirty="0" err="1" smtClean="0"/>
              <a:t>υπερκαλιαιμία</a:t>
            </a:r>
            <a:r>
              <a:rPr lang="el-GR" dirty="0" smtClean="0"/>
              <a:t> λόγω </a:t>
            </a:r>
            <a:r>
              <a:rPr lang="el-GR" dirty="0" err="1" smtClean="0"/>
              <a:t>ιστικής</a:t>
            </a:r>
            <a:r>
              <a:rPr lang="el-GR" dirty="0" smtClean="0"/>
              <a:t> καταστροφής &amp; ταυτόχρονης αδυναμίας των νεφρών να αποβάλλουν το κάλιο</a:t>
            </a:r>
          </a:p>
          <a:p>
            <a:pPr marL="285750" lvl="0" indent="-285750">
              <a:lnSpc>
                <a:spcPct val="150000"/>
              </a:lnSpc>
              <a:buFontTx/>
              <a:buChar char="-"/>
            </a:pPr>
            <a:r>
              <a:rPr lang="el-GR" dirty="0" smtClean="0"/>
              <a:t>Αντιμετώπιση</a:t>
            </a:r>
          </a:p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en-US" dirty="0" smtClean="0"/>
              <a:t>	- </a:t>
            </a:r>
            <a:r>
              <a:rPr lang="el-GR" dirty="0" smtClean="0"/>
              <a:t>Χορήγηση </a:t>
            </a:r>
            <a:r>
              <a:rPr lang="en-US" dirty="0"/>
              <a:t>Ca</a:t>
            </a:r>
            <a:r>
              <a:rPr lang="en-US" baseline="30000" dirty="0"/>
              <a:t>++</a:t>
            </a:r>
            <a:endParaRPr lang="en-US" dirty="0"/>
          </a:p>
          <a:p>
            <a:pPr lvl="2">
              <a:lnSpc>
                <a:spcPct val="80000"/>
              </a:lnSpc>
              <a:spcBef>
                <a:spcPts val="600"/>
              </a:spcBef>
            </a:pPr>
            <a:r>
              <a:rPr lang="en-US" dirty="0" smtClean="0"/>
              <a:t>- </a:t>
            </a:r>
            <a:r>
              <a:rPr lang="el-GR" dirty="0" err="1" smtClean="0"/>
              <a:t>Διττανθρακικά</a:t>
            </a:r>
            <a:endParaRPr lang="el-GR" dirty="0"/>
          </a:p>
          <a:p>
            <a:pPr lvl="2">
              <a:lnSpc>
                <a:spcPct val="80000"/>
              </a:lnSpc>
              <a:spcBef>
                <a:spcPts val="600"/>
              </a:spcBef>
            </a:pPr>
            <a:r>
              <a:rPr lang="en-US" dirty="0" smtClean="0"/>
              <a:t>  </a:t>
            </a:r>
            <a:r>
              <a:rPr lang="el-GR" dirty="0" smtClean="0"/>
              <a:t>Ινσουλίνη </a:t>
            </a:r>
            <a:r>
              <a:rPr lang="el-GR" dirty="0"/>
              <a:t>+ Γλυκόζη</a:t>
            </a:r>
          </a:p>
          <a:p>
            <a:pPr lvl="2">
              <a:lnSpc>
                <a:spcPct val="80000"/>
              </a:lnSpc>
              <a:spcBef>
                <a:spcPts val="600"/>
              </a:spcBef>
            </a:pPr>
            <a:r>
              <a:rPr lang="en-US" dirty="0" smtClean="0"/>
              <a:t>  </a:t>
            </a:r>
            <a:r>
              <a:rPr lang="el-GR" dirty="0" smtClean="0"/>
              <a:t>β2 </a:t>
            </a:r>
            <a:r>
              <a:rPr lang="el-GR" dirty="0"/>
              <a:t>– αγωνιστές</a:t>
            </a:r>
          </a:p>
          <a:p>
            <a:pPr lvl="2">
              <a:lnSpc>
                <a:spcPct val="80000"/>
              </a:lnSpc>
              <a:spcBef>
                <a:spcPts val="600"/>
              </a:spcBef>
            </a:pPr>
            <a:r>
              <a:rPr lang="en-US" dirty="0" smtClean="0"/>
              <a:t>- </a:t>
            </a:r>
            <a:r>
              <a:rPr lang="el-GR" dirty="0" smtClean="0"/>
              <a:t>Διουρητικά</a:t>
            </a:r>
            <a:endParaRPr lang="el-GR" dirty="0"/>
          </a:p>
          <a:p>
            <a:pPr lvl="2">
              <a:lnSpc>
                <a:spcPct val="80000"/>
              </a:lnSpc>
              <a:spcBef>
                <a:spcPts val="600"/>
              </a:spcBef>
            </a:pPr>
            <a:r>
              <a:rPr lang="en-US" dirty="0" smtClean="0"/>
              <a:t>  </a:t>
            </a:r>
            <a:r>
              <a:rPr lang="el-GR" dirty="0" err="1" smtClean="0"/>
              <a:t>Ιοντοανταλλακτικές</a:t>
            </a:r>
            <a:r>
              <a:rPr lang="el-GR" dirty="0" smtClean="0"/>
              <a:t> </a:t>
            </a:r>
            <a:r>
              <a:rPr lang="el-GR" dirty="0"/>
              <a:t>ρητίνες</a:t>
            </a:r>
          </a:p>
          <a:p>
            <a:pPr lvl="2">
              <a:lnSpc>
                <a:spcPct val="80000"/>
              </a:lnSpc>
              <a:spcBef>
                <a:spcPts val="600"/>
              </a:spcBef>
            </a:pPr>
            <a:r>
              <a:rPr lang="en-US" dirty="0" smtClean="0"/>
              <a:t>  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Αιμοκάθαρση σε ασθενείς με </a:t>
            </a:r>
            <a:r>
              <a:rPr lang="el-G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ολιγουρία</a:t>
            </a:r>
            <a:r>
              <a:rPr lang="el-G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el-G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ανουρία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254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794658" y="1182914"/>
            <a:ext cx="7478486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Περίπτωση 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US" sz="2800" b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endParaRPr lang="el-G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50000"/>
              </a:lnSpc>
            </a:pPr>
            <a:r>
              <a:rPr lang="el-G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Ισχύει η διάγνωση της οξείας </a:t>
            </a:r>
            <a:r>
              <a:rPr lang="el-GR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σωληναριακής</a:t>
            </a:r>
            <a:r>
              <a:rPr lang="el-G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νέκρωσης; </a:t>
            </a:r>
            <a:endParaRPr lang="el-G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>
              <a:lnSpc>
                <a:spcPct val="150000"/>
              </a:lnSpc>
            </a:pP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 </a:t>
            </a:r>
            <a:r>
              <a:rPr lang="el-G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ναι, ποια ήταν η αιτιολογία της;</a:t>
            </a:r>
          </a:p>
        </p:txBody>
      </p:sp>
    </p:spTree>
    <p:extLst>
      <p:ext uri="{BB962C8B-B14F-4D97-AF65-F5344CB8AC3E}">
        <p14:creationId xmlns:p14="http://schemas.microsoft.com/office/powerpoint/2010/main" val="335645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718457" y="566057"/>
            <a:ext cx="7794171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Περίπτωση 1</a:t>
            </a:r>
            <a:endParaRPr lang="el-GR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620486" y="1567542"/>
            <a:ext cx="748937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  <a:spcAft>
                <a:spcPts val="0"/>
              </a:spcAft>
            </a:pPr>
            <a:r>
              <a:rPr lang="el-GR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Αιτία Εισόδου</a:t>
            </a:r>
          </a:p>
          <a:p>
            <a:pPr algn="just">
              <a:lnSpc>
                <a:spcPct val="200000"/>
              </a:lnSpc>
              <a:spcAft>
                <a:spcPts val="0"/>
              </a:spcAft>
            </a:pPr>
            <a:r>
              <a:rPr lang="el-GR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Άνδρας ηλικίας 74 ετών, </a:t>
            </a:r>
            <a:r>
              <a:rPr lang="el-GR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προσέρχεται λόγω </a:t>
            </a:r>
            <a:r>
              <a:rPr lang="el-GR" b="1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δύσπνοιας </a:t>
            </a:r>
            <a:r>
              <a:rPr lang="el-GR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και </a:t>
            </a:r>
            <a:r>
              <a:rPr lang="el-GR" b="1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κοιλιακού άλγους</a:t>
            </a:r>
            <a:r>
              <a:rPr lang="el-GR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200000"/>
              </a:lnSpc>
              <a:spcAft>
                <a:spcPts val="0"/>
              </a:spcAft>
            </a:pPr>
            <a:r>
              <a:rPr lang="el-GR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από πενθημέρου</a:t>
            </a:r>
          </a:p>
          <a:p>
            <a:pPr algn="just">
              <a:lnSpc>
                <a:spcPct val="200000"/>
              </a:lnSpc>
              <a:spcAft>
                <a:spcPts val="0"/>
              </a:spcAft>
            </a:pPr>
            <a:endParaRPr lang="el-GR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  <a:spcAft>
                <a:spcPts val="0"/>
              </a:spcAft>
            </a:pPr>
            <a:r>
              <a:rPr lang="el-GR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Παρούσα νόσος</a:t>
            </a:r>
            <a:endParaRPr lang="el-GR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  <a:spcAft>
                <a:spcPts val="0"/>
              </a:spcAft>
            </a:pPr>
            <a:r>
              <a:rPr lang="el-GR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Π</a:t>
            </a:r>
            <a:r>
              <a:rPr lang="el-GR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ροοδευτικά επιδεινούμενη δύσπνοια και κοιλιακό άλγος από πενθημέρου με συνοδό μείωση της διούρησης το τελευταίο διήμερο. Οίδημα </a:t>
            </a:r>
            <a:r>
              <a:rPr lang="el-GR" dirty="0" err="1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ποδοκνημικών</a:t>
            </a:r>
            <a:r>
              <a:rPr lang="el-GR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που έγινε αντιληπτό προ δύο ημερών</a:t>
            </a:r>
            <a:endParaRPr lang="el-GR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27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794658" y="660400"/>
            <a:ext cx="7478486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Περίπτωση 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US" sz="2800" b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endParaRPr lang="el-G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50000"/>
              </a:lnSpc>
            </a:pPr>
            <a:r>
              <a:rPr lang="el-G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Ισχύει η διάγνωση της οξείας </a:t>
            </a:r>
            <a:r>
              <a:rPr lang="el-G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σωληναριακής</a:t>
            </a:r>
            <a:r>
              <a:rPr lang="el-G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νέκρωσης; </a:t>
            </a:r>
            <a:endParaRPr lang="el-G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>
              <a:lnSpc>
                <a:spcPct val="150000"/>
              </a:lnSpc>
            </a:pP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 </a:t>
            </a:r>
            <a:r>
              <a:rPr lang="el-G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ναι, ποια ήταν η αιτιολογία της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lvl="0" algn="ctr">
              <a:lnSpc>
                <a:spcPct val="150000"/>
              </a:lnSpc>
            </a:pPr>
            <a:endParaRPr lang="el-G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lvl="0" indent="-342900">
              <a:lnSpc>
                <a:spcPct val="150000"/>
              </a:lnSpc>
              <a:buFontTx/>
              <a:buChar char="-"/>
            </a:pPr>
            <a:r>
              <a:rPr lang="el-GR" dirty="0" smtClean="0"/>
              <a:t>Αιμορραγία</a:t>
            </a:r>
          </a:p>
          <a:p>
            <a:pPr marL="342900" lvl="0" indent="-342900">
              <a:lnSpc>
                <a:spcPct val="150000"/>
              </a:lnSpc>
              <a:buFontTx/>
              <a:buChar char="-"/>
            </a:pPr>
            <a:r>
              <a:rPr lang="el-GR" dirty="0" smtClean="0"/>
              <a:t>Χαμηλή </a:t>
            </a:r>
            <a:r>
              <a:rPr lang="el-GR" smtClean="0"/>
              <a:t>αρτηριακή πίεση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424179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794658" y="1182914"/>
            <a:ext cx="747848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Περίπτωση 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US" sz="2800" b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endParaRPr lang="el-G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/>
            <a:r>
              <a:rPr lang="el-G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Ποιες επιπλοκές μπορεί να παρουσιαστούν </a:t>
            </a:r>
            <a:endParaRPr lang="el-G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στη </a:t>
            </a:r>
            <a:r>
              <a:rPr lang="el-G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συνέχεια;</a:t>
            </a:r>
          </a:p>
        </p:txBody>
      </p:sp>
    </p:spTree>
    <p:extLst>
      <p:ext uri="{BB962C8B-B14F-4D97-AF65-F5344CB8AC3E}">
        <p14:creationId xmlns:p14="http://schemas.microsoft.com/office/powerpoint/2010/main" val="176840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1297781" y="1306286"/>
            <a:ext cx="6324600" cy="4370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r>
              <a:rPr lang="el-GR" altLang="el-GR" sz="2000" dirty="0">
                <a:latin typeface="+mn-lt"/>
                <a:cs typeface="Times New Roman" panose="02020603050405020304" pitchFamily="18" charset="0"/>
              </a:rPr>
              <a:t> - Υπερφόρτωση κυκλοφορίας</a:t>
            </a:r>
          </a:p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r>
              <a:rPr lang="el-GR" altLang="el-GR" sz="2000" dirty="0">
                <a:latin typeface="+mn-lt"/>
                <a:cs typeface="Times New Roman" panose="02020603050405020304" pitchFamily="18" charset="0"/>
              </a:rPr>
              <a:t>  - </a:t>
            </a:r>
            <a:r>
              <a:rPr lang="el-GR" altLang="el-GR" sz="2000" dirty="0" err="1">
                <a:latin typeface="+mn-lt"/>
                <a:cs typeface="Times New Roman" panose="02020603050405020304" pitchFamily="18" charset="0"/>
              </a:rPr>
              <a:t>Υπερκαλιαιμία</a:t>
            </a:r>
            <a:endParaRPr lang="el-GR" altLang="el-GR" sz="2000" dirty="0">
              <a:latin typeface="+mn-lt"/>
              <a:cs typeface="Times New Roman" panose="02020603050405020304" pitchFamily="18" charset="0"/>
            </a:endParaRPr>
          </a:p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r>
              <a:rPr lang="el-GR" altLang="el-GR" sz="2000" dirty="0">
                <a:latin typeface="+mn-lt"/>
                <a:cs typeface="Times New Roman" panose="02020603050405020304" pitchFamily="18" charset="0"/>
              </a:rPr>
              <a:t>  - Μεταβολική Οξέωση</a:t>
            </a:r>
          </a:p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r>
              <a:rPr lang="el-GR" altLang="el-GR" sz="2000" dirty="0">
                <a:latin typeface="+mn-lt"/>
                <a:cs typeface="Times New Roman" panose="02020603050405020304" pitchFamily="18" charset="0"/>
              </a:rPr>
              <a:t>  - Λοίμωξη/ σήψη</a:t>
            </a:r>
          </a:p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r>
              <a:rPr lang="el-GR" altLang="el-GR" sz="2000" dirty="0">
                <a:latin typeface="+mn-lt"/>
                <a:cs typeface="Times New Roman" panose="02020603050405020304" pitchFamily="18" charset="0"/>
              </a:rPr>
              <a:t>  - Ουραιμία</a:t>
            </a:r>
          </a:p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r>
              <a:rPr lang="el-GR" altLang="el-GR" sz="2000" dirty="0">
                <a:latin typeface="+mn-lt"/>
                <a:cs typeface="Times New Roman" panose="02020603050405020304" pitchFamily="18" charset="0"/>
              </a:rPr>
              <a:t> 	</a:t>
            </a:r>
            <a:r>
              <a:rPr lang="el-GR" altLang="el-GR" dirty="0" smtClean="0">
                <a:latin typeface="+mn-lt"/>
                <a:cs typeface="Times New Roman" panose="02020603050405020304" pitchFamily="18" charset="0"/>
              </a:rPr>
              <a:t>• Έμετοι </a:t>
            </a:r>
            <a:endParaRPr lang="el-GR" altLang="el-GR" dirty="0">
              <a:latin typeface="+mn-lt"/>
              <a:cs typeface="Times New Roman" panose="02020603050405020304" pitchFamily="18" charset="0"/>
            </a:endParaRPr>
          </a:p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r>
              <a:rPr lang="el-GR" altLang="el-GR" dirty="0">
                <a:latin typeface="+mn-lt"/>
                <a:cs typeface="Times New Roman" panose="02020603050405020304" pitchFamily="18" charset="0"/>
              </a:rPr>
              <a:t>	</a:t>
            </a:r>
            <a:r>
              <a:rPr lang="el-GR" altLang="el-GR" dirty="0" smtClean="0">
                <a:latin typeface="+mn-lt"/>
                <a:cs typeface="Times New Roman" panose="02020603050405020304" pitchFamily="18" charset="0"/>
              </a:rPr>
              <a:t>• Νευρολογικές </a:t>
            </a:r>
            <a:r>
              <a:rPr lang="el-GR" altLang="el-GR" dirty="0">
                <a:latin typeface="+mn-lt"/>
                <a:cs typeface="Times New Roman" panose="02020603050405020304" pitchFamily="18" charset="0"/>
              </a:rPr>
              <a:t>εκδηλώσεις</a:t>
            </a:r>
          </a:p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r>
              <a:rPr lang="el-GR" altLang="el-GR" dirty="0">
                <a:latin typeface="+mn-lt"/>
                <a:cs typeface="Times New Roman" panose="02020603050405020304" pitchFamily="18" charset="0"/>
              </a:rPr>
              <a:t> 	</a:t>
            </a:r>
            <a:r>
              <a:rPr lang="el-GR" altLang="el-GR" dirty="0" smtClean="0">
                <a:latin typeface="+mn-lt"/>
                <a:cs typeface="Times New Roman" panose="02020603050405020304" pitchFamily="18" charset="0"/>
              </a:rPr>
              <a:t>• Περικαρδίτιδα</a:t>
            </a:r>
            <a:endParaRPr lang="el-GR" altLang="el-GR" dirty="0">
              <a:latin typeface="+mn-lt"/>
              <a:cs typeface="Times New Roman" panose="02020603050405020304" pitchFamily="18" charset="0"/>
            </a:endParaRPr>
          </a:p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r>
              <a:rPr lang="el-GR" altLang="el-GR" dirty="0">
                <a:latin typeface="+mn-lt"/>
                <a:cs typeface="Times New Roman" panose="02020603050405020304" pitchFamily="18" charset="0"/>
              </a:rPr>
              <a:t> 	</a:t>
            </a:r>
            <a:r>
              <a:rPr lang="el-GR" altLang="el-GR" dirty="0" smtClean="0">
                <a:latin typeface="+mn-lt"/>
                <a:cs typeface="Times New Roman" panose="02020603050405020304" pitchFamily="18" charset="0"/>
              </a:rPr>
              <a:t>• Αιμορραγία </a:t>
            </a:r>
            <a:r>
              <a:rPr lang="el-GR" altLang="el-GR" dirty="0">
                <a:latin typeface="+mn-lt"/>
                <a:cs typeface="Times New Roman" panose="02020603050405020304" pitchFamily="18" charset="0"/>
              </a:rPr>
              <a:t>ΓΕ</a:t>
            </a:r>
            <a:endParaRPr lang="el-GR" altLang="el-GR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3218426" y="391886"/>
            <a:ext cx="2483309" cy="5232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Επιπλοκές ΟΝΒ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32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17764" y="1890939"/>
            <a:ext cx="7886700" cy="634546"/>
          </a:xfrm>
        </p:spPr>
        <p:txBody>
          <a:bodyPr/>
          <a:lstStyle/>
          <a:p>
            <a:pPr marL="0" indent="0" algn="ctr">
              <a:buNone/>
            </a:pPr>
            <a:r>
              <a:rPr lang="el-GR" b="1" dirty="0" smtClean="0">
                <a:solidFill>
                  <a:srgbClr val="8A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Χρόνια Νεφρική Νόσος</a:t>
            </a:r>
            <a:endParaRPr lang="el-GR" b="1" dirty="0">
              <a:solidFill>
                <a:srgbClr val="8A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1496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587829" y="464457"/>
            <a:ext cx="7870371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Περίπτωση 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l-GR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endParaRPr lang="el-GR" sz="1600" dirty="0" smtClean="0"/>
          </a:p>
          <a:p>
            <a:pPr>
              <a:lnSpc>
                <a:spcPct val="150000"/>
              </a:lnSpc>
            </a:pPr>
            <a:r>
              <a:rPr lang="el-GR" b="1" dirty="0"/>
              <a:t>Αιτία </a:t>
            </a:r>
            <a:r>
              <a:rPr lang="el-GR" b="1" dirty="0" smtClean="0"/>
              <a:t>Εισόδου </a:t>
            </a:r>
          </a:p>
          <a:p>
            <a:pPr>
              <a:lnSpc>
                <a:spcPct val="150000"/>
              </a:lnSpc>
            </a:pPr>
            <a:r>
              <a:rPr lang="el-GR" dirty="0" smtClean="0"/>
              <a:t>Ασθενής </a:t>
            </a:r>
            <a:r>
              <a:rPr lang="el-GR" dirty="0"/>
              <a:t>15 ετών προσέρχεται με ιστορικό προοδευτικής αδυναμίας από </a:t>
            </a:r>
            <a:r>
              <a:rPr lang="el-GR" dirty="0" smtClean="0"/>
              <a:t>έτους</a:t>
            </a:r>
            <a:endParaRPr lang="el-GR" dirty="0"/>
          </a:p>
          <a:p>
            <a:pPr>
              <a:lnSpc>
                <a:spcPct val="150000"/>
              </a:lnSpc>
            </a:pPr>
            <a:endParaRPr lang="el-GR" b="1" dirty="0" smtClean="0"/>
          </a:p>
          <a:p>
            <a:pPr>
              <a:lnSpc>
                <a:spcPct val="150000"/>
              </a:lnSpc>
            </a:pPr>
            <a:r>
              <a:rPr lang="el-GR" b="1" dirty="0" smtClean="0"/>
              <a:t>Παρούσα νόσος</a:t>
            </a:r>
            <a:endParaRPr lang="el-GR" dirty="0" smtClean="0"/>
          </a:p>
          <a:p>
            <a:pPr algn="just">
              <a:lnSpc>
                <a:spcPct val="150000"/>
              </a:lnSpc>
            </a:pPr>
            <a:r>
              <a:rPr lang="el-GR" dirty="0" smtClean="0"/>
              <a:t>Η </a:t>
            </a:r>
            <a:r>
              <a:rPr lang="el-GR" dirty="0"/>
              <a:t>ασθενής αναφέρει δυσκολία στη βάδιση και στην ανύψωση του σώματος. Επιπλέον αιτιάται ανορεξία, η οποία τους τελευταίους 6 μήνες κατέστησε μόλις ανεκτή την παρακολούθηση των σχολικών δραστηριοτήτων. Λόγω της αδυναμίας απευθύνθηκε σε νευρολόγο, ο οποίος διαπίστωσε την ύπαρξη καθ’ υπεροχή εγγύς </a:t>
            </a:r>
            <a:r>
              <a:rPr lang="el-GR" dirty="0" smtClean="0"/>
              <a:t>μυοπάθειας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6762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587829" y="464457"/>
            <a:ext cx="7870371" cy="6047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Περίπτωση 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l-GR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endParaRPr lang="el-GR" sz="1600" dirty="0" smtClean="0"/>
          </a:p>
          <a:p>
            <a:pPr algn="just">
              <a:lnSpc>
                <a:spcPct val="150000"/>
              </a:lnSpc>
            </a:pPr>
            <a:r>
              <a:rPr lang="el-GR" b="1" dirty="0"/>
              <a:t>Ατομικό </a:t>
            </a:r>
            <a:r>
              <a:rPr lang="el-GR" b="1" dirty="0" smtClean="0"/>
              <a:t>Αναμνηστικό</a:t>
            </a:r>
            <a:endParaRPr lang="el-GR" dirty="0" smtClean="0"/>
          </a:p>
          <a:p>
            <a:pPr algn="just">
              <a:lnSpc>
                <a:spcPct val="150000"/>
              </a:lnSpc>
            </a:pPr>
            <a:r>
              <a:rPr lang="el-GR" dirty="0"/>
              <a:t>Π</a:t>
            </a:r>
            <a:r>
              <a:rPr lang="el-GR" dirty="0" smtClean="0"/>
              <a:t>ολυδιψία</a:t>
            </a:r>
            <a:r>
              <a:rPr lang="el-GR" dirty="0"/>
              <a:t>, </a:t>
            </a:r>
            <a:r>
              <a:rPr lang="el-GR" dirty="0" err="1"/>
              <a:t>νυκτουρία</a:t>
            </a:r>
            <a:r>
              <a:rPr lang="el-GR" dirty="0"/>
              <a:t> και περιοδική ενούρηση από πολλών ετών. </a:t>
            </a:r>
            <a:endParaRPr lang="el-GR" dirty="0" smtClean="0"/>
          </a:p>
          <a:p>
            <a:pPr algn="just">
              <a:lnSpc>
                <a:spcPct val="150000"/>
              </a:lnSpc>
            </a:pPr>
            <a:r>
              <a:rPr lang="el-GR" dirty="0" smtClean="0"/>
              <a:t>Η </a:t>
            </a:r>
            <a:r>
              <a:rPr lang="el-GR" dirty="0"/>
              <a:t>παιδίατρος που την παρακολουθούσε απέδωσε τα συμπτώματα σε αγχώδη διαταραχή</a:t>
            </a:r>
            <a:r>
              <a:rPr lang="el-GR" dirty="0" smtClean="0"/>
              <a:t>.</a:t>
            </a:r>
          </a:p>
          <a:p>
            <a:pPr algn="just">
              <a:lnSpc>
                <a:spcPct val="150000"/>
              </a:lnSpc>
            </a:pPr>
            <a:endParaRPr lang="el-GR" dirty="0"/>
          </a:p>
          <a:p>
            <a:pPr algn="just">
              <a:lnSpc>
                <a:spcPct val="150000"/>
              </a:lnSpc>
            </a:pPr>
            <a:r>
              <a:rPr lang="el-GR" b="1" dirty="0"/>
              <a:t>Κληρονομικό </a:t>
            </a:r>
            <a:r>
              <a:rPr lang="el-GR" b="1" dirty="0" smtClean="0"/>
              <a:t>Αναμνηστικό</a:t>
            </a:r>
          </a:p>
          <a:p>
            <a:pPr algn="just">
              <a:lnSpc>
                <a:spcPct val="150000"/>
              </a:lnSpc>
            </a:pPr>
            <a:r>
              <a:rPr lang="el-GR" dirty="0" smtClean="0"/>
              <a:t>Η </a:t>
            </a:r>
            <a:r>
              <a:rPr lang="el-GR" dirty="0"/>
              <a:t>μητέρα και ο πατέρας της, ηλικίας 33 και 34 ετών αντίστοιχα είναι υγιείς. </a:t>
            </a:r>
            <a:endParaRPr lang="el-GR" dirty="0" smtClean="0"/>
          </a:p>
          <a:p>
            <a:pPr algn="just">
              <a:lnSpc>
                <a:spcPct val="150000"/>
              </a:lnSpc>
            </a:pPr>
            <a:r>
              <a:rPr lang="el-GR" dirty="0" smtClean="0"/>
              <a:t>Έχει </a:t>
            </a:r>
            <a:r>
              <a:rPr lang="el-GR" dirty="0"/>
              <a:t>μία μικρότερη αδελφή, 12 ετών, η οποία την έχει ξεπεράσει σε ύψος</a:t>
            </a:r>
            <a:r>
              <a:rPr lang="el-GR" dirty="0" smtClean="0"/>
              <a:t>.</a:t>
            </a:r>
          </a:p>
          <a:p>
            <a:pPr algn="just">
              <a:lnSpc>
                <a:spcPct val="150000"/>
              </a:lnSpc>
            </a:pPr>
            <a:endParaRPr lang="el-GR" dirty="0"/>
          </a:p>
          <a:p>
            <a:pPr algn="just">
              <a:lnSpc>
                <a:spcPct val="150000"/>
              </a:lnSpc>
            </a:pPr>
            <a:r>
              <a:rPr lang="el-GR" b="1" dirty="0"/>
              <a:t>Συνήθειες και τρόπος </a:t>
            </a:r>
            <a:r>
              <a:rPr lang="el-GR" b="1" dirty="0" smtClean="0"/>
              <a:t>ζωής </a:t>
            </a:r>
          </a:p>
          <a:p>
            <a:pPr algn="just">
              <a:lnSpc>
                <a:spcPct val="150000"/>
              </a:lnSpc>
            </a:pPr>
            <a:r>
              <a:rPr lang="el-GR" dirty="0" smtClean="0"/>
              <a:t>Είναι </a:t>
            </a:r>
            <a:r>
              <a:rPr lang="el-GR" dirty="0"/>
              <a:t>μαθήτρια τρίτης γυμνασίου, με μειωμένη </a:t>
            </a:r>
            <a:r>
              <a:rPr lang="el-GR" dirty="0" smtClean="0"/>
              <a:t>απόδοση στις </a:t>
            </a:r>
            <a:r>
              <a:rPr lang="el-GR" dirty="0"/>
              <a:t>σχολικές υποχρεώσεις το τελευταίο εξάμηνο.</a:t>
            </a:r>
          </a:p>
        </p:txBody>
      </p:sp>
    </p:spTree>
    <p:extLst>
      <p:ext uri="{BB962C8B-B14F-4D97-AF65-F5344CB8AC3E}">
        <p14:creationId xmlns:p14="http://schemas.microsoft.com/office/powerpoint/2010/main" val="9601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544287" y="420914"/>
            <a:ext cx="7870371" cy="6047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Περίπτωση 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l-GR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endParaRPr lang="el-GR" sz="1600" dirty="0" smtClean="0"/>
          </a:p>
          <a:p>
            <a:pPr algn="just">
              <a:lnSpc>
                <a:spcPct val="150000"/>
              </a:lnSpc>
            </a:pPr>
            <a:r>
              <a:rPr lang="el-GR" b="1" dirty="0"/>
              <a:t>Ανασκόπηση </a:t>
            </a:r>
            <a:r>
              <a:rPr lang="el-GR" b="1" dirty="0" smtClean="0"/>
              <a:t>συστημάτων</a:t>
            </a:r>
          </a:p>
          <a:p>
            <a:pPr algn="just">
              <a:lnSpc>
                <a:spcPct val="150000"/>
              </a:lnSpc>
            </a:pPr>
            <a:r>
              <a:rPr lang="el-GR" dirty="0"/>
              <a:t>Α</a:t>
            </a:r>
            <a:r>
              <a:rPr lang="el-GR" dirty="0" smtClean="0"/>
              <a:t>δυναμία </a:t>
            </a:r>
            <a:r>
              <a:rPr lang="el-GR" dirty="0"/>
              <a:t>βάδισης, χωρίς αστάθεια, διαταραχές όρασης. </a:t>
            </a:r>
            <a:endParaRPr lang="el-GR" dirty="0" smtClean="0"/>
          </a:p>
          <a:p>
            <a:pPr algn="just">
              <a:lnSpc>
                <a:spcPct val="150000"/>
              </a:lnSpc>
            </a:pPr>
            <a:r>
              <a:rPr lang="el-GR" dirty="0" smtClean="0"/>
              <a:t>Ανορεξία </a:t>
            </a:r>
            <a:r>
              <a:rPr lang="el-GR" dirty="0"/>
              <a:t>και ναυτία από μηνών, χωρίς εμέτους ή κοιλιακό άλγος. </a:t>
            </a:r>
            <a:endParaRPr lang="el-GR" dirty="0" smtClean="0"/>
          </a:p>
          <a:p>
            <a:pPr algn="just">
              <a:lnSpc>
                <a:spcPct val="150000"/>
              </a:lnSpc>
            </a:pPr>
            <a:r>
              <a:rPr lang="el-GR" dirty="0" smtClean="0"/>
              <a:t> </a:t>
            </a:r>
            <a:r>
              <a:rPr lang="el-GR" dirty="0" err="1" smtClean="0"/>
              <a:t>Νυκτουρία</a:t>
            </a:r>
            <a:r>
              <a:rPr lang="el-GR" dirty="0" smtClean="0"/>
              <a:t> </a:t>
            </a:r>
            <a:r>
              <a:rPr lang="el-GR" dirty="0"/>
              <a:t>από ετών, ενώ το τελευταίο έτος σηκώνεται τουλάχιστον τρεις φορές στη διάρκεια της νύκτας για να ουρήσει. </a:t>
            </a:r>
            <a:endParaRPr lang="el-GR" dirty="0" smtClean="0"/>
          </a:p>
          <a:p>
            <a:pPr algn="just">
              <a:lnSpc>
                <a:spcPct val="150000"/>
              </a:lnSpc>
            </a:pPr>
            <a:endParaRPr lang="el-GR" dirty="0"/>
          </a:p>
          <a:p>
            <a:pPr algn="just">
              <a:lnSpc>
                <a:spcPct val="150000"/>
              </a:lnSpc>
            </a:pPr>
            <a:r>
              <a:rPr lang="el-GR" b="1" dirty="0"/>
              <a:t>Αντικειμενική εξέταση: </a:t>
            </a:r>
            <a:r>
              <a:rPr lang="el-GR" dirty="0" smtClean="0"/>
              <a:t>Χαμηλό </a:t>
            </a:r>
            <a:r>
              <a:rPr lang="el-GR" dirty="0"/>
              <a:t>ανάστημα (155cm) και βάρος (39kg), ωχρότητα δέρματος και βλεννογόνων. </a:t>
            </a:r>
            <a:r>
              <a:rPr lang="el-GR" dirty="0" smtClean="0"/>
              <a:t>ΑΠ</a:t>
            </a:r>
            <a:r>
              <a:rPr lang="en-US" dirty="0" smtClean="0"/>
              <a:t>: </a:t>
            </a:r>
            <a:r>
              <a:rPr lang="el-GR" dirty="0" smtClean="0"/>
              <a:t>90/60mmHg</a:t>
            </a:r>
            <a:r>
              <a:rPr lang="el-GR" dirty="0"/>
              <a:t> στην ύπτια θέση και 70/50mmHg στην όρθια. Η καρδιακή ώση δεν ήταν </a:t>
            </a:r>
            <a:r>
              <a:rPr lang="el-GR" dirty="0" smtClean="0"/>
              <a:t>μετατοπισμένη</a:t>
            </a:r>
            <a:r>
              <a:rPr lang="en-US" dirty="0" smtClean="0"/>
              <a:t>. </a:t>
            </a:r>
            <a:r>
              <a:rPr lang="el-GR" dirty="0"/>
              <a:t>Φ</a:t>
            </a:r>
            <a:r>
              <a:rPr lang="el-GR" dirty="0" smtClean="0"/>
              <a:t>ύσημα </a:t>
            </a:r>
            <a:r>
              <a:rPr lang="el-GR" dirty="0"/>
              <a:t>έντασης 1/6 στην εστία ακρόασης της </a:t>
            </a:r>
            <a:r>
              <a:rPr lang="el-GR" dirty="0" smtClean="0"/>
              <a:t>μιτροειδούς. </a:t>
            </a:r>
          </a:p>
          <a:p>
            <a:pPr algn="just">
              <a:lnSpc>
                <a:spcPct val="150000"/>
              </a:lnSpc>
            </a:pPr>
            <a:r>
              <a:rPr lang="el-GR" dirty="0" smtClean="0"/>
              <a:t>Μυωπία </a:t>
            </a:r>
            <a:r>
              <a:rPr lang="el-GR" dirty="0"/>
              <a:t>και </a:t>
            </a:r>
            <a:r>
              <a:rPr lang="el-GR" dirty="0" smtClean="0"/>
              <a:t>νυσταγμός </a:t>
            </a:r>
            <a:r>
              <a:rPr lang="el-GR" dirty="0"/>
              <a:t>στην πλάγια όραση, βλαισά γόνατα και </a:t>
            </a:r>
            <a:r>
              <a:rPr lang="el-GR" dirty="0" err="1"/>
              <a:t>δρεπανωτό</a:t>
            </a:r>
            <a:r>
              <a:rPr lang="el-GR" dirty="0"/>
              <a:t> βάδισμα. Τα </a:t>
            </a:r>
            <a:r>
              <a:rPr lang="el-GR" dirty="0" err="1"/>
              <a:t>τενόντια</a:t>
            </a:r>
            <a:r>
              <a:rPr lang="el-GR" dirty="0"/>
              <a:t> αντανακλαστικά και η αισθητικότητα ήταν </a:t>
            </a:r>
            <a:r>
              <a:rPr lang="el-GR" dirty="0" smtClean="0"/>
              <a:t>φυσιολογικά.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671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544287" y="420914"/>
            <a:ext cx="7870371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Περίπτωση 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l-GR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</a:pPr>
            <a:endParaRPr lang="el-GR" sz="1600" dirty="0" smtClean="0"/>
          </a:p>
          <a:p>
            <a:pPr algn="just">
              <a:lnSpc>
                <a:spcPct val="150000"/>
              </a:lnSpc>
            </a:pPr>
            <a:r>
              <a:rPr lang="el-GR" b="1" dirty="0"/>
              <a:t>Βασικές εργαστηριακές </a:t>
            </a:r>
            <a:r>
              <a:rPr lang="el-GR" b="1" dirty="0" smtClean="0"/>
              <a:t>εξετάσεις</a:t>
            </a:r>
          </a:p>
          <a:p>
            <a:pPr algn="just">
              <a:lnSpc>
                <a:spcPct val="150000"/>
              </a:lnSpc>
            </a:pPr>
            <a:r>
              <a:rPr lang="el-GR" dirty="0" err="1" smtClean="0"/>
              <a:t>Hb</a:t>
            </a:r>
            <a:r>
              <a:rPr lang="el-GR" dirty="0"/>
              <a:t>: 6.5g/</a:t>
            </a:r>
            <a:r>
              <a:rPr lang="el-GR" dirty="0" err="1"/>
              <a:t>dl</a:t>
            </a:r>
            <a:r>
              <a:rPr lang="el-GR" dirty="0"/>
              <a:t>, </a:t>
            </a:r>
            <a:r>
              <a:rPr lang="en-US" dirty="0" err="1" smtClean="0"/>
              <a:t>Hct</a:t>
            </a:r>
            <a:r>
              <a:rPr lang="en-US" dirty="0" smtClean="0"/>
              <a:t>: 20,6%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O</a:t>
            </a:r>
            <a:r>
              <a:rPr lang="el-GR" dirty="0" err="1" smtClean="0"/>
              <a:t>υρία</a:t>
            </a:r>
            <a:r>
              <a:rPr lang="el-GR" dirty="0"/>
              <a:t>: 318mg/</a:t>
            </a:r>
            <a:r>
              <a:rPr lang="el-GR" dirty="0" err="1"/>
              <a:t>dl</a:t>
            </a:r>
            <a:r>
              <a:rPr lang="el-GR" dirty="0"/>
              <a:t>, κρεατινίνη:6.8mg/</a:t>
            </a:r>
            <a:r>
              <a:rPr lang="el-GR" dirty="0" err="1"/>
              <a:t>dl</a:t>
            </a:r>
            <a:r>
              <a:rPr lang="el-GR" dirty="0"/>
              <a:t> (</a:t>
            </a:r>
            <a:r>
              <a:rPr lang="en-US" dirty="0" err="1"/>
              <a:t>eGFR</a:t>
            </a:r>
            <a:r>
              <a:rPr lang="el-GR" dirty="0"/>
              <a:t>: 3</a:t>
            </a:r>
            <a:r>
              <a:rPr lang="en-US" dirty="0"/>
              <a:t>ml</a:t>
            </a:r>
            <a:r>
              <a:rPr lang="el-GR" dirty="0"/>
              <a:t>/</a:t>
            </a:r>
            <a:r>
              <a:rPr lang="en-US" dirty="0"/>
              <a:t>min</a:t>
            </a:r>
            <a:r>
              <a:rPr lang="el-GR" dirty="0"/>
              <a:t>), ασβέστιο: 6.6mg/</a:t>
            </a:r>
            <a:r>
              <a:rPr lang="el-GR" dirty="0" err="1"/>
              <a:t>dl</a:t>
            </a:r>
            <a:r>
              <a:rPr lang="el-GR" dirty="0"/>
              <a:t>, φωσφόρος: 6.2 </a:t>
            </a:r>
            <a:r>
              <a:rPr lang="en-US" dirty="0"/>
              <a:t>mg</a:t>
            </a:r>
            <a:r>
              <a:rPr lang="el-GR" dirty="0"/>
              <a:t>/</a:t>
            </a:r>
            <a:r>
              <a:rPr lang="en-US" dirty="0"/>
              <a:t>dl</a:t>
            </a:r>
            <a:r>
              <a:rPr lang="el-GR" dirty="0"/>
              <a:t> αλκαλική </a:t>
            </a:r>
            <a:r>
              <a:rPr lang="el-GR" dirty="0" err="1"/>
              <a:t>φωσφατάση</a:t>
            </a:r>
            <a:r>
              <a:rPr lang="el-GR" dirty="0"/>
              <a:t>: 225IU/l, και </a:t>
            </a:r>
            <a:r>
              <a:rPr lang="el-GR" dirty="0" err="1"/>
              <a:t>πρωτεϊνουρία</a:t>
            </a:r>
            <a:r>
              <a:rPr lang="el-GR" dirty="0"/>
              <a:t> 2.5g </a:t>
            </a:r>
            <a:r>
              <a:rPr lang="el-GR" dirty="0" smtClean="0"/>
              <a:t>ημερησίως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4823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794658" y="1182914"/>
            <a:ext cx="747848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Περίπτωση 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l-GR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200000"/>
              </a:lnSpc>
              <a:spcAft>
                <a:spcPts val="0"/>
              </a:spcAft>
            </a:pPr>
            <a:endParaRPr lang="el-G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l-GR" sz="2400" b="1" dirty="0"/>
              <a:t>Τρέχουσα </a:t>
            </a:r>
            <a:r>
              <a:rPr lang="el-GR" sz="2400" b="1" dirty="0" smtClean="0"/>
              <a:t>διάγνωση</a:t>
            </a:r>
            <a:endParaRPr lang="en-US" sz="2400" dirty="0"/>
          </a:p>
          <a:p>
            <a:pPr algn="ctr">
              <a:lnSpc>
                <a:spcPct val="150000"/>
              </a:lnSpc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l-G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7056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794658" y="1182914"/>
            <a:ext cx="7478486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Κλινική Περίπτωση </a:t>
            </a:r>
            <a:r>
              <a:rPr lang="el-G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l-GR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200000"/>
              </a:lnSpc>
              <a:spcAft>
                <a:spcPts val="0"/>
              </a:spcAft>
            </a:pPr>
            <a:endParaRPr lang="el-G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l-GR" sz="2400" b="1" dirty="0"/>
              <a:t>Τρέχουσα </a:t>
            </a:r>
            <a:r>
              <a:rPr lang="el-GR" sz="2400" b="1" dirty="0" smtClean="0"/>
              <a:t>διάγνωση</a:t>
            </a:r>
            <a:endParaRPr lang="en-US" sz="2400" b="1" dirty="0" smtClean="0"/>
          </a:p>
          <a:p>
            <a:pPr algn="ctr">
              <a:lnSpc>
                <a:spcPct val="150000"/>
              </a:lnSpc>
            </a:pPr>
            <a:r>
              <a:rPr lang="el-GR" sz="2400" b="1" dirty="0"/>
              <a:t>Χρόνια νεφρική νόσος τελικού σταδίου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99393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736</TotalTime>
  <Words>3276</Words>
  <Application>Microsoft Office PowerPoint</Application>
  <PresentationFormat>Προβολή στην οθόνη (4:3)</PresentationFormat>
  <Paragraphs>927</Paragraphs>
  <Slides>102</Slides>
  <Notes>6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10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102</vt:i4>
      </vt:variant>
    </vt:vector>
  </HeadingPairs>
  <TitlesOfParts>
    <vt:vector size="113" baseType="lpstr">
      <vt:lpstr>Arial</vt:lpstr>
      <vt:lpstr>Calibri</vt:lpstr>
      <vt:lpstr>Calibri Light</vt:lpstr>
      <vt:lpstr>Lucida Sans Unicode</vt:lpstr>
      <vt:lpstr>Symbol</vt:lpstr>
      <vt:lpstr>Tahoma</vt:lpstr>
      <vt:lpstr>Times New Roman</vt:lpstr>
      <vt:lpstr>Wingdings</vt:lpstr>
      <vt:lpstr>Wingdings 2</vt:lpstr>
      <vt:lpstr>Wingdings 3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Κλινικές εκδηλώσεις ΧΝΝ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Υγρά (Νερό)</vt:lpstr>
      <vt:lpstr>Διαταραχές του όγκου </vt:lpstr>
      <vt:lpstr>Διάγνωση υποογκαιμίας</vt:lpstr>
      <vt:lpstr>Διάγνωση υποογκαιμίας  Εργαστηριακά ευρήματα</vt:lpstr>
      <vt:lpstr>Υπερογκαιμία</vt:lpstr>
      <vt:lpstr>Ηλεκτρολυτικές διαταραχές </vt:lpstr>
      <vt:lpstr>Νάτριο</vt:lpstr>
      <vt:lpstr>Παρουσίαση του PowerPoint</vt:lpstr>
      <vt:lpstr>Υπονατριαιμία</vt:lpstr>
      <vt:lpstr>Υπονατριαιμία με υποογκαιμία (αληθής)</vt:lpstr>
      <vt:lpstr>Υπονατριαιμία με Υπερογκαιμία            (από αραίωση)</vt:lpstr>
      <vt:lpstr>Υπονατριαιμία με Ευογκαιμία</vt:lpstr>
      <vt:lpstr>Υπονατριαιμία – Κλινικές Εκδηλώσεις</vt:lpstr>
      <vt:lpstr>Υπερνατριαιμία</vt:lpstr>
      <vt:lpstr>Υπερνατριαιμία – Κλινικές εκδηλώσεις</vt:lpstr>
      <vt:lpstr>ΚΑΤΑΝΟΜΗ ΚΑΛΙΟΥ </vt:lpstr>
      <vt:lpstr>Αίτια Υποκαλιαιμίας</vt:lpstr>
      <vt:lpstr>Υποκαλιαιμία</vt:lpstr>
      <vt:lpstr>Υποκαλιαιμία - Αντιμετώπιση</vt:lpstr>
      <vt:lpstr>Υπερκαλιαιμία</vt:lpstr>
      <vt:lpstr>Υπερκαλιαιμία – Κλινικά Συμπτώματα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Υπονατριαιμία με υποογκαιμία (αληθής)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l3nefro_ae</dc:creator>
  <cp:lastModifiedBy>l3nefro_ae</cp:lastModifiedBy>
  <cp:revision>122</cp:revision>
  <cp:lastPrinted>2016-02-12T13:57:26Z</cp:lastPrinted>
  <dcterms:created xsi:type="dcterms:W3CDTF">2016-02-11T09:16:06Z</dcterms:created>
  <dcterms:modified xsi:type="dcterms:W3CDTF">2016-02-15T08:33:46Z</dcterms:modified>
</cp:coreProperties>
</file>