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1" r:id="rId7"/>
    <p:sldMasterId id="2147483733" r:id="rId8"/>
    <p:sldMasterId id="2147483850" r:id="rId9"/>
    <p:sldMasterId id="2147483977" r:id="rId10"/>
  </p:sldMasterIdLst>
  <p:notesMasterIdLst>
    <p:notesMasterId r:id="rId78"/>
  </p:notesMasterIdLst>
  <p:sldIdLst>
    <p:sldId id="335" r:id="rId11"/>
    <p:sldId id="258" r:id="rId12"/>
    <p:sldId id="257" r:id="rId13"/>
    <p:sldId id="259" r:id="rId14"/>
    <p:sldId id="261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9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9" r:id="rId49"/>
    <p:sldId id="317" r:id="rId50"/>
    <p:sldId id="298" r:id="rId51"/>
    <p:sldId id="295" r:id="rId52"/>
    <p:sldId id="296" r:id="rId53"/>
    <p:sldId id="297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18" r:id="rId62"/>
    <p:sldId id="332" r:id="rId63"/>
    <p:sldId id="320" r:id="rId64"/>
    <p:sldId id="321" r:id="rId65"/>
    <p:sldId id="322" r:id="rId66"/>
    <p:sldId id="333" r:id="rId67"/>
    <p:sldId id="334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B2EC0901-8AB2-4881-89DF-55C083889079}" type="datetimeFigureOut">
              <a:rPr lang="el-GR"/>
              <a:pPr>
                <a:defRPr/>
              </a:pPr>
              <a:t>23/5/2015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B0ABBA06-DA40-4716-AE34-92BBAC40E5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65AC8-C958-4A97-9372-59AED4DC654D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The amount of glucose stored in the body is ~450 g, of which ~250 g turns over daily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In a day, the brain alone consumes ~125 g, and rest of the body consumes the remaining 125 g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 normal diet provides ~180 g in a day, with stored glucose and gluconeogenesis, mainly from the liver and kidneys bridging the difference between the amount in diet and the amount that is utilized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The kidneys reabsorb the ~180 g glucose filtered each day by the glomeruli. Consequently, practically no glucose (&lt;0.5 g in a day) appears in the urine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66688" indent="-166688" eaLnBrk="1" hangingPunct="1">
              <a:spcBef>
                <a:spcPct val="0"/>
              </a:spcBef>
            </a:pPr>
            <a:r>
              <a:rPr lang="en-GB" b="1" smtClean="0">
                <a:latin typeface="Arial" pitchFamily="34" charset="0"/>
                <a:ea typeface="ＭＳ Ｐゴシック"/>
                <a:cs typeface="ＭＳ Ｐゴシック"/>
              </a:rPr>
              <a:t>Reference:</a:t>
            </a:r>
          </a:p>
          <a:p>
            <a:pPr marL="166688" indent="-166688"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Wright EM, et al. </a:t>
            </a:r>
            <a:r>
              <a:rPr lang="en-US" i="1" smtClean="0">
                <a:latin typeface="Arial" pitchFamily="34" charset="0"/>
                <a:ea typeface="ＭＳ Ｐゴシック"/>
                <a:cs typeface="ＭＳ Ｐゴシック"/>
              </a:rPr>
              <a:t>J Int Med </a:t>
            </a: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2007;261:32–43.</a:t>
            </a:r>
            <a:endParaRPr lang="en-GB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320229-30D5-4D8A-AFCF-6BB295EE83D1}" type="slidenum">
              <a:rPr lang="en-GB" smtClean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22</a:t>
            </a:fld>
            <a:endParaRPr lang="en-GB" smtClean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B29862-2167-41B8-B9E1-6D63E6F0880E}" type="slidenum">
              <a:rPr lang="en-GB" smtClean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pPr/>
              <a:t>23</a:t>
            </a:fld>
            <a:endParaRPr lang="en-GB" smtClean="0">
              <a:solidFill>
                <a:srgbClr val="00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After an overnight fast, 45–50% of glucose is released as a result of the breakdown of glycogen (glycogenolysis) stored in the liver. The other half by the production of new glucose molecules from precursors (gluconeogenesis) by the liver and kidneys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The kidneys fail to release glucose through glycogenolysis because they contain very little glycogen and also lack the enzyme glucose-6-phosphatase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The liver and kidneys provide approximately equal amounts of glucose via gluconeogenesis in the post-absorptive state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Subsequently, after an overnight fast, 75–80% of glucose is derived from the liver and the rest 20–25% from the kidneys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As the duration of fasting increases, the liver is further depleted of its glycogen stores until, after 48 h, nearly all the glucose released into the circulation is derived from gluconeogenesis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•"/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166688" indent="-166688" eaLnBrk="1" hangingPunct="1">
              <a:spcBef>
                <a:spcPct val="0"/>
              </a:spcBef>
            </a:pPr>
            <a:r>
              <a:rPr lang="en-US" b="1" smtClean="0">
                <a:latin typeface="Arial" pitchFamily="34" charset="0"/>
                <a:ea typeface="ＭＳ Ｐゴシック"/>
                <a:cs typeface="ＭＳ Ｐゴシック"/>
              </a:rPr>
              <a:t>Reference:</a:t>
            </a:r>
          </a:p>
          <a:p>
            <a:pPr marL="166688" indent="-166688" eaLnBrk="1" hangingPunct="1">
              <a:spcBef>
                <a:spcPct val="0"/>
              </a:spcBef>
            </a:pPr>
            <a:r>
              <a:rPr lang="en-GB" smtClean="0">
                <a:latin typeface="Arial" pitchFamily="34" charset="0"/>
                <a:ea typeface="ＭＳ Ｐゴシック"/>
                <a:cs typeface="ＭＳ Ｐゴシック"/>
              </a:rPr>
              <a:t>Gerich JE. </a:t>
            </a:r>
            <a:r>
              <a:rPr lang="en-GB" i="1" smtClean="0">
                <a:latin typeface="Arial" pitchFamily="34" charset="0"/>
                <a:ea typeface="ＭＳ Ｐゴシック"/>
                <a:cs typeface="ＭＳ Ｐゴシック"/>
              </a:rPr>
              <a:t>Diabet Med </a:t>
            </a:r>
            <a:r>
              <a:rPr lang="en-GB" smtClean="0">
                <a:latin typeface="Arial" pitchFamily="34" charset="0"/>
                <a:ea typeface="ＭＳ Ｐゴシック"/>
                <a:cs typeface="ＭＳ Ｐゴシック"/>
              </a:rPr>
              <a:t>2010;27:136–42.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256E68-A909-4CE3-B913-64F56EEF1720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>
                <a:latin typeface="Arial" pitchFamily="34" charset="0"/>
              </a:rPr>
              <a:t>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E75CD7-F304-4A2B-985B-E3363A1ADFC8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>
                <a:latin typeface="Arial" pitchFamily="34" charset="0"/>
              </a:rPr>
              <a:t>13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ED426-24E4-486B-B3EF-9CE8402BD87B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16</a:t>
            </a:r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AF6F5-4F99-4941-B8C4-9B437CE101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8FE2-110F-4E17-945A-9A12B5DC13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3327A-0AD3-4C57-9514-F9B2C68780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78CE-3D5F-4195-B737-6463CC76AA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0991" y="2555875"/>
            <a:ext cx="8569325" cy="1728788"/>
          </a:xfrm>
        </p:spPr>
        <p:txBody>
          <a:bodyPr anchor="ctr"/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8316" y="1484313"/>
            <a:ext cx="3990975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11688" y="1484313"/>
            <a:ext cx="3992562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80201-4611-4D28-81A2-5DD7CCFE50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51639" y="260354"/>
            <a:ext cx="2141537" cy="59610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23851" y="260354"/>
            <a:ext cx="6275388" cy="59610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853" y="260352"/>
            <a:ext cx="8569325" cy="96837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468314" y="1484313"/>
            <a:ext cx="8135937" cy="4737100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77827" y="44450"/>
            <a:ext cx="8353425" cy="4318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135063"/>
            <a:ext cx="4038600" cy="45259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135063"/>
            <a:ext cx="4038600" cy="45259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286500"/>
            <a:ext cx="2133600" cy="476250"/>
          </a:xfrm>
          <a:prstGeom prst="rect">
            <a:avLst/>
          </a:prstGeom>
        </p:spPr>
        <p:txBody>
          <a:bodyPr lIns="91418" tIns="45710" rIns="91418" bIns="45710"/>
          <a:lstStyle>
            <a:lvl1pPr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C14107-0D1B-45C6-A569-43FFE1A58E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3E60B-1782-41D6-B057-F2031EBB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1CED-7AB6-4F9F-A2DE-856492A6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60B27-CC9E-40FD-974A-61B19645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D2C61-E29D-4136-BF94-2A858ACB0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BF80F-16F8-47EA-B06A-00E1138BD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C38EA-E284-458B-8226-B3FF2D75A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8D-EADA-4CC1-B91F-A0E056FAE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A970-670B-45EB-B7BF-C696EB28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802A5-A778-4047-80BD-065299ABF4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CF2DA-4675-46DD-9E3A-E492B7366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7AEF-EA84-47C6-8960-20104D57C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50B90-D9A4-4448-A145-C3C19E94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151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A32B-7EFF-4D0D-8823-378A6A1A0D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D3D5-9A67-456A-95A9-DB22B82874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32493-1C28-47B0-81CB-AAAE3F613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2A1C-4A12-4B1E-8502-04C72A2EA4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50C7C-1ADA-4495-B0E4-455C08DDC2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79165-D3E2-4EFB-A80A-67FC0406DC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F86B-D593-4FFC-B7F4-AEFE609A18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E3EE-A05F-4AFF-88AC-1646199B25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C3E2B-7414-4083-B8AE-F5E8D9726B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2E82-423C-4FE1-886B-815C0AA64A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71B2-9B16-4FBA-A08D-BA3565A7E1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CE01-AA99-4736-8922-92C33ED5AE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5" indent="0" algn="ctr">
              <a:buNone/>
              <a:defRPr/>
            </a:lvl2pPr>
            <a:lvl3pPr marL="914070" indent="0" algn="ctr">
              <a:buNone/>
              <a:defRPr/>
            </a:lvl3pPr>
            <a:lvl4pPr marL="1371105" indent="0" algn="ctr">
              <a:buNone/>
              <a:defRPr/>
            </a:lvl4pPr>
            <a:lvl5pPr marL="1828141" indent="0" algn="ctr">
              <a:buNone/>
              <a:defRPr/>
            </a:lvl5pPr>
            <a:lvl6pPr marL="2285176" indent="0" algn="ctr">
              <a:buNone/>
              <a:defRPr/>
            </a:lvl6pPr>
            <a:lvl7pPr marL="2742213" indent="0" algn="ctr">
              <a:buNone/>
              <a:defRPr/>
            </a:lvl7pPr>
            <a:lvl8pPr marL="3199248" indent="0" algn="ctr">
              <a:buNone/>
              <a:defRPr/>
            </a:lvl8pPr>
            <a:lvl9pPr marL="36562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98423E9-742F-450A-83D9-1A44AB89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F3FA57E-EE00-413C-A1A3-E90DA6230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0" indent="0">
              <a:buNone/>
              <a:defRPr sz="1600"/>
            </a:lvl3pPr>
            <a:lvl4pPr marL="1371105" indent="0">
              <a:buNone/>
              <a:defRPr sz="1400"/>
            </a:lvl4pPr>
            <a:lvl5pPr marL="1828141" indent="0">
              <a:buNone/>
              <a:defRPr sz="1400"/>
            </a:lvl5pPr>
            <a:lvl6pPr marL="2285176" indent="0">
              <a:buNone/>
              <a:defRPr sz="1400"/>
            </a:lvl6pPr>
            <a:lvl7pPr marL="2742213" indent="0">
              <a:buNone/>
              <a:defRPr sz="1400"/>
            </a:lvl7pPr>
            <a:lvl8pPr marL="3199248" indent="0">
              <a:buNone/>
              <a:defRPr sz="1400"/>
            </a:lvl8pPr>
            <a:lvl9pPr marL="36562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628C482-FCF6-4F5C-9896-F906EA2C8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4" y="1455738"/>
            <a:ext cx="4173537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738"/>
            <a:ext cx="4173538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8EFA3A6-6023-462C-A099-8FDC97D8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BBEC06B-C064-4BF4-991D-2CFE4734F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3540F01-A342-454A-A41A-8D1FDB63F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6471-69D2-46E7-973F-5724018EF9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3C5F621-0AF6-4428-9A2D-A862502CE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858BDCC-2B92-432F-9FAA-554B67888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90256FE-848C-4F90-B149-A5167BE27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A3A0033-B8CC-4E0A-85E8-5D031F089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6" y="381000"/>
            <a:ext cx="2124075" cy="562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81000"/>
            <a:ext cx="6223000" cy="562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63009D7-3204-4E88-A86A-F6191E180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6" y="381003"/>
            <a:ext cx="8499475" cy="771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6" y="1455738"/>
            <a:ext cx="8499475" cy="45529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F916F94-A317-4AE4-A3C8-2A6F4FFDF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7311-48B6-4907-9FD4-7663A08D1D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99B00-43D4-4A00-B1AA-AA66E57EA0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1CBB-BB49-46AC-AA24-237CF46253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DC572-2CDA-4B9C-9564-1CB8B45B76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BC36-2EB3-471B-87D4-4DCE8005FA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74AC-688E-43DC-9CDE-00ED540A5E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9E0A3-03A9-4A17-8192-1CEFE0EB67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38B0-6583-4725-B67D-4659F2AE8B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602E-3CF8-456E-BEBA-436688A771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5E51-7E0D-43FA-944C-B179A01D0D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53DD7-286A-48E7-8D0E-8FFC5D040E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681EF-3572-4734-88BB-79F5FD9D9D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Times New Roman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Times New Roman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Times New Roman"/>
              </a:endParaRPr>
            </a:p>
          </p:txBody>
        </p:sp>
      </p:grpSp>
      <p:sp>
        <p:nvSpPr>
          <p:cNvPr id="2151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C184-E172-41D0-AA4F-1D34AD051E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67D1-259D-4E0F-A704-274835B5C6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1C0C-DCE7-4BFF-974C-65A24FA14A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9D373-E916-42B3-843F-BE86EB2F51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7D0F-0F13-420C-89C2-5324AC6BCA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36E6-0684-492A-9AB7-20F1A51D3F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FDCB-5683-47E7-818D-DCEA7D43FB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E8567-4471-4C9A-9B9E-029F72942A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F361-8195-4290-823D-A775DFD307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AFEB-6C47-4B0B-84A9-7CFEBC7968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CD5FB-7361-4810-AE68-590C811EAF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7137-1E40-4D55-B619-BD531880DD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E9EE-AF25-463D-92BF-4BBE605F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75B4-7C2E-4116-AAB5-BEE39260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540B-6863-4C0B-B4A8-1AAA397B0E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7640-8C5F-4E78-9456-3ADDF895F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8F97-72C8-4506-8132-06BA806DF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9AB8-6FF8-4211-B570-A6DDFBB7A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A04E1-A9BD-4F32-9BE9-08B34A549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C13E-CC5B-4E0F-8D57-A1AEF3241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8C4FC-DF74-4219-90BF-B3D030C80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7585-104E-4027-8FB5-81AE387BF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9850-EC63-4ADE-94F5-0E31949E1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4F48E-5CBA-4D24-9BBF-137359496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412E-545C-4213-8DE3-84CEE818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7634-9700-482D-8E28-F56809E788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6C7B-C08B-4713-8985-85DBF7F77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CABF-1221-45BD-8082-D1F3A8013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EF7C-5F6E-4F42-9C6F-787CD874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0076D-F3D7-467E-9DC8-2A4CDF99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EF04-F4EA-4D38-A6F2-B02F61E6C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AD8E-47F8-46F0-9DAB-499FF43DD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130D5-1D02-438E-8081-A928A4E67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58200-41B8-40BF-BE8C-6742EDCAC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B3AC-AD83-4767-B9AE-889923EF2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531E0-9051-4F42-A7EA-F0EDB9A5F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C310-A58C-4626-902B-33E9166289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6A85-00E1-4920-BF4F-64EF049E9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A039-0A62-44ED-AEAB-CF12CE0808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E5E45-43C3-42F0-AB07-F33EACFFBB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56CB-0F5B-4404-993B-E64A5947AC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9C0B2-0EA1-4B5B-991E-54A5A61609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02FF-0662-4F0B-8E25-596F7CE998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1E24-DFBE-4C20-9D55-0DD421DE2E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AF96-B111-425C-9FDF-4398550A1A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32EB-86FD-4469-900A-51E52D68AB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7160-0589-48CD-A2B5-CB1C088060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</a:defRPr>
            </a:lvl1pPr>
          </a:lstStyle>
          <a:p>
            <a:pPr>
              <a:defRPr/>
            </a:pPr>
            <a:fld id="{860BC250-5C55-4D47-8945-475CDB9183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9013B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569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</a:t>
            </a:r>
            <a:br>
              <a:rPr lang="en-US" altLang="en-US" smtClean="0"/>
            </a:br>
            <a:r>
              <a:rPr lang="en-US" altLang="en-US" smtClean="0"/>
              <a:t>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3593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Bullet 1 (28pt/not bold, no full stop, white)</a:t>
            </a:r>
          </a:p>
          <a:p>
            <a:pPr lvl="1"/>
            <a:r>
              <a:rPr lang="en-GB" smtClean="0"/>
              <a:t>Bullet 2 (24pt/not bold, no full stop, white)</a:t>
            </a:r>
          </a:p>
          <a:p>
            <a:pPr lvl="2"/>
            <a:r>
              <a:rPr lang="en-GB" smtClean="0"/>
              <a:t>Bullet 3 (24pt/not bold, no full stop, white)</a:t>
            </a:r>
            <a:endParaRPr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pitchFamily="34" charset="0"/>
        </a:defRPr>
      </a:lvl5pPr>
      <a:lvl6pPr marL="45709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18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27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36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50000"/>
        </a:spcAft>
        <a:buClr>
          <a:srgbClr val="FFFF00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20675" algn="l" rtl="0" eaLnBrk="0" fontAlgn="base" hangingPunct="0">
        <a:spcBef>
          <a:spcPct val="0"/>
        </a:spcBef>
        <a:spcAft>
          <a:spcPct val="50000"/>
        </a:spcAft>
        <a:buClr>
          <a:srgbClr val="FFFF00"/>
        </a:buClr>
        <a:buFont typeface="Arial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344613" indent="-271463" algn="l" rtl="0" eaLnBrk="0" fontAlgn="base" hangingPunct="0">
        <a:spcBef>
          <a:spcPct val="0"/>
        </a:spcBef>
        <a:spcAft>
          <a:spcPct val="50000"/>
        </a:spcAft>
        <a:buClr>
          <a:srgbClr val="FFFF00"/>
        </a:buClr>
        <a:buFont typeface="Arial" pitchFamily="34" charset="0"/>
        <a:buChar char="~"/>
        <a:defRPr sz="2400">
          <a:solidFill>
            <a:schemeClr val="tx1"/>
          </a:solidFill>
          <a:latin typeface="+mn-lt"/>
        </a:defRPr>
      </a:lvl3pPr>
      <a:lvl4pPr marL="1752600" indent="-227013" algn="l" rtl="0" eaLnBrk="0" fontAlgn="base" hangingPunct="0">
        <a:spcBef>
          <a:spcPct val="50000"/>
        </a:spcBef>
        <a:spcAft>
          <a:spcPct val="0"/>
        </a:spcAft>
        <a:buClr>
          <a:srgbClr val="F9FC72"/>
        </a:buClr>
        <a:buChar char="–"/>
        <a:defRPr sz="2400">
          <a:solidFill>
            <a:schemeClr val="tx1"/>
          </a:solidFill>
          <a:latin typeface="+mn-lt"/>
        </a:defRPr>
      </a:lvl4pPr>
      <a:lvl5pPr marL="2160588" indent="-227013" algn="l" rtl="0" eaLnBrk="0" fontAlgn="base" hangingPunct="0">
        <a:spcBef>
          <a:spcPct val="50000"/>
        </a:spcBef>
        <a:spcAft>
          <a:spcPct val="0"/>
        </a:spcAft>
        <a:buClr>
          <a:srgbClr val="F9FC72"/>
        </a:buClr>
        <a:buSzPct val="56000"/>
        <a:buFont typeface="Monotype Sorts"/>
        <a:buChar char="l"/>
        <a:defRPr sz="1600">
          <a:solidFill>
            <a:schemeClr val="tx1"/>
          </a:solidFill>
          <a:latin typeface="+mn-lt"/>
        </a:defRPr>
      </a:lvl5pPr>
      <a:lvl6pPr marL="2618746" indent="-228545" algn="l" rtl="0" fontAlgn="base">
        <a:spcBef>
          <a:spcPct val="50000"/>
        </a:spcBef>
        <a:spcAft>
          <a:spcPct val="0"/>
        </a:spcAft>
        <a:buClr>
          <a:srgbClr val="F9FC72"/>
        </a:buClr>
        <a:buSzPct val="56000"/>
        <a:buFont typeface="Monotype Sorts" pitchFamily="2" charset="2"/>
        <a:buChar char="l"/>
        <a:defRPr sz="1600">
          <a:solidFill>
            <a:schemeClr val="tx1"/>
          </a:solidFill>
          <a:latin typeface="+mn-lt"/>
        </a:defRPr>
      </a:lvl6pPr>
      <a:lvl7pPr marL="3075837" indent="-228545" algn="l" rtl="0" fontAlgn="base">
        <a:spcBef>
          <a:spcPct val="50000"/>
        </a:spcBef>
        <a:spcAft>
          <a:spcPct val="0"/>
        </a:spcAft>
        <a:buClr>
          <a:srgbClr val="F9FC72"/>
        </a:buClr>
        <a:buSzPct val="56000"/>
        <a:buFont typeface="Monotype Sorts" pitchFamily="2" charset="2"/>
        <a:buChar char="l"/>
        <a:defRPr sz="1600">
          <a:solidFill>
            <a:schemeClr val="tx1"/>
          </a:solidFill>
          <a:latin typeface="+mn-lt"/>
        </a:defRPr>
      </a:lvl7pPr>
      <a:lvl8pPr marL="3532927" indent="-228545" algn="l" rtl="0" fontAlgn="base">
        <a:spcBef>
          <a:spcPct val="50000"/>
        </a:spcBef>
        <a:spcAft>
          <a:spcPct val="0"/>
        </a:spcAft>
        <a:buClr>
          <a:srgbClr val="F9FC72"/>
        </a:buClr>
        <a:buSzPct val="56000"/>
        <a:buFont typeface="Monotype Sorts" pitchFamily="2" charset="2"/>
        <a:buChar char="l"/>
        <a:defRPr sz="1600">
          <a:solidFill>
            <a:schemeClr val="tx1"/>
          </a:solidFill>
          <a:latin typeface="+mn-lt"/>
        </a:defRPr>
      </a:lvl8pPr>
      <a:lvl9pPr marL="3990017" indent="-228545" algn="l" rtl="0" fontAlgn="base">
        <a:spcBef>
          <a:spcPct val="50000"/>
        </a:spcBef>
        <a:spcAft>
          <a:spcPct val="0"/>
        </a:spcAft>
        <a:buClr>
          <a:srgbClr val="F9FC72"/>
        </a:buClr>
        <a:buSzPct val="56000"/>
        <a:buFont typeface="Monotype Sort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20594BE-B6F5-40AB-9CC9-A6D8A5F2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18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18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18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E8B6316-9672-43B1-8030-EE58DE81C2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8"/>
          <p:cNvSpPr>
            <a:spLocks noChangeShapeType="1"/>
          </p:cNvSpPr>
          <p:nvPr/>
        </p:nvSpPr>
        <p:spPr bwMode="auto">
          <a:xfrm>
            <a:off x="322263" y="1152525"/>
            <a:ext cx="84994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1407" tIns="45705" rIns="91407" bIns="45705"/>
          <a:lstStyle/>
          <a:p>
            <a:pPr>
              <a:defRPr/>
            </a:pPr>
            <a:endParaRPr lang="el-GR">
              <a:latin typeface="Times New Roman"/>
            </a:endParaRPr>
          </a:p>
        </p:txBody>
      </p:sp>
      <p:sp>
        <p:nvSpPr>
          <p:cNvPr id="6147" name="Line 9"/>
          <p:cNvSpPr>
            <a:spLocks noChangeShapeType="1"/>
          </p:cNvSpPr>
          <p:nvPr/>
        </p:nvSpPr>
        <p:spPr bwMode="auto">
          <a:xfrm>
            <a:off x="322263" y="6464300"/>
            <a:ext cx="8499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407" tIns="45705" rIns="91407" bIns="45705"/>
          <a:lstStyle/>
          <a:p>
            <a:pPr>
              <a:defRPr/>
            </a:pPr>
            <a:endParaRPr lang="el-GR">
              <a:latin typeface="Times New Roman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81000"/>
            <a:ext cx="8499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5" rIns="0" bIns="4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55738"/>
            <a:ext cx="84994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  <a:p>
            <a:pPr lvl="0"/>
            <a:endParaRPr lang="en-US" altLang="zh-CN" smtClean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11663" y="6553200"/>
            <a:ext cx="322262" cy="219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Times New Roman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A97F98A-F7DB-448B-ADC9-4015AEB6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ＭＳ Ｐゴシック" charset="-128"/>
          <a:cs typeface="ＭＳ Ｐゴシック"/>
        </a:defRPr>
      </a:lvl5pPr>
      <a:lvl6pPr marL="457035" algn="l" rtl="0" fontAlgn="base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charset="-128"/>
        </a:defRPr>
      </a:lvl6pPr>
      <a:lvl7pPr marL="914070" algn="l" rtl="0" fontAlgn="base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charset="-128"/>
        </a:defRPr>
      </a:lvl7pPr>
      <a:lvl8pPr marL="1371105" algn="l" rtl="0" fontAlgn="base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charset="-128"/>
        </a:defRPr>
      </a:lvl8pPr>
      <a:lvl9pPr marL="1828141" algn="l" rtl="0" fontAlgn="base">
        <a:lnSpc>
          <a:spcPts val="28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charset="-128"/>
        </a:defRPr>
      </a:lvl9pPr>
    </p:titleStyle>
    <p:bodyStyle>
      <a:lvl1pPr marL="227013" indent="-227013" algn="l" rtl="0" eaLnBrk="0" fontAlgn="base" hangingPunct="0"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454025" indent="-22383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682625" indent="-2254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911225" indent="-2254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139825" indent="-2254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598037" indent="-226931" algn="l" rtl="0" fontAlgn="base">
        <a:spcBef>
          <a:spcPct val="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055073" indent="-226931" algn="l" rtl="0" fontAlgn="base">
        <a:spcBef>
          <a:spcPct val="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512108" indent="-226931" algn="l" rtl="0" fontAlgn="base">
        <a:spcBef>
          <a:spcPct val="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2969143" indent="-226931" algn="l" rtl="0" fontAlgn="base">
        <a:spcBef>
          <a:spcPct val="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gradFill rotWithShape="0">
            <a:gsLst>
              <a:gs pos="0">
                <a:srgbClr val="009999"/>
              </a:gs>
              <a:gs pos="50000">
                <a:srgbClr val="7BCACA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accent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D7EA57-FEF0-48BE-B43A-696AFC966D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Arial" charset="0"/>
              </a:endParaRPr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Arial" charset="0"/>
              </a:endParaRPr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Arial" charset="0"/>
              </a:endParaRPr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Arial" charset="0"/>
              </a:endParaRPr>
            </a:p>
          </p:txBody>
        </p:sp>
        <p:sp>
          <p:nvSpPr>
            <p:cNvPr id="308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Times New Roman"/>
              </a:endParaRPr>
            </a:p>
          </p:txBody>
        </p:sp>
        <p:sp>
          <p:nvSpPr>
            <p:cNvPr id="308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Times New Roman"/>
              </a:endParaRPr>
            </a:p>
          </p:txBody>
        </p:sp>
        <p:sp>
          <p:nvSpPr>
            <p:cNvPr id="308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latin typeface="Times New Roman"/>
              </a:endParaRPr>
            </a:p>
          </p:txBody>
        </p:sp>
      </p:grpSp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454DAF7-F1C9-469F-A5E9-488127F732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69F77D9-A1F7-4679-81EE-603780149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Times New Roman"/>
              </a:defRPr>
            </a:lvl1pPr>
          </a:lstStyle>
          <a:p>
            <a:pPr>
              <a:defRPr/>
            </a:pPr>
            <a:fld id="{A579ABDB-66E7-4959-B3BF-0160EDAFF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068F473-22F1-4724-A080-1D44872506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79425"/>
            <a:ext cx="8953500" cy="968375"/>
          </a:xfrm>
        </p:spPr>
        <p:txBody>
          <a:bodyPr/>
          <a:lstStyle/>
          <a:p>
            <a:pPr algn="ctr" eaLnBrk="1" hangingPunct="1"/>
            <a:r>
              <a:rPr lang="el-GR" sz="4000" dirty="0" smtClean="0">
                <a:latin typeface="PFLetterGothicDisplay-Bold"/>
              </a:rPr>
              <a:t>Κώμα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997200"/>
            <a:ext cx="8216900" cy="40052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/>
              <a:t>Αναπληρωτής Καθηγητής Ν. Τεντολούρης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/>
              <a:t>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/>
              <a:t>		      Α</a:t>
            </a:r>
            <a:r>
              <a:rPr lang="en-US" sz="2400" smtClean="0">
                <a:cs typeface="Arial" pitchFamily="34" charset="0"/>
              </a:rPr>
              <a:t>'</a:t>
            </a:r>
            <a:r>
              <a:rPr lang="el-GR" sz="2400" smtClean="0"/>
              <a:t> Προπαιδευτική Παθολογική Κλινική και Ειδική Νοσολογία  Πανεπιστημίου Αθηνών </a:t>
            </a:r>
            <a:endParaRPr lang="en-US" sz="24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&amp; </a:t>
            </a:r>
            <a:r>
              <a:rPr lang="el-GR" sz="2400" smtClean="0"/>
              <a:t>Διαβητολογικό Κέντρο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/>
              <a:t>Γ. Ν. Α. Λαϊκό</a:t>
            </a:r>
          </a:p>
          <a:p>
            <a:pPr eaLnBrk="1" hangingPunct="1">
              <a:lnSpc>
                <a:spcPct val="90000"/>
              </a:lnSpc>
            </a:pPr>
            <a:endParaRPr lang="el-GR" sz="3600" smtClean="0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404813" y="3944938"/>
            <a:ext cx="1371600" cy="1920875"/>
            <a:chOff x="2325" y="1041"/>
            <a:chExt cx="9600" cy="16136"/>
          </a:xfrm>
        </p:grpSpPr>
        <p:sp>
          <p:nvSpPr>
            <p:cNvPr id="8197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25" y="1041"/>
              <a:ext cx="9600" cy="1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198" name="Picture 13" descr="Athena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3CF"/>
                </a:clrFrom>
                <a:clrTo>
                  <a:srgbClr val="FFF3C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8" y="1961"/>
              <a:ext cx="8034" cy="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l-GR" sz="3800" b="1" u="sng" smtClean="0">
                <a:solidFill>
                  <a:srgbClr val="FFFF00"/>
                </a:solidFill>
              </a:rPr>
              <a:t>ΜΥΞΟΙΔΗΜΑΤΙΚΟ ΚΩΜΑ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Επιβράδυνση ψυχικών λειτουργίων, διαταραχή συνείδησης</a:t>
            </a:r>
          </a:p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Έκδηλα σημεία υποθυρεοειδισμού (μυξοιδηματικό δέρμα, μακρογλωσσία, περικαρδιακό υγρό, υποθερμία)</a:t>
            </a:r>
          </a:p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Επιπόλαια αναπνοή, αναπνευστική οξέωση</a:t>
            </a:r>
          </a:p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Υπόταση, βραδυκαρδία</a:t>
            </a:r>
          </a:p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Προηγούμενος γνωστός υποθυρεοειδισμός</a:t>
            </a:r>
          </a:p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Σημασία υποψίας και μέτρησης θυρεοειδικών ορμονών, υπερχοληστερολαιμία, χαμηλά δυναμικά ΗΚΓ</a:t>
            </a:r>
          </a:p>
          <a:p>
            <a:pPr eaLnBrk="1" hangingPunct="1"/>
            <a:endParaRPr lang="el-GR" sz="2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l-GR" sz="3600" b="1" u="sng" smtClean="0">
                <a:solidFill>
                  <a:srgbClr val="FFFF00"/>
                </a:solidFill>
              </a:rPr>
              <a:t>ΗΠΑΤΙΚΟ ΚΩΜΑ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Σύγχυση, ψυχικές διαταραχές στην αρχή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Πτερυγοειδής τρόμος άκρων (</a:t>
            </a:r>
            <a:r>
              <a:rPr lang="en-US" sz="2200" b="1" smtClean="0">
                <a:solidFill>
                  <a:schemeClr val="bg1"/>
                </a:solidFill>
              </a:rPr>
              <a:t>flapping tremor)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Σημεία εγκεφαλικού ερεθισμού (μυδρίαση, ταχύπνοια, υπερθερμία)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Υποκαλιαιμία, υπονατριαιμία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Αναπνευστική αλκάλωση, μεταβολική αλκάλωση, μεταβολική οξέωση (γαλακτική οξέωση)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Χαρακτηριστική οσμή </a:t>
            </a:r>
            <a:r>
              <a:rPr lang="en-US" sz="2200" b="1" smtClean="0">
                <a:solidFill>
                  <a:schemeClr val="bg1"/>
                </a:solidFill>
              </a:rPr>
              <a:t>(foetor hepaticus)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Προθανάτια ολιγουρία, ανουρία, υπογλυκαιμία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Παράταση χρόνου προθρομβίνης (χωρίς διότθωση από Βιτ. Κ)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Ενδοαγγειακή πήξη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Ιστορικό αλκοολισμού, κίρρωσης, ηπατίτιδας, μεταγγίσεων, χρήσης ναρκωτικών, δηλητηρίαση με </a:t>
            </a:r>
            <a:r>
              <a:rPr lang="en-US" sz="2200" b="1" smtClean="0">
                <a:solidFill>
                  <a:schemeClr val="bg1"/>
                </a:solidFill>
              </a:rPr>
              <a:t>CCl4, </a:t>
            </a:r>
            <a:r>
              <a:rPr lang="el-GR" sz="2200" b="1" smtClean="0">
                <a:solidFill>
                  <a:schemeClr val="bg1"/>
                </a:solidFill>
              </a:rPr>
              <a:t>αλοθάνη, μανιτάρια κλπ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Ίκτερος, διόγκωση ήπατος, σπληνός, ασκίτης, αιμορρραγική διάθεση</a:t>
            </a:r>
          </a:p>
          <a:p>
            <a:pPr eaLnBrk="1" hangingPunct="1">
              <a:lnSpc>
                <a:spcPct val="90000"/>
              </a:lnSpc>
            </a:pPr>
            <a:endParaRPr lang="el-GR" sz="22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l-GR" sz="3800" b="1" u="sng" smtClean="0">
                <a:solidFill>
                  <a:srgbClr val="FFFF00"/>
                </a:solidFill>
              </a:rPr>
              <a:t>ΟΥΡΑΙΜΙΚΟ ΚΩΜΑ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Προοδευτική εισβολή, ιδιάζουσα απόπνοια</a:t>
            </a:r>
          </a:p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Αναπνοή </a:t>
            </a:r>
            <a:r>
              <a:rPr lang="en-US" sz="2600" b="1" smtClean="0">
                <a:solidFill>
                  <a:schemeClr val="bg1"/>
                </a:solidFill>
              </a:rPr>
              <a:t>Kussmaul</a:t>
            </a:r>
          </a:p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Μύση, υπέρταση, ωχρότητα, αύξηση τενοντίων αντανακλ, μυικοί ινιδισμοί, ελαφρά γενικευμένα οιδήματα</a:t>
            </a:r>
          </a:p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Ενδεχόμενη ξηρή περικαρδίτιδα (ήχος τριβής)</a:t>
            </a:r>
          </a:p>
          <a:p>
            <a:pPr eaLnBrk="1" hangingPunct="1"/>
            <a:r>
              <a:rPr lang="el-GR" sz="2600" b="1" smtClean="0">
                <a:solidFill>
                  <a:schemeClr val="bg1"/>
                </a:solidFill>
              </a:rPr>
              <a:t>Αύξηση ουρίας, ΕΒ ούρων 1010, λευκωματουρία, υπερκαλιαιμία, υποασβεστιαιμία, υπερφωσφαταιμία. Στο ΗΚΓ επιμήκυνση </a:t>
            </a:r>
            <a:r>
              <a:rPr lang="en-US" sz="2600" b="1" smtClean="0">
                <a:solidFill>
                  <a:schemeClr val="bg1"/>
                </a:solidFill>
              </a:rPr>
              <a:t>QT, </a:t>
            </a:r>
            <a:r>
              <a:rPr lang="el-GR" sz="2600" b="1" smtClean="0">
                <a:solidFill>
                  <a:schemeClr val="bg1"/>
                </a:solidFill>
              </a:rPr>
              <a:t>οξυκόρυφα Τ.</a:t>
            </a:r>
          </a:p>
          <a:p>
            <a:pPr eaLnBrk="1" hangingPunct="1"/>
            <a:endParaRPr lang="el-GR" sz="2600" b="1" smtClean="0">
              <a:solidFill>
                <a:schemeClr val="bg1"/>
              </a:solidFill>
            </a:endParaRPr>
          </a:p>
          <a:p>
            <a:pPr eaLnBrk="1" hangingPunct="1"/>
            <a:endParaRPr lang="el-GR" sz="2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/>
            <a:r>
              <a:rPr lang="el-GR" sz="3600" b="1" u="sng" smtClean="0">
                <a:solidFill>
                  <a:srgbClr val="FFFF00"/>
                </a:solidFill>
              </a:rPr>
              <a:t>ΚΩΜΑΤΑ ΤΟΞΙΚΗΣ ΑΙΤΙΟΛΟΓΙΑΣ</a:t>
            </a:r>
            <a:endParaRPr lang="en-US" sz="3600" b="1" u="sng" smtClean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Υπνωτικά φάρμακα</a:t>
            </a:r>
            <a:r>
              <a:rPr lang="en-US" sz="2400" b="1" smtClean="0">
                <a:solidFill>
                  <a:schemeClr val="bg1"/>
                </a:solidFill>
              </a:rPr>
              <a:t> (βαρβιτουρικά, γλουτεθιμίδη κ.α.)</a:t>
            </a:r>
            <a:endParaRPr lang="en-US" sz="2800" b="1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Θνησιμότητα εξαρτάται περισσότερο από έγκαιρη έναρξη θεραπείας παρά από δόση</a:t>
            </a: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Εξέλιξη κατά στάδια</a:t>
            </a:r>
            <a:endParaRPr lang="en-US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Νευροληπτικά (Νευροπληγικά)</a:t>
            </a: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Φαινοθειαζίνες, Θειολανθένια, Βουτυροφαινόνες</a:t>
            </a:r>
            <a:r>
              <a:rPr lang="en-US" sz="2000" b="1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Θυμοληπτικά</a:t>
            </a:r>
            <a:r>
              <a:rPr lang="en-US" sz="2400" b="1" smtClean="0">
                <a:solidFill>
                  <a:schemeClr val="bg1"/>
                </a:solidFill>
              </a:rPr>
              <a:t> (ιμιπραμίνη, αμιτρυπτιλίνη κ.α)</a:t>
            </a: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Τυπική τριάδα: βαρύ καρδιογενές shock,</a:t>
            </a:r>
            <a:r>
              <a:rPr lang="el-GR" sz="2000" b="1" smtClean="0">
                <a:solidFill>
                  <a:schemeClr val="bg1"/>
                </a:solidFill>
              </a:rPr>
              <a:t> μυδρίαση (με αντίδραση στο φως), τονικοκλονικοί σπασμοί</a:t>
            </a:r>
            <a:endParaRPr lang="el-GR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Παράγωγα αμφεταμίνης</a:t>
            </a:r>
            <a:endParaRPr lang="en-US" sz="2400" b="1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Έντονες εφιδρώσεις, ταχυκαρδία, υπέρταση, διέγερση, υπερπυρεξία, ίσως σπασμοί, ινωδογονόλυση</a:t>
            </a:r>
          </a:p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Κινίνη, Κινιδίνη</a:t>
            </a:r>
            <a:endParaRPr lang="en-US" sz="2400" b="1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Έμετοι, εμβοές, ζάλη, οπτικές διαταραχές, ΗΚΓικές αλλοιώσεις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el-GR" sz="3600" b="1" u="sng" smtClean="0">
                <a:solidFill>
                  <a:srgbClr val="FFFF00"/>
                </a:solidFill>
              </a:rPr>
              <a:t>ΚΩΜΑΤΑ ΤΟΞΙΚΗΣ ΑΙΤΙΟΛΟΓΙΑΣ</a:t>
            </a:r>
            <a:endParaRPr lang="en-US" sz="3600" b="1" u="sng" smtClean="0">
              <a:solidFill>
                <a:srgbClr val="FFFF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Σαλικυλικά</a:t>
            </a: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Ερυθρό πρόσωπο, υπερθερμία, εφιδρώσεις, οξεωτική αναπνοή, αφυδάτωση, υποκαλιαιμία, εμβοές</a:t>
            </a:r>
          </a:p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Μορφίνη &amp; ανάλογα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Μεγάλη μύση, έλλειψη αντίδρασης φως, επιπόλαια αναπνοή (συχνά Cheyne Stokes), </a:t>
            </a:r>
            <a:r>
              <a:rPr lang="el-GR" sz="2000" b="1" smtClean="0">
                <a:solidFill>
                  <a:schemeClr val="bg1"/>
                </a:solidFill>
              </a:rPr>
              <a:t>πρόσωπο ωχρό, υπόταση, υποθερμία</a:t>
            </a:r>
            <a:endParaRPr lang="en-US" sz="20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Μονοξείδιο του άνθρακα</a:t>
            </a:r>
            <a:endParaRPr lang="en-US" sz="2400" b="1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Σε υψηλές συγκεντρώσεις: άμεση απώλεια συνείδησης</a:t>
            </a: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Σε μέτριες συγκεντρώσεις: αρχικά πονοκέφαλος, ζάλη, παλμοί, τάση για έμετο ή έμετος, σύγχυση, υπέρπνοια, παράλυση, σπασμοί, κώμα</a:t>
            </a: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Ανοικτό κόκκινο χρώμα σε όλο το σώμα</a:t>
            </a:r>
          </a:p>
          <a:p>
            <a:pPr eaLnBrk="1" hangingPunct="1"/>
            <a:endParaRPr lang="en-US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u="sng" smtClean="0">
                <a:solidFill>
                  <a:srgbClr val="FFFF00"/>
                </a:solidFill>
              </a:rPr>
              <a:t>ΚΩΜΑΤΑ ΤΟΞΙΚΗΣ ΑΙΤΙΟΛΟΓΙΑΣ</a:t>
            </a:r>
            <a:endParaRPr lang="en-US" sz="3600" b="1" u="sng" smtClean="0">
              <a:solidFill>
                <a:srgbClr val="FFFF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Δηλητηρίαση με μανιτάρια</a:t>
            </a:r>
            <a:endParaRPr lang="en-US" sz="2400" b="1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Συμπτώματα 1-2 ώρες μετά την κατανάλωση: σχετικά καλοήθης πορεία τύπου γαστρεντερίτιδας</a:t>
            </a:r>
          </a:p>
          <a:p>
            <a:pPr lvl="1" eaLnBrk="1" hangingPunct="1"/>
            <a:r>
              <a:rPr lang="en-US" sz="2000" b="1" smtClean="0">
                <a:solidFill>
                  <a:schemeClr val="bg1"/>
                </a:solidFill>
              </a:rPr>
              <a:t>Συμπτώματα 5-36 ώρες μετά την κατανάλωση: μακρός λανθάνων χρόνος, αρχικά διάρροιες, μετά ασυμπτωματικό μεσοδιάστημα και κατόπιν την 3η και 4η μέρα βαριά ηπατική και νεφρική βλάβη. Τις πρώτες μέρες δεν υπάρχει διαταραχή της συνείδησης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smtClean="0">
                <a:solidFill>
                  <a:srgbClr val="FFFF00"/>
                </a:solidFill>
                <a:latin typeface="Tahoma" pitchFamily="34" charset="0"/>
              </a:rPr>
              <a:t>Υπογλυκαιμία από λήψη σουλφονυλουριών</a:t>
            </a:r>
            <a:endParaRPr lang="en-US" sz="4000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Συχνή σε λήψη σουλφονυλουριών με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μεγάλη διάρκεια δράσης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 (γλιβενκλαμίδη</a:t>
            </a:r>
            <a:r>
              <a:rPr lang="en-US" sz="2800" smtClean="0">
                <a:solidFill>
                  <a:schemeClr val="bg1"/>
                </a:solidFill>
                <a:latin typeface="Tahoma" pitchFamily="34" charset="0"/>
              </a:rPr>
              <a:t>,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χλωροπροπαμίδη)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Συχνά σε άτομα με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νεφρική ή ηπατική ανεπάρκεια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Μπορεί να είναι παρατεταμένη (διάρκειας ημερών) για αυτό απαιτείται νοσηλεία για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3 τουλάχιστον ημέρες,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με συνεχή χορήγηση διαλύματος γλυκόζης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Θνητότητα: 10%</a:t>
            </a:r>
            <a:endParaRPr lang="en-US" sz="280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  <a:latin typeface="Tahoma" pitchFamily="34" charset="0"/>
              </a:rPr>
              <a:t>Ορισμός υπογλυκαιμίας</a:t>
            </a:r>
            <a:endParaRPr lang="en-US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Τριάδα </a:t>
            </a:r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Whipple</a:t>
            </a: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Σάκχαρο αίματος &lt; 50-60 </a:t>
            </a:r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mg/dl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Συμπτώματα υπογλυκαιμίας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Υποχώρηση των συμπτωμάτων με την αύξηση του σακχάρου αίματος</a:t>
            </a:r>
            <a:endParaRPr lang="en-US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00113" y="549275"/>
            <a:ext cx="7343775" cy="10080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3200">
                <a:solidFill>
                  <a:srgbClr val="FFFF00"/>
                </a:solidFill>
                <a:latin typeface="Comic Sans MS" pitchFamily="66" charset="0"/>
              </a:rPr>
              <a:t>ΕΚΔΗΛΩΣΕΙΣ ΥΠΟΓΛΥΚΑΙΜΙΑΣ</a:t>
            </a: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755650" y="2619375"/>
            <a:ext cx="3241675" cy="161925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50000">
                <a:schemeClr val="accent1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800">
                <a:solidFill>
                  <a:srgbClr val="FFFF00"/>
                </a:solidFill>
                <a:latin typeface="Comic Sans MS" pitchFamily="66" charset="0"/>
              </a:rPr>
              <a:t>Εκδηλώσεις </a:t>
            </a:r>
          </a:p>
          <a:p>
            <a:pPr algn="ctr">
              <a:defRPr/>
            </a:pPr>
            <a:r>
              <a:rPr lang="el-GR" sz="2800">
                <a:solidFill>
                  <a:srgbClr val="FFFF00"/>
                </a:solidFill>
                <a:latin typeface="Comic Sans MS" pitchFamily="66" charset="0"/>
              </a:rPr>
              <a:t>από το ΑΝΣ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148263" y="4005263"/>
            <a:ext cx="3529012" cy="1655762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50000">
                <a:schemeClr val="accent1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l-GR" sz="2800">
                <a:solidFill>
                  <a:srgbClr val="FFFF00"/>
                </a:solidFill>
                <a:latin typeface="Comic Sans MS" pitchFamily="66" charset="0"/>
              </a:rPr>
              <a:t>Νευρογλυκοπενία 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2627313" y="1557338"/>
            <a:ext cx="19446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4572000" y="1557338"/>
            <a:ext cx="244792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FFFF00"/>
                </a:solidFill>
                <a:latin typeface="Comic Sans MS" pitchFamily="66" charset="0"/>
              </a:rPr>
              <a:t>ΕΚΔΗΛΩΣΕΙΣ ΑΠΟ ΤΟ ΑΝΣ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 ταχυκαρδία, αίσθημα παλμών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 αύξηση συστολικής ΑΠ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 εφίδρωση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 μυϊκός τρόμος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 πείνα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 ναυτία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 κεφαλαγία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διαταραχές όρασης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pPr eaLnBrk="1" hangingPunct="1"/>
            <a:r>
              <a:rPr lang="el-GR" b="1" u="sng" smtClean="0">
                <a:solidFill>
                  <a:srgbClr val="FFFF00"/>
                </a:solidFill>
              </a:rPr>
              <a:t>ΔΙΑΒΗΤΙΚΑ ΚΩΜΑΤΑ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6106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b="1" smtClean="0">
                <a:solidFill>
                  <a:schemeClr val="bg1"/>
                </a:solidFill>
              </a:rPr>
              <a:t>ΥΠΕΡΓΛΥΚΑΙΜΙΚΟ ΚΕΤΟΟΞΕΩΤΙΚΟ ΚΩΜΑ</a:t>
            </a:r>
            <a:r>
              <a:rPr lang="en-US" b="1" smtClean="0">
                <a:solidFill>
                  <a:schemeClr val="bg1"/>
                </a:solidFill>
              </a:rPr>
              <a:t> (YKK)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b="1" smtClean="0">
                <a:solidFill>
                  <a:schemeClr val="bg1"/>
                </a:solidFill>
              </a:rPr>
              <a:t>ΥΠΕΡΓΛΥΚΑΙΜΙΚΟ </a:t>
            </a:r>
            <a:r>
              <a:rPr lang="en-US" b="1" smtClean="0">
                <a:solidFill>
                  <a:schemeClr val="bg1"/>
                </a:solidFill>
              </a:rPr>
              <a:t>Y</a:t>
            </a:r>
            <a:r>
              <a:rPr lang="el-GR" b="1" smtClean="0">
                <a:solidFill>
                  <a:schemeClr val="bg1"/>
                </a:solidFill>
              </a:rPr>
              <a:t>ΠΕΡΩΣΜΩΤΙΚΟ,  ΜΗ ΚΕΤΟΟΞΕΩΤΙΚΟ ΚΩΜΑ (ΥΜΚΔΚ)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b="1" smtClean="0">
                <a:solidFill>
                  <a:schemeClr val="bg1"/>
                </a:solidFill>
              </a:rPr>
              <a:t>ΥΠΟΓΛΥΚΑΙΜΙΚΟ ΚΩΜΑ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b="1" smtClean="0">
                <a:solidFill>
                  <a:schemeClr val="bg1"/>
                </a:solidFill>
              </a:rPr>
              <a:t>ΚΩΜΑ ΑΠΌ ΓΑΛΑΚΤΙΚΗ ΟΞΕΩΣΗ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FFFF00"/>
                </a:solidFill>
                <a:latin typeface="Comic Sans MS" pitchFamily="66" charset="0"/>
              </a:rPr>
              <a:t>ΝΕΥΡΟΓΛΥΚΟΠΕΝΙΑ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z="2800" smtClean="0">
                <a:latin typeface="Comic Sans MS" pitchFamily="66" charset="0"/>
              </a:rPr>
              <a:t>πτώση διανοητικής λειτουργίας , αδυναμία συγκέντρωσης, βραδύτητα στις αντιδράσεις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z="2800" smtClean="0">
                <a:latin typeface="Comic Sans MS" pitchFamily="66" charset="0"/>
              </a:rPr>
              <a:t>διαταραχή γνωστικής λειτουργίας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z="2800" smtClean="0">
                <a:latin typeface="Comic Sans MS" pitchFamily="66" charset="0"/>
              </a:rPr>
              <a:t>μονότονη ομιλία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z="2800" smtClean="0">
                <a:latin typeface="Comic Sans MS" pitchFamily="66" charset="0"/>
              </a:rPr>
              <a:t>υπνηλία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z="2800" smtClean="0">
                <a:latin typeface="Comic Sans MS" pitchFamily="66" charset="0"/>
              </a:rPr>
              <a:t>σύγχυση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z="2800" smtClean="0">
                <a:latin typeface="Comic Sans MS" pitchFamily="66" charset="0"/>
              </a:rPr>
              <a:t>διέγερση, ερειστική ή και ανώμαλη συμπεριφορά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z="2800" smtClean="0">
                <a:latin typeface="Comic Sans MS" pitchFamily="66" charset="0"/>
              </a:rPr>
              <a:t>άρνηση, επιθετικότητα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z="2800" smtClean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απώλεια συνείδησης, σπασμοί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l-GR" sz="2800" smtClean="0">
                <a:latin typeface="Comic Sans MS" pitchFamily="66" charset="0"/>
              </a:rPr>
              <a:t>σπάνια: διαταραχές όρασης-διπλωπία, παραισθησίες, ζάλη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smtClean="0">
                <a:solidFill>
                  <a:srgbClr val="FFFF00"/>
                </a:solidFill>
                <a:latin typeface="Tahoma" pitchFamily="34" charset="0"/>
              </a:rPr>
              <a:t>Προσαρμογή του οργανισμού στη διάρκεια της νηστείας και στην υπογλυκαιμία</a:t>
            </a:r>
            <a:endParaRPr lang="en-US" sz="32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8132" name="Picture 4" descr="Figure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844675"/>
            <a:ext cx="503078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96000" y="19812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Glutamine  </a:t>
            </a:r>
            <a:r>
              <a:rPr lang="en-US" sz="1600">
                <a:solidFill>
                  <a:schemeClr val="bg1"/>
                </a:solidFill>
                <a:sym typeface="Symbol" pitchFamily="18" charset="2"/>
              </a:rPr>
              <a:t>  </a:t>
            </a:r>
            <a:r>
              <a:rPr lang="en-US" sz="1600">
                <a:solidFill>
                  <a:schemeClr val="bg1"/>
                </a:solidFill>
              </a:rPr>
              <a:t>Kidney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4267200" y="2209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42672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096000" y="56388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Liver’s glycogen</a:t>
            </a:r>
            <a:r>
              <a:rPr lang="el-GR" sz="1600">
                <a:solidFill>
                  <a:schemeClr val="bg1"/>
                </a:solidFill>
              </a:rPr>
              <a:t>: 70 </a:t>
            </a:r>
            <a:r>
              <a:rPr lang="en-US" sz="1600">
                <a:solidFill>
                  <a:schemeClr val="bg1"/>
                </a:solidFill>
              </a:rPr>
              <a:t>g, 8-10 h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04800" y="5029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52400" y="5943600"/>
            <a:ext cx="3962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FFA:</a:t>
            </a:r>
            <a:r>
              <a:rPr lang="en-US" sz="1400">
                <a:solidFill>
                  <a:schemeClr val="bg1"/>
                </a:solidFill>
              </a:rPr>
              <a:t> 120 g/d, immediate oxidation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           40 g/d for ketone bodies production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0413" y="2117725"/>
            <a:ext cx="3600450" cy="1892300"/>
          </a:xfrm>
          <a:prstGeom prst="roundRect">
            <a:avLst/>
          </a:prstGeom>
          <a:solidFill>
            <a:srgbClr val="92D050">
              <a:alpha val="2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43450" y="2109788"/>
            <a:ext cx="3600450" cy="1900237"/>
          </a:xfrm>
          <a:prstGeom prst="roundRect">
            <a:avLst/>
          </a:prstGeom>
          <a:solidFill>
            <a:srgbClr val="C00000">
              <a:alpha val="1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915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ea typeface="ＭＳ Ｐゴシック"/>
              </a:rPr>
              <a:t>Στο νεφρό διηθείται και επαναρροφάται το σύνολο της γλυκόζης που κυκλοφορεί στο αίμα</a:t>
            </a:r>
            <a:endParaRPr lang="en-GB" smtClean="0">
              <a:ea typeface="ＭＳ Ｐゴシック"/>
            </a:endParaRPr>
          </a:p>
        </p:txBody>
      </p:sp>
      <p:sp>
        <p:nvSpPr>
          <p:cNvPr id="49157" name="Content Placeholder 6"/>
          <p:cNvSpPr>
            <a:spLocks noGrp="1"/>
          </p:cNvSpPr>
          <p:nvPr>
            <p:ph sz="half" idx="1"/>
          </p:nvPr>
        </p:nvSpPr>
        <p:spPr>
          <a:xfrm>
            <a:off x="928688" y="2289175"/>
            <a:ext cx="3562350" cy="17573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1800" smtClean="0">
                <a:ea typeface="ＭＳ Ｐゴシック"/>
              </a:rPr>
              <a:t>Glucose input ~250 g/day:</a:t>
            </a:r>
          </a:p>
          <a:p>
            <a:pPr marL="0" indent="0"/>
            <a:r>
              <a:rPr lang="en-GB" sz="1800" smtClean="0">
                <a:ea typeface="ＭＳ Ｐゴシック"/>
              </a:rPr>
              <a:t> Dietary intake ~180 g/day</a:t>
            </a:r>
          </a:p>
          <a:p>
            <a:pPr marL="0" indent="0"/>
            <a:r>
              <a:rPr lang="en-GB" sz="1800" smtClean="0">
                <a:ea typeface="ＭＳ Ｐゴシック"/>
              </a:rPr>
              <a:t> Glucose production ~70 g/day</a:t>
            </a:r>
          </a:p>
          <a:p>
            <a:pPr lvl="1"/>
            <a:r>
              <a:rPr lang="en-GB" sz="1600" smtClean="0">
                <a:ea typeface="ＭＳ Ｐゴシック"/>
              </a:rPr>
              <a:t>Gluconeogenesis</a:t>
            </a:r>
          </a:p>
          <a:p>
            <a:pPr lvl="1"/>
            <a:r>
              <a:rPr lang="en-GB" sz="1600" smtClean="0">
                <a:ea typeface="ＭＳ Ｐゴシック"/>
              </a:rPr>
              <a:t>Glycogenolysis</a:t>
            </a:r>
          </a:p>
          <a:p>
            <a:pPr marL="0" indent="0"/>
            <a:endParaRPr lang="en-GB" sz="1800" smtClean="0">
              <a:ea typeface="ＭＳ Ｐゴシック"/>
            </a:endParaRPr>
          </a:p>
        </p:txBody>
      </p:sp>
      <p:sp>
        <p:nvSpPr>
          <p:cNvPr id="49158" name="Content Placeholder 7"/>
          <p:cNvSpPr>
            <a:spLocks noGrp="1"/>
          </p:cNvSpPr>
          <p:nvPr>
            <p:ph sz="half" idx="2"/>
          </p:nvPr>
        </p:nvSpPr>
        <p:spPr>
          <a:xfrm>
            <a:off x="5000625" y="2289175"/>
            <a:ext cx="3255963" cy="14954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1800" smtClean="0">
                <a:ea typeface="ＭＳ Ｐゴシック"/>
              </a:rPr>
              <a:t>Glucose utilization ~250 g/day:</a:t>
            </a:r>
          </a:p>
          <a:p>
            <a:pPr marL="0" indent="0"/>
            <a:r>
              <a:rPr lang="en-GB" sz="1800" smtClean="0">
                <a:ea typeface="ＭＳ Ｐゴシック"/>
              </a:rPr>
              <a:t> Brain ~125 g/day</a:t>
            </a:r>
          </a:p>
          <a:p>
            <a:pPr marL="0" indent="0"/>
            <a:r>
              <a:rPr lang="en-GB" sz="1800" smtClean="0">
                <a:ea typeface="ＭＳ Ｐゴシック"/>
              </a:rPr>
              <a:t> Rest of body ~125 g/day</a:t>
            </a:r>
          </a:p>
          <a:p>
            <a:pPr marL="0" indent="0"/>
            <a:endParaRPr lang="en-GB" sz="1800" smtClean="0">
              <a:ea typeface="ＭＳ Ｐゴシック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71725" y="3459163"/>
            <a:ext cx="4391025" cy="1765300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6" tIns="45695" rIns="35976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Glucose pool in body ~450 g</a:t>
            </a:r>
          </a:p>
        </p:txBody>
      </p:sp>
      <p:sp>
        <p:nvSpPr>
          <p:cNvPr id="49160" name="Content Placeholder 6"/>
          <p:cNvSpPr txBox="1">
            <a:spLocks/>
          </p:cNvSpPr>
          <p:nvPr/>
        </p:nvSpPr>
        <p:spPr bwMode="auto">
          <a:xfrm>
            <a:off x="2954338" y="5422900"/>
            <a:ext cx="3429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  <a:buClr>
                <a:srgbClr val="4EAEC4"/>
              </a:buClr>
              <a:buFont typeface="Wingdings" pitchFamily="2" charset="2"/>
              <a:buNone/>
            </a:pPr>
            <a:r>
              <a:rPr lang="en-GB">
                <a:solidFill>
                  <a:srgbClr val="000000"/>
                </a:solidFill>
                <a:cs typeface="ＭＳ Ｐゴシック"/>
              </a:rPr>
              <a:t>Glucose filtered ~180 g/day</a:t>
            </a:r>
          </a:p>
          <a:p>
            <a:pPr eaLnBrk="0" hangingPunct="0">
              <a:spcBef>
                <a:spcPct val="50000"/>
              </a:spcBef>
              <a:buClr>
                <a:srgbClr val="4EAEC4"/>
              </a:buClr>
              <a:buFont typeface="Wingdings" pitchFamily="2" charset="2"/>
              <a:buNone/>
            </a:pPr>
            <a:r>
              <a:rPr lang="en-GB">
                <a:solidFill>
                  <a:srgbClr val="000000"/>
                </a:solidFill>
                <a:cs typeface="ＭＳ Ｐゴシック"/>
              </a:rPr>
              <a:t>Glucose reabsorbed ~180 g/day</a:t>
            </a:r>
          </a:p>
        </p:txBody>
      </p:sp>
      <p:sp>
        <p:nvSpPr>
          <p:cNvPr id="12" name="Curved Right Arrow 11"/>
          <p:cNvSpPr/>
          <p:nvPr/>
        </p:nvSpPr>
        <p:spPr>
          <a:xfrm>
            <a:off x="2200275" y="4283075"/>
            <a:ext cx="687388" cy="14525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0800000">
            <a:off x="6283325" y="4200525"/>
            <a:ext cx="687388" cy="18478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16200000">
            <a:off x="4348956" y="-150018"/>
            <a:ext cx="434975" cy="4030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9164" name="Content Placeholder 6"/>
          <p:cNvSpPr txBox="1">
            <a:spLocks/>
          </p:cNvSpPr>
          <p:nvPr/>
        </p:nvSpPr>
        <p:spPr bwMode="auto">
          <a:xfrm>
            <a:off x="3844925" y="1322388"/>
            <a:ext cx="15367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  <a:buClr>
                <a:srgbClr val="4EAEC4"/>
              </a:buClr>
              <a:buFont typeface="Wingdings" pitchFamily="2" charset="2"/>
              <a:buNone/>
            </a:pPr>
            <a:r>
              <a:rPr lang="en-GB">
                <a:solidFill>
                  <a:srgbClr val="000000"/>
                </a:solidFill>
                <a:cs typeface="ＭＳ Ｐゴシック"/>
              </a:rPr>
              <a:t>Net ~0 g/day</a:t>
            </a:r>
          </a:p>
        </p:txBody>
      </p:sp>
      <p:sp>
        <p:nvSpPr>
          <p:cNvPr id="49165" name="Text Box 4"/>
          <p:cNvSpPr txBox="1">
            <a:spLocks noChangeArrowheads="1"/>
          </p:cNvSpPr>
          <p:nvPr/>
        </p:nvSpPr>
        <p:spPr bwMode="auto">
          <a:xfrm>
            <a:off x="5292725" y="6470650"/>
            <a:ext cx="368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5" tIns="45695" rIns="91385" bIns="45695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cs typeface="ＭＳ Ｐゴシック"/>
              </a:rPr>
              <a:t>Wright EM, et al. </a:t>
            </a:r>
            <a:r>
              <a:rPr lang="en-US" sz="1400" i="1">
                <a:solidFill>
                  <a:srgbClr val="000000"/>
                </a:solidFill>
                <a:cs typeface="ＭＳ Ｐゴシック"/>
              </a:rPr>
              <a:t>J Int Med </a:t>
            </a:r>
            <a:r>
              <a:rPr lang="en-US" sz="1400">
                <a:solidFill>
                  <a:srgbClr val="000000"/>
                </a:solidFill>
                <a:cs typeface="ＭＳ Ｐゴシック"/>
              </a:rPr>
              <a:t>2007;261:32–43.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7888" y="4540250"/>
            <a:ext cx="24003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75088" y="1355725"/>
          <a:ext cx="1689100" cy="2413000"/>
        </p:xfrm>
        <a:graphic>
          <a:graphicData uri="http://schemas.openxmlformats.org/presentationml/2006/ole">
            <p:oleObj spid="_x0000_s1026" name="Clip" r:id="rId6" imgW="1905659" imgH="2569136" progId="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85738" y="4705350"/>
            <a:ext cx="35941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000000"/>
                </a:solidFill>
                <a:cs typeface="ＭＳ Ｐゴシック"/>
              </a:rPr>
              <a:t>Νεογλυκογένεση</a:t>
            </a:r>
            <a:r>
              <a:rPr lang="en-US" sz="2000" b="1">
                <a:solidFill>
                  <a:srgbClr val="000000"/>
                </a:solidFill>
                <a:cs typeface="ＭＳ Ｐゴシック"/>
              </a:rPr>
              <a:t> 25–30%*</a:t>
            </a:r>
          </a:p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000000"/>
                </a:solidFill>
                <a:cs typeface="ＭＳ Ｐゴシック"/>
              </a:rPr>
              <a:t>Γλυκογονόλυση</a:t>
            </a:r>
            <a:r>
              <a:rPr lang="en-US" sz="2000" b="1">
                <a:solidFill>
                  <a:srgbClr val="000000"/>
                </a:solidFill>
                <a:cs typeface="ＭＳ Ｐゴシック"/>
              </a:rPr>
              <a:t> 45–50%*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77813" y="2138363"/>
            <a:ext cx="340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000000"/>
                </a:solidFill>
                <a:cs typeface="ＭＳ Ｐゴシック"/>
              </a:rPr>
              <a:t>Νεογλυκογένεση</a:t>
            </a:r>
            <a:r>
              <a:rPr lang="en-US" sz="2000" b="1">
                <a:solidFill>
                  <a:srgbClr val="000000"/>
                </a:solidFill>
                <a:cs typeface="ＭＳ Ｐゴシック"/>
              </a:rPr>
              <a:t> 20–25%*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7040563" y="31115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rgbClr val="000000"/>
                </a:solidFill>
                <a:cs typeface="ＭＳ Ｐゴシック"/>
              </a:rPr>
              <a:t>Παραγωγή γλυκόζης</a:t>
            </a:r>
            <a:r>
              <a:rPr lang="en-US" b="1">
                <a:solidFill>
                  <a:srgbClr val="000000"/>
                </a:solidFill>
                <a:cs typeface="ＭＳ Ｐゴシック"/>
              </a:rPr>
              <a:t>~70 g/day</a:t>
            </a:r>
          </a:p>
        </p:txBody>
      </p:sp>
      <p:sp>
        <p:nvSpPr>
          <p:cNvPr id="307207" name="Line 7"/>
          <p:cNvSpPr>
            <a:spLocks noChangeShapeType="1"/>
          </p:cNvSpPr>
          <p:nvPr/>
        </p:nvSpPr>
        <p:spPr bwMode="auto">
          <a:xfrm flipV="1">
            <a:off x="5988050" y="4106863"/>
            <a:ext cx="952500" cy="914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5827713" y="2630488"/>
            <a:ext cx="11430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385" tIns="45695" rIns="91385" bIns="456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381000" y="66675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95" rIns="0" bIns="45695" anchor="b"/>
          <a:lstStyle/>
          <a:p>
            <a:pPr eaLnBrk="0" hangingPunct="0">
              <a:lnSpc>
                <a:spcPts val="2800"/>
              </a:lnSpc>
            </a:pPr>
            <a:r>
              <a:rPr lang="el-GR" sz="2600" b="1">
                <a:solidFill>
                  <a:srgbClr val="000000"/>
                </a:solidFill>
                <a:cs typeface="ＭＳ Ｐゴシック"/>
              </a:rPr>
              <a:t>Το ήπαρ και ο νεφρός είναι τα κύρια όργανα νεογλυκογένεσης</a:t>
            </a:r>
            <a:endParaRPr lang="en-US" sz="2600" b="1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1035" name="TextBox 1"/>
          <p:cNvSpPr txBox="1">
            <a:spLocks noChangeArrowheads="1"/>
          </p:cNvSpPr>
          <p:nvPr/>
        </p:nvSpPr>
        <p:spPr bwMode="auto">
          <a:xfrm>
            <a:off x="6197600" y="6097588"/>
            <a:ext cx="2216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5" tIns="45695" rIns="91385" bIns="45695">
            <a:spAutoFit/>
          </a:bodyPr>
          <a:lstStyle/>
          <a:p>
            <a:r>
              <a:rPr lang="en-GB" sz="1600">
                <a:solidFill>
                  <a:srgbClr val="000000"/>
                </a:solidFill>
                <a:cs typeface="ＭＳ Ｐゴシック"/>
              </a:rPr>
              <a:t>*post-absorptive state</a:t>
            </a:r>
          </a:p>
        </p:txBody>
      </p:sp>
      <p:sp>
        <p:nvSpPr>
          <p:cNvPr id="1036" name="Text Box 4"/>
          <p:cNvSpPr txBox="1">
            <a:spLocks noChangeArrowheads="1"/>
          </p:cNvSpPr>
          <p:nvPr/>
        </p:nvSpPr>
        <p:spPr bwMode="auto">
          <a:xfrm>
            <a:off x="5627688" y="6473825"/>
            <a:ext cx="337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5" tIns="45695" rIns="91385" bIns="45695">
            <a:spAutoFit/>
          </a:bodyPr>
          <a:lstStyle/>
          <a:p>
            <a:r>
              <a:rPr lang="en-US" sz="1400">
                <a:solidFill>
                  <a:srgbClr val="000000"/>
                </a:solidFill>
                <a:cs typeface="ＭＳ Ｐゴシック"/>
              </a:rPr>
              <a:t>Gerich JE. </a:t>
            </a:r>
            <a:r>
              <a:rPr lang="en-US" sz="1400" i="1">
                <a:solidFill>
                  <a:srgbClr val="000000"/>
                </a:solidFill>
                <a:cs typeface="ＭＳ Ｐゴシック"/>
              </a:rPr>
              <a:t>Diabet Med </a:t>
            </a:r>
            <a:r>
              <a:rPr lang="en-US" sz="1400">
                <a:solidFill>
                  <a:srgbClr val="000000"/>
                </a:solidFill>
                <a:cs typeface="ＭＳ Ｐゴシック"/>
              </a:rPr>
              <a:t>2010;27:136–42.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Jun18&amp;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πιψκθπ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322263"/>
            <a:ext cx="4595813" cy="6211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489325" y="771525"/>
            <a:ext cx="182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Γλυκόζη αίματος </a:t>
            </a:r>
            <a:r>
              <a:rPr lang="en-US" sz="1400" b="1">
                <a:latin typeface="Arial Narrow" pitchFamily="34" charset="0"/>
              </a:rPr>
              <a:t>mg/dL</a:t>
            </a:r>
            <a:endParaRPr lang="el-GR" sz="1400" b="1">
              <a:latin typeface="Arial Narrow" pitchFamily="34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113213" y="10001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75</a:t>
            </a:r>
            <a:endParaRPr lang="el-GR" sz="1400">
              <a:latin typeface="Arial Narrow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113213" y="16002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55</a:t>
            </a:r>
            <a:endParaRPr lang="el-GR" sz="1400">
              <a:latin typeface="Arial Narrow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113213" y="21431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37</a:t>
            </a:r>
            <a:endParaRPr lang="el-GR" sz="1400">
              <a:latin typeface="Arial Narrow" pitchFamily="34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113213" y="27241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 Narrow" pitchFamily="34" charset="0"/>
              </a:rPr>
              <a:t>18</a:t>
            </a:r>
            <a:endParaRPr lang="el-GR" sz="1400">
              <a:latin typeface="Arial Narrow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41624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75</a:t>
            </a:r>
            <a:endParaRPr lang="el-GR" sz="1400">
              <a:latin typeface="Arial Narrow" pitchFamily="34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47339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55</a:t>
            </a:r>
            <a:endParaRPr lang="el-GR" sz="1400">
              <a:latin typeface="Arial Narrow" pitchFamily="34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528637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37</a:t>
            </a:r>
            <a:endParaRPr lang="el-GR" sz="1400">
              <a:latin typeface="Arial Narrow" pitchFamily="34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114800" y="58674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" pitchFamily="34" charset="0"/>
              </a:rPr>
              <a:t>18</a:t>
            </a:r>
            <a:endParaRPr lang="el-GR" sz="1400">
              <a:latin typeface="Arial Narrow" pitchFamily="34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346325" y="1152525"/>
            <a:ext cx="106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Έκκριση</a:t>
            </a:r>
            <a:br>
              <a:rPr lang="el-GR" sz="1400" b="1">
                <a:latin typeface="Arial Narrow" pitchFamily="34" charset="0"/>
              </a:rPr>
            </a:br>
            <a:r>
              <a:rPr lang="el-GR" sz="1400" b="1">
                <a:latin typeface="Arial Narrow" pitchFamily="34" charset="0"/>
              </a:rPr>
              <a:t>αδρεναλίνης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879725" y="1990725"/>
            <a:ext cx="919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Εφίδρωση</a:t>
            </a:r>
            <a:br>
              <a:rPr lang="el-GR" sz="1400" b="1">
                <a:latin typeface="Arial Narrow" pitchFamily="34" charset="0"/>
              </a:rPr>
            </a:br>
            <a:r>
              <a:rPr lang="el-GR" sz="1400" b="1">
                <a:latin typeface="Arial Narrow" pitchFamily="34" charset="0"/>
              </a:rPr>
              <a:t>Τρόμος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375275" y="1373188"/>
            <a:ext cx="1552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Έναρξη εγκεφαλι-</a:t>
            </a:r>
            <a:br>
              <a:rPr lang="el-GR" sz="1400" b="1">
                <a:latin typeface="Arial Narrow" pitchFamily="34" charset="0"/>
              </a:rPr>
            </a:br>
            <a:r>
              <a:rPr lang="el-GR" sz="1400" b="1">
                <a:latin typeface="Arial Narrow" pitchFamily="34" charset="0"/>
              </a:rPr>
              <a:t>κής δυσλειτουργίας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405438" y="1841500"/>
            <a:ext cx="15478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Σύγχυση, απώ-</a:t>
            </a:r>
            <a:br>
              <a:rPr lang="el-GR" sz="1400" b="1">
                <a:latin typeface="Arial Narrow" pitchFamily="34" charset="0"/>
              </a:rPr>
            </a:br>
            <a:r>
              <a:rPr lang="el-GR" sz="1400" b="1">
                <a:latin typeface="Arial Narrow" pitchFamily="34" charset="0"/>
              </a:rPr>
              <a:t>λεια συγκέντρωσης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6725" y="2713038"/>
            <a:ext cx="1292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Κώμα, σπασμοί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800600" y="2971800"/>
            <a:ext cx="2001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Μόνιμη εγκεφαλική βλάβη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505200" y="3886200"/>
            <a:ext cx="182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Γλυκόζη αίματος </a:t>
            </a:r>
            <a:r>
              <a:rPr lang="en-US" sz="1400" b="1">
                <a:latin typeface="Arial Narrow" pitchFamily="34" charset="0"/>
              </a:rPr>
              <a:t>mg/dL</a:t>
            </a:r>
            <a:endParaRPr lang="el-GR" sz="1400" b="1">
              <a:latin typeface="Arial Narrow" pitchFamily="34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5410200" y="4530725"/>
            <a:ext cx="1552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Έναρξη εγκεφαλι-</a:t>
            </a:r>
            <a:br>
              <a:rPr lang="el-GR" sz="1400" b="1">
                <a:latin typeface="Arial Narrow" pitchFamily="34" charset="0"/>
              </a:rPr>
            </a:br>
            <a:r>
              <a:rPr lang="el-GR" sz="1400" b="1">
                <a:latin typeface="Arial Narrow" pitchFamily="34" charset="0"/>
              </a:rPr>
              <a:t>κής δυσλειτουργίας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411788" y="4953000"/>
            <a:ext cx="15478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Σύγχυση, απώ-</a:t>
            </a:r>
            <a:br>
              <a:rPr lang="el-GR" sz="1400" b="1">
                <a:latin typeface="Arial Narrow" pitchFamily="34" charset="0"/>
              </a:rPr>
            </a:br>
            <a:r>
              <a:rPr lang="el-GR" sz="1400" b="1">
                <a:latin typeface="Arial Narrow" pitchFamily="34" charset="0"/>
              </a:rPr>
              <a:t>λεια συγκέντρωσης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5562600" y="5826125"/>
            <a:ext cx="1292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Κώμα, σπασμοί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4876800" y="6172200"/>
            <a:ext cx="2001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Μόνιμη εγκεφαλική βλάβη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2667000" y="4648200"/>
            <a:ext cx="106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Έκκριση</a:t>
            </a:r>
            <a:br>
              <a:rPr lang="el-GR" sz="1400" b="1">
                <a:latin typeface="Arial Narrow" pitchFamily="34" charset="0"/>
              </a:rPr>
            </a:br>
            <a:r>
              <a:rPr lang="el-GR" sz="1400" b="1">
                <a:latin typeface="Arial Narrow" pitchFamily="34" charset="0"/>
              </a:rPr>
              <a:t>αδρεναλίνης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3276600" y="5486400"/>
            <a:ext cx="919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Arial Narrow" pitchFamily="34" charset="0"/>
              </a:rPr>
              <a:t>Εφίδρωση</a:t>
            </a:r>
            <a:br>
              <a:rPr lang="el-GR" sz="1400" b="1">
                <a:latin typeface="Arial Narrow" pitchFamily="34" charset="0"/>
              </a:rPr>
            </a:br>
            <a:r>
              <a:rPr lang="el-GR" sz="1400" b="1">
                <a:latin typeface="Arial Narrow" pitchFamily="34" charset="0"/>
              </a:rPr>
              <a:t>Τρόμος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  <a:latin typeface="Tahoma" pitchFamily="34" charset="0"/>
              </a:rPr>
              <a:t>Υπογλυκαιμία</a:t>
            </a:r>
            <a:endParaRPr lang="en-US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Υπογλυκαιμία στο σακχαρώδη διαβήτη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Αυτόματες υπογλυκαιμίες</a:t>
            </a:r>
            <a:endParaRPr lang="en-US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l-GR" sz="3200" smtClean="0">
                <a:solidFill>
                  <a:srgbClr val="FFFF00"/>
                </a:solidFill>
                <a:latin typeface="Tahoma" pitchFamily="34" charset="0"/>
              </a:rPr>
              <a:t>Αντιδιαβητικά φάρμακα και υπογλυκαιμία</a:t>
            </a:r>
            <a:endParaRPr lang="en-US" sz="32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Προκαλούν υπογλυκαιμία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Ινσουλίνη</a:t>
            </a:r>
            <a:endParaRPr lang="en-US" smtClean="0">
              <a:solidFill>
                <a:schemeClr val="bg1"/>
              </a:solidFill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Σουλφονυλουρίες-μεγλιτινίδες</a:t>
            </a:r>
            <a:endParaRPr lang="en-US" smtClean="0">
              <a:solidFill>
                <a:schemeClr val="bg1"/>
              </a:solidFill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l-GR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Δεν προκαλούν από μόνα τους υπογλυκαιμία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Μετφορμίνη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Ακαρβόζη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Γλιταζόνες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DPP-4 </a:t>
            </a: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αναστολείς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Tahoma" pitchFamily="34" charset="0"/>
              </a:rPr>
              <a:t>GLP-1 </a:t>
            </a: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ανάλογα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FFFF00"/>
                </a:solidFill>
                <a:latin typeface="Tahoma" pitchFamily="34" charset="0"/>
              </a:rPr>
              <a:t>Υπογλυκαιμία-ορισμός</a:t>
            </a:r>
            <a:endParaRPr lang="en-US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Η παθολογική κατάσταση που χαρακτηρίζεται από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χαμηλή συγκέντρωση γλυκόζης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 στο αίμα (συνήθως &lt; 50 </a:t>
            </a:r>
            <a:r>
              <a:rPr lang="en-US" sz="2800" smtClean="0">
                <a:solidFill>
                  <a:schemeClr val="bg1"/>
                </a:solidFill>
                <a:latin typeface="Tahoma" pitchFamily="34" charset="0"/>
              </a:rPr>
              <a:t>mg/dl)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, με ταυτόχρονη εμφάνιση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χαρακτηριστικής αλλά μη ειδικής συμπτωματολογίας</a:t>
            </a:r>
            <a:r>
              <a:rPr lang="en-US" sz="2800" b="1" smtClean="0">
                <a:solidFill>
                  <a:schemeClr val="bg1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80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Τριάδα του </a:t>
            </a:r>
            <a:r>
              <a:rPr lang="en-US" sz="2800" b="1" smtClean="0">
                <a:solidFill>
                  <a:schemeClr val="bg1"/>
                </a:solidFill>
                <a:latin typeface="Tahoma" pitchFamily="34" charset="0"/>
              </a:rPr>
              <a:t>Whipple: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Χαμηλές τιμές γλυκόζης πλάσματος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Συμπτώματα υπογλυκαιμίας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Υποχώρηση των συμπτωμάτων με τη διόρθωση της υπογλυκαιμίας</a:t>
            </a:r>
            <a:endParaRPr lang="en-US" sz="280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FFFF00"/>
                </a:solidFill>
                <a:latin typeface="Tahoma" pitchFamily="34" charset="0"/>
              </a:rPr>
              <a:t>Συμπτώματα υπογλυκαιμίας</a:t>
            </a:r>
            <a:endParaRPr lang="en-US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Συμπτώματα που προκαλούνται από την ενεργοποίηση του αυτονόμου νευρικού συστήματος</a:t>
            </a:r>
          </a:p>
          <a:p>
            <a:pPr lvl="1" eaLnBrk="1" hangingPunct="1"/>
            <a:r>
              <a:rPr lang="el-GR" sz="2400" smtClean="0">
                <a:solidFill>
                  <a:schemeClr val="bg1"/>
                </a:solidFill>
                <a:latin typeface="Tahoma" pitchFamily="34" charset="0"/>
              </a:rPr>
              <a:t>Προέρχονται από υποθαλαμικά κέντρα και αποτελούν προειδοποιητικά συμπτώματα της υπογλυκαιμίας που ακολουθεί</a:t>
            </a:r>
          </a:p>
          <a:p>
            <a:pPr eaLnBrk="1" hangingPunct="1"/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Γλυκοπενικά συμπτώματα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(ένδεια γλυκόζης στον εγκέφαλο)</a:t>
            </a:r>
          </a:p>
          <a:p>
            <a:pPr eaLnBrk="1" hangingPunct="1"/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Μη ειδικά συμπτώματα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(κεφαλαγία, ζάλη, γενικευμένη αδυναμία,εμβοές, παραισθησίες)</a:t>
            </a:r>
            <a:endParaRPr lang="en-US" sz="280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b="1" u="sng" smtClean="0">
                <a:solidFill>
                  <a:srgbClr val="FFFF00"/>
                </a:solidFill>
              </a:rPr>
              <a:t>ΔΙΑΒΗΤΙΚΑ ΚΩΜΑΤΑ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Έκδηλα σημεία αφυδάτωσης</a:t>
            </a:r>
          </a:p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Αναπνοή </a:t>
            </a:r>
            <a:r>
              <a:rPr lang="en-US" b="1" smtClean="0">
                <a:solidFill>
                  <a:schemeClr val="bg1"/>
                </a:solidFill>
              </a:rPr>
              <a:t>Kussmaul </a:t>
            </a:r>
            <a:r>
              <a:rPr lang="el-GR" b="1" smtClean="0">
                <a:solidFill>
                  <a:schemeClr val="bg1"/>
                </a:solidFill>
              </a:rPr>
              <a:t>(βαθειά, συχνή, απόπνοια οξόνης)</a:t>
            </a:r>
          </a:p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Θόλωση διανοίας</a:t>
            </a:r>
          </a:p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Κοιλιακός πόνος (</a:t>
            </a:r>
            <a:r>
              <a:rPr lang="en-US" b="1" smtClean="0">
                <a:solidFill>
                  <a:schemeClr val="bg1"/>
                </a:solidFill>
              </a:rPr>
              <a:t>pseudoperitonitis diabetica)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u="sng">
                <a:solidFill>
                  <a:srgbClr val="FFFF00"/>
                </a:solidFill>
              </a:rPr>
              <a:t>ΥΠΕΡΓΛΥΚΑΙΜΙΚΟ ΚΕΤΟΟΞΕΩΤΙΚΟ ΚΩΜΑ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b="1" smtClean="0">
                <a:solidFill>
                  <a:srgbClr val="FFFF00"/>
                </a:solidFill>
                <a:latin typeface="Tahoma" pitchFamily="34" charset="0"/>
              </a:rPr>
              <a:t>Συμπτώματα που προκαλούνται από την ενεργοποίηση του αυτονόμου νευρικού συστήματος</a:t>
            </a:r>
            <a:br>
              <a:rPr lang="el-GR" sz="3200" b="1" smtClean="0">
                <a:solidFill>
                  <a:srgbClr val="FFFF00"/>
                </a:solidFill>
                <a:latin typeface="Tahoma" pitchFamily="34" charset="0"/>
              </a:rPr>
            </a:br>
            <a:endParaRPr lang="en-US" sz="3200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344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Τρόμος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Εφίδρωση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Ωχρότητα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Ταχυκαρδία-αίσθημα προκάρδιων παλμών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Αίσθημα πείνας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Αυξημένη παραγωγή σιέλου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Ανησυχία</a:t>
            </a:r>
          </a:p>
          <a:p>
            <a:pPr eaLnBrk="1" hangingPunct="1">
              <a:lnSpc>
                <a:spcPct val="90000"/>
              </a:lnSpc>
            </a:pPr>
            <a:endParaRPr lang="el-GR" sz="280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FFFF00"/>
                </a:solidFill>
                <a:latin typeface="Tahoma" pitchFamily="34" charset="0"/>
              </a:rPr>
              <a:t>Γλυκοπενικά συμπτώματα</a:t>
            </a:r>
            <a:endParaRPr lang="en-US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  <a:latin typeface="Tahoma" pitchFamily="34" charset="0"/>
              </a:rPr>
              <a:t>Πρώιμα:</a:t>
            </a: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 Γνωσιακή δυσλειτουργία (απώλεια προσανατολισμού στο χώρο και στο χρόνο), απώλεια ικανότητας λήψης αποφάσεων και εκτέλεσης σύνθετων πράξεων</a:t>
            </a:r>
          </a:p>
          <a:p>
            <a:pPr eaLnBrk="1" hangingPunct="1"/>
            <a:r>
              <a:rPr lang="el-GR" b="1" smtClean="0">
                <a:solidFill>
                  <a:schemeClr val="bg1"/>
                </a:solidFill>
                <a:latin typeface="Tahoma" pitchFamily="34" charset="0"/>
              </a:rPr>
              <a:t>Καθυστερημένα:</a:t>
            </a: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 Σύγχυση, επιθετική συμπεριφορά, σπασμοί, απώλεια συνειδήσεως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21650" cy="857250"/>
          </a:xfrm>
        </p:spPr>
        <p:txBody>
          <a:bodyPr/>
          <a:lstStyle/>
          <a:p>
            <a:pPr eaLnBrk="1" hangingPunct="1"/>
            <a:r>
              <a:rPr lang="el-GR" smtClean="0"/>
              <a:t>Διαταραχή των αντιρροπιστικών ορμονών στο διαβήτη τύπου 1</a:t>
            </a:r>
          </a:p>
        </p:txBody>
      </p:sp>
      <p:pic>
        <p:nvPicPr>
          <p:cNvPr id="58371" name="Picture 3" descr="msotw9_temp0"/>
          <p:cNvPicPr>
            <a:picLocks noChangeAspect="1" noChangeArrowheads="1"/>
          </p:cNvPicPr>
          <p:nvPr/>
        </p:nvPicPr>
        <p:blipFill>
          <a:blip r:embed="rId2">
            <a:lum bright="-36000" contrast="36000"/>
          </a:blip>
          <a:srcRect l="1529" r="2838" b="8998"/>
          <a:stretch>
            <a:fillRect/>
          </a:stretch>
        </p:blipFill>
        <p:spPr bwMode="auto">
          <a:xfrm>
            <a:off x="2057400" y="1573213"/>
            <a:ext cx="5257800" cy="4795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smtClean="0">
                <a:solidFill>
                  <a:srgbClr val="FFFF00"/>
                </a:solidFill>
                <a:latin typeface="Tahoma" pitchFamily="34" charset="0"/>
              </a:rPr>
              <a:t>Υπογλυκαιμία στο σακχαρώδη διαβήτη</a:t>
            </a:r>
            <a:endParaRPr lang="en-US" sz="4000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Συνήθης παρενέργεια της θεραπείας με </a:t>
            </a:r>
            <a:r>
              <a:rPr lang="el-GR" b="1" smtClean="0">
                <a:solidFill>
                  <a:schemeClr val="bg1"/>
                </a:solidFill>
                <a:latin typeface="Tahoma" pitchFamily="34" charset="0"/>
              </a:rPr>
              <a:t>ινσουλίνη, σουλφονυλουρίες</a:t>
            </a: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 και μεγλιτινίδες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Η </a:t>
            </a:r>
            <a:r>
              <a:rPr lang="el-GR" b="1" smtClean="0">
                <a:solidFill>
                  <a:schemeClr val="bg1"/>
                </a:solidFill>
                <a:latin typeface="Tahoma" pitchFamily="34" charset="0"/>
              </a:rPr>
              <a:t>μετφορμίνη και οι αναστολείς των α-γλυκοσιδασών</a:t>
            </a: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 δεν προκαλούν υπογλυκαιμίες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Προκαλεί στους ασθενείς τον ίδιο φόβο με το φόβο που έχουν για εμφάνιση τύφλωσης ή χρόνιας νεφρικής ανεπάρκειας</a:t>
            </a:r>
            <a:endParaRPr lang="en-US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 smtClean="0">
                <a:solidFill>
                  <a:srgbClr val="FFFF00"/>
                </a:solidFill>
                <a:latin typeface="Tahoma" pitchFamily="34" charset="0"/>
              </a:rPr>
              <a:t>Προδιαθεσικοί παράγοντες εμφάνισης υπογλυκαιμίας στα άτομα με διαβήτη</a:t>
            </a:r>
            <a:endParaRPr lang="en-US" sz="3200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Παράλειψη γεύματος</a:t>
            </a:r>
          </a:p>
          <a:p>
            <a:pPr eaLnBrk="1" hangingPunct="1"/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Άσκηση</a:t>
            </a:r>
          </a:p>
          <a:p>
            <a:pPr eaLnBrk="1" hangingPunct="1"/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Απώλεια βάρους</a:t>
            </a:r>
          </a:p>
          <a:p>
            <a:pPr eaLnBrk="1" hangingPunct="1"/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Νεφρική ανεπάρκεια, κίρρωση ήπατος</a:t>
            </a:r>
          </a:p>
          <a:p>
            <a:pPr eaLnBrk="1" hangingPunct="1"/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Συγχορήγηση φαρμάκων που αυξάνουν τη βιοδιαθεσιμότητα της ινσουλίνης (σαλικυλικά, σουλφοναμίδες)</a:t>
            </a:r>
          </a:p>
          <a:p>
            <a:pPr eaLnBrk="1" hangingPunct="1"/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Οινόπνευμα</a:t>
            </a:r>
          </a:p>
          <a:p>
            <a:pPr eaLnBrk="1" hangingPunct="1"/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Ανεπάρκεια επινεφριδίων</a:t>
            </a:r>
          </a:p>
          <a:p>
            <a:pPr eaLnBrk="1" hangingPunct="1"/>
            <a:endParaRPr lang="en-US" sz="280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smtClean="0">
                <a:solidFill>
                  <a:srgbClr val="FFFF00"/>
                </a:solidFill>
                <a:latin typeface="Tahoma" pitchFamily="34" charset="0"/>
              </a:rPr>
              <a:t>Νοσηρότητα-θνητότητα στο ΣΔ λόγω υπογλυκαιμίας</a:t>
            </a:r>
            <a:endParaRPr lang="en-US" sz="4000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Αιτία θανάτου σε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2-4%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 νέων υγιών ατόμων με ΣΔ τύπου 1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Αυξημένη πιθανότητα εμφάνισης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καρδιαγγειακών συμβαμάτων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 σε ηλικιωμένους ασθενείς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Κατάγματα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λόγω επιληπτικών κρίσεων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Υποτροπιάζουσες υπογλυκαιμίες σε παιδιά: 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  <a:sym typeface="Symbol" pitchFamily="18" charset="2"/>
              </a:rPr>
              <a:t>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της νοητικής λειτουργίας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Ηλικιωμένα άτομα: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  <a:sym typeface="Symbol" pitchFamily="18" charset="2"/>
              </a:rPr>
              <a:t>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άνοια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Παρατεταμένο υπογλυκαιμικό κώμα: Ατροφία εγκεφαλικού φλοιού,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θάνατος</a:t>
            </a:r>
            <a:endParaRPr lang="en-US" sz="2800" b="1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FFFF00"/>
                </a:solidFill>
                <a:latin typeface="Tahoma" pitchFamily="34" charset="0"/>
              </a:rPr>
              <a:t>Ανεπίγνωστη υπογλυκαιμία</a:t>
            </a:r>
            <a:endParaRPr lang="en-US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Μη αντίληψη των υπογλυκαιμιών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 παρά τις πολύ χαμηλές τιμές της γλυκόζης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Συχνότητα: ΣΔ τύπου 1</a:t>
            </a:r>
            <a:r>
              <a:rPr lang="en-US" sz="2800" smtClean="0">
                <a:solidFill>
                  <a:schemeClr val="bg1"/>
                </a:solidFill>
                <a:latin typeface="Tahoma" pitchFamily="34" charset="0"/>
              </a:rPr>
              <a:t>: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 25%, συχνότερα (50%) όταν η διάρκεια του διαβήτη είναι &gt; 20 έτη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Οφείλεται στην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ανεπάρκεια των αντιρροπιστικών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 της υπογλυκαιμίας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μηχανισμών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Ελλείπουν τα προειδοποιητικά συμπτώματα της υπογλυκαιμίας και </a:t>
            </a:r>
            <a:r>
              <a:rPr lang="el-GR" sz="2800" b="1" smtClean="0">
                <a:solidFill>
                  <a:schemeClr val="bg1"/>
                </a:solidFill>
                <a:latin typeface="Tahoma" pitchFamily="34" charset="0"/>
              </a:rPr>
              <a:t>εκδηλώνεται με γλυκοπενικά συμπτώματα</a:t>
            </a:r>
            <a:endParaRPr lang="en-US" sz="2800" b="1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FFFF00"/>
                </a:solidFill>
                <a:latin typeface="Tahoma" pitchFamily="34" charset="0"/>
              </a:rPr>
              <a:t>Σοβαρή υπογλυκαιμία</a:t>
            </a:r>
            <a:endParaRPr lang="en-US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Η υπογλυκαιμία που για να αντιμετωπιστεί χρειάζεται την επέμβαση άλλου ατόμου ή του γιατρού</a:t>
            </a:r>
          </a:p>
          <a:p>
            <a:pPr eaLnBrk="1" hangingPunct="1">
              <a:buFontTx/>
              <a:buNone/>
            </a:pPr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	Συχνότητα: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Ινσουλινοθεραπευόμενοι: 25-30%/έτος 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Λήψη σουλφ/ών:		    20%/6 μήνες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  <a:latin typeface="Tahoma" pitchFamily="34" charset="0"/>
              </a:rPr>
              <a:t>Κώμα:				    10% /έτος</a:t>
            </a:r>
            <a:endParaRPr lang="en-US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rgbClr val="FFFF00"/>
                </a:solidFill>
                <a:latin typeface="Tahoma" pitchFamily="34" charset="0"/>
              </a:rPr>
              <a:t>Νυκτερινή υπογλυκαιμία</a:t>
            </a:r>
            <a:endParaRPr lang="en-US" b="1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Μπορεί να είναι ασυμπτωματική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Πρωινή κεφαλαλγία, αίσθημα κόπωσης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Εφιάλτες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Ανήσυχος ύπνος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Εφίδρωση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Σπασμοί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Μπορεί να είναι επικίνδυνη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Σε ινσουλινοθεραπευόμενους: Συνήθως εμφανίζεται στις 1-3 π.μ.</a:t>
            </a:r>
            <a:endParaRPr lang="en-US" sz="280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79950" y="4797425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Σημείωση</a:t>
            </a:r>
            <a:r>
              <a:rPr lang="en-US"/>
              <a:t>:</a:t>
            </a:r>
            <a:r>
              <a:rPr lang="el-GR"/>
              <a:t>Το φ. </a:t>
            </a:r>
            <a:r>
              <a:rPr lang="en-US"/>
              <a:t>Somogyi </a:t>
            </a:r>
            <a:r>
              <a:rPr lang="el-GR"/>
              <a:t>δεν συμβαίνει μόνο το πρωί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l-GR" sz="3000" b="1" u="sng" smtClean="0">
                <a:solidFill>
                  <a:srgbClr val="FFFF00"/>
                </a:solidFill>
              </a:rPr>
              <a:t>ΥΠΕΡΓΛΥΚΑΙΜΙΚΟ ΚΕΤΟΟΞΕΩΤΙΚΟ ΚΩΜΑ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Μεγάλη αύξηση σακχάρου αίματος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Θετική αντίδραση κετονών πλάσματος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Ολικό </a:t>
            </a:r>
            <a:r>
              <a:rPr lang="en-US" sz="2800" b="1" smtClean="0">
                <a:solidFill>
                  <a:schemeClr val="bg1"/>
                </a:solidFill>
              </a:rPr>
              <a:t>CO</a:t>
            </a:r>
            <a:r>
              <a:rPr lang="en-US" sz="2800" b="1" baseline="-25000" smtClean="0">
                <a:solidFill>
                  <a:schemeClr val="bg1"/>
                </a:solidFill>
              </a:rPr>
              <a:t>2</a:t>
            </a:r>
            <a:r>
              <a:rPr lang="en-US" sz="2800" b="1" smtClean="0">
                <a:solidFill>
                  <a:schemeClr val="bg1"/>
                </a:solidFill>
              </a:rPr>
              <a:t> &lt;15 mEq/L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Οξέωση (</a:t>
            </a:r>
            <a:r>
              <a:rPr lang="en-US" sz="2800" b="1" smtClean="0">
                <a:solidFill>
                  <a:schemeClr val="bg1"/>
                </a:solidFill>
              </a:rPr>
              <a:t>pH &lt; 7,30)</a:t>
            </a:r>
            <a:endParaRPr lang="el-GR" sz="28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Ηλεκτρολυτικές διαταραχές (Καλιοπενία παρά φυσιολογικό Κ</a:t>
            </a:r>
            <a:r>
              <a:rPr lang="el-GR" sz="2800" b="1" baseline="30000" smtClean="0">
                <a:solidFill>
                  <a:schemeClr val="bg1"/>
                </a:solidFill>
              </a:rPr>
              <a:t>+</a:t>
            </a:r>
            <a:r>
              <a:rPr lang="el-GR" sz="2800" b="1" smtClean="0">
                <a:solidFill>
                  <a:schemeClr val="bg1"/>
                </a:solidFill>
              </a:rPr>
              <a:t> ορού, αύξηση ουρίας)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bg1"/>
                </a:solidFill>
              </a:rPr>
              <a:t>O</a:t>
            </a:r>
            <a:r>
              <a:rPr lang="el-GR" sz="2800" b="1" smtClean="0">
                <a:solidFill>
                  <a:schemeClr val="bg1"/>
                </a:solidFill>
              </a:rPr>
              <a:t>λικές ελλείψεις: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b="1" smtClean="0">
                <a:solidFill>
                  <a:schemeClr val="bg1"/>
                </a:solidFill>
              </a:rPr>
              <a:t> Η</a:t>
            </a:r>
            <a:r>
              <a:rPr lang="el-GR" sz="2400" b="1" baseline="-25000" smtClean="0">
                <a:solidFill>
                  <a:schemeClr val="bg1"/>
                </a:solidFill>
              </a:rPr>
              <a:t>2</a:t>
            </a:r>
            <a:r>
              <a:rPr lang="el-GR" sz="2400" b="1" smtClean="0">
                <a:solidFill>
                  <a:schemeClr val="bg1"/>
                </a:solidFill>
              </a:rPr>
              <a:t>Ο: 5-8</a:t>
            </a:r>
            <a:r>
              <a:rPr lang="en-US" sz="2400" b="1" smtClean="0">
                <a:solidFill>
                  <a:schemeClr val="bg1"/>
                </a:solidFill>
              </a:rPr>
              <a:t> L, </a:t>
            </a:r>
            <a:r>
              <a:rPr lang="el-GR" sz="2400" b="1" smtClean="0">
                <a:solidFill>
                  <a:schemeClr val="bg1"/>
                </a:solidFill>
              </a:rPr>
              <a:t>Κ</a:t>
            </a:r>
            <a:r>
              <a:rPr lang="el-GR" sz="2400" b="1" baseline="30000" smtClean="0">
                <a:solidFill>
                  <a:schemeClr val="bg1"/>
                </a:solidFill>
              </a:rPr>
              <a:t>+</a:t>
            </a:r>
            <a:r>
              <a:rPr lang="el-GR" sz="2400" b="1" smtClean="0">
                <a:solidFill>
                  <a:schemeClr val="bg1"/>
                </a:solidFill>
              </a:rPr>
              <a:t>: 200 </a:t>
            </a:r>
            <a:r>
              <a:rPr lang="en-US" sz="2400" b="1" smtClean="0">
                <a:solidFill>
                  <a:schemeClr val="bg1"/>
                </a:solidFill>
              </a:rPr>
              <a:t>mEq, Na</a:t>
            </a:r>
            <a:r>
              <a:rPr lang="en-US" sz="2400" b="1" baseline="30000" smtClean="0">
                <a:solidFill>
                  <a:schemeClr val="bg1"/>
                </a:solidFill>
              </a:rPr>
              <a:t>+</a:t>
            </a:r>
            <a:r>
              <a:rPr lang="el-GR" sz="2400" b="1" smtClean="0">
                <a:solidFill>
                  <a:schemeClr val="bg1"/>
                </a:solidFill>
              </a:rPr>
              <a:t>: 500 μΕ</a:t>
            </a:r>
            <a:r>
              <a:rPr lang="en-US" sz="2400" b="1" smtClean="0">
                <a:solidFill>
                  <a:schemeClr val="bg1"/>
                </a:solidFill>
              </a:rPr>
              <a:t>q, Cl: 300 mEq, HCO</a:t>
            </a:r>
            <a:r>
              <a:rPr lang="en-US" sz="2400" b="1" baseline="-25000" smtClean="0">
                <a:solidFill>
                  <a:schemeClr val="bg1"/>
                </a:solidFill>
              </a:rPr>
              <a:t>3</a:t>
            </a:r>
            <a:r>
              <a:rPr lang="en-US" sz="2400" b="1" smtClean="0">
                <a:solidFill>
                  <a:schemeClr val="bg1"/>
                </a:solidFill>
              </a:rPr>
              <a:t>: 300 mEq</a:t>
            </a:r>
            <a:r>
              <a:rPr lang="el-GR" sz="2400" b="1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Γαλακτώδης όψη ορού (αύξηση Τριγλυκεριδίων)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Αύξηση αμυλάσης ορού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Αύξηση </a:t>
            </a:r>
            <a:r>
              <a:rPr lang="en-US" sz="2800" b="1" smtClean="0">
                <a:solidFill>
                  <a:schemeClr val="bg1"/>
                </a:solidFill>
              </a:rPr>
              <a:t>Ht, </a:t>
            </a:r>
            <a:r>
              <a:rPr lang="el-GR" sz="2800" b="1" smtClean="0">
                <a:solidFill>
                  <a:schemeClr val="bg1"/>
                </a:solidFill>
              </a:rPr>
              <a:t>λευκών λόγω αιμοσυμπύκνωσης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81200" y="990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u="sng">
                <a:solidFill>
                  <a:srgbClr val="FFFF00"/>
                </a:solidFill>
              </a:rPr>
              <a:t>ΕΡΓΑΣΤΗΡΙΑΚΑ ΕΥΡΗΜΑΤΑ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11188" y="2781300"/>
            <a:ext cx="2808287" cy="1223963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rgbClr val="00FFFF"/>
              </a:gs>
              <a:gs pos="100000">
                <a:srgbClr val="00808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>
                <a:solidFill>
                  <a:srgbClr val="000000"/>
                </a:solidFill>
                <a:latin typeface="Comic Sans MS" pitchFamily="66" charset="0"/>
              </a:rPr>
              <a:t>Υπογλυκαιμίες</a:t>
            </a:r>
          </a:p>
          <a:p>
            <a:pPr algn="ctr"/>
            <a:r>
              <a:rPr lang="el-GR" sz="2800">
                <a:solidFill>
                  <a:srgbClr val="000000"/>
                </a:solidFill>
                <a:latin typeface="Comic Sans MS" pitchFamily="66" charset="0"/>
              </a:rPr>
              <a:t> νηστείας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292725" y="2781300"/>
            <a:ext cx="3024188" cy="1223963"/>
          </a:xfrm>
          <a:prstGeom prst="rect">
            <a:avLst/>
          </a:prstGeom>
          <a:gradFill rotWithShape="1">
            <a:gsLst>
              <a:gs pos="0">
                <a:srgbClr val="009999"/>
              </a:gs>
              <a:gs pos="50000">
                <a:srgbClr val="00FFFF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>
                <a:solidFill>
                  <a:srgbClr val="000000"/>
                </a:solidFill>
                <a:latin typeface="Comic Sans MS" pitchFamily="66" charset="0"/>
              </a:rPr>
              <a:t>Αντιδραστικές</a:t>
            </a:r>
          </a:p>
          <a:p>
            <a:pPr algn="ctr"/>
            <a:r>
              <a:rPr lang="el-GR" sz="2800">
                <a:solidFill>
                  <a:srgbClr val="000000"/>
                </a:solidFill>
                <a:latin typeface="Comic Sans MS" pitchFamily="66" charset="0"/>
              </a:rPr>
              <a:t>υπογλυκαιμίες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 flipV="1">
            <a:off x="1655763" y="476250"/>
            <a:ext cx="5832475" cy="9366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r>
              <a:rPr lang="el-G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Αυτόματες υπογλυκαιμίες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2124075" y="1412875"/>
            <a:ext cx="24479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4572000" y="1412875"/>
            <a:ext cx="23050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50825" y="4437063"/>
            <a:ext cx="4105275" cy="19446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rgbClr val="000000"/>
                </a:solidFill>
                <a:latin typeface="Comic Sans MS" pitchFamily="66" charset="0"/>
              </a:rPr>
              <a:t>Συμβαίνουν σε κατάσταση</a:t>
            </a:r>
          </a:p>
          <a:p>
            <a:pPr algn="ctr"/>
            <a:r>
              <a:rPr lang="el-GR">
                <a:solidFill>
                  <a:srgbClr val="000000"/>
                </a:solidFill>
                <a:latin typeface="Comic Sans MS" pitchFamily="66" charset="0"/>
              </a:rPr>
              <a:t> νηστείας, αλλά και σε </a:t>
            </a:r>
          </a:p>
          <a:p>
            <a:pPr algn="ctr"/>
            <a:r>
              <a:rPr lang="el-GR">
                <a:solidFill>
                  <a:srgbClr val="000000"/>
                </a:solidFill>
                <a:latin typeface="Comic Sans MS" pitchFamily="66" charset="0"/>
              </a:rPr>
              <a:t>οποιαδήποτε ώρα της ημέρας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5148263" y="4437063"/>
            <a:ext cx="3384550" cy="19431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>
                <a:solidFill>
                  <a:srgbClr val="000000"/>
                </a:solidFill>
                <a:latin typeface="Comic Sans MS" pitchFamily="66" charset="0"/>
              </a:rPr>
              <a:t>Συμβαίνουν μόνο </a:t>
            </a:r>
          </a:p>
          <a:p>
            <a:pPr algn="ctr"/>
            <a:r>
              <a:rPr lang="el-GR">
                <a:solidFill>
                  <a:srgbClr val="000000"/>
                </a:solidFill>
                <a:latin typeface="Comic Sans MS" pitchFamily="66" charset="0"/>
              </a:rPr>
              <a:t>μεταγευματικά</a:t>
            </a:r>
          </a:p>
          <a:p>
            <a:pPr algn="ctr"/>
            <a:r>
              <a:rPr lang="el-GR">
                <a:solidFill>
                  <a:srgbClr val="000000"/>
                </a:solidFill>
                <a:latin typeface="Comic Sans MS" pitchFamily="66" charset="0"/>
              </a:rPr>
              <a:t>(μέχρι και 5 ώρες) </a:t>
            </a: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1908175" y="400526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6732588" y="400526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FF6600"/>
                </a:solidFill>
                <a:latin typeface="Comic Sans MS" pitchFamily="66" charset="0"/>
              </a:rPr>
              <a:t>ΑΝΤΙΔΡΑΣΤΙΚΕΣ ΥΠΟΓΛΥΚΑΙΜΙΕΣ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Αποτελούν το 75% των περιπτώσεων αυτόματης υπογλυκαιμίας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Σάκχαρο αίματος νηστείας κατά κανόνα φυσιολογικό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Συμπτώματα μέσα σε 5 ώρες από τη λήψη φαγητού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el-GR" smtClean="0">
                <a:latin typeface="Comic Sans MS" pitchFamily="66" charset="0"/>
              </a:rPr>
              <a:t>Συμπτώματα κατ’εξοχήν αδρενεργικά και συνήθως παροδικά 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Υπογλυκαιμία μετά γαστρεκτομή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52600" y="1092200"/>
          <a:ext cx="4953000" cy="2819400"/>
        </p:xfrm>
        <a:graphic>
          <a:graphicData uri="http://schemas.openxmlformats.org/presentationml/2006/ole">
            <p:oleObj spid="_x0000_s2050" name="Γράφημα" r:id="rId4" imgW="6096000" imgH="4076644" progId="MSGraph.Chart.8">
              <p:embed followColorScheme="full"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752600" y="3714750"/>
          <a:ext cx="5029200" cy="2667000"/>
        </p:xfrm>
        <a:graphic>
          <a:graphicData uri="http://schemas.openxmlformats.org/presentationml/2006/ole">
            <p:oleObj spid="_x0000_s2051" name="Γράφημα" r:id="rId5" imgW="6096000" imgH="4076644" progId="MSGraph.Chart.8">
              <p:embed followColorScheme="full"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09800" y="6197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09800" y="6165850"/>
            <a:ext cx="501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0          60         120        180       240        300   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3925" y="6238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114800" y="6461125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/>
              <a:t>ΛΕΠΤΑ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 rot="-5407303">
            <a:off x="679450" y="4940300"/>
            <a:ext cx="1957388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ΓΛΥΚΟΖΗ</a:t>
            </a:r>
            <a:r>
              <a:rPr lang="en-US"/>
              <a:t> mg/dL</a:t>
            </a:r>
            <a:endParaRPr lang="el-G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 rot="-5398415">
            <a:off x="545306" y="2110582"/>
            <a:ext cx="21812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ΙΝΣΟΥΛΙΝΗ μ</a:t>
            </a:r>
            <a:r>
              <a:rPr lang="en-US"/>
              <a:t>U/mL</a:t>
            </a:r>
            <a:endParaRPr 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/>
              <a:t>Όψιμο </a:t>
            </a:r>
            <a:r>
              <a:rPr lang="en-US" smtClean="0"/>
              <a:t>Dumping </a:t>
            </a:r>
            <a:r>
              <a:rPr lang="el-GR" smtClean="0"/>
              <a:t>σύνδρομο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72000"/>
          </a:xfrm>
        </p:spPr>
        <p:txBody>
          <a:bodyPr/>
          <a:lstStyle/>
          <a:p>
            <a:pPr eaLnBrk="1" hangingPunct="1"/>
            <a:endParaRPr lang="el-GR" sz="2400" smtClean="0"/>
          </a:p>
          <a:p>
            <a:pPr eaLnBrk="1" hangingPunct="1"/>
            <a:r>
              <a:rPr lang="el-GR" sz="2400" smtClean="0"/>
              <a:t>Εμφανίζεται μετά από γαστρεκτομή, γαστρονηστιδοστομία, πυλωροπλαστική με ή χωρίς βαγοτομή</a:t>
            </a:r>
          </a:p>
          <a:p>
            <a:pPr eaLnBrk="1" hangingPunct="1"/>
            <a:r>
              <a:rPr lang="el-GR" sz="2400" smtClean="0"/>
              <a:t>Αδρενεργικές αλλά και νευρογλυκοπενικές εκδηλώσεις</a:t>
            </a:r>
          </a:p>
          <a:p>
            <a:pPr eaLnBrk="1" hangingPunct="1"/>
            <a:r>
              <a:rPr lang="el-GR" sz="2400" smtClean="0"/>
              <a:t>Οφείλεται σε απώλεια λειτουργίας </a:t>
            </a:r>
            <a:r>
              <a:rPr lang="en-US" sz="2400" smtClean="0"/>
              <a:t>“reservoir” </a:t>
            </a:r>
            <a:r>
              <a:rPr lang="el-GR" sz="2400" smtClean="0"/>
              <a:t>του στομάχου – </a:t>
            </a:r>
            <a:r>
              <a:rPr lang="el-GR" sz="2400" smtClean="0">
                <a:solidFill>
                  <a:srgbClr val="A50021"/>
                </a:solidFill>
              </a:rPr>
              <a:t>ταχεία απορρόφηση υδατανθράκων – υπερβολική έκκριση ινσουλίνης</a:t>
            </a:r>
            <a:r>
              <a:rPr lang="el-GR" sz="2400" smtClean="0"/>
              <a:t> – υπογλυκαιμία 90΄έως 180΄μετά από λήψη τροφής. Προηγείται πρώιμη υπεργλυκαιμία</a:t>
            </a:r>
          </a:p>
          <a:p>
            <a:pPr eaLnBrk="1" hangingPunct="1"/>
            <a:r>
              <a:rPr lang="el-GR" sz="2400" smtClean="0"/>
              <a:t>Ρόλος </a:t>
            </a:r>
            <a:r>
              <a:rPr lang="en-US" sz="2400" smtClean="0"/>
              <a:t>GIP,</a:t>
            </a:r>
            <a:r>
              <a:rPr lang="el-GR" sz="2400" smtClean="0"/>
              <a:t> εντερογλυκαγόνης και ίσως χολοκυστοκινίνης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82663" y="1495425"/>
          <a:ext cx="6461125" cy="4351338"/>
        </p:xfrm>
        <a:graphic>
          <a:graphicData uri="http://schemas.openxmlformats.org/presentationml/2006/ole">
            <p:oleObj spid="_x0000_s3074" name="Γράφημα" r:id="rId4" imgW="6124581" imgH="4095790" progId="MSGraph.Chart.8">
              <p:embed followColorScheme="full"/>
            </p:oleObj>
          </a:graphicData>
        </a:graphic>
      </p:graphicFrame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76600" y="2209800"/>
            <a:ext cx="1447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800600" y="2286000"/>
            <a:ext cx="15240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3200400" y="1828800"/>
            <a:ext cx="1600200" cy="1752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800600" y="1828800"/>
            <a:ext cx="1524000" cy="1371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43400" y="3276600"/>
            <a:ext cx="1206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Γλυκόζη </a:t>
            </a:r>
            <a:br>
              <a:rPr lang="el-GR" sz="20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sz="2000">
                <a:solidFill>
                  <a:srgbClr val="FF0000"/>
                </a:solidFill>
                <a:latin typeface="Comic Sans MS" pitchFamily="66" charset="0"/>
              </a:rPr>
              <a:t>αίματος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4800600" y="2895600"/>
            <a:ext cx="304800" cy="457200"/>
          </a:xfrm>
          <a:custGeom>
            <a:avLst/>
            <a:gdLst>
              <a:gd name="T0" fmla="*/ 0 w 192"/>
              <a:gd name="T1" fmla="*/ 2147483647 h 288"/>
              <a:gd name="T2" fmla="*/ 2147483647 w 192"/>
              <a:gd name="T3" fmla="*/ 2147483647 h 288"/>
              <a:gd name="T4" fmla="*/ 2147483647 w 192"/>
              <a:gd name="T5" fmla="*/ 0 h 288"/>
              <a:gd name="T6" fmla="*/ 0 60000 65536"/>
              <a:gd name="T7" fmla="*/ 0 60000 65536"/>
              <a:gd name="T8" fmla="*/ 0 60000 65536"/>
              <a:gd name="T9" fmla="*/ 0 w 192"/>
              <a:gd name="T10" fmla="*/ 0 h 288"/>
              <a:gd name="T11" fmla="*/ 192 w 19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88">
                <a:moveTo>
                  <a:pt x="0" y="288"/>
                </a:moveTo>
                <a:cubicBezTo>
                  <a:pt x="32" y="192"/>
                  <a:pt x="64" y="96"/>
                  <a:pt x="96" y="48"/>
                </a:cubicBezTo>
                <a:cubicBezTo>
                  <a:pt x="128" y="0"/>
                  <a:pt x="176" y="8"/>
                  <a:pt x="192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108325" y="3903663"/>
            <a:ext cx="1296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0099"/>
                </a:solidFill>
                <a:latin typeface="Comic Sans MS" pitchFamily="66" charset="0"/>
              </a:rPr>
              <a:t>Ινσουλίνη</a:t>
            </a:r>
            <a:br>
              <a:rPr lang="el-GR" sz="2000">
                <a:solidFill>
                  <a:srgbClr val="000099"/>
                </a:solidFill>
                <a:latin typeface="Comic Sans MS" pitchFamily="66" charset="0"/>
              </a:rPr>
            </a:br>
            <a:r>
              <a:rPr lang="el-GR" sz="2000">
                <a:solidFill>
                  <a:srgbClr val="000099"/>
                </a:solidFill>
                <a:latin typeface="Comic Sans MS" pitchFamily="66" charset="0"/>
              </a:rPr>
              <a:t>ορού</a:t>
            </a:r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3505200" y="3429000"/>
            <a:ext cx="177800" cy="533400"/>
          </a:xfrm>
          <a:custGeom>
            <a:avLst/>
            <a:gdLst>
              <a:gd name="T0" fmla="*/ 2147483647 w 112"/>
              <a:gd name="T1" fmla="*/ 2147483647 h 336"/>
              <a:gd name="T2" fmla="*/ 2147483647 w 112"/>
              <a:gd name="T3" fmla="*/ 2147483647 h 336"/>
              <a:gd name="T4" fmla="*/ 0 w 112"/>
              <a:gd name="T5" fmla="*/ 0 h 336"/>
              <a:gd name="T6" fmla="*/ 0 60000 65536"/>
              <a:gd name="T7" fmla="*/ 0 60000 65536"/>
              <a:gd name="T8" fmla="*/ 0 60000 65536"/>
              <a:gd name="T9" fmla="*/ 0 w 112"/>
              <a:gd name="T10" fmla="*/ 0 h 336"/>
              <a:gd name="T11" fmla="*/ 112 w 11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36">
                <a:moveTo>
                  <a:pt x="96" y="336"/>
                </a:moveTo>
                <a:cubicBezTo>
                  <a:pt x="104" y="244"/>
                  <a:pt x="112" y="152"/>
                  <a:pt x="96" y="96"/>
                </a:cubicBezTo>
                <a:cubicBezTo>
                  <a:pt x="80" y="40"/>
                  <a:pt x="16" y="16"/>
                  <a:pt x="0" y="0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 rot="-5385981">
            <a:off x="5205412" y="2033588"/>
            <a:ext cx="3794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omic Sans MS" pitchFamily="66" charset="0"/>
              </a:rPr>
              <a:t>Τρόμος, εφίδρωση – χορήγηση γλυκόζης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7086600" y="4070350"/>
            <a:ext cx="0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7467600" y="1676400"/>
            <a:ext cx="0" cy="350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7315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7308850" y="2590800"/>
            <a:ext cx="15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73152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451725" y="35956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/>
              <a:t>60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7434263" y="239712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/>
              <a:t>100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431088" y="1712913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/>
              <a:t>120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 rot="-5363733">
            <a:off x="-839787" y="3368675"/>
            <a:ext cx="322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ΓΛΥΚΟΖΗ ΑΙΜΑΤΟΣ</a:t>
            </a:r>
            <a:r>
              <a:rPr lang="en-US" b="1"/>
              <a:t> mg/dL</a:t>
            </a:r>
            <a:endParaRPr lang="el-GR" b="1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 rot="-5363733">
            <a:off x="6813550" y="3146425"/>
            <a:ext cx="3001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ΙΝΣΟΥΛΙΝΗ ΟΡΟΥ</a:t>
            </a:r>
            <a:r>
              <a:rPr lang="en-US" b="1"/>
              <a:t> </a:t>
            </a:r>
            <a:r>
              <a:rPr lang="el-GR" b="1"/>
              <a:t>μ</a:t>
            </a:r>
            <a:r>
              <a:rPr lang="en-US" b="1"/>
              <a:t>U/mL</a:t>
            </a:r>
            <a:endParaRPr lang="el-GR" b="1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124200" y="5715000"/>
            <a:ext cx="240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/>
              <a:t>ΧΡΟΝΟΣ (ΛΕΠΤΑ)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360363" y="293688"/>
            <a:ext cx="4657725" cy="955675"/>
          </a:xfrm>
          <a:prstGeom prst="rect">
            <a:avLst/>
          </a:prstGeom>
          <a:gradFill rotWithShape="0">
            <a:gsLst>
              <a:gs pos="0">
                <a:srgbClr val="00B8B4"/>
              </a:gs>
              <a:gs pos="50000">
                <a:srgbClr val="76D9D7"/>
              </a:gs>
              <a:gs pos="100000">
                <a:srgbClr val="00B8B4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accent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800">
                <a:latin typeface="Times New Roman"/>
              </a:rPr>
              <a:t>Υπογλυκαιμία σε «πρώιμο» </a:t>
            </a:r>
            <a:br>
              <a:rPr lang="el-GR" sz="2800">
                <a:latin typeface="Times New Roman"/>
              </a:rPr>
            </a:br>
            <a:r>
              <a:rPr lang="el-GR" sz="2800">
                <a:latin typeface="Times New Roman"/>
              </a:rPr>
              <a:t>σακχαρώδη διαβήτη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Jun18&amp;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5257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1600200" y="10668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5000" y="32004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40386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914400"/>
            <a:ext cx="396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45720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56388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xx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8600"/>
            <a:ext cx="4208463" cy="640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946650" y="31591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160</a:t>
            </a:r>
            <a:endParaRPr lang="el-GR" sz="14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946650" y="7620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140</a:t>
            </a:r>
            <a:endParaRPr lang="el-GR" sz="140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946650" y="12954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120</a:t>
            </a:r>
            <a:endParaRPr lang="el-GR" sz="1400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946650" y="18288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100</a:t>
            </a:r>
            <a:endParaRPr lang="el-GR" sz="1400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045075" y="2362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80</a:t>
            </a:r>
            <a:endParaRPr lang="el-GR" sz="1400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045075" y="2971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60</a:t>
            </a:r>
            <a:endParaRPr lang="el-GR" sz="14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045075" y="3505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40</a:t>
            </a:r>
            <a:endParaRPr lang="el-GR" sz="1400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045075" y="4038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20</a:t>
            </a:r>
            <a:endParaRPr lang="el-GR" sz="140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143500" y="45720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  <a:endParaRPr lang="el-GR" sz="1400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518150" y="4735513"/>
            <a:ext cx="2862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0      20    40    60    80   120  140</a:t>
            </a:r>
          </a:p>
          <a:p>
            <a:r>
              <a:rPr lang="en-US" sz="1400"/>
              <a:t>Time from first sampling (minutes)</a:t>
            </a:r>
            <a:endParaRPr lang="el-GR" sz="1400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4714875" y="532288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4714875" y="5551488"/>
            <a:ext cx="4937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4638675" y="5281613"/>
            <a:ext cx="76200" cy="762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5135563" y="5281613"/>
            <a:ext cx="76200" cy="762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4638675" y="5505450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141913" y="5508625"/>
            <a:ext cx="76200" cy="76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229225" y="5181600"/>
            <a:ext cx="2752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Insulinoma patients (hypoglycemia)</a:t>
            </a:r>
          </a:p>
          <a:p>
            <a:r>
              <a:rPr lang="en-US" sz="1400"/>
              <a:t>Controls (normoglycemic)</a:t>
            </a:r>
            <a:endParaRPr lang="el-GR" sz="1400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4146550" y="446088"/>
            <a:ext cx="8112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Plasma</a:t>
            </a:r>
            <a:br>
              <a:rPr lang="en-US" sz="1600">
                <a:latin typeface="Comic Sans MS" pitchFamily="66" charset="0"/>
              </a:rPr>
            </a:br>
            <a:r>
              <a:rPr lang="en-US" sz="1600">
                <a:latin typeface="Comic Sans MS" pitchFamily="66" charset="0"/>
              </a:rPr>
              <a:t>insulin</a:t>
            </a:r>
            <a:br>
              <a:rPr lang="en-US" sz="1600">
                <a:latin typeface="Comic Sans MS" pitchFamily="66" charset="0"/>
              </a:rPr>
            </a:br>
            <a:r>
              <a:rPr lang="el-GR" sz="1600">
                <a:latin typeface="Comic Sans MS" pitchFamily="66" charset="0"/>
              </a:rPr>
              <a:t>μ</a:t>
            </a:r>
            <a:r>
              <a:rPr lang="en-US" sz="1600">
                <a:latin typeface="Comic Sans MS" pitchFamily="66" charset="0"/>
              </a:rPr>
              <a:t>U/ml</a:t>
            </a:r>
            <a:endParaRPr lang="el-GR" sz="1600">
              <a:latin typeface="Comic Sans MS" pitchFamily="66" charset="0"/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4162425" y="5715000"/>
            <a:ext cx="4114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Spontaneous fluctuations of fasting plasma insulin concentrations in four patients with insulinomas compared with three healthy controls</a:t>
            </a:r>
            <a:endParaRPr lang="el-GR" sz="1500">
              <a:solidFill>
                <a:schemeClr val="bg1"/>
              </a:solidFill>
            </a:endParaRP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152400" y="1031875"/>
            <a:ext cx="3657600" cy="1441450"/>
          </a:xfrm>
          <a:prstGeom prst="rect">
            <a:avLst/>
          </a:prstGeom>
          <a:gradFill rotWithShape="0">
            <a:gsLst>
              <a:gs pos="0">
                <a:srgbClr val="00B4B0"/>
              </a:gs>
              <a:gs pos="50000">
                <a:srgbClr val="7BD8D6"/>
              </a:gs>
              <a:gs pos="100000">
                <a:srgbClr val="00B4B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l-GR" sz="2200" b="1">
                <a:latin typeface="Times New Roman"/>
              </a:rPr>
              <a:t>Αυτόματες διακυμάνσεις ινσουλίνης πλάσματος νηστείας επί ινσουλινώματος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>
                <a:solidFill>
                  <a:srgbClr val="FFFF00"/>
                </a:solidFill>
                <a:latin typeface="Comic Sans MS" pitchFamily="66" charset="0"/>
              </a:rPr>
              <a:t>ΔΙΑΓΝΩΣΤΙΚΗ ΠΡΟΣΠΕΛΑΣΗ ΙΝΣΟΥΛΙΝΩΜΑΤΩΝ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6812" cy="547211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C"/>
              <a:defRPr/>
            </a:pPr>
            <a:r>
              <a:rPr lang="el-GR" sz="2800" smtClean="0">
                <a:latin typeface="Comic Sans MS" pitchFamily="66" charset="0"/>
              </a:rPr>
              <a:t>Δοκιμασία νηστείας 72 ωρών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C"/>
              <a:defRPr/>
            </a:pPr>
            <a:r>
              <a:rPr lang="en-US" sz="2800" smtClean="0">
                <a:latin typeface="Comic Sans MS" pitchFamily="66" charset="0"/>
              </a:rPr>
              <a:t>ECHO </a:t>
            </a:r>
            <a:r>
              <a:rPr lang="el-GR" sz="2800" smtClean="0">
                <a:latin typeface="Comic Sans MS" pitchFamily="66" charset="0"/>
              </a:rPr>
              <a:t>παγκρέατος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C"/>
              <a:defRPr/>
            </a:pPr>
            <a:r>
              <a:rPr lang="en-US" sz="2800" smtClean="0">
                <a:latin typeface="Comic Sans MS" pitchFamily="66" charset="0"/>
              </a:rPr>
              <a:t>CT </a:t>
            </a:r>
            <a:r>
              <a:rPr lang="el-GR" sz="2800" smtClean="0">
                <a:latin typeface="Comic Sans MS" pitchFamily="66" charset="0"/>
              </a:rPr>
              <a:t>παγκρέατος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C"/>
              <a:defRPr/>
            </a:pPr>
            <a:r>
              <a:rPr lang="en-US" sz="2800" smtClean="0">
                <a:latin typeface="Comic Sans MS" pitchFamily="66" charset="0"/>
              </a:rPr>
              <a:t>MRI </a:t>
            </a:r>
            <a:r>
              <a:rPr lang="el-GR" sz="2800" smtClean="0">
                <a:latin typeface="Comic Sans MS" pitchFamily="66" charset="0"/>
              </a:rPr>
              <a:t>παγκρέατος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C"/>
              <a:defRPr/>
            </a:pPr>
            <a:r>
              <a:rPr lang="el-GR" sz="2800" smtClean="0">
                <a:latin typeface="Comic Sans MS" pitchFamily="66" charset="0"/>
              </a:rPr>
              <a:t>Αγγειογραφία Αλληρείου τρίποδα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C"/>
              <a:defRPr/>
            </a:pPr>
            <a:r>
              <a:rPr lang="el-GR" sz="2800" smtClean="0">
                <a:latin typeface="Comic Sans MS" pitchFamily="66" charset="0"/>
              </a:rPr>
              <a:t>Έγχυση διαλύματος γλυκονικού </a:t>
            </a:r>
            <a:r>
              <a:rPr lang="en-US" sz="2800" smtClean="0">
                <a:latin typeface="Comic Sans MS" pitchFamily="66" charset="0"/>
              </a:rPr>
              <a:t>Ca</a:t>
            </a:r>
            <a:r>
              <a:rPr lang="el-GR" sz="2800" smtClean="0">
                <a:latin typeface="Comic Sans MS" pitchFamily="66" charset="0"/>
              </a:rPr>
              <a:t> 5% σε κάθε αρτηρία του Αλληρείου τρίποδα εκλεκτικά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sz="2800" smtClean="0">
                <a:latin typeface="Comic Sans MS" pitchFamily="66" charset="0"/>
              </a:rPr>
              <a:t>   (εγγύς γαστροδωδεκαδακτυλική, εγγύς σπληνική, ιδίως ηπατική, κάτω παγκρεατοδωδεκαδακτυλική)</a:t>
            </a:r>
            <a:r>
              <a:rPr lang="en-US" sz="2800" smtClean="0">
                <a:latin typeface="Comic Sans MS" pitchFamily="66" charset="0"/>
              </a:rPr>
              <a:t> </a:t>
            </a:r>
            <a:r>
              <a:rPr lang="el-GR" sz="2800" smtClean="0">
                <a:latin typeface="Comic Sans MS" pitchFamily="66" charset="0"/>
              </a:rPr>
              <a:t>και συλλογή δειγμάτων αίματος για μέτρηση ινσουλί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sz="2800" smtClean="0">
                <a:latin typeface="Comic Sans MS" pitchFamily="66" charset="0"/>
              </a:rPr>
              <a:t>   νης από τη δεξιά ηπατική αρτηρία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FFFF00"/>
                </a:solidFill>
                <a:latin typeface="Comic Sans MS" pitchFamily="66" charset="0"/>
              </a:rPr>
              <a:t>ΔΟΚΙΜΑΣΙΑ ΝΗΣΤΕΙΑΣ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A"/>
              <a:defRPr/>
            </a:pPr>
            <a:r>
              <a:rPr lang="el-GR" sz="2800" smtClean="0">
                <a:latin typeface="Comic Sans MS" pitchFamily="66" charset="0"/>
              </a:rPr>
              <a:t>Επιβεβαίωση υπογλυκαιμίας (Τριάδα </a:t>
            </a:r>
            <a:r>
              <a:rPr lang="en-US" sz="2800" smtClean="0">
                <a:latin typeface="Comic Sans MS" pitchFamily="66" charset="0"/>
              </a:rPr>
              <a:t>Whipple)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A"/>
              <a:defRPr/>
            </a:pPr>
            <a:r>
              <a:rPr lang="el-GR" sz="2800" smtClean="0">
                <a:latin typeface="Comic Sans MS" pitchFamily="66" charset="0"/>
              </a:rPr>
              <a:t>Μέτρηση επιπέδων γλυκόζης, ινσουλίνης, </a:t>
            </a:r>
            <a:r>
              <a:rPr lang="en-US" sz="2800" smtClean="0">
                <a:latin typeface="Comic Sans MS" pitchFamily="66" charset="0"/>
              </a:rPr>
              <a:t>C-</a:t>
            </a:r>
            <a:r>
              <a:rPr lang="el-GR" sz="2800" smtClean="0">
                <a:latin typeface="Comic Sans MS" pitchFamily="66" charset="0"/>
              </a:rPr>
              <a:t>πεπτιδίου, προϊνσουλίνης (στα δείγματα αίματος που το ΣΑ είναι &lt; 60 </a:t>
            </a:r>
            <a:r>
              <a:rPr lang="en-US" sz="2800" smtClean="0">
                <a:latin typeface="Comic Sans MS" pitchFamily="66" charset="0"/>
              </a:rPr>
              <a:t>mg/dl</a:t>
            </a:r>
            <a:r>
              <a:rPr lang="el-GR" sz="280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A"/>
              <a:defRPr/>
            </a:pPr>
            <a:r>
              <a:rPr lang="el-GR" sz="2800" smtClean="0">
                <a:latin typeface="Comic Sans MS" pitchFamily="66" charset="0"/>
              </a:rPr>
              <a:t>Επί οριακών τιμών </a:t>
            </a:r>
            <a:r>
              <a:rPr lang="en-US" sz="2800" smtClean="0">
                <a:latin typeface="Comic Sans MS" pitchFamily="66" charset="0"/>
              </a:rPr>
              <a:t>C-</a:t>
            </a:r>
            <a:r>
              <a:rPr lang="el-GR" sz="2800" smtClean="0">
                <a:latin typeface="Comic Sans MS" pitchFamily="66" charset="0"/>
              </a:rPr>
              <a:t>πεπτιδίου και ινσουλίνης, μέτρηση στο τέλος της δοκιμασίας νηστείας επιπέδων β-υδροξυβουτυρικού και γλυκόζης αίματος μετά από έγχυση 1 </a:t>
            </a:r>
            <a:r>
              <a:rPr lang="en-US" sz="2800" smtClean="0">
                <a:latin typeface="Comic Sans MS" pitchFamily="66" charset="0"/>
              </a:rPr>
              <a:t>mg</a:t>
            </a:r>
            <a:r>
              <a:rPr lang="el-GR" sz="2800" smtClean="0">
                <a:latin typeface="Comic Sans MS" pitchFamily="66" charset="0"/>
              </a:rPr>
              <a:t> γλυκαγόνης </a:t>
            </a:r>
            <a:r>
              <a:rPr lang="en-US" sz="2800" smtClean="0">
                <a:latin typeface="Comic Sans MS" pitchFamily="66" charset="0"/>
              </a:rPr>
              <a:t>iv</a:t>
            </a:r>
            <a:endParaRPr lang="el-GR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A"/>
              <a:defRPr/>
            </a:pPr>
            <a:r>
              <a:rPr lang="el-GR" sz="2800" smtClean="0">
                <a:latin typeface="Comic Sans MS" pitchFamily="66" charset="0"/>
              </a:rPr>
              <a:t>Μέτρηση επιπέδων σουλφονυλουρίας στο αίμα στο τέλος της νηστείας</a:t>
            </a:r>
            <a:endParaRPr 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A"/>
              <a:defRPr/>
            </a:pPr>
            <a:endParaRPr lang="el-GR" sz="280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surgery.gr/index.php/image-gallery/image?view=image&amp;format=raw&amp;type=orig&amp;id=4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7038"/>
            <a:ext cx="70104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l-GR" sz="3000" b="1" u="sng" smtClean="0">
                <a:solidFill>
                  <a:srgbClr val="FFFF00"/>
                </a:solidFill>
              </a:rPr>
              <a:t>ΔΙΑΦΟΡΙΚΗ ΔΙΑΓΝΩΣΗ ΥΚΚ ΑΠΌ ΥΠΟΓΛΥΚΑΙΜΙΚΟ ΚΩΜΑ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Εκδήλωση μέσα σε αρκετές ώρες ή ημέρες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Ξηρό στόμα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Δέρμα ξηρό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Αναπνοή </a:t>
            </a:r>
            <a:r>
              <a:rPr lang="en-US" sz="2200" b="1" smtClean="0">
                <a:solidFill>
                  <a:schemeClr val="bg1"/>
                </a:solidFill>
              </a:rPr>
              <a:t>Kussmaul</a:t>
            </a:r>
            <a:endParaRPr lang="el-GR" sz="22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Έλλειψη μυδρίασης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Ελάττωση ή εξάλειψη τενοντίων αντανακλαστικών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Όχι σημείο </a:t>
            </a:r>
            <a:r>
              <a:rPr lang="en-US" sz="2200" b="1" smtClean="0">
                <a:solidFill>
                  <a:schemeClr val="bg1"/>
                </a:solidFill>
              </a:rPr>
              <a:t>Babinski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Όχι σπασμοί</a:t>
            </a:r>
          </a:p>
          <a:p>
            <a:pPr eaLnBrk="1" hangingPunct="1">
              <a:lnSpc>
                <a:spcPct val="90000"/>
              </a:lnSpc>
            </a:pPr>
            <a:endParaRPr lang="el-GR" sz="2400" smtClean="0">
              <a:solidFill>
                <a:schemeClr val="bg1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Κατά κανόνα απότομη ή σχετικώς ταχεία εκδήλωση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Όχι ξηρό στόμα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Εφιδρώσεις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Φυσιολογική αναπνοή ή ταχύπνεια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Μυδρίαση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Κανονικά ή αυξημένα τενόντια αντανακλαστικά</a:t>
            </a: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Ενδεχομένως σημείο </a:t>
            </a:r>
            <a:r>
              <a:rPr lang="en-US" sz="2200" b="1" smtClean="0">
                <a:solidFill>
                  <a:schemeClr val="bg1"/>
                </a:solidFill>
              </a:rPr>
              <a:t>Babinski</a:t>
            </a:r>
            <a:endParaRPr lang="el-GR" sz="22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200" b="1" smtClean="0">
                <a:solidFill>
                  <a:schemeClr val="bg1"/>
                </a:solidFill>
              </a:rPr>
              <a:t>Συχνά σπασμοί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0" y="1295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u="sng">
                <a:solidFill>
                  <a:srgbClr val="FFFF00"/>
                </a:solidFill>
              </a:rPr>
              <a:t>ΥΚΚ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029200" y="1371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u="sng">
                <a:solidFill>
                  <a:srgbClr val="FFFF00"/>
                </a:solidFill>
              </a:rPr>
              <a:t>ΥΠΟΓΛΥΚΑΙΜΙΚΟ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563"/>
            <a:ext cx="89916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FF3300"/>
                </a:solidFill>
                <a:latin typeface="Comic Sans MS" pitchFamily="66" charset="0"/>
              </a:rPr>
              <a:t>ΔΙΑΓΝΩΣΤΙΚΑ ΚΡΙΤΗΡΙΑ ΙΝΣΟΥΛΙΝΩΜΑΤΟΣ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sz="2800" smtClean="0">
                <a:latin typeface="Comic Sans MS" pitchFamily="66" charset="0"/>
              </a:rPr>
              <a:t>Ινσουλίνη πλάσματος </a:t>
            </a:r>
            <a:r>
              <a:rPr lang="el-GR" sz="2800" u="sng" smtClean="0">
                <a:latin typeface="Comic Sans MS" pitchFamily="66" charset="0"/>
              </a:rPr>
              <a:t>&gt;</a:t>
            </a:r>
            <a:r>
              <a:rPr lang="el-GR" sz="2800" smtClean="0">
                <a:latin typeface="Comic Sans MS" pitchFamily="66" charset="0"/>
              </a:rPr>
              <a:t> 6 μ</a:t>
            </a:r>
            <a:r>
              <a:rPr lang="en-US" sz="2800" smtClean="0">
                <a:latin typeface="Comic Sans MS" pitchFamily="66" charset="0"/>
              </a:rPr>
              <a:t>U/ml (</a:t>
            </a:r>
            <a:r>
              <a:rPr lang="el-GR" sz="2800" smtClean="0">
                <a:latin typeface="Comic Sans MS" pitchFamily="66" charset="0"/>
              </a:rPr>
              <a:t>όταν το ΣΑ &lt; 45 </a:t>
            </a:r>
            <a:r>
              <a:rPr lang="en-US" sz="2800" smtClean="0">
                <a:latin typeface="Comic Sans MS" pitchFamily="66" charset="0"/>
              </a:rPr>
              <a:t>mg/ml)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sz="2800" smtClean="0">
                <a:latin typeface="Comic Sans MS" pitchFamily="66" charset="0"/>
              </a:rPr>
              <a:t>C</a:t>
            </a:r>
            <a:r>
              <a:rPr lang="el-GR" sz="2800" smtClean="0">
                <a:latin typeface="Comic Sans MS" pitchFamily="66" charset="0"/>
              </a:rPr>
              <a:t>-πεπτίδιο </a:t>
            </a:r>
            <a:r>
              <a:rPr lang="el-GR" sz="2800" u="sng" smtClean="0">
                <a:latin typeface="Comic Sans MS" pitchFamily="66" charset="0"/>
              </a:rPr>
              <a:t>&gt;</a:t>
            </a:r>
            <a:r>
              <a:rPr lang="el-GR" sz="2800" smtClean="0">
                <a:latin typeface="Comic Sans MS" pitchFamily="66" charset="0"/>
              </a:rPr>
              <a:t> 200</a:t>
            </a:r>
            <a:r>
              <a:rPr lang="en-US" sz="2800" smtClean="0">
                <a:latin typeface="Comic Sans MS" pitchFamily="66" charset="0"/>
              </a:rPr>
              <a:t> pmol/L (</a:t>
            </a:r>
            <a:r>
              <a:rPr lang="el-GR" sz="2800" smtClean="0">
                <a:latin typeface="Comic Sans MS" pitchFamily="66" charset="0"/>
              </a:rPr>
              <a:t>χρήσιμο στη διάκριση ενδογενούς από εξωγενή υπερινσουλιναιμία)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sz="2800" smtClean="0">
                <a:latin typeface="Comic Sans MS" pitchFamily="66" charset="0"/>
              </a:rPr>
              <a:t>Προϊνσουλίνη </a:t>
            </a:r>
            <a:r>
              <a:rPr lang="el-GR" sz="2800" u="sng" smtClean="0">
                <a:latin typeface="Comic Sans MS" pitchFamily="66" charset="0"/>
              </a:rPr>
              <a:t>&gt;</a:t>
            </a:r>
            <a:r>
              <a:rPr lang="el-GR" sz="2800" smtClean="0">
                <a:latin typeface="Comic Sans MS" pitchFamily="66" charset="0"/>
              </a:rPr>
              <a:t> 5 </a:t>
            </a:r>
            <a:r>
              <a:rPr lang="en-US" sz="2800" smtClean="0">
                <a:latin typeface="Comic Sans MS" pitchFamily="66" charset="0"/>
              </a:rPr>
              <a:t>pmol/L</a:t>
            </a:r>
            <a:endParaRPr lang="el-GR" sz="2800" smtClean="0"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sz="2800" smtClean="0">
                <a:latin typeface="Comic Sans MS" pitchFamily="66" charset="0"/>
              </a:rPr>
              <a:t>β-υδροξυβουτυρικό </a:t>
            </a:r>
            <a:r>
              <a:rPr lang="el-GR" sz="2800" u="sng" smtClean="0">
                <a:latin typeface="Comic Sans MS" pitchFamily="66" charset="0"/>
              </a:rPr>
              <a:t>&lt;</a:t>
            </a:r>
            <a:r>
              <a:rPr lang="el-GR" sz="2800" smtClean="0">
                <a:latin typeface="Comic Sans MS" pitchFamily="66" charset="0"/>
              </a:rPr>
              <a:t> 2.7 </a:t>
            </a:r>
            <a:r>
              <a:rPr lang="en-US" sz="2800" smtClean="0">
                <a:latin typeface="Comic Sans MS" pitchFamily="66" charset="0"/>
              </a:rPr>
              <a:t>mmol/L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l-GR" sz="2800" smtClean="0">
                <a:latin typeface="Comic Sans MS" pitchFamily="66" charset="0"/>
              </a:rPr>
              <a:t>Αύξηση επιπέδων γλυκόζης πλάσματος κατά </a:t>
            </a:r>
            <a:endParaRPr lang="en-US" sz="2800" smtClean="0"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800" smtClean="0">
                <a:latin typeface="Comic Sans MS" pitchFamily="66" charset="0"/>
              </a:rPr>
              <a:t>   </a:t>
            </a:r>
            <a:r>
              <a:rPr lang="en-US" sz="2800" u="sng" smtClean="0">
                <a:latin typeface="Comic Sans MS" pitchFamily="66" charset="0"/>
              </a:rPr>
              <a:t>&gt;</a:t>
            </a:r>
            <a:r>
              <a:rPr lang="en-US" sz="2800" smtClean="0">
                <a:latin typeface="Comic Sans MS" pitchFamily="66" charset="0"/>
              </a:rPr>
              <a:t> </a:t>
            </a:r>
            <a:r>
              <a:rPr lang="el-GR" sz="2800" smtClean="0">
                <a:latin typeface="Comic Sans MS" pitchFamily="66" charset="0"/>
              </a:rPr>
              <a:t>25 </a:t>
            </a:r>
            <a:r>
              <a:rPr lang="en-US" sz="2800" smtClean="0">
                <a:latin typeface="Comic Sans MS" pitchFamily="66" charset="0"/>
              </a:rPr>
              <a:t>mg/dl, 20-30 min </a:t>
            </a:r>
            <a:r>
              <a:rPr lang="el-GR" sz="2800" smtClean="0">
                <a:latin typeface="Comic Sans MS" pitchFamily="66" charset="0"/>
              </a:rPr>
              <a:t>μετά την έγχυση γλυκαγόνης</a:t>
            </a:r>
            <a:endParaRPr lang="en-US" sz="280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l-GR" sz="2800" u="sng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smtClean="0"/>
              <a:t>Πιθανοί μηχανισμοί πρόκλησης υπογλυκαιμίας από μη ινσουλινοεκκριτικούς όγκους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Microsoft Sans Serif" pitchFamily="34" charset="0"/>
              </a:rPr>
              <a:t>Υπερβολική και ανεξέλεγκτη παραγωγή γλυκόζης από τον όγκο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Microsoft Sans Serif" pitchFamily="34" charset="0"/>
              </a:rPr>
              <a:t>Παραγωγή άγνωστης ουσίας που μοιάζει με την ινσουλίνη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Microsoft Sans Serif" pitchFamily="34" charset="0"/>
              </a:rPr>
              <a:t>Παραγωγή υπερβολικής ποσότητας </a:t>
            </a:r>
            <a:br>
              <a:rPr lang="el-GR" sz="2400" smtClean="0">
                <a:latin typeface="Microsoft Sans Serif" pitchFamily="34" charset="0"/>
              </a:rPr>
            </a:br>
            <a:r>
              <a:rPr lang="el-GR" sz="2400" smtClean="0">
                <a:latin typeface="Microsoft Sans Serif" pitchFamily="34" charset="0"/>
              </a:rPr>
              <a:t>σωματομεδίνης-</a:t>
            </a:r>
            <a:r>
              <a:rPr lang="en-US" sz="2400" smtClean="0">
                <a:latin typeface="Microsoft Sans Serif" pitchFamily="34" charset="0"/>
              </a:rPr>
              <a:t>C</a:t>
            </a:r>
            <a:r>
              <a:rPr lang="el-GR" sz="2400" smtClean="0">
                <a:latin typeface="Microsoft Sans Serif" pitchFamily="34" charset="0"/>
              </a:rPr>
              <a:t> (</a:t>
            </a:r>
            <a:r>
              <a:rPr lang="en-US" sz="2400" smtClean="0">
                <a:latin typeface="Microsoft Sans Serif" pitchFamily="34" charset="0"/>
              </a:rPr>
              <a:t>IGF-1)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Microsoft Sans Serif" pitchFamily="34" charset="0"/>
              </a:rPr>
              <a:t>Παραγωγή ουσίας παρόμοιας με τη σωματοστατίνη η οποία αναστέλλει την έκκριση αντιρροπιστικών ορμονών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Microsoft Sans Serif" pitchFamily="34" charset="0"/>
              </a:rPr>
              <a:t>Αναστολή της γλυκογονόλυσης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smtClean="0">
                <a:latin typeface="Microsoft Sans Serif" pitchFamily="34" charset="0"/>
              </a:rPr>
              <a:t>Αναστολή της νεογλυκογένεσης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Microsoft Sans Serif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400" smtClean="0">
              <a:latin typeface="Microsoft Sans Serif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78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1143000"/>
          </a:xfrm>
        </p:spPr>
        <p:txBody>
          <a:bodyPr/>
          <a:lstStyle/>
          <a:p>
            <a:r>
              <a:rPr lang="el-GR" b="1" u="sng" smtClean="0">
                <a:solidFill>
                  <a:srgbClr val="F8F8F8"/>
                </a:solidFill>
              </a:rPr>
              <a:t>ΚΥΡΙΑ ΣΗΜΕΙΑ ΙΣΤΟΡΙΚΟΥ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4953000"/>
          </a:xfrm>
        </p:spPr>
        <p:txBody>
          <a:bodyPr/>
          <a:lstStyle/>
          <a:p>
            <a:r>
              <a:rPr lang="en-US" sz="4800" b="1" smtClean="0">
                <a:solidFill>
                  <a:srgbClr val="FFFF00"/>
                </a:solidFill>
              </a:rPr>
              <a:t>Αιφνίδια απώλεια συνείδησης</a:t>
            </a:r>
          </a:p>
          <a:p>
            <a:r>
              <a:rPr lang="en-US" sz="4800" b="1" smtClean="0">
                <a:solidFill>
                  <a:srgbClr val="FFFF00"/>
                </a:solidFill>
              </a:rPr>
              <a:t>Ατομικό αναμνηστικό αρρύθμιστης υπέρτασης</a:t>
            </a:r>
          </a:p>
          <a:p>
            <a:r>
              <a:rPr lang="en-US" sz="4800" b="1" smtClean="0">
                <a:solidFill>
                  <a:srgbClr val="FFFF00"/>
                </a:solidFill>
              </a:rPr>
              <a:t>Εστιακά νευρολογικά σημεία</a:t>
            </a: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l-GR" sz="3700" b="1" u="sng" smtClean="0">
                <a:solidFill>
                  <a:srgbClr val="FFFF00"/>
                </a:solidFill>
              </a:rPr>
              <a:t>ΝΕΥΡΟΛΟΓΙΚΗ ΕΞΕΤΑΣΗ ΣΕ ΚΩΜΑ</a:t>
            </a:r>
            <a:endParaRPr lang="el-GR" b="1" u="sng" smtClean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Επίπεδο συνείδησης</a:t>
            </a:r>
          </a:p>
          <a:p>
            <a:pPr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Σημεία τραύματος κεφαλής (ανοικτό τραύμα, θλάσεις, αίμα στον ακουστικό πόρο)</a:t>
            </a:r>
          </a:p>
          <a:p>
            <a:pPr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Ακινητοποίηση αυχένα με κολλάρο</a:t>
            </a:r>
          </a:p>
          <a:p>
            <a:pPr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Έλεγχος για δυσκαμψία αυχένος (αν δεν υπάρχει τραύμα)</a:t>
            </a:r>
          </a:p>
          <a:p>
            <a:pPr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Παρατήρηση αναπνοής</a:t>
            </a:r>
          </a:p>
          <a:p>
            <a:pPr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Έλεγχος κορών οφθαλμού (μέγεθος, αντίδραση στο φως)</a:t>
            </a:r>
            <a:r>
              <a:rPr lang="en-US" sz="2800" b="1" smtClean="0">
                <a:solidFill>
                  <a:schemeClr val="bg1"/>
                </a:solidFill>
              </a:rPr>
              <a:t> – </a:t>
            </a:r>
            <a:r>
              <a:rPr lang="el-GR" sz="2800" b="1" smtClean="0">
                <a:solidFill>
                  <a:schemeClr val="bg1"/>
                </a:solidFill>
              </a:rPr>
              <a:t>Εξέταση βυθού - Οφθαλμοκεφαλικό αντανακλαστικό (</a:t>
            </a:r>
            <a:r>
              <a:rPr lang="en-US" sz="2800" b="1" smtClean="0">
                <a:solidFill>
                  <a:schemeClr val="bg1"/>
                </a:solidFill>
              </a:rPr>
              <a:t>doll’s eyes)</a:t>
            </a:r>
          </a:p>
          <a:p>
            <a:pPr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Εξέταση άκρων (τόνος, αντίδραση σε επώδυνα ερεθίσματα, τενόντια και πελματιαία αντανακλαστικά)</a:t>
            </a:r>
          </a:p>
          <a:p>
            <a:pPr>
              <a:lnSpc>
                <a:spcPct val="90000"/>
              </a:lnSpc>
            </a:pPr>
            <a:endParaRPr lang="el-GR" sz="28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l-GR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l-GR" b="1" u="sng" smtClean="0">
                <a:solidFill>
                  <a:srgbClr val="FFFF00"/>
                </a:solidFill>
              </a:rPr>
              <a:t>ΕΠΙΠΕΔΟ ΣΥΝΕΙΔΗΣΗΣ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5105400"/>
          </a:xfrm>
        </p:spPr>
        <p:txBody>
          <a:bodyPr/>
          <a:lstStyle/>
          <a:p>
            <a:pPr marL="609600" indent="-609600"/>
            <a:r>
              <a:rPr lang="el-GR" sz="2800" b="1" smtClean="0">
                <a:solidFill>
                  <a:schemeClr val="bg1"/>
                </a:solidFill>
              </a:rPr>
              <a:t>Λήθαργος, </a:t>
            </a:r>
            <a:r>
              <a:rPr lang="en-US" sz="2800" b="1" smtClean="0">
                <a:solidFill>
                  <a:schemeClr val="bg1"/>
                </a:solidFill>
              </a:rPr>
              <a:t>stupor, </a:t>
            </a:r>
            <a:r>
              <a:rPr lang="el-GR" sz="2800" b="1" smtClean="0">
                <a:solidFill>
                  <a:schemeClr val="bg1"/>
                </a:solidFill>
              </a:rPr>
              <a:t>κώμα </a:t>
            </a:r>
          </a:p>
          <a:p>
            <a:pPr marL="609600" indent="-609600">
              <a:buFontTx/>
              <a:buNone/>
            </a:pPr>
            <a:r>
              <a:rPr lang="el-GR" sz="2000" b="1" smtClean="0">
                <a:solidFill>
                  <a:schemeClr val="bg1"/>
                </a:solidFill>
              </a:rPr>
              <a:t>                     (καλύτερα ακριβής νευρολογική περιγραφή)</a:t>
            </a:r>
          </a:p>
          <a:p>
            <a:pPr marL="609600" indent="-609600"/>
            <a:r>
              <a:rPr lang="el-GR" sz="2800" b="1" smtClean="0">
                <a:solidFill>
                  <a:schemeClr val="bg1"/>
                </a:solidFill>
              </a:rPr>
              <a:t>Στάδια κατά </a:t>
            </a:r>
            <a:r>
              <a:rPr lang="en-US" sz="2800" b="1" smtClean="0">
                <a:solidFill>
                  <a:schemeClr val="bg1"/>
                </a:solidFill>
              </a:rPr>
              <a:t>Omaya:</a:t>
            </a:r>
          </a:p>
          <a:p>
            <a:pPr marL="1371600" lvl="2" indent="-457200">
              <a:buFontTx/>
              <a:buAutoNum type="arabicPeriod"/>
            </a:pPr>
            <a:r>
              <a:rPr lang="el-GR" sz="2000" b="1" smtClean="0">
                <a:solidFill>
                  <a:schemeClr val="bg1"/>
                </a:solidFill>
              </a:rPr>
              <a:t>Φυσιολογικό επίπεδο συνείδησης, προσανατολισμένος, ενήμερος περιβάλλοντος</a:t>
            </a:r>
          </a:p>
          <a:p>
            <a:pPr marL="1371600" lvl="2" indent="-457200">
              <a:buFontTx/>
              <a:buAutoNum type="arabicPeriod"/>
            </a:pPr>
            <a:r>
              <a:rPr lang="el-GR" sz="2000" b="1" smtClean="0">
                <a:solidFill>
                  <a:schemeClr val="bg1"/>
                </a:solidFill>
              </a:rPr>
              <a:t>Μιλάει, υπακούει σε παραγγέλματα, μη ενήμερος των γεγονότων</a:t>
            </a:r>
          </a:p>
          <a:p>
            <a:pPr marL="1371600" lvl="2" indent="-457200">
              <a:buFontTx/>
              <a:buAutoNum type="arabicPeriod"/>
            </a:pPr>
            <a:r>
              <a:rPr lang="el-GR" sz="2000" b="1" smtClean="0">
                <a:solidFill>
                  <a:schemeClr val="bg1"/>
                </a:solidFill>
              </a:rPr>
              <a:t>Αντιδρά, εντοπίζει ερεθίσματα, δεν υπακούει σε παραγγέλματα</a:t>
            </a:r>
          </a:p>
          <a:p>
            <a:pPr marL="1371600" lvl="2" indent="-457200">
              <a:buFontTx/>
              <a:buAutoNum type="arabicPeriod"/>
            </a:pPr>
            <a:r>
              <a:rPr lang="el-GR" sz="2000" b="1" smtClean="0">
                <a:solidFill>
                  <a:schemeClr val="bg1"/>
                </a:solidFill>
              </a:rPr>
              <a:t>Αντιδρά σε ερεθίσματα χωρίς να τα εντοπίζει, ή  κινήσεις απεγκεφαλισμού</a:t>
            </a:r>
          </a:p>
          <a:p>
            <a:pPr marL="1371600" lvl="2" indent="-457200">
              <a:buFontTx/>
              <a:buAutoNum type="arabicPeriod"/>
            </a:pPr>
            <a:r>
              <a:rPr lang="el-GR" sz="2000" b="1" smtClean="0">
                <a:solidFill>
                  <a:schemeClr val="bg1"/>
                </a:solidFill>
              </a:rPr>
              <a:t>Δεν αντιδρά σε επώδυνα ερεθίσματα</a:t>
            </a:r>
          </a:p>
          <a:p>
            <a:pPr marL="609600" indent="-609600"/>
            <a:r>
              <a:rPr lang="el-GR" sz="2800" b="1" smtClean="0">
                <a:solidFill>
                  <a:schemeClr val="bg1"/>
                </a:solidFill>
              </a:rPr>
              <a:t>Κλίμακα κώματος Γλασκώβης</a:t>
            </a:r>
          </a:p>
          <a:p>
            <a:pPr marL="990600" lvl="1" indent="-533400">
              <a:buFontTx/>
              <a:buAutoNum type="arabicPeriod"/>
            </a:pPr>
            <a:endParaRPr lang="el-GR" sz="2400" b="1" smtClean="0">
              <a:solidFill>
                <a:schemeClr val="bg1"/>
              </a:solidFill>
            </a:endParaRPr>
          </a:p>
          <a:p>
            <a:pPr marL="990600" lvl="1" indent="-533400"/>
            <a:endParaRPr lang="el-GR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6407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4675" y="454025"/>
            <a:ext cx="7453313" cy="5641975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r>
              <a:rPr lang="el-GR" sz="2600" b="1" smtClean="0">
                <a:solidFill>
                  <a:srgbClr val="FFFF00"/>
                </a:solidFill>
              </a:rPr>
              <a:t>Αντίδραση στο φως:</a:t>
            </a:r>
            <a:r>
              <a:rPr lang="el-GR" sz="2600" b="1" smtClean="0">
                <a:solidFill>
                  <a:schemeClr val="bg1"/>
                </a:solidFill>
              </a:rPr>
              <a:t> Εξάλειψη: οργανική βλάβη (διατήρηση: μεταβολικής ή τοξικής αιτιολογίας)</a:t>
            </a:r>
          </a:p>
          <a:p>
            <a:r>
              <a:rPr lang="el-GR" sz="2600" b="1" smtClean="0">
                <a:solidFill>
                  <a:srgbClr val="FFFF00"/>
                </a:solidFill>
              </a:rPr>
              <a:t>Μέγεθος κορών</a:t>
            </a:r>
          </a:p>
          <a:p>
            <a:pPr lvl="1"/>
            <a:r>
              <a:rPr lang="el-GR" sz="2200" b="1" smtClean="0">
                <a:solidFill>
                  <a:schemeClr val="bg1"/>
                </a:solidFill>
              </a:rPr>
              <a:t>Στα μεταβολικά: ποικίλλει ανάλογα με βάθος κώματος, κόρες συμμετρικές</a:t>
            </a:r>
          </a:p>
          <a:p>
            <a:pPr lvl="1"/>
            <a:r>
              <a:rPr lang="el-GR" sz="2200" b="1" smtClean="0">
                <a:solidFill>
                  <a:schemeClr val="bg1"/>
                </a:solidFill>
              </a:rPr>
              <a:t>Οπιούχα: Μύση</a:t>
            </a:r>
          </a:p>
          <a:p>
            <a:pPr lvl="1"/>
            <a:r>
              <a:rPr lang="el-GR" sz="2200" b="1" smtClean="0">
                <a:solidFill>
                  <a:schemeClr val="bg1"/>
                </a:solidFill>
              </a:rPr>
              <a:t>Σε εγκεφαλικές βλάβες: ανισοκορία</a:t>
            </a:r>
          </a:p>
          <a:p>
            <a:pPr lvl="2"/>
            <a:r>
              <a:rPr lang="el-GR" sz="2000" b="1" smtClean="0">
                <a:solidFill>
                  <a:schemeClr val="bg1"/>
                </a:solidFill>
              </a:rPr>
              <a:t>Διεγκέφαλος: μύση + διατήρηση αντίδρασης φως</a:t>
            </a:r>
          </a:p>
          <a:p>
            <a:pPr lvl="2"/>
            <a:r>
              <a:rPr lang="el-GR" sz="2000" b="1" smtClean="0">
                <a:solidFill>
                  <a:schemeClr val="bg1"/>
                </a:solidFill>
              </a:rPr>
              <a:t>Μεσεγκέφαλος: κόρες σε μια μέση θέση + κατάργηση αντίδρασης φως</a:t>
            </a:r>
          </a:p>
          <a:p>
            <a:pPr lvl="2"/>
            <a:r>
              <a:rPr lang="el-GR" sz="2000" b="1" smtClean="0">
                <a:solidFill>
                  <a:schemeClr val="bg1"/>
                </a:solidFill>
              </a:rPr>
              <a:t>Γέφυρα: μύση + κατάργηση αντίδρασης φως</a:t>
            </a:r>
          </a:p>
          <a:p>
            <a:pPr lvl="2"/>
            <a:r>
              <a:rPr lang="el-GR" sz="2000" b="1" smtClean="0">
                <a:solidFill>
                  <a:schemeClr val="bg1"/>
                </a:solidFill>
              </a:rPr>
              <a:t>Τετράδυμο: μυδρίαση  + κατάργηση αντίδρασης φως</a:t>
            </a:r>
          </a:p>
          <a:p>
            <a:pPr lvl="2"/>
            <a:r>
              <a:rPr lang="el-GR" sz="2000" b="1" smtClean="0">
                <a:solidFill>
                  <a:schemeClr val="bg1"/>
                </a:solidFill>
              </a:rPr>
              <a:t>Πίεση ΙΙΙ συζυγίας: μυδρίαση σύστοιχα + κατάργηση αντίδρασης φως</a:t>
            </a:r>
          </a:p>
          <a:p>
            <a:pPr lvl="2"/>
            <a:r>
              <a:rPr lang="el-GR" sz="2000" b="1" smtClean="0">
                <a:solidFill>
                  <a:schemeClr val="bg1"/>
                </a:solidFill>
              </a:rPr>
              <a:t>Προθανατίως: μυδρίαση + κατάργηση αντίδρασης φως</a:t>
            </a:r>
          </a:p>
          <a:p>
            <a:pPr lvl="2"/>
            <a:endParaRPr lang="el-GR" sz="2000" b="1" smtClean="0">
              <a:solidFill>
                <a:schemeClr val="bg1"/>
              </a:solidFill>
            </a:endParaRPr>
          </a:p>
          <a:p>
            <a:pPr lvl="2"/>
            <a:endParaRPr lang="el-GR" sz="2000" b="1" smtClean="0">
              <a:solidFill>
                <a:schemeClr val="bg1"/>
              </a:solidFill>
            </a:endParaRPr>
          </a:p>
          <a:p>
            <a:pPr lvl="2"/>
            <a:endParaRPr lang="el-GR" sz="2000" b="1" smtClean="0">
              <a:solidFill>
                <a:schemeClr val="bg1"/>
              </a:solidFill>
            </a:endParaRPr>
          </a:p>
          <a:p>
            <a:pPr lvl="1"/>
            <a:endParaRPr lang="el-GR" sz="2200" b="1" smtClean="0">
              <a:solidFill>
                <a:schemeClr val="bg1"/>
              </a:solidFill>
            </a:endParaRP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l-GR" b="1" u="sng" smtClean="0">
                <a:solidFill>
                  <a:srgbClr val="FFFF00"/>
                </a:solidFill>
              </a:rPr>
              <a:t>ΚΟΡΕΣ ΟΦΘΑΛΜΩΝ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828800"/>
          </a:xfrm>
        </p:spPr>
        <p:txBody>
          <a:bodyPr/>
          <a:lstStyle/>
          <a:p>
            <a:pPr marL="838200" indent="-838200" eaLnBrk="1" hangingPunct="1"/>
            <a:r>
              <a:rPr lang="el-GR" sz="3000" b="1" smtClean="0">
                <a:solidFill>
                  <a:srgbClr val="FFFF00"/>
                </a:solidFill>
              </a:rPr>
              <a:t>ΥΠΕΡΓΛΥΚΑΙΜΙΚΟ </a:t>
            </a:r>
            <a:r>
              <a:rPr lang="en-US" sz="3000" b="1" smtClean="0">
                <a:solidFill>
                  <a:srgbClr val="FFFF00"/>
                </a:solidFill>
              </a:rPr>
              <a:t>Y</a:t>
            </a:r>
            <a:r>
              <a:rPr lang="el-GR" sz="3000" b="1" smtClean="0">
                <a:solidFill>
                  <a:srgbClr val="FFFF00"/>
                </a:solidFill>
              </a:rPr>
              <a:t>ΠΕΡΩΣΜΩΤΙΚΟ,  ΜΗ ΚΕΤΟΟΞΕΩΤΙΚΟ ΚΩΜΑ (ΥΜΚΔΚ)</a:t>
            </a:r>
            <a:br>
              <a:rPr lang="el-GR" sz="3000" b="1" smtClean="0">
                <a:solidFill>
                  <a:srgbClr val="FFFF00"/>
                </a:solidFill>
              </a:rPr>
            </a:br>
            <a:endParaRPr lang="el-GR" sz="3000" b="1" smtClean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I</a:t>
            </a:r>
            <a:r>
              <a:rPr lang="el-GR" b="1" smtClean="0">
                <a:solidFill>
                  <a:schemeClr val="bg1"/>
                </a:solidFill>
              </a:rPr>
              <a:t>διαίτερα μεγάλη αύξηση σακχάρου (&gt;600 </a:t>
            </a:r>
            <a:r>
              <a:rPr lang="en-US" b="1" smtClean="0">
                <a:solidFill>
                  <a:schemeClr val="bg1"/>
                </a:solidFill>
              </a:rPr>
              <a:t>mg/dl)</a:t>
            </a:r>
          </a:p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X</a:t>
            </a:r>
            <a:r>
              <a:rPr lang="el-GR" b="1" smtClean="0">
                <a:solidFill>
                  <a:schemeClr val="bg1"/>
                </a:solidFill>
              </a:rPr>
              <a:t>ωρίς κέτωση ή μεταβολική οξέωση</a:t>
            </a:r>
          </a:p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Πάρα πολύ μεγάλη αφυδάτωση</a:t>
            </a:r>
          </a:p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Μεγαλύτερη θνητότητα από ΥΚΚ (συνήθως γεροντότερα άτομα με συμπαρομαρτούντα προβλήματα)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Άμεση Αξονική Τομογραφία (CT)</a:t>
            </a:r>
            <a:r>
              <a:rPr lang="el-GR" sz="4000" b="1" smtClean="0">
                <a:solidFill>
                  <a:srgbClr val="FFFF00"/>
                </a:solidFill>
              </a:rPr>
              <a:t> εγκεφάλου για αποκλεισμό αιμορραγικού ΑΕΕ</a:t>
            </a:r>
            <a:endParaRPr lang="en-US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smtClean="0">
                <a:solidFill>
                  <a:srgbClr val="FFFF00"/>
                </a:solidFill>
              </a:rPr>
              <a:t>ΑΕΕ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3400" b="1" smtClean="0">
                <a:solidFill>
                  <a:schemeClr val="bg1"/>
                </a:solidFill>
              </a:rPr>
              <a:t>Ισχαιμικό (80%)</a:t>
            </a:r>
            <a:endParaRPr lang="en-US" sz="3400" b="1" smtClean="0">
              <a:solidFill>
                <a:srgbClr val="FFFF00"/>
              </a:solidFill>
            </a:endParaRP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Θρόμβωση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Εμβολή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Συστηματική υπόταση (shock)</a:t>
            </a:r>
          </a:p>
          <a:p>
            <a:r>
              <a:rPr lang="en-US" sz="3400" b="1" smtClean="0">
                <a:solidFill>
                  <a:schemeClr val="bg1"/>
                </a:solidFill>
              </a:rPr>
              <a:t>Αιμορραγικό (20%)</a:t>
            </a:r>
            <a:endParaRPr lang="en-US" sz="3400" b="1" smtClean="0">
              <a:solidFill>
                <a:srgbClr val="FFFF00"/>
              </a:solidFill>
            </a:endParaRP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Ενδοεγκεφαλική αιμορραγία</a:t>
            </a:r>
          </a:p>
          <a:p>
            <a:pPr lvl="1"/>
            <a:r>
              <a:rPr lang="en-US" sz="3000" b="1" smtClean="0">
                <a:solidFill>
                  <a:srgbClr val="FFFF00"/>
                </a:solidFill>
              </a:rPr>
              <a:t>Υπαραχνοειδής αιμορραγία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solidFill>
                  <a:schemeClr val="bg1"/>
                </a:solidFill>
              </a:rPr>
              <a:t>Διαφορική Διάγνωση ΑΕΕ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Ημικρανία</a:t>
            </a:r>
          </a:p>
          <a:p>
            <a:r>
              <a:rPr lang="en-US" b="1" smtClean="0">
                <a:solidFill>
                  <a:srgbClr val="FFFF00"/>
                </a:solidFill>
              </a:rPr>
              <a:t>Τραύμα</a:t>
            </a:r>
          </a:p>
          <a:p>
            <a:r>
              <a:rPr lang="en-US" b="1" smtClean="0">
                <a:solidFill>
                  <a:srgbClr val="FFFF00"/>
                </a:solidFill>
              </a:rPr>
              <a:t>Όγκος</a:t>
            </a:r>
          </a:p>
          <a:p>
            <a:r>
              <a:rPr lang="en-US" b="1" smtClean="0">
                <a:solidFill>
                  <a:srgbClr val="FFFF00"/>
                </a:solidFill>
              </a:rPr>
              <a:t>Παράλυση Todd (</a:t>
            </a:r>
            <a:r>
              <a:rPr lang="el-GR" b="1" smtClean="0">
                <a:solidFill>
                  <a:srgbClr val="FFFF00"/>
                </a:solidFill>
              </a:rPr>
              <a:t>μετά από επιληπτική κρίση)</a:t>
            </a:r>
          </a:p>
          <a:p>
            <a:r>
              <a:rPr lang="el-GR" b="1" smtClean="0">
                <a:solidFill>
                  <a:srgbClr val="FFFF00"/>
                </a:solidFill>
              </a:rPr>
              <a:t>Λοιμώξεις (μηνιγγίτιδα, εγκεφαλίτιδα)</a:t>
            </a:r>
          </a:p>
          <a:p>
            <a:r>
              <a:rPr lang="el-GR" b="1" smtClean="0">
                <a:solidFill>
                  <a:srgbClr val="FFFF00"/>
                </a:solidFill>
              </a:rPr>
              <a:t>Μεταβολικά - Τοξικά αίτια</a:t>
            </a: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1752600"/>
          </a:xfrm>
        </p:spPr>
        <p:txBody>
          <a:bodyPr/>
          <a:lstStyle/>
          <a:p>
            <a:r>
              <a:rPr lang="en-US" b="1" u="sng" smtClean="0">
                <a:solidFill>
                  <a:schemeClr val="bg1"/>
                </a:solidFill>
              </a:rPr>
              <a:t>ΑΙΤΙA ΕΝΔΟΕΓΚΕΦΑΛΙΚΗΣ ΑΙΜΟΡΡΑΓΙΑΣ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Υπέρταση</a:t>
            </a:r>
          </a:p>
          <a:p>
            <a:r>
              <a:rPr lang="en-US" b="1" smtClean="0">
                <a:solidFill>
                  <a:srgbClr val="FFFF00"/>
                </a:solidFill>
              </a:rPr>
              <a:t>Τραύμα</a:t>
            </a:r>
          </a:p>
          <a:p>
            <a:r>
              <a:rPr lang="en-US" b="1" smtClean="0">
                <a:solidFill>
                  <a:srgbClr val="FFFF00"/>
                </a:solidFill>
              </a:rPr>
              <a:t>Αιμορραγικές διαθέσεις</a:t>
            </a:r>
          </a:p>
          <a:p>
            <a:r>
              <a:rPr lang="en-US" b="1" smtClean="0">
                <a:solidFill>
                  <a:srgbClr val="FFFF00"/>
                </a:solidFill>
              </a:rPr>
              <a:t>Αμυλοειδής αγγειοπάθεια</a:t>
            </a:r>
          </a:p>
          <a:p>
            <a:r>
              <a:rPr lang="en-US" b="1" smtClean="0">
                <a:solidFill>
                  <a:srgbClr val="FFFF00"/>
                </a:solidFill>
              </a:rPr>
              <a:t>Χρήση απαγορευμένων ουσιών (κοκαϊνη, αμφεταμίνες)</a:t>
            </a:r>
          </a:p>
          <a:p>
            <a:r>
              <a:rPr lang="en-US" b="1" smtClean="0">
                <a:solidFill>
                  <a:srgbClr val="FFFF00"/>
                </a:solidFill>
              </a:rPr>
              <a:t>Αγγειακές δυσπλασίες</a:t>
            </a:r>
          </a:p>
          <a:p>
            <a:r>
              <a:rPr lang="el-GR" b="1" smtClean="0">
                <a:solidFill>
                  <a:srgbClr val="FFFF00"/>
                </a:solidFill>
              </a:rPr>
              <a:t>Αιμορραγία σε όγκο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solidFill>
                  <a:schemeClr val="bg1"/>
                </a:solidFill>
              </a:rPr>
              <a:t>ΥΠΑΡΑΧΝΟΕΙΔΗΣ ΑΙΜΟΡΡΑΓΙΑ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Ρήξη σακκοειδούς ανευρύσματος (συνήθως στον κύκλο του Willis)</a:t>
            </a:r>
          </a:p>
          <a:p>
            <a:r>
              <a:rPr lang="el-GR" sz="4000" b="1" smtClean="0">
                <a:solidFill>
                  <a:srgbClr val="FFFF00"/>
                </a:solidFill>
              </a:rPr>
              <a:t>Αγγειακές δυσπλασίες </a:t>
            </a:r>
            <a:endParaRPr lang="en-US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1524000"/>
          </a:xfrm>
        </p:spPr>
        <p:txBody>
          <a:bodyPr/>
          <a:lstStyle/>
          <a:p>
            <a:r>
              <a:rPr lang="el-GR" b="1" u="sng" smtClean="0">
                <a:solidFill>
                  <a:schemeClr val="bg1"/>
                </a:solidFill>
              </a:rPr>
              <a:t>ΠΑΡΑΓΟΝΤΕΣ ΚΙΝΔΥΝΟΥ ΓΙΑ ΑΝΕΥΡΥΣΜΑΤΑ</a:t>
            </a:r>
            <a:endParaRPr lang="en-US" b="1" u="sng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Κληρονομικά σύνδρομα (Ehlers Danlos, </a:t>
            </a:r>
            <a:r>
              <a:rPr lang="el-GR" b="1" smtClean="0">
                <a:solidFill>
                  <a:srgbClr val="FFFF00"/>
                </a:solidFill>
              </a:rPr>
              <a:t>πολυκυστική νόσος των νεφρών, υπεραλδοστερονισμός θεραπεύσιμος με γλυκοκορτικοειδή)</a:t>
            </a:r>
          </a:p>
          <a:p>
            <a:r>
              <a:rPr lang="el-GR" b="1" smtClean="0">
                <a:solidFill>
                  <a:srgbClr val="FFFF00"/>
                </a:solidFill>
              </a:rPr>
              <a:t>Κάπνισμα</a:t>
            </a:r>
          </a:p>
          <a:p>
            <a:r>
              <a:rPr lang="el-GR" b="1" smtClean="0">
                <a:solidFill>
                  <a:srgbClr val="FFFF00"/>
                </a:solidFill>
              </a:rPr>
              <a:t>Υπέρταση</a:t>
            </a:r>
          </a:p>
          <a:p>
            <a:r>
              <a:rPr lang="el-GR" b="1" smtClean="0">
                <a:solidFill>
                  <a:srgbClr val="FFFF00"/>
                </a:solidFill>
              </a:rPr>
              <a:t>Μέτρια-υψηλή χρήση οινοπνεύματος</a:t>
            </a:r>
          </a:p>
          <a:p>
            <a:r>
              <a:rPr lang="el-GR" b="1" smtClean="0">
                <a:solidFill>
                  <a:srgbClr val="FFFF00"/>
                </a:solidFill>
              </a:rPr>
              <a:t>Έλλειψη οιστρογόνων</a:t>
            </a:r>
          </a:p>
          <a:p>
            <a:r>
              <a:rPr lang="el-GR" b="1" smtClean="0">
                <a:solidFill>
                  <a:srgbClr val="FFFF00"/>
                </a:solidFill>
              </a:rPr>
              <a:t>Ισθμική στένωση αορτής</a:t>
            </a:r>
            <a:endParaRPr lang="en-US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solidFill>
                  <a:schemeClr val="bg1"/>
                </a:solidFill>
              </a:rPr>
              <a:t>ΙΣΧΑΙΜΙΚΟ (ΘΡΟΜΒΩΤΙΚΟ) ΑΕΕ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z="3400" b="1" smtClean="0">
                <a:solidFill>
                  <a:srgbClr val="FFFF00"/>
                </a:solidFill>
              </a:rPr>
              <a:t>Παράγοντες κινδύνου για αθηροσκλήρυνση</a:t>
            </a:r>
          </a:p>
          <a:p>
            <a:r>
              <a:rPr lang="en-US" sz="3400" b="1" smtClean="0">
                <a:solidFill>
                  <a:srgbClr val="FFFF00"/>
                </a:solidFill>
              </a:rPr>
              <a:t>Προοδευτική επιδείνωση με περιόδους βελτίωσης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>
                <a:solidFill>
                  <a:schemeClr val="bg1"/>
                </a:solidFill>
              </a:rPr>
              <a:t>ΙΣΧΑΙΜΙΚΟ (ΕΜΒΟΛΙΚΟ) ΑΕΕ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z="3400" b="1" smtClean="0">
                <a:solidFill>
                  <a:srgbClr val="FFFF00"/>
                </a:solidFill>
              </a:rPr>
              <a:t>Καρδιακή ή αγγειακή εστία εμβολής</a:t>
            </a:r>
          </a:p>
          <a:p>
            <a:r>
              <a:rPr lang="en-US" sz="3400" b="1" smtClean="0">
                <a:solidFill>
                  <a:srgbClr val="FFFF00"/>
                </a:solidFill>
              </a:rPr>
              <a:t>Προσβολή πολλαπλών περιοχών του εγκεφάλου όταν η πηγή της εμβολής είναι η καρδιά ή η αορτή</a:t>
            </a:r>
          </a:p>
          <a:p>
            <a:r>
              <a:rPr lang="en-US" sz="3400" b="1" smtClean="0">
                <a:solidFill>
                  <a:srgbClr val="FFFF00"/>
                </a:solidFill>
              </a:rPr>
              <a:t>Διαθωρακικό και/ή διοισοφάγειο Echo </a:t>
            </a:r>
            <a:r>
              <a:rPr lang="el-GR" sz="3400" b="1" smtClean="0">
                <a:solidFill>
                  <a:srgbClr val="FFFF00"/>
                </a:solidFill>
              </a:rPr>
              <a:t>καρδιάς και καρωτίδων αρτηριών</a:t>
            </a:r>
            <a:endParaRPr lang="en-US" sz="3400" b="1" smtClean="0">
              <a:solidFill>
                <a:srgbClr val="FFFF00"/>
              </a:solidFill>
            </a:endParaRPr>
          </a:p>
          <a:p>
            <a:r>
              <a:rPr lang="en-US" sz="3400" b="1" smtClean="0">
                <a:solidFill>
                  <a:srgbClr val="FFFF00"/>
                </a:solidFill>
              </a:rPr>
              <a:t>Αιφνίδια έναρξη συμπτωμάτων με μέγιστη ένταση εξαρχής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 eaLnBrk="1" hangingPunct="1"/>
            <a:r>
              <a:rPr lang="el-GR" sz="3000" b="1" u="sng" smtClean="0">
                <a:solidFill>
                  <a:srgbClr val="FFFF00"/>
                </a:solidFill>
              </a:rPr>
              <a:t>ΟΞΕΙΑ ΦΛΕΙΟΕΠΙΝΕΦΡΙΔΙΑΚΗ ΑΝΕΠΑΡΚΕΙΑ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Ταχέως εισβάλλουσα &amp; προοδευτικά επιδεινούμενη γενική αδυναμία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Σημαντική πτώση ΑΠ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Αρχικά πιθανώς πυρετός, αργότερα ψυχρό δέρμα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Έμετοι, διάρροιες, κοιλιακός πόνος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Υπνηλία (μέχρι και κώμα)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Ολιγουρία, αφυδάτωση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Υπονατριαιμία, υπερκαλιαιμία, υπογλυκαιμία, οξέωση, χαμηλή κορτιζόνη πλάσματος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Υπέρχρωση πτυχών (παλάμες, θηλή, βλεννογόνος στόματος)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l-GR" sz="3600" b="1" u="sng" smtClean="0">
                <a:solidFill>
                  <a:srgbClr val="FFFF00"/>
                </a:solidFill>
              </a:rPr>
              <a:t>ΚΩΜΑ ΥΠΟΦΥΣΙΑΚΗΣ ΑΙΤΙΟΛΟΓΙΑΣ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Αρχίζει μετά έντονη σωματική επιβάρυνση (λοιμώξεις κλπ)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Εκδηλώσεις όπως στην οξ. Φλειοεπινεφριδιακή ανεπάρκεια, χωρίς υπέρχρωση πτυχών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Δέρμα ωχρό, ξηρό, υποθερμία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Υπογλυκαιμία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Τρίχωση μασχαλών &amp; ηβικής σύμφυσης αραιή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Νωθρά αντανακλαστικά σε υποθυρεοειδισμό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b="1" smtClean="0">
                <a:solidFill>
                  <a:schemeClr val="bg1"/>
                </a:solidFill>
              </a:rPr>
              <a:t>Χαμηλό σάκχαρο, κορτιζόλη, θυρεοειδικές ορμόνες</a:t>
            </a:r>
          </a:p>
          <a:p>
            <a:pPr eaLnBrk="1" hangingPunct="1">
              <a:lnSpc>
                <a:spcPct val="90000"/>
              </a:lnSpc>
            </a:pPr>
            <a:endParaRPr lang="el-GR" sz="2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sz="3600" b="1" u="sng" smtClean="0">
                <a:solidFill>
                  <a:srgbClr val="FFFF00"/>
                </a:solidFill>
              </a:rPr>
              <a:t>ΘΥΡΕΟΤΟΞΙΚΗ ΚΡΙΣΗ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Απότομη έναρξη, έντονη ανησυχία, διέγερση, αυπνία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Μυική αδυναμία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Ταχυκαρδία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Αύξηση θερμοκρασίας (ίσως και &gt;40</a:t>
            </a:r>
            <a:r>
              <a:rPr lang="el-GR" sz="2600" b="1" baseline="30000" smtClean="0">
                <a:solidFill>
                  <a:schemeClr val="bg1"/>
                </a:solidFill>
              </a:rPr>
              <a:t>ο</a:t>
            </a:r>
            <a:r>
              <a:rPr lang="el-GR" sz="2600" b="1" smtClean="0">
                <a:solidFill>
                  <a:schemeClr val="bg1"/>
                </a:solidFill>
              </a:rPr>
              <a:t> </a:t>
            </a:r>
            <a:r>
              <a:rPr lang="en-US" sz="2600" b="1" smtClean="0">
                <a:solidFill>
                  <a:schemeClr val="bg1"/>
                </a:solidFill>
              </a:rPr>
              <a:t>C</a:t>
            </a:r>
            <a:r>
              <a:rPr lang="el-GR" sz="2600" b="1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Υγρό δέρμα, περιφερική αγγειοδιαστολή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Συστολική υπέρταση, μεγάλη διαφορική πίεση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Βρογχοκήλη ενίοτε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Ενδεχομένως </a:t>
            </a:r>
            <a:r>
              <a:rPr lang="en-US" sz="2600" b="1" smtClean="0">
                <a:solidFill>
                  <a:schemeClr val="bg1"/>
                </a:solidFill>
              </a:rPr>
              <a:t>stupor</a:t>
            </a:r>
            <a:r>
              <a:rPr lang="el-GR" sz="2600" b="1" smtClean="0">
                <a:solidFill>
                  <a:schemeClr val="bg1"/>
                </a:solidFill>
              </a:rPr>
              <a:t>, κώμα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Συχνά προϋπάρχει υπερθυρεοειδισμός</a:t>
            </a:r>
          </a:p>
          <a:p>
            <a:pPr eaLnBrk="1" hangingPunct="1">
              <a:lnSpc>
                <a:spcPct val="90000"/>
              </a:lnSpc>
            </a:pPr>
            <a:r>
              <a:rPr lang="el-GR" sz="2600" b="1" smtClean="0">
                <a:solidFill>
                  <a:schemeClr val="bg1"/>
                </a:solidFill>
              </a:rPr>
              <a:t>Σημασία υποψίας και μέτρησης θυρεοειδικών ορμονών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Τροχιά">
  <a:themeElements>
    <a:clrScheme name="Τροχιά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Τροχιά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Τροχιά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Τροχιά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4EAEC4"/>
      </a:accent1>
      <a:accent2>
        <a:srgbClr val="4E6972"/>
      </a:accent2>
      <a:accent3>
        <a:srgbClr val="FFFFFF"/>
      </a:accent3>
      <a:accent4>
        <a:srgbClr val="000000"/>
      </a:accent4>
      <a:accent5>
        <a:srgbClr val="B2D3DE"/>
      </a:accent5>
      <a:accent6>
        <a:srgbClr val="465E67"/>
      </a:accent6>
      <a:hlink>
        <a:srgbClr val="FFCC00"/>
      </a:hlink>
      <a:folHlink>
        <a:srgbClr val="FF6600"/>
      </a:folHlink>
    </a:clrScheme>
    <a:fontScheme name="4_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26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7">
        <a:dk1>
          <a:srgbClr val="333399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8">
        <a:dk1>
          <a:srgbClr val="333399"/>
        </a:dk1>
        <a:lt1>
          <a:srgbClr val="FFFFFF"/>
        </a:lt1>
        <a:dk2>
          <a:srgbClr val="956700"/>
        </a:dk2>
        <a:lt2>
          <a:srgbClr val="808080"/>
        </a:lt2>
        <a:accent1>
          <a:srgbClr val="FF9900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FF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Τροχιά">
  <a:themeElements>
    <a:clrScheme name="Τροχιά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Τροχιά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Τροχιά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Τροχιά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Προεπιλεγμένη σχεδίαση">
  <a:themeElements>
    <a:clrScheme name="1_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77777"/>
    </a:lt2>
    <a:accent1>
      <a:srgbClr val="4EAEC4"/>
    </a:accent1>
    <a:accent2>
      <a:srgbClr val="4E6972"/>
    </a:accent2>
    <a:accent3>
      <a:srgbClr val="FFFFFF"/>
    </a:accent3>
    <a:accent4>
      <a:srgbClr val="000000"/>
    </a:accent4>
    <a:accent5>
      <a:srgbClr val="B2D3DE"/>
    </a:accent5>
    <a:accent6>
      <a:srgbClr val="465E67"/>
    </a:accent6>
    <a:hlink>
      <a:srgbClr val="FFCC00"/>
    </a:hlink>
    <a:folHlink>
      <a:srgbClr val="FF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2690</Words>
  <Application>Microsoft PowerPoint</Application>
  <PresentationFormat>Προβολή στην οθόνη (4:3)</PresentationFormat>
  <Paragraphs>476</Paragraphs>
  <Slides>67</Slides>
  <Notes>6</Notes>
  <HiddenSlides>13</HiddenSlides>
  <MMClips>0</MMClips>
  <ScaleCrop>false</ScaleCrop>
  <HeadingPairs>
    <vt:vector size="6" baseType="variant">
      <vt:variant>
        <vt:lpstr>Θέμα</vt:lpstr>
      </vt:variant>
      <vt:variant>
        <vt:i4>10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67</vt:i4>
      </vt:variant>
    </vt:vector>
  </HeadingPairs>
  <TitlesOfParts>
    <vt:vector size="79" baseType="lpstr">
      <vt:lpstr>Προεπιλεγμένη σχεδίαση</vt:lpstr>
      <vt:lpstr>Default Design</vt:lpstr>
      <vt:lpstr>1_Τροχιά</vt:lpstr>
      <vt:lpstr>4_Blank Presentation</vt:lpstr>
      <vt:lpstr>1_Προεπιλεγμένη σχεδίαση</vt:lpstr>
      <vt:lpstr>Τροχιά</vt:lpstr>
      <vt:lpstr>1_Default Design</vt:lpstr>
      <vt:lpstr>Blank Presentation</vt:lpstr>
      <vt:lpstr>2_Προεπιλεγμένη σχεδίαση</vt:lpstr>
      <vt:lpstr>Θέμα του Office</vt:lpstr>
      <vt:lpstr>Clip</vt:lpstr>
      <vt:lpstr>Γράφημα</vt:lpstr>
      <vt:lpstr>Κώμα  </vt:lpstr>
      <vt:lpstr>ΔΙΑΒΗΤΙΚΑ ΚΩΜΑΤΑ</vt:lpstr>
      <vt:lpstr>ΔΙΑΒΗΤΙΚΑ ΚΩΜΑΤΑ</vt:lpstr>
      <vt:lpstr>ΥΠΕΡΓΛΥΚΑΙΜΙΚΟ ΚΕΤΟΟΞΕΩΤΙΚΟ ΚΩΜΑ</vt:lpstr>
      <vt:lpstr>ΔΙΑΦΟΡΙΚΗ ΔΙΑΓΝΩΣΗ ΥΚΚ ΑΠΌ ΥΠΟΓΛΥΚΑΙΜΙΚΟ ΚΩΜΑ</vt:lpstr>
      <vt:lpstr>ΥΠΕΡΓΛΥΚΑΙΜΙΚΟ YΠΕΡΩΣΜΩΤΙΚΟ,  ΜΗ ΚΕΤΟΟΞΕΩΤΙΚΟ ΚΩΜΑ (ΥΜΚΔΚ) </vt:lpstr>
      <vt:lpstr>ΟΞΕΙΑ ΦΛΕΙΟΕΠΙΝΕΦΡΙΔΙΑΚΗ ΑΝΕΠΑΡΚΕΙΑ</vt:lpstr>
      <vt:lpstr>ΚΩΜΑ ΥΠΟΦΥΣΙΑΚΗΣ ΑΙΤΙΟΛΟΓΙΑΣ</vt:lpstr>
      <vt:lpstr>ΘΥΡΕΟΤΟΞΙΚΗ ΚΡΙΣΗ</vt:lpstr>
      <vt:lpstr>ΜΥΞΟΙΔΗΜΑΤΙΚΟ ΚΩΜΑ</vt:lpstr>
      <vt:lpstr>ΗΠΑΤΙΚΟ ΚΩΜΑ</vt:lpstr>
      <vt:lpstr>ΟΥΡΑΙΜΙΚΟ ΚΩΜΑ</vt:lpstr>
      <vt:lpstr>ΚΩΜΑΤΑ ΤΟΞΙΚΗΣ ΑΙΤΙΟΛΟΓΙΑΣ</vt:lpstr>
      <vt:lpstr>ΚΩΜΑΤΑ ΤΟΞΙΚΗΣ ΑΙΤΙΟΛΟΓΙΑΣ</vt:lpstr>
      <vt:lpstr>ΚΩΜΑΤΑ ΤΟΞΙΚΗΣ ΑΙΤΙΟΛΟΓΙΑΣ</vt:lpstr>
      <vt:lpstr>Υπογλυκαιμία από λήψη σουλφονυλουριών</vt:lpstr>
      <vt:lpstr>Ορισμός υπογλυκαιμίας</vt:lpstr>
      <vt:lpstr>Διαφάνεια 18</vt:lpstr>
      <vt:lpstr>ΕΚΔΗΛΩΣΕΙΣ ΑΠΟ ΤΟ ΑΝΣ</vt:lpstr>
      <vt:lpstr>ΝΕΥΡΟΓΛΥΚΟΠΕΝΙΑ</vt:lpstr>
      <vt:lpstr>Προσαρμογή του οργανισμού στη διάρκεια της νηστείας και στην υπογλυκαιμία</vt:lpstr>
      <vt:lpstr>Στο νεφρό διηθείται και επαναρροφάται το σύνολο της γλυκόζης που κυκλοφορεί στο αίμα</vt:lpstr>
      <vt:lpstr>Διαφάνεια 23</vt:lpstr>
      <vt:lpstr>Διαφάνεια 24</vt:lpstr>
      <vt:lpstr>Διαφάνεια 25</vt:lpstr>
      <vt:lpstr>Υπογλυκαιμία</vt:lpstr>
      <vt:lpstr>Αντιδιαβητικά φάρμακα και υπογλυκαιμία</vt:lpstr>
      <vt:lpstr>Υπογλυκαιμία-ορισμός</vt:lpstr>
      <vt:lpstr>Συμπτώματα υπογλυκαιμίας</vt:lpstr>
      <vt:lpstr>Συμπτώματα που προκαλούνται από την ενεργοποίηση του αυτονόμου νευρικού συστήματος </vt:lpstr>
      <vt:lpstr>Γλυκοπενικά συμπτώματα</vt:lpstr>
      <vt:lpstr>Διαταραχή των αντιρροπιστικών ορμονών στο διαβήτη τύπου 1</vt:lpstr>
      <vt:lpstr>Υπογλυκαιμία στο σακχαρώδη διαβήτη</vt:lpstr>
      <vt:lpstr>Προδιαθεσικοί παράγοντες εμφάνισης υπογλυκαιμίας στα άτομα με διαβήτη</vt:lpstr>
      <vt:lpstr>Νοσηρότητα-θνητότητα στο ΣΔ λόγω υπογλυκαιμίας</vt:lpstr>
      <vt:lpstr>Ανεπίγνωστη υπογλυκαιμία</vt:lpstr>
      <vt:lpstr>Σοβαρή υπογλυκαιμία</vt:lpstr>
      <vt:lpstr>Νυκτερινή υπογλυκαιμία</vt:lpstr>
      <vt:lpstr>Διαφάνεια 39</vt:lpstr>
      <vt:lpstr>Διαφάνεια 40</vt:lpstr>
      <vt:lpstr>ΑΝΤΙΔΡΑΣΤΙΚΕΣ ΥΠΟΓΛΥΚΑΙΜΙΕΣ</vt:lpstr>
      <vt:lpstr>Υπογλυκαιμία μετά γαστρεκτομή</vt:lpstr>
      <vt:lpstr>Όψιμο Dumping σύνδρομο</vt:lpstr>
      <vt:lpstr>Διαφάνεια 44</vt:lpstr>
      <vt:lpstr>Διαφάνεια 45</vt:lpstr>
      <vt:lpstr>Διαφάνεια 46</vt:lpstr>
      <vt:lpstr>ΔΙΑΓΝΩΣΤΙΚΗ ΠΡΟΣΠΕΛΑΣΗ ΙΝΣΟΥΛΙΝΩΜΑΤΩΝ</vt:lpstr>
      <vt:lpstr>ΔΟΚΙΜΑΣΙΑ ΝΗΣΤΕΙΑΣ</vt:lpstr>
      <vt:lpstr>Διαφάνεια 49</vt:lpstr>
      <vt:lpstr>Διαφάνεια 50</vt:lpstr>
      <vt:lpstr>ΔΙΑΓΝΩΣΤΙΚΑ ΚΡΙΤΗΡΙΑ ΙΝΣΟΥΛΙΝΩΜΑΤΟΣ</vt:lpstr>
      <vt:lpstr>Πιθανοί μηχανισμοί πρόκλησης υπογλυκαιμίας από μη ινσουλινοεκκριτικούς όγκους</vt:lpstr>
      <vt:lpstr>Διαφάνεια 53</vt:lpstr>
      <vt:lpstr>ΚΥΡΙΑ ΣΗΜΕΙΑ ΙΣΤΟΡΙΚΟΥ</vt:lpstr>
      <vt:lpstr>ΝΕΥΡΟΛΟΓΙΚΗ ΕΞΕΤΑΣΗ ΣΕ ΚΩΜΑ</vt:lpstr>
      <vt:lpstr>ΕΠΙΠΕΔΟ ΣΥΝΕΙΔΗΣΗΣ</vt:lpstr>
      <vt:lpstr>Διαφάνεια 57</vt:lpstr>
      <vt:lpstr>Διαφάνεια 58</vt:lpstr>
      <vt:lpstr>ΚΟΡΕΣ ΟΦΘΑΛΜΩΝ</vt:lpstr>
      <vt:lpstr>Διαφάνεια 60</vt:lpstr>
      <vt:lpstr>ΑΕΕ</vt:lpstr>
      <vt:lpstr>Διαφορική Διάγνωση ΑΕΕ</vt:lpstr>
      <vt:lpstr>ΑΙΤΙA ΕΝΔΟΕΓΚΕΦΑΛΙΚΗΣ ΑΙΜΟΡΡΑΓΙΑΣ</vt:lpstr>
      <vt:lpstr>ΥΠΑΡΑΧΝΟΕΙΔΗΣ ΑΙΜΟΡΡΑΓΙΑ</vt:lpstr>
      <vt:lpstr>ΠΑΡΑΓΟΝΤΕΣ ΚΙΝΔΥΝΟΥ ΓΙΑ ΑΝΕΥΡΥΣΜΑΤΑ</vt:lpstr>
      <vt:lpstr>ΙΣΧΑΙΜΙΚΟ (ΘΡΟΜΒΩΤΙΚΟ) ΑΕΕ</vt:lpstr>
      <vt:lpstr>ΙΣΧΑΙΜΙΚΟ (ΕΜΒΟΛΙΚΟ) ΑΕΕ</vt:lpstr>
    </vt:vector>
  </TitlesOfParts>
  <Company>ekedi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ΜΕΤΑΒΟΛΙΚΑ ΚΩΜΑΤΑ</dc:title>
  <dc:creator>ekedi</dc:creator>
  <cp:lastModifiedBy>Tentolouris</cp:lastModifiedBy>
  <cp:revision>18</cp:revision>
  <dcterms:created xsi:type="dcterms:W3CDTF">2002-06-13T16:41:22Z</dcterms:created>
  <dcterms:modified xsi:type="dcterms:W3CDTF">2015-05-23T18:55:50Z</dcterms:modified>
</cp:coreProperties>
</file>