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sldIdLst>
    <p:sldId id="256" r:id="rId2"/>
    <p:sldId id="257" r:id="rId3"/>
    <p:sldId id="258" r:id="rId4"/>
    <p:sldId id="259" r:id="rId5"/>
    <p:sldId id="337" r:id="rId6"/>
    <p:sldId id="261" r:id="rId7"/>
    <p:sldId id="262" r:id="rId8"/>
    <p:sldId id="263" r:id="rId9"/>
    <p:sldId id="338" r:id="rId10"/>
    <p:sldId id="265" r:id="rId11"/>
    <p:sldId id="266" r:id="rId12"/>
    <p:sldId id="267" r:id="rId13"/>
    <p:sldId id="268" r:id="rId14"/>
    <p:sldId id="269" r:id="rId15"/>
    <p:sldId id="270" r:id="rId16"/>
    <p:sldId id="33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40" r:id="rId29"/>
    <p:sldId id="284" r:id="rId30"/>
    <p:sldId id="285" r:id="rId31"/>
    <p:sldId id="286" r:id="rId32"/>
    <p:sldId id="287" r:id="rId33"/>
    <p:sldId id="288" r:id="rId34"/>
    <p:sldId id="341" r:id="rId35"/>
    <p:sldId id="290" r:id="rId36"/>
    <p:sldId id="291" r:id="rId37"/>
    <p:sldId id="342" r:id="rId38"/>
    <p:sldId id="293" r:id="rId39"/>
    <p:sldId id="294" r:id="rId40"/>
    <p:sldId id="295" r:id="rId41"/>
    <p:sldId id="298" r:id="rId42"/>
    <p:sldId id="299" r:id="rId43"/>
    <p:sldId id="300" r:id="rId44"/>
    <p:sldId id="301" r:id="rId45"/>
    <p:sldId id="302" r:id="rId46"/>
    <p:sldId id="34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44" r:id="rId78"/>
    <p:sldId id="345" r:id="rId79"/>
    <p:sldId id="346" r:id="rId80"/>
    <p:sldId id="347" r:id="rId81"/>
    <p:sldId id="348" r:id="rId82"/>
    <p:sldId id="349" r:id="rId83"/>
  </p:sldIdLst>
  <p:sldSz cx="9144000" cy="5715000" type="screen16x10"/>
  <p:notesSz cx="6858000" cy="9144000"/>
  <p:custDataLst>
    <p:tags r:id="rId8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CC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3559" autoAdjust="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3ED30-F454-414D-9D05-578B14C1E68A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1226455-5727-4E02-9847-A6A5E5A1A484}">
      <dgm:prSet phldrT="[Text]"/>
      <dgm:spPr/>
      <dgm:t>
        <a:bodyPr/>
        <a:lstStyle/>
        <a:p>
          <a:r>
            <a:rPr lang="en-US" dirty="0" smtClean="0"/>
            <a:t>FUO </a:t>
          </a:r>
          <a:r>
            <a:rPr lang="el-GR" dirty="0" smtClean="0"/>
            <a:t>στο νοσοκομειακό ασθενή</a:t>
          </a:r>
          <a:endParaRPr lang="en-US" dirty="0"/>
        </a:p>
      </dgm:t>
    </dgm:pt>
    <dgm:pt modelId="{64D1C0A7-114B-447E-90B5-79D32C259B06}" type="parTrans" cxnId="{9F87EBF4-5B6B-41C3-8813-3F42B1820DCF}">
      <dgm:prSet/>
      <dgm:spPr/>
      <dgm:t>
        <a:bodyPr/>
        <a:lstStyle/>
        <a:p>
          <a:endParaRPr lang="en-US"/>
        </a:p>
      </dgm:t>
    </dgm:pt>
    <dgm:pt modelId="{1F3D9B71-D03F-453A-8DD4-9EC1D67679BE}" type="sibTrans" cxnId="{9F87EBF4-5B6B-41C3-8813-3F42B1820DCF}">
      <dgm:prSet/>
      <dgm:spPr/>
      <dgm:t>
        <a:bodyPr/>
        <a:lstStyle/>
        <a:p>
          <a:endParaRPr lang="en-US"/>
        </a:p>
      </dgm:t>
    </dgm:pt>
    <dgm:pt modelId="{9BF97D69-CD90-4B4E-A4FE-2B36ADD6C591}">
      <dgm:prSet phldrT="[Text]" custT="1"/>
      <dgm:spPr/>
      <dgm:t>
        <a:bodyPr/>
        <a:lstStyle/>
        <a:p>
          <a:r>
            <a:rPr lang="el-GR" sz="1400" b="1" dirty="0" smtClean="0"/>
            <a:t>Πυρετός στον νοσηλευόμενο για &gt;48 ώρες ασθενή χωρίς λοίμωξη παρούσα ή επωαζόμενη κατά την είσοδο στο νοσοκομείο και στον οποίο η διάγνωση δεν έχει τεθεί μετά από κατάλληλη εκτίμηση για ≥3 ημέρες η οποία περιλαμβάνει και καλλιέργειες που επωάζονται για ≥2 ημέρες</a:t>
          </a:r>
          <a:endParaRPr lang="en-US" sz="1400" b="1" dirty="0"/>
        </a:p>
      </dgm:t>
    </dgm:pt>
    <dgm:pt modelId="{4C4E01B9-ABC7-4874-A621-67BC65DBFC69}" type="parTrans" cxnId="{5C55F59D-7B4A-4E95-887D-8D6A38F689CC}">
      <dgm:prSet/>
      <dgm:spPr/>
      <dgm:t>
        <a:bodyPr/>
        <a:lstStyle/>
        <a:p>
          <a:endParaRPr lang="en-US"/>
        </a:p>
      </dgm:t>
    </dgm:pt>
    <dgm:pt modelId="{F36C87CE-8C00-43D7-B60C-80D91B6DCF56}" type="sibTrans" cxnId="{5C55F59D-7B4A-4E95-887D-8D6A38F689CC}">
      <dgm:prSet/>
      <dgm:spPr/>
      <dgm:t>
        <a:bodyPr/>
        <a:lstStyle/>
        <a:p>
          <a:endParaRPr lang="en-US"/>
        </a:p>
      </dgm:t>
    </dgm:pt>
    <dgm:pt modelId="{888886AA-56A8-447D-B95B-87AAECF4B062}">
      <dgm:prSet phldrT="[Text]"/>
      <dgm:spPr/>
      <dgm:t>
        <a:bodyPr/>
        <a:lstStyle/>
        <a:p>
          <a:r>
            <a:rPr lang="en-US" dirty="0" smtClean="0"/>
            <a:t>FUO</a:t>
          </a:r>
          <a:r>
            <a:rPr lang="en-GB" dirty="0" smtClean="0"/>
            <a:t> </a:t>
          </a:r>
          <a:r>
            <a:rPr lang="el-GR" dirty="0" smtClean="0"/>
            <a:t>στον ασθενή με </a:t>
          </a:r>
          <a:r>
            <a:rPr lang="en-US" dirty="0" smtClean="0"/>
            <a:t>HIV</a:t>
          </a:r>
          <a:endParaRPr lang="en-US" dirty="0"/>
        </a:p>
      </dgm:t>
    </dgm:pt>
    <dgm:pt modelId="{696AF6BE-3C95-4181-BBC4-3EB63836F802}" type="parTrans" cxnId="{E6DB6800-851C-4018-A37B-EB808CBA037D}">
      <dgm:prSet/>
      <dgm:spPr/>
      <dgm:t>
        <a:bodyPr/>
        <a:lstStyle/>
        <a:p>
          <a:endParaRPr lang="en-US"/>
        </a:p>
      </dgm:t>
    </dgm:pt>
    <dgm:pt modelId="{9ACCC8B7-6CBE-4AD5-A42E-B55752F7812B}" type="sibTrans" cxnId="{E6DB6800-851C-4018-A37B-EB808CBA037D}">
      <dgm:prSet/>
      <dgm:spPr/>
      <dgm:t>
        <a:bodyPr/>
        <a:lstStyle/>
        <a:p>
          <a:endParaRPr lang="en-US"/>
        </a:p>
      </dgm:t>
    </dgm:pt>
    <dgm:pt modelId="{DE4E4851-CABE-4CE8-B586-E8C8804D6700}">
      <dgm:prSet phldrT="[Text]" custT="1"/>
      <dgm:spPr/>
      <dgm:t>
        <a:bodyPr/>
        <a:lstStyle/>
        <a:p>
          <a:r>
            <a:rPr lang="el-GR" sz="1400" b="1" dirty="0" smtClean="0"/>
            <a:t>Πυρετός στον ασθενή με τεκμηριωμένη </a:t>
          </a:r>
          <a:r>
            <a:rPr lang="en-US" sz="1400" b="1" dirty="0" smtClean="0"/>
            <a:t>HIV </a:t>
          </a:r>
          <a:r>
            <a:rPr lang="el-GR" sz="1400" b="1" dirty="0" smtClean="0"/>
            <a:t>λοίμωξη, διάρκειας τουλάχιστον 3 ημερών αν νοσηλεύεται και 4 εβδομάδων αν είναι εξωτερικός ασθενής και στον οποίο η διάγνωση δεν έχει τεθεί μετά από κατάλληλη εκτίμηση για ≥3 ημέρες η οποία περιλαμβάνει και καλλιέργειες που επωάζονται για ≥2 ημέρες</a:t>
          </a:r>
          <a:endParaRPr lang="en-US" sz="1400" b="1" dirty="0"/>
        </a:p>
      </dgm:t>
    </dgm:pt>
    <dgm:pt modelId="{4E347B45-324C-4D90-BF2E-32B23DD3312B}" type="parTrans" cxnId="{62307AB1-2E41-4B76-BF3D-161FFD21FE2F}">
      <dgm:prSet/>
      <dgm:spPr/>
      <dgm:t>
        <a:bodyPr/>
        <a:lstStyle/>
        <a:p>
          <a:endParaRPr lang="en-US"/>
        </a:p>
      </dgm:t>
    </dgm:pt>
    <dgm:pt modelId="{95ECF887-5D9A-49F8-99E1-E664F1082D4A}" type="sibTrans" cxnId="{62307AB1-2E41-4B76-BF3D-161FFD21FE2F}">
      <dgm:prSet/>
      <dgm:spPr/>
      <dgm:t>
        <a:bodyPr/>
        <a:lstStyle/>
        <a:p>
          <a:endParaRPr lang="en-US"/>
        </a:p>
      </dgm:t>
    </dgm:pt>
    <dgm:pt modelId="{AF4625A3-BD8D-43BE-955F-D2FE695A09B4}">
      <dgm:prSet phldrT="[Text]"/>
      <dgm:spPr/>
      <dgm:t>
        <a:bodyPr/>
        <a:lstStyle/>
        <a:p>
          <a:r>
            <a:rPr lang="en-GB" dirty="0" smtClean="0"/>
            <a:t>FU</a:t>
          </a:r>
          <a:r>
            <a:rPr lang="el-GR" dirty="0" smtClean="0"/>
            <a:t>Ο στον ουδετεροπενικό ασθενή</a:t>
          </a:r>
          <a:endParaRPr lang="en-US" dirty="0"/>
        </a:p>
      </dgm:t>
    </dgm:pt>
    <dgm:pt modelId="{CCC0F295-0AF3-43D1-8F4A-651C27464376}" type="sibTrans" cxnId="{7021B64F-CCB7-422D-B1CA-FBE1007011FD}">
      <dgm:prSet/>
      <dgm:spPr/>
      <dgm:t>
        <a:bodyPr/>
        <a:lstStyle/>
        <a:p>
          <a:endParaRPr lang="en-US"/>
        </a:p>
      </dgm:t>
    </dgm:pt>
    <dgm:pt modelId="{EF310404-3FB0-4FED-887C-FF26C26CAB15}" type="parTrans" cxnId="{7021B64F-CCB7-422D-B1CA-FBE1007011FD}">
      <dgm:prSet/>
      <dgm:spPr/>
      <dgm:t>
        <a:bodyPr/>
        <a:lstStyle/>
        <a:p>
          <a:endParaRPr lang="en-US"/>
        </a:p>
      </dgm:t>
    </dgm:pt>
    <dgm:pt modelId="{87892559-EB2E-477A-8F74-51F174937490}">
      <dgm:prSet phldrT="[Text]" custT="1"/>
      <dgm:spPr/>
      <dgm:t>
        <a:bodyPr/>
        <a:lstStyle/>
        <a:p>
          <a:r>
            <a:rPr lang="el-GR" sz="1400" b="1" dirty="0" smtClean="0"/>
            <a:t>Πυρετός στον ασθενή με &lt;500 ουδετερόφιλα,  στον οποίο η διάγνωση δεν έχει τεθεί μετά από κατάλληλη εκτίμηση για ≥3 ημέρες η οποία περιλαμβάνει και καλλιέργειες που επωάζονται για ≥2 ημέρες</a:t>
          </a:r>
          <a:endParaRPr lang="en-US" sz="1400" b="1" dirty="0"/>
        </a:p>
      </dgm:t>
    </dgm:pt>
    <dgm:pt modelId="{B77C60BE-F544-441E-A14D-69CCA95A0CC4}" type="sibTrans" cxnId="{AB50CFA3-9641-47DE-B278-CABA0D1BFA95}">
      <dgm:prSet/>
      <dgm:spPr/>
      <dgm:t>
        <a:bodyPr/>
        <a:lstStyle/>
        <a:p>
          <a:endParaRPr lang="en-US"/>
        </a:p>
      </dgm:t>
    </dgm:pt>
    <dgm:pt modelId="{B8380B9D-AB22-4CFB-9354-76E7ACCE4268}" type="parTrans" cxnId="{AB50CFA3-9641-47DE-B278-CABA0D1BFA95}">
      <dgm:prSet/>
      <dgm:spPr/>
      <dgm:t>
        <a:bodyPr/>
        <a:lstStyle/>
        <a:p>
          <a:endParaRPr lang="en-US"/>
        </a:p>
      </dgm:t>
    </dgm:pt>
    <dgm:pt modelId="{CEF84DA7-78AF-41E2-8959-0F0A82D84EB3}" type="pres">
      <dgm:prSet presAssocID="{0C83ED30-F454-414D-9D05-578B14C1E6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586FDD-2EEC-4470-8615-07366B96A760}" type="pres">
      <dgm:prSet presAssocID="{C1226455-5727-4E02-9847-A6A5E5A1A484}" presName="linNode" presStyleCnt="0"/>
      <dgm:spPr/>
    </dgm:pt>
    <dgm:pt modelId="{DFEFC0EA-B92F-4D5B-8701-1E0B8749B7C6}" type="pres">
      <dgm:prSet presAssocID="{C1226455-5727-4E02-9847-A6A5E5A1A484}" presName="parentText" presStyleLbl="node1" presStyleIdx="0" presStyleCnt="3" custScaleX="70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0D03B-7267-4D90-AD69-5E210AAE66C2}" type="pres">
      <dgm:prSet presAssocID="{C1226455-5727-4E02-9847-A6A5E5A1A484}" presName="descendantText" presStyleLbl="alignAccFollowNode1" presStyleIdx="0" presStyleCnt="3" custScaleX="110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FAAB0-0682-4A57-BAE8-5C7E142D797C}" type="pres">
      <dgm:prSet presAssocID="{1F3D9B71-D03F-453A-8DD4-9EC1D67679BE}" presName="sp" presStyleCnt="0"/>
      <dgm:spPr/>
    </dgm:pt>
    <dgm:pt modelId="{2A63C8FA-DF54-443F-90BF-D0AFD0E6FFE1}" type="pres">
      <dgm:prSet presAssocID="{AF4625A3-BD8D-43BE-955F-D2FE695A09B4}" presName="linNode" presStyleCnt="0"/>
      <dgm:spPr/>
    </dgm:pt>
    <dgm:pt modelId="{F3F2DA99-E5EC-4C7E-806E-8E5D70277D16}" type="pres">
      <dgm:prSet presAssocID="{AF4625A3-BD8D-43BE-955F-D2FE695A09B4}" presName="parentText" presStyleLbl="node1" presStyleIdx="1" presStyleCnt="3" custScaleX="70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BAE7A-8F32-41EE-BDDD-BB60AE9B9A91}" type="pres">
      <dgm:prSet presAssocID="{AF4625A3-BD8D-43BE-955F-D2FE695A09B4}" presName="descendantText" presStyleLbl="alignAccFollowNode1" presStyleIdx="1" presStyleCnt="3" custScaleX="110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8F6C0-9C4B-4B1A-A49C-D8F5779BD500}" type="pres">
      <dgm:prSet presAssocID="{CCC0F295-0AF3-43D1-8F4A-651C27464376}" presName="sp" presStyleCnt="0"/>
      <dgm:spPr/>
    </dgm:pt>
    <dgm:pt modelId="{648FE685-D1B4-462B-A143-70A85AA89058}" type="pres">
      <dgm:prSet presAssocID="{888886AA-56A8-447D-B95B-87AAECF4B062}" presName="linNode" presStyleCnt="0"/>
      <dgm:spPr/>
    </dgm:pt>
    <dgm:pt modelId="{E30D1420-8214-4016-8DAB-A7D00139E6DD}" type="pres">
      <dgm:prSet presAssocID="{888886AA-56A8-447D-B95B-87AAECF4B062}" presName="parentText" presStyleLbl="node1" presStyleIdx="2" presStyleCnt="3" custScaleX="70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B4281-19E4-4DCC-B1C6-F327A7B3D37F}" type="pres">
      <dgm:prSet presAssocID="{888886AA-56A8-447D-B95B-87AAECF4B062}" presName="descendantText" presStyleLbl="alignAccFollowNode1" presStyleIdx="2" presStyleCnt="3" custScaleX="110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B6800-851C-4018-A37B-EB808CBA037D}" srcId="{0C83ED30-F454-414D-9D05-578B14C1E68A}" destId="{888886AA-56A8-447D-B95B-87AAECF4B062}" srcOrd="2" destOrd="0" parTransId="{696AF6BE-3C95-4181-BBC4-3EB63836F802}" sibTransId="{9ACCC8B7-6CBE-4AD5-A42E-B55752F7812B}"/>
    <dgm:cxn modelId="{AB50CFA3-9641-47DE-B278-CABA0D1BFA95}" srcId="{AF4625A3-BD8D-43BE-955F-D2FE695A09B4}" destId="{87892559-EB2E-477A-8F74-51F174937490}" srcOrd="0" destOrd="0" parTransId="{B8380B9D-AB22-4CFB-9354-76E7ACCE4268}" sibTransId="{B77C60BE-F544-441E-A14D-69CCA95A0CC4}"/>
    <dgm:cxn modelId="{E92B983C-7FCC-47F3-97E1-B6EA10CB1119}" type="presOf" srcId="{9BF97D69-CD90-4B4E-A4FE-2B36ADD6C591}" destId="{1730D03B-7267-4D90-AD69-5E210AAE66C2}" srcOrd="0" destOrd="0" presId="urn:microsoft.com/office/officeart/2005/8/layout/vList5"/>
    <dgm:cxn modelId="{62307AB1-2E41-4B76-BF3D-161FFD21FE2F}" srcId="{888886AA-56A8-447D-B95B-87AAECF4B062}" destId="{DE4E4851-CABE-4CE8-B586-E8C8804D6700}" srcOrd="0" destOrd="0" parTransId="{4E347B45-324C-4D90-BF2E-32B23DD3312B}" sibTransId="{95ECF887-5D9A-49F8-99E1-E664F1082D4A}"/>
    <dgm:cxn modelId="{D422F1F7-E3BB-4983-BB07-20810FEE5367}" type="presOf" srcId="{DE4E4851-CABE-4CE8-B586-E8C8804D6700}" destId="{A67B4281-19E4-4DCC-B1C6-F327A7B3D37F}" srcOrd="0" destOrd="0" presId="urn:microsoft.com/office/officeart/2005/8/layout/vList5"/>
    <dgm:cxn modelId="{7021B64F-CCB7-422D-B1CA-FBE1007011FD}" srcId="{0C83ED30-F454-414D-9D05-578B14C1E68A}" destId="{AF4625A3-BD8D-43BE-955F-D2FE695A09B4}" srcOrd="1" destOrd="0" parTransId="{EF310404-3FB0-4FED-887C-FF26C26CAB15}" sibTransId="{CCC0F295-0AF3-43D1-8F4A-651C27464376}"/>
    <dgm:cxn modelId="{9F87EBF4-5B6B-41C3-8813-3F42B1820DCF}" srcId="{0C83ED30-F454-414D-9D05-578B14C1E68A}" destId="{C1226455-5727-4E02-9847-A6A5E5A1A484}" srcOrd="0" destOrd="0" parTransId="{64D1C0A7-114B-447E-90B5-79D32C259B06}" sibTransId="{1F3D9B71-D03F-453A-8DD4-9EC1D67679BE}"/>
    <dgm:cxn modelId="{2E174171-D986-4CED-A15F-C64127D752C8}" type="presOf" srcId="{0C83ED30-F454-414D-9D05-578B14C1E68A}" destId="{CEF84DA7-78AF-41E2-8959-0F0A82D84EB3}" srcOrd="0" destOrd="0" presId="urn:microsoft.com/office/officeart/2005/8/layout/vList5"/>
    <dgm:cxn modelId="{B6DD17D1-9ACD-491A-9963-1F15B0BB3BFC}" type="presOf" srcId="{C1226455-5727-4E02-9847-A6A5E5A1A484}" destId="{DFEFC0EA-B92F-4D5B-8701-1E0B8749B7C6}" srcOrd="0" destOrd="0" presId="urn:microsoft.com/office/officeart/2005/8/layout/vList5"/>
    <dgm:cxn modelId="{5C55F59D-7B4A-4E95-887D-8D6A38F689CC}" srcId="{C1226455-5727-4E02-9847-A6A5E5A1A484}" destId="{9BF97D69-CD90-4B4E-A4FE-2B36ADD6C591}" srcOrd="0" destOrd="0" parTransId="{4C4E01B9-ABC7-4874-A621-67BC65DBFC69}" sibTransId="{F36C87CE-8C00-43D7-B60C-80D91B6DCF56}"/>
    <dgm:cxn modelId="{D0DDD44E-B610-4AA1-9707-98CE47CF8DE5}" type="presOf" srcId="{888886AA-56A8-447D-B95B-87AAECF4B062}" destId="{E30D1420-8214-4016-8DAB-A7D00139E6DD}" srcOrd="0" destOrd="0" presId="urn:microsoft.com/office/officeart/2005/8/layout/vList5"/>
    <dgm:cxn modelId="{F21DE5C8-60CA-43F5-AE78-B74885C6E9AD}" type="presOf" srcId="{87892559-EB2E-477A-8F74-51F174937490}" destId="{63BBAE7A-8F32-41EE-BDDD-BB60AE9B9A91}" srcOrd="0" destOrd="0" presId="urn:microsoft.com/office/officeart/2005/8/layout/vList5"/>
    <dgm:cxn modelId="{694EBFA9-1A71-4884-A86F-81D48DA464A3}" type="presOf" srcId="{AF4625A3-BD8D-43BE-955F-D2FE695A09B4}" destId="{F3F2DA99-E5EC-4C7E-806E-8E5D70277D16}" srcOrd="0" destOrd="0" presId="urn:microsoft.com/office/officeart/2005/8/layout/vList5"/>
    <dgm:cxn modelId="{3CE96798-3E3F-4341-A446-8C09CB66B7AC}" type="presParOf" srcId="{CEF84DA7-78AF-41E2-8959-0F0A82D84EB3}" destId="{EE586FDD-2EEC-4470-8615-07366B96A760}" srcOrd="0" destOrd="0" presId="urn:microsoft.com/office/officeart/2005/8/layout/vList5"/>
    <dgm:cxn modelId="{747B356F-9273-4B09-86BE-1BC08962A2DA}" type="presParOf" srcId="{EE586FDD-2EEC-4470-8615-07366B96A760}" destId="{DFEFC0EA-B92F-4D5B-8701-1E0B8749B7C6}" srcOrd="0" destOrd="0" presId="urn:microsoft.com/office/officeart/2005/8/layout/vList5"/>
    <dgm:cxn modelId="{47312E1C-79EB-46CF-A5E5-31EFD7E9960A}" type="presParOf" srcId="{EE586FDD-2EEC-4470-8615-07366B96A760}" destId="{1730D03B-7267-4D90-AD69-5E210AAE66C2}" srcOrd="1" destOrd="0" presId="urn:microsoft.com/office/officeart/2005/8/layout/vList5"/>
    <dgm:cxn modelId="{20391E5A-D15B-4A9E-9131-365DF4232BCD}" type="presParOf" srcId="{CEF84DA7-78AF-41E2-8959-0F0A82D84EB3}" destId="{018FAAB0-0682-4A57-BAE8-5C7E142D797C}" srcOrd="1" destOrd="0" presId="urn:microsoft.com/office/officeart/2005/8/layout/vList5"/>
    <dgm:cxn modelId="{E9685F41-ADAD-4840-92AE-67F2393BB080}" type="presParOf" srcId="{CEF84DA7-78AF-41E2-8959-0F0A82D84EB3}" destId="{2A63C8FA-DF54-443F-90BF-D0AFD0E6FFE1}" srcOrd="2" destOrd="0" presId="urn:microsoft.com/office/officeart/2005/8/layout/vList5"/>
    <dgm:cxn modelId="{DE7E5766-5300-48DE-908F-8BBA82658637}" type="presParOf" srcId="{2A63C8FA-DF54-443F-90BF-D0AFD0E6FFE1}" destId="{F3F2DA99-E5EC-4C7E-806E-8E5D70277D16}" srcOrd="0" destOrd="0" presId="urn:microsoft.com/office/officeart/2005/8/layout/vList5"/>
    <dgm:cxn modelId="{D87C1286-9D35-427F-A2A0-1F3448BAC3C0}" type="presParOf" srcId="{2A63C8FA-DF54-443F-90BF-D0AFD0E6FFE1}" destId="{63BBAE7A-8F32-41EE-BDDD-BB60AE9B9A91}" srcOrd="1" destOrd="0" presId="urn:microsoft.com/office/officeart/2005/8/layout/vList5"/>
    <dgm:cxn modelId="{8150C622-93E6-4589-90AC-079CA9FDF707}" type="presParOf" srcId="{CEF84DA7-78AF-41E2-8959-0F0A82D84EB3}" destId="{2268F6C0-9C4B-4B1A-A49C-D8F5779BD500}" srcOrd="3" destOrd="0" presId="urn:microsoft.com/office/officeart/2005/8/layout/vList5"/>
    <dgm:cxn modelId="{A8314839-CEAB-49E8-B15B-1B6FC7BFAF51}" type="presParOf" srcId="{CEF84DA7-78AF-41E2-8959-0F0A82D84EB3}" destId="{648FE685-D1B4-462B-A143-70A85AA89058}" srcOrd="4" destOrd="0" presId="urn:microsoft.com/office/officeart/2005/8/layout/vList5"/>
    <dgm:cxn modelId="{13E44006-186C-44AB-9C50-DAAF477E17A2}" type="presParOf" srcId="{648FE685-D1B4-462B-A143-70A85AA89058}" destId="{E30D1420-8214-4016-8DAB-A7D00139E6DD}" srcOrd="0" destOrd="0" presId="urn:microsoft.com/office/officeart/2005/8/layout/vList5"/>
    <dgm:cxn modelId="{399776FD-FBCA-4054-A15D-2B66DE420F03}" type="presParOf" srcId="{648FE685-D1B4-462B-A143-70A85AA89058}" destId="{A67B4281-19E4-4DCC-B1C6-F327A7B3D3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30D03B-7267-4D90-AD69-5E210AAE66C2}">
      <dsp:nvSpPr>
        <dsp:cNvPr id="0" name=""/>
        <dsp:cNvSpPr/>
      </dsp:nvSpPr>
      <dsp:spPr>
        <a:xfrm rot="5400000">
          <a:off x="4691011" y="-2260176"/>
          <a:ext cx="1113873" cy="59169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b="1" kern="1200" dirty="0" smtClean="0"/>
            <a:t>Πυρετός στον νοσηλευόμενο για &gt;48 ώρες ασθενή χωρίς λοίμωξη παρούσα ή επωαζόμενη κατά την είσοδο στο νοσοκομείο και στον οποίο η διάγνωση δεν έχει τεθεί μετά από κατάλληλη εκτίμηση για ≥3 ημέρες η οποία περιλαμβάνει και καλλιέργειες που επωάζονται για ≥2 ημέρες</a:t>
          </a:r>
          <a:endParaRPr lang="en-US" sz="1400" b="1" kern="1200" dirty="0"/>
        </a:p>
      </dsp:txBody>
      <dsp:txXfrm rot="5400000">
        <a:off x="4691011" y="-2260176"/>
        <a:ext cx="1113873" cy="5916914"/>
      </dsp:txXfrm>
    </dsp:sp>
    <dsp:sp modelId="{DFEFC0EA-B92F-4D5B-8701-1E0B8749B7C6}">
      <dsp:nvSpPr>
        <dsp:cNvPr id="0" name=""/>
        <dsp:cNvSpPr/>
      </dsp:nvSpPr>
      <dsp:spPr>
        <a:xfrm>
          <a:off x="156866" y="2109"/>
          <a:ext cx="2132624" cy="13923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FUO </a:t>
          </a:r>
          <a:r>
            <a:rPr lang="el-GR" sz="2100" kern="1200" dirty="0" smtClean="0"/>
            <a:t>στο νοσοκομειακό ασθενή</a:t>
          </a:r>
          <a:endParaRPr lang="en-US" sz="2100" kern="1200" dirty="0"/>
        </a:p>
      </dsp:txBody>
      <dsp:txXfrm>
        <a:off x="156866" y="2109"/>
        <a:ext cx="2132624" cy="1392342"/>
      </dsp:txXfrm>
    </dsp:sp>
    <dsp:sp modelId="{63BBAE7A-8F32-41EE-BDDD-BB60AE9B9A91}">
      <dsp:nvSpPr>
        <dsp:cNvPr id="0" name=""/>
        <dsp:cNvSpPr/>
      </dsp:nvSpPr>
      <dsp:spPr>
        <a:xfrm rot="5400000">
          <a:off x="4691011" y="-798217"/>
          <a:ext cx="1113873" cy="591691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b="1" kern="1200" dirty="0" smtClean="0"/>
            <a:t>Πυρετός στον ασθενή με &lt;500 ουδετερόφιλα,  στον οποίο η διάγνωση δεν έχει τεθεί μετά από κατάλληλη εκτίμηση για ≥3 ημέρες η οποία περιλαμβάνει και καλλιέργειες που επωάζονται για ≥2 ημέρες</a:t>
          </a:r>
          <a:endParaRPr lang="en-US" sz="1400" b="1" kern="1200" dirty="0"/>
        </a:p>
      </dsp:txBody>
      <dsp:txXfrm rot="5400000">
        <a:off x="4691011" y="-798217"/>
        <a:ext cx="1113873" cy="5916914"/>
      </dsp:txXfrm>
    </dsp:sp>
    <dsp:sp modelId="{F3F2DA99-E5EC-4C7E-806E-8E5D70277D16}">
      <dsp:nvSpPr>
        <dsp:cNvPr id="0" name=""/>
        <dsp:cNvSpPr/>
      </dsp:nvSpPr>
      <dsp:spPr>
        <a:xfrm>
          <a:off x="156866" y="1464068"/>
          <a:ext cx="2132624" cy="13923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FU</a:t>
          </a:r>
          <a:r>
            <a:rPr lang="el-GR" sz="2100" kern="1200" dirty="0" smtClean="0"/>
            <a:t>Ο στον ουδετεροπενικό ασθενή</a:t>
          </a:r>
          <a:endParaRPr lang="en-US" sz="2100" kern="1200" dirty="0"/>
        </a:p>
      </dsp:txBody>
      <dsp:txXfrm>
        <a:off x="156866" y="1464068"/>
        <a:ext cx="2132624" cy="1392342"/>
      </dsp:txXfrm>
    </dsp:sp>
    <dsp:sp modelId="{A67B4281-19E4-4DCC-B1C6-F327A7B3D37F}">
      <dsp:nvSpPr>
        <dsp:cNvPr id="0" name=""/>
        <dsp:cNvSpPr/>
      </dsp:nvSpPr>
      <dsp:spPr>
        <a:xfrm rot="5400000">
          <a:off x="4691011" y="663742"/>
          <a:ext cx="1113873" cy="59169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b="1" kern="1200" dirty="0" smtClean="0"/>
            <a:t>Πυρετός στον ασθενή με τεκμηριωμένη </a:t>
          </a:r>
          <a:r>
            <a:rPr lang="en-US" sz="1400" b="1" kern="1200" dirty="0" smtClean="0"/>
            <a:t>HIV </a:t>
          </a:r>
          <a:r>
            <a:rPr lang="el-GR" sz="1400" b="1" kern="1200" dirty="0" smtClean="0"/>
            <a:t>λοίμωξη, διάρκειας τουλάχιστον 3 ημερών αν νοσηλεύεται και 4 εβδομάδων αν είναι εξωτερικός ασθενής και στον οποίο η διάγνωση δεν έχει τεθεί μετά από κατάλληλη εκτίμηση για ≥3 ημέρες η οποία περιλαμβάνει και καλλιέργειες που επωάζονται για ≥2 ημέρες</a:t>
          </a:r>
          <a:endParaRPr lang="en-US" sz="1400" b="1" kern="1200" dirty="0"/>
        </a:p>
      </dsp:txBody>
      <dsp:txXfrm rot="5400000">
        <a:off x="4691011" y="663742"/>
        <a:ext cx="1113873" cy="5916914"/>
      </dsp:txXfrm>
    </dsp:sp>
    <dsp:sp modelId="{E30D1420-8214-4016-8DAB-A7D00139E6DD}">
      <dsp:nvSpPr>
        <dsp:cNvPr id="0" name=""/>
        <dsp:cNvSpPr/>
      </dsp:nvSpPr>
      <dsp:spPr>
        <a:xfrm>
          <a:off x="156866" y="2926028"/>
          <a:ext cx="2132624" cy="13923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FUO</a:t>
          </a:r>
          <a:r>
            <a:rPr lang="en-GB" sz="2100" kern="1200" dirty="0" smtClean="0"/>
            <a:t> </a:t>
          </a:r>
          <a:r>
            <a:rPr lang="el-GR" sz="2100" kern="1200" dirty="0" smtClean="0"/>
            <a:t>στον ασθενή με </a:t>
          </a:r>
          <a:r>
            <a:rPr lang="en-US" sz="2100" kern="1200" dirty="0" smtClean="0"/>
            <a:t>HIV</a:t>
          </a:r>
          <a:endParaRPr lang="en-US" sz="2100" kern="1200" dirty="0"/>
        </a:p>
      </dsp:txBody>
      <dsp:txXfrm>
        <a:off x="156866" y="2926028"/>
        <a:ext cx="2132624" cy="1392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5E5E3-F2DD-477B-81B8-1AF7E24EDBB4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DC94D-DFCF-43B8-B69E-CBF77575D38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984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DC94D-DFCF-43B8-B69E-CBF77575D380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810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992519"/>
            <a:ext cx="7772400" cy="1225021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l-GR" dirty="0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721596"/>
            <a:ext cx="6400800" cy="1460500"/>
          </a:xfrm>
          <a:prstGeom prst="rect">
            <a:avLst/>
          </a:prstGeom>
        </p:spPr>
        <p:txBody>
          <a:bodyPr anchor="b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81DF7C66-8692-4753-B43B-E1A11004E380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437866-080B-4E2D-BEFC-C1FEB5DEF5B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1619398" y="216024"/>
            <a:ext cx="5976938" cy="17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el-GR" sz="1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ΕΘΝΙΚΟ ΚΑΙ ΚΑΠΟΔΙΣΤΡΙΑΚΟ ΠΑΝΕΠΙΣΤΗΜΙΟ ΑΘΗΝΩΝ</a:t>
            </a:r>
          </a:p>
          <a:p>
            <a:pPr algn="ctr">
              <a:spcAft>
                <a:spcPts val="0"/>
              </a:spcAft>
            </a:pPr>
            <a:r>
              <a:rPr lang="el-GR" sz="1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ΙΑΤΡΙΚΗ ΣΧΟΛΗ</a:t>
            </a:r>
          </a:p>
          <a:p>
            <a:pPr algn="ctr">
              <a:spcAft>
                <a:spcPts val="0"/>
              </a:spcAft>
            </a:pPr>
            <a:r>
              <a:rPr lang="el-GR" sz="1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Α' ΠΑΘΟΛΟΓΙΚΗ ΚΛΙΝΙΚΗ</a:t>
            </a:r>
          </a:p>
          <a:p>
            <a:pPr algn="ctr">
              <a:spcAft>
                <a:spcPts val="0"/>
              </a:spcAft>
            </a:pPr>
            <a:endParaRPr lang="el-GR" sz="1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el-GR" sz="1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Διευθυντής: Καθηγητής </a:t>
            </a:r>
            <a:r>
              <a:rPr lang="el-GR" sz="1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Γ.Λ. Δαϊκος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604" y="402434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759" y="348057"/>
            <a:ext cx="735872" cy="106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66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lvl2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81DF7C66-8692-4753-B43B-E1A11004E380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437866-080B-4E2D-BEFC-C1FEB5DEF5B3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156" y="193204"/>
            <a:ext cx="783332" cy="7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4000" b="1" cap="none" spc="5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81DF7C66-8692-4753-B43B-E1A11004E380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437866-080B-4E2D-BEFC-C1FEB5DEF5B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156" y="193204"/>
            <a:ext cx="783332" cy="7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0066"/>
              </a:buClr>
              <a:buSzPct val="110000"/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FF0000"/>
              </a:buClr>
              <a:buSzPct val="110000"/>
              <a:buFont typeface="Arial" pitchFamily="34" charset="0"/>
              <a:buChar char="•"/>
              <a:defRPr sz="2400"/>
            </a:lvl2pPr>
            <a:lvl3pPr>
              <a:buSzPct val="110000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81DF7C66-8692-4753-B43B-E1A11004E380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437866-080B-4E2D-BEFC-C1FEB5DEF5B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156" y="193204"/>
            <a:ext cx="783332" cy="7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>
            <a:spLocks noGrp="1"/>
          </p:cNvSpPr>
          <p:nvPr>
            <p:ph sz="half" idx="13"/>
          </p:nvPr>
        </p:nvSpPr>
        <p:spPr>
          <a:xfrm>
            <a:off x="4644008" y="1345332"/>
            <a:ext cx="4038600" cy="37716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0066"/>
              </a:buClr>
              <a:buSzPct val="110000"/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FF0000"/>
              </a:buClr>
              <a:buSzPct val="110000"/>
              <a:buFont typeface="Arial" pitchFamily="34" charset="0"/>
              <a:buChar char="•"/>
              <a:defRPr sz="2400"/>
            </a:lvl2pPr>
            <a:lvl3pPr>
              <a:buSzPct val="110000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66"/>
              </a:buClr>
              <a:buSzPct val="110000"/>
              <a:buFont typeface="Wingdings" pitchFamily="2" charset="2"/>
              <a:buChar char="§"/>
              <a:defRPr sz="2400"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81DF7C66-8692-4753-B43B-E1A11004E380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437866-080B-4E2D-BEFC-C1FEB5DEF5B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156" y="193204"/>
            <a:ext cx="783332" cy="7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81DF7C66-8692-4753-B43B-E1A11004E380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437866-080B-4E2D-BEFC-C1FEB5DEF5B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156" y="193204"/>
            <a:ext cx="783332" cy="7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81DF7C66-8692-4753-B43B-E1A11004E380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437866-080B-4E2D-BEFC-C1FEB5DEF5B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156" y="193204"/>
            <a:ext cx="783332" cy="7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512F-3241-42F4-B096-EAABF438D3C1}" type="datetimeFigureOut">
              <a:rPr lang="en-GB" altLang="en-US"/>
              <a:pPr>
                <a:defRPr/>
              </a:pPr>
              <a:t>13/04/2016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F0BA-8A8B-4071-869E-4BE415B453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9385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54" y="37042"/>
            <a:ext cx="8791575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3054" y="1057011"/>
            <a:ext cx="8791575" cy="4320646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202238"/>
            <a:ext cx="2130425" cy="395287"/>
          </a:xfrm>
        </p:spPr>
        <p:txBody>
          <a:bodyPr/>
          <a:lstStyle>
            <a:lvl1pPr algn="ctr">
              <a:defRPr sz="15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02238"/>
            <a:ext cx="2895600" cy="395287"/>
          </a:xfrm>
        </p:spPr>
        <p:txBody>
          <a:bodyPr/>
          <a:lstStyle>
            <a:lvl1pPr algn="ctr">
              <a:defRPr sz="15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3438" y="5397500"/>
            <a:ext cx="511175" cy="2714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3535E6-787F-4730-BDFE-95409A225D0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417063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Πυρετός αγνώστου αιτιολογίας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ΓΛ Δαϊκος</a:t>
            </a:r>
          </a:p>
          <a:p>
            <a:r>
              <a:rPr lang="el-GR" dirty="0" smtClean="0"/>
              <a:t>Καθηγητής Παθολογίας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444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8983172"/>
              </p:ext>
            </p:extLst>
          </p:nvPr>
        </p:nvGraphicFramePr>
        <p:xfrm>
          <a:off x="539553" y="1143000"/>
          <a:ext cx="8064896" cy="438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3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3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7688">
                <a:tc>
                  <a:txBody>
                    <a:bodyPr/>
                    <a:lstStyle/>
                    <a:p>
                      <a:r>
                        <a:rPr lang="en-US" sz="1400" u="none" dirty="0" smtClean="0"/>
                        <a:t>First Author </a:t>
                      </a:r>
                      <a:endParaRPr lang="el-GR" sz="1400" u="none" dirty="0" smtClean="0"/>
                    </a:p>
                    <a:p>
                      <a:r>
                        <a:rPr lang="en-US" sz="1400" u="none" dirty="0" smtClean="0"/>
                        <a:t>(Country)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No. of </a:t>
                      </a:r>
                      <a:r>
                        <a:rPr lang="en-US" sz="1400" dirty="0" err="1" smtClean="0"/>
                        <a:t>pts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(Years)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Infections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NIID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Neoplasms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Misc</a:t>
                      </a:r>
                      <a:r>
                        <a:rPr lang="el-GR" sz="1400" dirty="0" smtClean="0"/>
                        <a:t>/</a:t>
                      </a:r>
                      <a:r>
                        <a:rPr lang="en-US" sz="1400" dirty="0" err="1" smtClean="0"/>
                        <a:t>ous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Unknown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70107" marR="70107" marT="35053" marB="3505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 </a:t>
                      </a:r>
                      <a:r>
                        <a:rPr lang="en-US" sz="1400" dirty="0" err="1" smtClean="0"/>
                        <a:t>Kleijn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(Netherlands</a:t>
                      </a:r>
                      <a:r>
                        <a:rPr lang="en-US" sz="1400" baseline="0" dirty="0" smtClean="0"/>
                        <a:t>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167 </a:t>
                      </a:r>
                    </a:p>
                    <a:p>
                      <a:pPr algn="ctr"/>
                      <a:r>
                        <a:rPr lang="en-US" sz="1400" dirty="0" smtClean="0"/>
                        <a:t>(1992-1994)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Vanderschueren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r>
                        <a:rPr lang="en-US" sz="1400" dirty="0" smtClean="0"/>
                        <a:t>(Belgium)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185 </a:t>
                      </a:r>
                    </a:p>
                    <a:p>
                      <a:pPr algn="ctr"/>
                      <a:r>
                        <a:rPr lang="en-US" sz="1400" dirty="0" smtClean="0"/>
                        <a:t>(1990-1999)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Zenone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(France)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144 </a:t>
                      </a:r>
                    </a:p>
                    <a:p>
                      <a:pPr algn="ctr"/>
                      <a:r>
                        <a:rPr lang="en-US" sz="1400" dirty="0" smtClean="0"/>
                        <a:t>(1999-2005)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Bleeker</a:t>
                      </a:r>
                      <a:r>
                        <a:rPr lang="en-US" sz="1400" dirty="0" smtClean="0"/>
                        <a:t>-Rovers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(Netherlands)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 </a:t>
                      </a:r>
                    </a:p>
                    <a:p>
                      <a:pPr algn="ctr"/>
                      <a:r>
                        <a:rPr lang="en-US" sz="1400" dirty="0" smtClean="0"/>
                        <a:t>(2003-2005)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Mansueto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 (Italy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91 </a:t>
                      </a:r>
                    </a:p>
                    <a:p>
                      <a:pPr algn="ctr"/>
                      <a:r>
                        <a:rPr lang="en-US" sz="1400" smtClean="0"/>
                        <a:t>(</a:t>
                      </a:r>
                      <a:r>
                        <a:rPr lang="en-US" sz="1400" dirty="0" smtClean="0"/>
                        <a:t>1991-2002)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Efstathiou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(Greece)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112 </a:t>
                      </a:r>
                    </a:p>
                    <a:p>
                      <a:pPr algn="ctr"/>
                      <a:r>
                        <a:rPr lang="en-US" sz="1400" dirty="0" smtClean="0"/>
                        <a:t>(2001-2007)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GB" sz="1400" dirty="0"/>
                    </a:p>
                  </a:txBody>
                  <a:tcPr marL="70107" marR="70107" marT="35053" marB="3505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GB" sz="1400" b="1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772</a:t>
                      </a:r>
                      <a:endParaRPr lang="en-GB" sz="1400" b="1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GB" sz="1400" b="1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GB" sz="1400" b="1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GB" sz="1400" b="1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GB" sz="1400" b="1" dirty="0"/>
                    </a:p>
                  </a:txBody>
                  <a:tcPr marL="70107" marR="70107" marT="35053" marB="350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r>
                        <a:rPr lang="el-GR" sz="1400" dirty="0" smtClean="0"/>
                        <a:t>5</a:t>
                      </a:r>
                      <a:endParaRPr lang="en-GB" sz="1400" b="1" dirty="0"/>
                    </a:p>
                  </a:txBody>
                  <a:tcPr marL="70107" marR="70107" marT="35053" marB="3505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6875" name="Title 2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952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2667" b="1" dirty="0" smtClean="0">
                <a:solidFill>
                  <a:srgbClr val="000090"/>
                </a:solidFill>
              </a:rPr>
              <a:t>Αίτια</a:t>
            </a:r>
            <a:r>
              <a:rPr lang="en-US" altLang="en-US" sz="2667" b="1" dirty="0" smtClean="0">
                <a:solidFill>
                  <a:srgbClr val="000090"/>
                </a:solidFill>
              </a:rPr>
              <a:t> FUO:</a:t>
            </a:r>
            <a:r>
              <a:rPr lang="el-GR" altLang="en-US" sz="2667" b="1" dirty="0" smtClean="0">
                <a:solidFill>
                  <a:srgbClr val="000090"/>
                </a:solidFill>
              </a:rPr>
              <a:t> Μελέτες των Τελευταίων 20 Ετών από Χώρες του Δυτικού Κόσμου</a:t>
            </a:r>
            <a:endParaRPr lang="en-US" altLang="en-US" sz="2667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57163"/>
            <a:ext cx="526097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25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Λ</a:t>
            </a:r>
            <a:r>
              <a:rPr lang="el-GR" altLang="en-US" dirty="0" smtClean="0">
                <a:solidFill>
                  <a:srgbClr val="000090"/>
                </a:solidFill>
                <a:latin typeface="Calibri" panose="020F0502020204030204" pitchFamily="34" charset="0"/>
              </a:rPr>
              <a:t>ΟΙΜΩΞΕΙΣ</a:t>
            </a:r>
            <a:endParaRPr lang="el-GR" altLang="en-US" b="1" dirty="0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51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ctr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000090"/>
                </a:solidFill>
                <a:latin typeface="+mn-lt"/>
              </a:rPr>
              <a:t>E</a:t>
            </a:r>
            <a:r>
              <a:rPr lang="el-GR" altLang="en-US" sz="3200" b="1" dirty="0" smtClean="0">
                <a:solidFill>
                  <a:srgbClr val="000090"/>
                </a:solidFill>
                <a:latin typeface="+mn-lt"/>
              </a:rPr>
              <a:t>ντοπισμένες λοιμώξεις που </a:t>
            </a:r>
            <a:br>
              <a:rPr lang="el-GR" altLang="en-US" sz="3200" b="1" dirty="0" smtClean="0">
                <a:solidFill>
                  <a:srgbClr val="000090"/>
                </a:solidFill>
                <a:latin typeface="+mn-lt"/>
              </a:rPr>
            </a:br>
            <a:r>
              <a:rPr lang="el-GR" altLang="en-US" sz="3200" b="1" dirty="0" smtClean="0">
                <a:solidFill>
                  <a:srgbClr val="000090"/>
                </a:solidFill>
                <a:latin typeface="+mn-lt"/>
              </a:rPr>
              <a:t>εκδηλώνονται σαν </a:t>
            </a:r>
            <a:r>
              <a:rPr lang="en-US" altLang="en-US" sz="3200" b="1" dirty="0" smtClean="0">
                <a:solidFill>
                  <a:srgbClr val="000090"/>
                </a:solidFill>
                <a:latin typeface="+mn-lt"/>
              </a:rPr>
              <a:t>FUO</a:t>
            </a:r>
            <a:endParaRPr lang="el-GR" altLang="en-US" sz="3200" b="1" dirty="0" smtClea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l-GR" altLang="en-US" sz="2333" dirty="0" smtClean="0"/>
              <a:t>Λοιμώξεις στοματικής κοιλότητας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l-GR" altLang="en-US" sz="2333" dirty="0" smtClean="0"/>
              <a:t>Οστεομυελίτιδες (σπονδύλων, ενδοπροθέσεων)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l-GR" altLang="en-US" sz="2333" dirty="0" smtClean="0"/>
              <a:t>Ενδαγγειακές λοιμώξεις (ανευρυσμάτων, αγγειακών μοσχευμάτων)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l-GR" altLang="en-US" sz="2333" dirty="0" smtClean="0"/>
              <a:t>Ενδοκαρδίτιδα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l-GR" altLang="en-US" sz="2333" dirty="0" smtClean="0"/>
              <a:t>Ενδοκοιλιακά αποστήματα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l-GR" altLang="en-US" sz="2333" dirty="0" smtClean="0"/>
              <a:t>Λοιμώξεις ουροποιητικού</a:t>
            </a:r>
          </a:p>
        </p:txBody>
      </p:sp>
    </p:spTree>
    <p:extLst>
      <p:ext uri="{BB962C8B-B14F-4D97-AF65-F5344CB8AC3E}">
        <p14:creationId xmlns:p14="http://schemas.microsoft.com/office/powerpoint/2010/main" xmlns="" val="30204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ctr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200" b="1" dirty="0" smtClean="0">
                <a:solidFill>
                  <a:srgbClr val="000090"/>
                </a:solidFill>
                <a:latin typeface="+mn-lt"/>
              </a:rPr>
              <a:t>Προβλήματα στη διάγνωση της ενδοκαρδίτιδας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altLang="en-US" sz="2400" dirty="0" smtClean="0"/>
              <a:t>Άτυπη κλινική εικόνα</a:t>
            </a:r>
            <a:endParaRPr lang="en-US" altLang="en-US" sz="2400" dirty="0" smtClean="0"/>
          </a:p>
          <a:p>
            <a:pPr>
              <a:buClr>
                <a:srgbClr val="FF0000"/>
              </a:buClr>
              <a:buSzPct val="150000"/>
            </a:pPr>
            <a:endParaRPr lang="en-US" altLang="en-US" sz="2400" dirty="0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z="2400" dirty="0" smtClean="0"/>
              <a:t>Αρνητικές καλλιέργειες αίματος (</a:t>
            </a:r>
            <a:r>
              <a:rPr lang="en-US" altLang="en-US" sz="2400" dirty="0" smtClean="0"/>
              <a:t>Chlamydia, </a:t>
            </a:r>
            <a:r>
              <a:rPr lang="en-US" altLang="en-US" sz="2400" dirty="0" err="1" smtClean="0"/>
              <a:t>Coxiella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burnetii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Bartonella</a:t>
            </a:r>
            <a:r>
              <a:rPr lang="en-US" altLang="en-US" sz="2400" dirty="0" smtClean="0"/>
              <a:t>)</a:t>
            </a:r>
          </a:p>
          <a:p>
            <a:pPr>
              <a:buClr>
                <a:srgbClr val="FF0000"/>
              </a:buClr>
              <a:buSzPct val="150000"/>
            </a:pPr>
            <a:endParaRPr lang="en-US" altLang="en-US" sz="2400" dirty="0" smtClean="0"/>
          </a:p>
          <a:p>
            <a:pPr>
              <a:buClr>
                <a:srgbClr val="FF0000"/>
              </a:buClr>
              <a:buSzPct val="150000"/>
            </a:pPr>
            <a:r>
              <a:rPr lang="en-US" altLang="en-US" sz="2400" dirty="0" smtClean="0"/>
              <a:t>B</a:t>
            </a:r>
            <a:r>
              <a:rPr lang="el-GR" altLang="en-US" sz="2400" dirty="0" smtClean="0"/>
              <a:t>ραδέως αναπτυσσόμενα παθογόνα αίτια (</a:t>
            </a:r>
            <a:r>
              <a:rPr lang="en-US" altLang="en-US" sz="2400" dirty="0" smtClean="0"/>
              <a:t>HACEK)</a:t>
            </a:r>
          </a:p>
          <a:p>
            <a:pPr>
              <a:buClr>
                <a:srgbClr val="FF0000"/>
              </a:buClr>
              <a:buSzPct val="150000"/>
            </a:pPr>
            <a:endParaRPr lang="en-US" altLang="en-US" sz="2400" dirty="0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z="2400" dirty="0" smtClean="0"/>
              <a:t>Χρήση αντιμικροβιακών παραγόντων</a:t>
            </a:r>
          </a:p>
        </p:txBody>
      </p:sp>
    </p:spTree>
    <p:extLst>
      <p:ext uri="{BB962C8B-B14F-4D97-AF65-F5344CB8AC3E}">
        <p14:creationId xmlns:p14="http://schemas.microsoft.com/office/powerpoint/2010/main" xmlns="" val="9105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ctr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200" b="1" dirty="0" smtClean="0">
                <a:solidFill>
                  <a:srgbClr val="000090"/>
                </a:solidFill>
                <a:latin typeface="+mn-lt"/>
              </a:rPr>
              <a:t>Συστηματικές λοιμώξεις που </a:t>
            </a:r>
            <a:br>
              <a:rPr lang="el-GR" altLang="en-US" sz="3200" b="1" dirty="0" smtClean="0">
                <a:solidFill>
                  <a:srgbClr val="000090"/>
                </a:solidFill>
                <a:latin typeface="+mn-lt"/>
              </a:rPr>
            </a:br>
            <a:r>
              <a:rPr lang="el-GR" altLang="en-US" sz="3200" b="1" dirty="0" smtClean="0">
                <a:solidFill>
                  <a:srgbClr val="000090"/>
                </a:solidFill>
                <a:latin typeface="+mn-lt"/>
              </a:rPr>
              <a:t>εκδηλώνονται σαν </a:t>
            </a:r>
            <a:r>
              <a:rPr lang="en-US" altLang="en-US" sz="3200" b="1" dirty="0" smtClean="0">
                <a:solidFill>
                  <a:srgbClr val="000090"/>
                </a:solidFill>
                <a:latin typeface="+mn-lt"/>
              </a:rPr>
              <a:t>FUO</a:t>
            </a:r>
            <a:endParaRPr lang="el-GR" altLang="en-US" sz="3200" b="1" dirty="0" smtClea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2333" dirty="0" smtClean="0"/>
              <a:t>Φυματίωση </a:t>
            </a:r>
            <a:r>
              <a:rPr lang="en-US" altLang="en-US" sz="2333" dirty="0" smtClean="0"/>
              <a:t>(</a:t>
            </a:r>
            <a:r>
              <a:rPr lang="el-GR" altLang="en-US" sz="2333" dirty="0" smtClean="0"/>
              <a:t>εξωπνευμονική)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2333" dirty="0" smtClean="0"/>
              <a:t>Βρουκέλλωση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2333" dirty="0" smtClean="0"/>
              <a:t>Λεϊσμανίαση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2333" dirty="0" smtClean="0"/>
              <a:t>Ελονοσία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2333" dirty="0" smtClean="0"/>
              <a:t>Πυρετός </a:t>
            </a:r>
            <a:r>
              <a:rPr lang="en-US" altLang="en-US" sz="2333" dirty="0" smtClean="0"/>
              <a:t>Q</a:t>
            </a:r>
            <a:r>
              <a:rPr lang="el-GR" altLang="en-US" sz="2333" dirty="0" smtClean="0"/>
              <a:t> (χρόνια μορφή)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2333" dirty="0" smtClean="0"/>
              <a:t>Λεπτοσπειρώσεις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2333" dirty="0" smtClean="0"/>
              <a:t>Βαρτονελλώσεις 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2333" dirty="0" smtClean="0"/>
              <a:t>Μυκητιάσεις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23140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1034622"/>
              </p:ext>
            </p:extLst>
          </p:nvPr>
        </p:nvGraphicFramePr>
        <p:xfrm>
          <a:off x="1403648" y="1333500"/>
          <a:ext cx="619268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70217570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7725561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Αιτία λοιμώξεων που προκαλούν FUO</a:t>
                      </a:r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956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Αποστήματα</a:t>
                      </a:r>
                      <a:r>
                        <a:rPr lang="el-GR" sz="2400" baseline="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26,9%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28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Φυματίωση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18,5%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181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Ιώσεις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11,1%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74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Λοιμώξεις ουροποιητικού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12,0%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34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Μετεγχειρητικές λοιμώξεις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4,6%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48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Ενδοκαρδίτιδα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8,4%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721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Διάφορες λοιμώξεις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18,5%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049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002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ctr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Συνήθη Αίτια </a:t>
            </a:r>
            <a:r>
              <a:rPr lang="en-US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FUO </a:t>
            </a:r>
            <a:r>
              <a:rPr lang="el-GR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Ταξιδιωτών </a:t>
            </a:r>
            <a:br>
              <a:rPr lang="el-GR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</a:br>
            <a:r>
              <a:rPr lang="el-GR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μετά την Επιστροφή τους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3200" dirty="0"/>
              <a:t>Ελονοσία</a:t>
            </a:r>
            <a:endParaRPr lang="en-US" altLang="en-US" sz="3200" dirty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3200" dirty="0"/>
              <a:t>Ηπατίτιδα</a:t>
            </a:r>
            <a:endParaRPr lang="en-US" altLang="en-US" sz="3200" dirty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3200" dirty="0"/>
              <a:t>Δυσεντερία</a:t>
            </a:r>
            <a:endParaRPr lang="en-US" altLang="en-US" sz="3200" dirty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3200" dirty="0"/>
              <a:t>Τυφοειδής πυρετός</a:t>
            </a:r>
            <a:endParaRPr lang="en-US" altLang="en-US" sz="3200" dirty="0"/>
          </a:p>
          <a:p>
            <a:pPr marL="0" indent="0" fontAlgn="auto">
              <a:spcAft>
                <a:spcPts val="0"/>
              </a:spcAft>
              <a:buClr>
                <a:srgbClr val="FF0000"/>
              </a:buClr>
              <a:buSzPct val="150000"/>
              <a:buNone/>
              <a:defRPr/>
            </a:pPr>
            <a:endParaRPr lang="en-US" altLang="en-US" sz="3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3200" dirty="0"/>
              <a:t>Φυματίωση</a:t>
            </a:r>
            <a:endParaRPr lang="en-US" altLang="en-US" sz="3200" dirty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3200" dirty="0"/>
              <a:t>Αμοιβάδωση</a:t>
            </a:r>
            <a:endParaRPr lang="en-US" altLang="en-US" sz="3200" dirty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3200" dirty="0"/>
              <a:t>Ρικετσιώσεις</a:t>
            </a:r>
            <a:endParaRPr lang="en-US" altLang="en-US" sz="3200" dirty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n-US" altLang="en-US" sz="3200" dirty="0"/>
              <a:t>HIV </a:t>
            </a:r>
            <a:r>
              <a:rPr lang="el-GR" altLang="en-US" sz="3200" dirty="0"/>
              <a:t>Πρωτολοίμωξη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9062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1780661"/>
              </p:ext>
            </p:extLst>
          </p:nvPr>
        </p:nvGraphicFramePr>
        <p:xfrm>
          <a:off x="1115616" y="481236"/>
          <a:ext cx="6793160" cy="4629150"/>
        </p:xfrm>
        <a:graphic>
          <a:graphicData uri="http://schemas.openxmlformats.org/presentationml/2006/ole">
            <p:oleObj spid="_x0000_s1043" name="Chart" r:id="rId3" imgW="4846585" imgH="2880360" progId="Excel.Chart.8">
              <p:embed/>
            </p:oleObj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35138" y="5213350"/>
            <a:ext cx="3343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500">
                <a:latin typeface="Arial" panose="020B0604020202020204" pitchFamily="34" charset="0"/>
                <a:ea typeface="MS PGothic" panose="020B0600070205080204" pitchFamily="34" charset="-128"/>
              </a:rPr>
              <a:t>Rieder et al. Chest 1991; 100:678-81</a:t>
            </a:r>
            <a:endParaRPr lang="el-GR" altLang="en-US" sz="15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4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l-GR" altLang="en-US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Η Φυματίωση σαν Αίτιο </a:t>
            </a:r>
            <a:r>
              <a:rPr lang="en-US" altLang="en-US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FUO</a:t>
            </a:r>
            <a:endParaRPr lang="el-GR" altLang="en-US" b="1" dirty="0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n-US" altLang="en-US" dirty="0" smtClean="0"/>
              <a:t>37 </a:t>
            </a:r>
            <a:r>
              <a:rPr lang="el-GR" altLang="en-US" dirty="0" smtClean="0"/>
              <a:t>δημοσιευθείσες σειρές από το 1913-σήμερα με 3056 ασθενείς με </a:t>
            </a:r>
            <a:r>
              <a:rPr lang="en-US" altLang="en-US" dirty="0" smtClean="0"/>
              <a:t>FUO</a:t>
            </a:r>
          </a:p>
          <a:p>
            <a:pPr>
              <a:buClr>
                <a:srgbClr val="FF0000"/>
              </a:buClr>
              <a:buSzPct val="150000"/>
            </a:pPr>
            <a:r>
              <a:rPr lang="el-GR" altLang="en-US" dirty="0" smtClean="0"/>
              <a:t>9 σειρές πριν από τον καθιερωθέντα ορισμό του </a:t>
            </a:r>
            <a:r>
              <a:rPr lang="en-US" altLang="en-US" dirty="0" smtClean="0"/>
              <a:t>FUO </a:t>
            </a:r>
            <a:r>
              <a:rPr lang="el-GR" altLang="en-US" dirty="0" smtClean="0"/>
              <a:t>από τους </a:t>
            </a:r>
            <a:r>
              <a:rPr lang="en-US" altLang="en-US" dirty="0" err="1" smtClean="0"/>
              <a:t>Petersdorf</a:t>
            </a:r>
            <a:r>
              <a:rPr lang="en-US" altLang="en-US" dirty="0" smtClean="0"/>
              <a:t> </a:t>
            </a:r>
            <a:r>
              <a:rPr lang="el-GR" altLang="en-US" dirty="0" smtClean="0"/>
              <a:t>και </a:t>
            </a:r>
            <a:r>
              <a:rPr lang="en-US" altLang="en-US" dirty="0" smtClean="0"/>
              <a:t>Beeson</a:t>
            </a:r>
            <a:r>
              <a:rPr lang="el-GR" altLang="en-US" dirty="0" smtClean="0"/>
              <a:t> το 1960 και 28 σειρές μετά το 1960</a:t>
            </a:r>
            <a:endParaRPr lang="en-US" altLang="en-US" dirty="0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dirty="0" smtClean="0"/>
              <a:t>Σε 2706 ασθενείς υπήρχαν πληροφορίες περί φυματιώσεως σαν αιτίου </a:t>
            </a:r>
            <a:r>
              <a:rPr lang="en-US" altLang="en-US" dirty="0" smtClean="0"/>
              <a:t>FUO</a:t>
            </a:r>
            <a:r>
              <a:rPr lang="el-GR" altLang="en-US" dirty="0" smtClean="0"/>
              <a:t> </a:t>
            </a:r>
            <a:endParaRPr lang="en-US" altLang="en-US" dirty="0" smtClean="0"/>
          </a:p>
          <a:p>
            <a:pPr>
              <a:buSzPct val="150000"/>
              <a:buFont typeface="Wingdings" panose="05000000000000000000" pitchFamily="2" charset="2"/>
              <a:buChar char="ü"/>
            </a:pPr>
            <a:endParaRPr lang="el-GR" altLang="en-US" dirty="0" smtClean="0"/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1195388" y="5192713"/>
            <a:ext cx="45894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67" dirty="0" err="1" smtClean="0">
                <a:latin typeface="Arial" panose="020B0604020202020204" pitchFamily="34" charset="0"/>
              </a:rPr>
              <a:t>Sepkowitz</a:t>
            </a:r>
            <a:r>
              <a:rPr lang="en-US" altLang="en-US" sz="1667" dirty="0" smtClean="0">
                <a:latin typeface="Arial" panose="020B0604020202020204" pitchFamily="34" charset="0"/>
              </a:rPr>
              <a:t> et al. Int. J Infect Dis 1997; 2: 47-51</a:t>
            </a:r>
            <a:endParaRPr lang="el-GR" altLang="en-US" sz="1667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πινα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996950"/>
            <a:ext cx="904398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28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271588" y="149225"/>
          <a:ext cx="6781800" cy="4935538"/>
        </p:xfrm>
        <a:graphic>
          <a:graphicData uri="http://schemas.openxmlformats.org/presentationml/2006/ole">
            <p:oleObj spid="_x0000_s2065" name="Γράφημα" r:id="rId3" imgW="3362249" imgH="2447849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977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Group 2"/>
          <p:cNvGraphicFramePr>
            <a:graphicFrameLocks noGrp="1"/>
          </p:cNvGraphicFramePr>
          <p:nvPr/>
        </p:nvGraphicFramePr>
        <p:xfrm>
          <a:off x="4318000" y="2641600"/>
          <a:ext cx="508000" cy="43180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76200" marR="76200" marT="37938" marB="37938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1016" name="Group 8"/>
          <p:cNvGraphicFramePr>
            <a:graphicFrameLocks noGrp="1"/>
          </p:cNvGraphicFramePr>
          <p:nvPr/>
        </p:nvGraphicFramePr>
        <p:xfrm>
          <a:off x="4318000" y="2641600"/>
          <a:ext cx="508000" cy="43180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76200" marR="76200" marT="37938" marB="37938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1331913" y="498475"/>
          <a:ext cx="6361112" cy="4630738"/>
        </p:xfrm>
        <a:graphic>
          <a:graphicData uri="http://schemas.openxmlformats.org/presentationml/2006/ole">
            <p:oleObj spid="_x0000_s3089" name="Γράφημα" r:id="rId3" imgW="3362249" imgH="2447849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194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392238" y="542925"/>
          <a:ext cx="6240462" cy="4541838"/>
        </p:xfrm>
        <a:graphic>
          <a:graphicData uri="http://schemas.openxmlformats.org/presentationml/2006/ole">
            <p:oleObj spid="_x0000_s4113" name="Γράφημα" r:id="rId3" imgW="3362249" imgH="2447849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158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1571625" y="1536700"/>
            <a:ext cx="6240463" cy="420688"/>
          </a:xfrm>
          <a:prstGeom prst="leftRightArrow">
            <a:avLst>
              <a:gd name="adj1" fmla="val 0"/>
              <a:gd name="adj2" fmla="val 1304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2378075"/>
            <a:ext cx="2838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Οξεία </a:t>
            </a:r>
            <a:r>
              <a:rPr lang="el-GR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κεγχροειδής</a:t>
            </a:r>
            <a:r>
              <a:rPr lang="el-GR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ΤΒ</a:t>
            </a:r>
          </a:p>
          <a:p>
            <a:pPr eaLnBrk="1" hangingPunct="1"/>
            <a:r>
              <a:rPr lang="el-GR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ανευ</a:t>
            </a:r>
            <a:r>
              <a:rPr lang="el-GR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ανοσολογικής </a:t>
            </a:r>
          </a:p>
          <a:p>
            <a:pPr eaLnBrk="1" hangingPunct="1"/>
            <a:r>
              <a:rPr lang="el-GR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αντιδράσεως </a:t>
            </a:r>
          </a:p>
          <a:p>
            <a:pPr eaLnBrk="1" hangingPunct="1"/>
            <a:r>
              <a:rPr lang="el-GR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non reactive TB)</a:t>
            </a:r>
            <a:endParaRPr lang="el-GR" altLang="en-US" sz="2000" b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732213" y="2378075"/>
            <a:ext cx="214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Κεγχροειδής ΤΒ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132513" y="2378075"/>
            <a:ext cx="21494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Κρυψιγενής</a:t>
            </a:r>
          </a:p>
          <a:p>
            <a:pPr eaLnBrk="1" hangingPunct="1"/>
            <a:r>
              <a:rPr lang="el-GR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Κεγχροειδής ΤΒ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6035179" y="2065412"/>
            <a:ext cx="2281237" cy="1260475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7151688" y="3145532"/>
            <a:ext cx="0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119" name="Text Box 8"/>
          <p:cNvSpPr txBox="1">
            <a:spLocks noChangeArrowheads="1"/>
          </p:cNvSpPr>
          <p:nvPr/>
        </p:nvSpPr>
        <p:spPr bwMode="auto">
          <a:xfrm>
            <a:off x="6791325" y="3937000"/>
            <a:ext cx="8175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333" b="1" smtClean="0">
                <a:solidFill>
                  <a:srgbClr val="FF0000"/>
                </a:solidFill>
                <a:latin typeface="Arial" panose="020B0604020202020204" pitchFamily="34" charset="0"/>
              </a:rPr>
              <a:t>FUO</a:t>
            </a:r>
            <a:endParaRPr lang="el-GR" altLang="en-US" sz="2333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0120" name="Text Box 9"/>
          <p:cNvSpPr txBox="1">
            <a:spLocks noChangeArrowheads="1"/>
          </p:cNvSpPr>
          <p:nvPr/>
        </p:nvSpPr>
        <p:spPr bwMode="auto">
          <a:xfrm>
            <a:off x="1571625" y="277813"/>
            <a:ext cx="63849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2667" b="1" smtClean="0">
                <a:solidFill>
                  <a:srgbClr val="000090"/>
                </a:solidFill>
                <a:latin typeface="Arial" panose="020B0604020202020204" pitchFamily="34" charset="0"/>
              </a:rPr>
              <a:t>Φάσμα Εκδηλώσεων Γενικευμένης ΤΒ</a:t>
            </a:r>
          </a:p>
        </p:txBody>
      </p:sp>
    </p:spTree>
    <p:extLst>
      <p:ext uri="{BB962C8B-B14F-4D97-AF65-F5344CB8AC3E}">
        <p14:creationId xmlns:p14="http://schemas.microsoft.com/office/powerpoint/2010/main" xmlns="" val="35464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ctr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Χαρακτηριστικά Ασθενών με </a:t>
            </a:r>
            <a:br>
              <a:rPr lang="el-GR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</a:br>
            <a:r>
              <a:rPr lang="el-GR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Κρυψιγενή Κεγχροειδή ΤΒ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FF6600"/>
              </a:buClr>
              <a:buSzPct val="150000"/>
            </a:pPr>
            <a:r>
              <a:rPr lang="el-GR" altLang="en-US" dirty="0" smtClean="0"/>
              <a:t>Ηλικία </a:t>
            </a:r>
            <a:r>
              <a:rPr lang="en-US" altLang="en-US" dirty="0" smtClean="0"/>
              <a:t>&gt;</a:t>
            </a:r>
            <a:r>
              <a:rPr lang="el-GR" altLang="en-US" dirty="0" smtClean="0"/>
              <a:t> 60 ετών</a:t>
            </a:r>
          </a:p>
          <a:p>
            <a:pPr>
              <a:buClr>
                <a:srgbClr val="FF6600"/>
              </a:buClr>
              <a:buSzPct val="150000"/>
            </a:pPr>
            <a:r>
              <a:rPr lang="el-GR" altLang="en-US" dirty="0" smtClean="0"/>
              <a:t>Συνήθης αιτία προσέλευσης παρατεινόμενο εμπύρετο</a:t>
            </a:r>
          </a:p>
          <a:p>
            <a:pPr>
              <a:buClr>
                <a:srgbClr val="FF6600"/>
              </a:buClr>
              <a:buSzPct val="150000"/>
            </a:pPr>
            <a:r>
              <a:rPr lang="el-GR" altLang="en-US" dirty="0" smtClean="0"/>
              <a:t>Συνυπάρχον υποκείμενο νόσημα</a:t>
            </a:r>
          </a:p>
          <a:p>
            <a:pPr>
              <a:buClr>
                <a:srgbClr val="FF6600"/>
              </a:buClr>
              <a:buSzPct val="150000"/>
            </a:pPr>
            <a:r>
              <a:rPr lang="el-GR" altLang="en-US" dirty="0" smtClean="0"/>
              <a:t>Κλινική εικόνα πάσχοντος</a:t>
            </a:r>
          </a:p>
          <a:p>
            <a:pPr>
              <a:buClr>
                <a:srgbClr val="FF6600"/>
              </a:buClr>
              <a:buSzPct val="150000"/>
            </a:pPr>
            <a:r>
              <a:rPr lang="el-GR" altLang="en-US" dirty="0" smtClean="0"/>
              <a:t>Ηπατοσπληνομεγαλία</a:t>
            </a:r>
          </a:p>
          <a:p>
            <a:pPr>
              <a:buClr>
                <a:srgbClr val="FF6600"/>
              </a:buClr>
              <a:buSzPct val="150000"/>
            </a:pPr>
            <a:r>
              <a:rPr lang="en-GB" altLang="en-US" dirty="0" err="1" smtClean="0"/>
              <a:t>Mantoux</a:t>
            </a:r>
            <a:r>
              <a:rPr lang="en-US" altLang="en-US" dirty="0" smtClean="0"/>
              <a:t> </a:t>
            </a:r>
            <a:r>
              <a:rPr lang="el-GR" altLang="en-US" dirty="0" smtClean="0"/>
              <a:t>αρνητική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35100" y="5153025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Proudfoot</a:t>
            </a:r>
            <a:r>
              <a:rPr lang="en-US" alt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 AT BMJ 1969; 2: 273-276</a:t>
            </a:r>
            <a:endParaRPr lang="el-GR" altLang="en-US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1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ctr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Χαρακτηριστικά Ασθενών</a:t>
            </a:r>
            <a:r>
              <a:rPr lang="en-US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  <a:r>
              <a:rPr lang="el-GR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με </a:t>
            </a:r>
            <a:r>
              <a:rPr lang="en-US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/>
            </a:r>
            <a:br>
              <a:rPr lang="en-US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</a:br>
            <a:r>
              <a:rPr lang="el-GR" alt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Κρυψιγενή Κεγχροειδή ΤΒ (συνέχεια)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6600"/>
              </a:buClr>
              <a:buSzPct val="150000"/>
              <a:defRPr/>
            </a:pPr>
            <a:r>
              <a:rPr lang="el-GR" altLang="en-US" sz="2800" dirty="0" smtClean="0"/>
              <a:t>Αναιμία, πανκυτταροπενία, λευχαιμοειδή αντίδραση</a:t>
            </a:r>
          </a:p>
          <a:p>
            <a:pPr marL="0" indent="0">
              <a:buClr>
                <a:srgbClr val="FF6600"/>
              </a:buClr>
              <a:buSzPct val="150000"/>
              <a:buNone/>
              <a:defRPr/>
            </a:pPr>
            <a:endParaRPr lang="el-GR" altLang="en-US" sz="2800" dirty="0" smtClean="0"/>
          </a:p>
          <a:p>
            <a:pPr>
              <a:buClr>
                <a:srgbClr val="FF6600"/>
              </a:buClr>
              <a:buSzPct val="150000"/>
              <a:defRPr/>
            </a:pPr>
            <a:r>
              <a:rPr lang="el-GR" altLang="en-US" sz="2800" dirty="0" smtClean="0"/>
              <a:t>Αύξηση χολοστατικών ενζύμων</a:t>
            </a:r>
          </a:p>
          <a:p>
            <a:pPr>
              <a:buClr>
                <a:srgbClr val="FF6600"/>
              </a:buClr>
              <a:buSzPct val="150000"/>
              <a:defRPr/>
            </a:pPr>
            <a:endParaRPr lang="el-GR" altLang="en-US" sz="2800" dirty="0" smtClean="0"/>
          </a:p>
          <a:p>
            <a:pPr>
              <a:buClr>
                <a:srgbClr val="FF6600"/>
              </a:buClr>
              <a:buSzPct val="150000"/>
              <a:defRPr/>
            </a:pPr>
            <a:r>
              <a:rPr lang="el-GR" altLang="en-US" sz="2800" dirty="0" smtClean="0"/>
              <a:t>Υπονατριαιμία</a:t>
            </a:r>
          </a:p>
          <a:p>
            <a:pPr>
              <a:buClr>
                <a:srgbClr val="FF6600"/>
              </a:buClr>
              <a:buSzPct val="150000"/>
              <a:defRPr/>
            </a:pPr>
            <a:endParaRPr lang="el-GR" altLang="en-US" sz="2800" dirty="0" smtClean="0"/>
          </a:p>
          <a:p>
            <a:pPr>
              <a:buClr>
                <a:srgbClr val="FF6600"/>
              </a:buClr>
              <a:buSzPct val="150000"/>
              <a:defRPr/>
            </a:pPr>
            <a:r>
              <a:rPr lang="en-US" altLang="en-US" sz="2800" dirty="0" smtClean="0"/>
              <a:t>CXR: </a:t>
            </a:r>
            <a:r>
              <a:rPr lang="el-GR" altLang="en-US" sz="2800" dirty="0" smtClean="0"/>
              <a:t>Ευρήματα προηγηθείσας ΤΒ λοίμωξης</a:t>
            </a:r>
          </a:p>
          <a:p>
            <a:pPr>
              <a:buSzPct val="150000"/>
              <a:defRPr/>
            </a:pPr>
            <a:endParaRPr lang="el-GR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1495425" y="5013325"/>
            <a:ext cx="34115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67" smtClean="0">
                <a:solidFill>
                  <a:srgbClr val="FF6600"/>
                </a:solidFill>
                <a:latin typeface="Arial" panose="020B0604020202020204" pitchFamily="34" charset="0"/>
              </a:rPr>
              <a:t>Yu YL Quart J Med 1986; 421-428</a:t>
            </a:r>
            <a:endParaRPr lang="el-GR" altLang="en-US" sz="1667" smtClean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ΝΕΟΠΛΑΣΜΑΤΑ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26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l-GR" altLang="en-US" b="1" dirty="0" smtClean="0">
                <a:solidFill>
                  <a:srgbClr val="000090"/>
                </a:solidFill>
              </a:rPr>
              <a:t>Η συχνότητα του πυρετού αγνώστου αιτιολογίας από νεοπλάσματα συνεχώς ελαττώνεται λόγω των προηγμένων διαγνωστικών μεθόδων. </a:t>
            </a:r>
          </a:p>
        </p:txBody>
      </p:sp>
    </p:spTree>
    <p:extLst>
      <p:ext uri="{BB962C8B-B14F-4D97-AF65-F5344CB8AC3E}">
        <p14:creationId xmlns:p14="http://schemas.microsoft.com/office/powerpoint/2010/main" xmlns="" val="32420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FUO</a:t>
            </a:r>
            <a:r>
              <a:rPr lang="en-GB" sz="4000" dirty="0" smtClean="0"/>
              <a:t> </a:t>
            </a:r>
            <a:r>
              <a:rPr lang="el-GR" sz="4000" dirty="0" smtClean="0"/>
              <a:t>και νεοπλασματικά νοσήματα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777380"/>
            <a:ext cx="4040188" cy="533136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Κακοηθη νεοπλασματα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281436"/>
            <a:ext cx="4040188" cy="3292740"/>
          </a:xfrm>
        </p:spPr>
        <p:txBody>
          <a:bodyPr/>
          <a:lstStyle/>
          <a:p>
            <a:r>
              <a:rPr lang="el-GR" altLang="en-US" dirty="0"/>
              <a:t>Νόσος του </a:t>
            </a:r>
            <a:r>
              <a:rPr lang="en-US" altLang="en-US" dirty="0"/>
              <a:t>Hodgkin</a:t>
            </a:r>
          </a:p>
          <a:p>
            <a:r>
              <a:rPr lang="en-US" altLang="en-US" dirty="0"/>
              <a:t>Non-Hodgkin’s </a:t>
            </a:r>
            <a:r>
              <a:rPr lang="el-GR" altLang="en-US" dirty="0"/>
              <a:t>Λέμφωμα</a:t>
            </a:r>
          </a:p>
          <a:p>
            <a:r>
              <a:rPr lang="el-GR" altLang="en-US" dirty="0"/>
              <a:t>Καρκίνος νεφρού</a:t>
            </a:r>
          </a:p>
          <a:p>
            <a:r>
              <a:rPr lang="el-GR" altLang="en-US" dirty="0"/>
              <a:t>Ηπάτωμα</a:t>
            </a:r>
          </a:p>
          <a:p>
            <a:r>
              <a:rPr lang="el-GR" altLang="en-US" dirty="0"/>
              <a:t>Καρκίνος παγκρέατος</a:t>
            </a:r>
          </a:p>
          <a:p>
            <a:r>
              <a:rPr lang="el-GR" altLang="en-US" dirty="0"/>
              <a:t>Καρκίνος παχέος εντέρου</a:t>
            </a:r>
          </a:p>
          <a:p>
            <a:r>
              <a:rPr lang="el-GR" altLang="en-US" dirty="0"/>
              <a:t>Σάρκωμα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8" y="1777380"/>
            <a:ext cx="4041775" cy="533136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Καλοηθη νεοπλασματα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8" y="2281436"/>
            <a:ext cx="4041775" cy="3292740"/>
          </a:xfrm>
        </p:spPr>
        <p:txBody>
          <a:bodyPr/>
          <a:lstStyle/>
          <a:p>
            <a:r>
              <a:rPr lang="el-GR" altLang="en-US" dirty="0">
                <a:solidFill>
                  <a:srgbClr val="000000"/>
                </a:solidFill>
              </a:rPr>
              <a:t>Μύξωμα</a:t>
            </a:r>
          </a:p>
          <a:p>
            <a:r>
              <a:rPr lang="el-GR" altLang="en-US" dirty="0">
                <a:solidFill>
                  <a:srgbClr val="000000"/>
                </a:solidFill>
              </a:rPr>
              <a:t>Νόσος </a:t>
            </a:r>
            <a:r>
              <a:rPr lang="en-US" altLang="en-US" dirty="0" err="1">
                <a:solidFill>
                  <a:srgbClr val="000000"/>
                </a:solidFill>
              </a:rPr>
              <a:t>Castelman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l-GR" altLang="en-US" dirty="0">
                <a:solidFill>
                  <a:srgbClr val="000000"/>
                </a:solidFill>
              </a:rPr>
              <a:t>Αγγειομυολίπωμα νεφρού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84434" y="841276"/>
            <a:ext cx="37751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3200" b="1" dirty="0">
                <a:solidFill>
                  <a:srgbClr val="002060"/>
                </a:solidFill>
                <a:ea typeface="MS PGothic" panose="020B0600070205080204" pitchFamily="34" charset="-128"/>
              </a:rPr>
              <a:t>Συχνότης</a:t>
            </a:r>
            <a:r>
              <a:rPr lang="en-US" altLang="en-US" sz="3200" b="1" dirty="0">
                <a:solidFill>
                  <a:srgbClr val="002060"/>
                </a:solidFill>
                <a:ea typeface="MS PGothic" panose="020B0600070205080204" pitchFamily="34" charset="-128"/>
              </a:rPr>
              <a:t>: </a:t>
            </a:r>
            <a:r>
              <a:rPr lang="el-GR" altLang="en-US" sz="3200" b="1" dirty="0">
                <a:solidFill>
                  <a:srgbClr val="002060"/>
                </a:solidFill>
                <a:ea typeface="MS PGothic" panose="020B0600070205080204" pitchFamily="34" charset="-128"/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  <a:ea typeface="MS PGothic" panose="020B0600070205080204" pitchFamily="34" charset="-128"/>
              </a:rPr>
              <a:t>0</a:t>
            </a:r>
            <a:r>
              <a:rPr lang="el-GR" altLang="en-US" sz="3200" b="1" dirty="0">
                <a:solidFill>
                  <a:srgbClr val="002060"/>
                </a:solidFill>
                <a:ea typeface="MS PGothic" panose="020B0600070205080204" pitchFamily="34" charset="-128"/>
              </a:rPr>
              <a:t>-30</a:t>
            </a:r>
            <a:r>
              <a:rPr lang="el-GR" altLang="en-US" sz="3200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%</a:t>
            </a:r>
          </a:p>
          <a:p>
            <a:pPr algn="ctr"/>
            <a:r>
              <a:rPr lang="el-GR" altLang="en-US" sz="3200" b="1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Συνήθεις νεοπλασίες</a:t>
            </a:r>
            <a:endParaRPr lang="el-GR" altLang="en-US" sz="3200" b="1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519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96838"/>
            <a:ext cx="7239000" cy="698500"/>
          </a:xfrm>
        </p:spPr>
        <p:txBody>
          <a:bodyPr/>
          <a:lstStyle/>
          <a:p>
            <a:r>
              <a:rPr lang="el-GR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ΜΥΞΩΜΑ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52500" y="1057275"/>
            <a:ext cx="7239000" cy="3810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altLang="en-US" sz="2000" smtClean="0"/>
              <a:t>Ο συνηθέστερος όγκος της καρδιάς. Αναπτύσσεται στον αριστερό κόλπο.</a:t>
            </a:r>
            <a:endParaRPr lang="en-US" altLang="en-US" sz="2000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z="2000" b="1" u="sng" smtClean="0"/>
              <a:t>Εκδηλώσεις</a:t>
            </a:r>
            <a:r>
              <a:rPr lang="en-US" altLang="en-US" sz="2000" smtClean="0"/>
              <a:t>: </a:t>
            </a:r>
            <a:r>
              <a:rPr lang="el-GR" altLang="en-US" sz="2000" smtClean="0"/>
              <a:t>πυρετός, απώλεια βάρους, καρδιακή ανεπάρκεια, πνευμονικά ή περιφερικά έμβολα, συγκοπτικά επεισόδια.</a:t>
            </a:r>
            <a:endParaRPr lang="en-US" altLang="en-US" sz="2000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z="2000" smtClean="0"/>
              <a:t>Αναιμία, αύξηση ΤΚΕ</a:t>
            </a:r>
            <a:endParaRPr lang="en-US" altLang="en-US" sz="2000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z="2000" smtClean="0"/>
              <a:t>Ευρήματα ανάλογα με την στένωση της μιτροειδούς (κλαγγή διανοίξεως, διαστολικό κύλισμα, έντονος 1ος τόνος)</a:t>
            </a:r>
            <a:endParaRPr lang="en-US" altLang="en-US" sz="2000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z="2000" b="1" u="sng" smtClean="0"/>
              <a:t>ΔΙΑΓΝΩΣΤΙΚΗ ΠΡΟΣΕΓΓΙΣΗ ΜΥΞΩΜΑΤΟΣ</a:t>
            </a:r>
            <a:r>
              <a:rPr lang="el-GR" altLang="en-US" sz="2000" u="sng" smtClean="0"/>
              <a:t> </a:t>
            </a:r>
            <a:endParaRPr lang="en-US" altLang="en-US" sz="2000" u="sng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z="2000" smtClean="0"/>
              <a:t>Μέθοδος εκλογής</a:t>
            </a:r>
            <a:r>
              <a:rPr lang="en-US" altLang="en-US" sz="2000" smtClean="0"/>
              <a:t>:</a:t>
            </a:r>
            <a:r>
              <a:rPr lang="el-GR" altLang="en-US" sz="2000" smtClean="0"/>
              <a:t> διοισοφάγειο ηχοκαρδιογράφημα, απεικονίζεται σαφέστερα η θέση και το μέγεθος του όγκου. </a:t>
            </a:r>
          </a:p>
        </p:txBody>
      </p:sp>
    </p:spTree>
    <p:extLst>
      <p:ext uri="{BB962C8B-B14F-4D97-AF65-F5344CB8AC3E}">
        <p14:creationId xmlns:p14="http://schemas.microsoft.com/office/powerpoint/2010/main" xmlns="" val="916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225" y="1177925"/>
            <a:ext cx="73406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Fever of Unknown Origin</a:t>
            </a:r>
          </a:p>
        </p:txBody>
      </p:sp>
    </p:spTree>
    <p:extLst>
      <p:ext uri="{BB962C8B-B14F-4D97-AF65-F5344CB8AC3E}">
        <p14:creationId xmlns:p14="http://schemas.microsoft.com/office/powerpoint/2010/main" xmlns="" val="34731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>
                <a:solidFill>
                  <a:srgbClr val="000090"/>
                </a:solidFill>
                <a:latin typeface="Calibri" panose="020F0502020204030204" pitchFamily="34" charset="0"/>
              </a:rPr>
              <a:t>Αυτοάνοσα Νοσήματα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altLang="en-US" smtClean="0"/>
              <a:t>ΣΛΕ</a:t>
            </a:r>
            <a:endParaRPr lang="en-US" altLang="en-US" smtClean="0"/>
          </a:p>
          <a:p>
            <a:pPr>
              <a:buClr>
                <a:srgbClr val="FF0000"/>
              </a:buClr>
              <a:buSzPct val="150000"/>
            </a:pPr>
            <a:endParaRPr lang="en-US" altLang="en-US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mtClean="0"/>
              <a:t>Αγγειίτιδες</a:t>
            </a:r>
            <a:endParaRPr lang="en-US" altLang="en-US" smtClean="0"/>
          </a:p>
          <a:p>
            <a:pPr>
              <a:buClr>
                <a:srgbClr val="FF0000"/>
              </a:buClr>
              <a:buSzPct val="150000"/>
            </a:pPr>
            <a:endParaRPr lang="en-US" altLang="en-US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mtClean="0"/>
              <a:t>Νόσος του </a:t>
            </a:r>
            <a:r>
              <a:rPr lang="en-US" altLang="en-US" smtClean="0"/>
              <a:t>Still</a:t>
            </a:r>
          </a:p>
          <a:p>
            <a:pPr>
              <a:buClr>
                <a:srgbClr val="FF0000"/>
              </a:buClr>
              <a:buSzPct val="150000"/>
            </a:pPr>
            <a:endParaRPr lang="en-US" altLang="en-US" smtClean="0"/>
          </a:p>
          <a:p>
            <a:pPr>
              <a:buClr>
                <a:srgbClr val="FF0000"/>
              </a:buClr>
              <a:buSzPct val="150000"/>
            </a:pPr>
            <a:r>
              <a:rPr lang="en-US" altLang="en-US" smtClean="0"/>
              <a:t>Behcet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8569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77813"/>
            <a:ext cx="6477000" cy="952500"/>
          </a:xfrm>
        </p:spPr>
        <p:txBody>
          <a:bodyPr/>
          <a:lstStyle/>
          <a:p>
            <a:r>
              <a:rPr lang="el-GR" altLang="en-US" sz="3000" dirty="0" smtClean="0">
                <a:solidFill>
                  <a:srgbClr val="000090"/>
                </a:solidFill>
                <a:latin typeface="Calibri" panose="020F0502020204030204" pitchFamily="34" charset="0"/>
              </a:rPr>
              <a:t>ΣΥΧΝΟΤΕΡΗ αιτία </a:t>
            </a:r>
            <a:r>
              <a:rPr lang="en-US" altLang="en-US" sz="3000" dirty="0" smtClean="0">
                <a:solidFill>
                  <a:srgbClr val="000090"/>
                </a:solidFill>
                <a:latin typeface="Calibri" panose="020F0502020204030204" pitchFamily="34" charset="0"/>
              </a:rPr>
              <a:t>FUO</a:t>
            </a:r>
            <a:r>
              <a:rPr lang="el-GR" altLang="en-US" sz="3000" dirty="0" smtClean="0">
                <a:solidFill>
                  <a:srgbClr val="00009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057275"/>
            <a:ext cx="6910388" cy="4621213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dirty="0" smtClean="0"/>
              <a:t>Νόσος </a:t>
            </a:r>
            <a:r>
              <a:rPr lang="en-US" altLang="en-US" dirty="0" smtClean="0"/>
              <a:t>Still</a:t>
            </a:r>
            <a:r>
              <a:rPr lang="el-GR" altLang="en-US" dirty="0" smtClean="0"/>
              <a:t> ενηλίκων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l-GR" altLang="en-US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dirty="0" smtClean="0"/>
              <a:t>(Νέος) Ανδρας: Νόσος </a:t>
            </a:r>
            <a:r>
              <a:rPr lang="en-US" altLang="en-US" dirty="0" smtClean="0"/>
              <a:t>Still</a:t>
            </a:r>
            <a:r>
              <a:rPr lang="el-GR" altLang="en-US" dirty="0" smtClean="0"/>
              <a:t> ενηλίκων 						</a:t>
            </a:r>
            <a:endParaRPr lang="en-US" altLang="en-US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dirty="0" smtClean="0"/>
              <a:t>H</a:t>
            </a:r>
            <a:r>
              <a:rPr lang="el-GR" altLang="en-US" dirty="0" smtClean="0"/>
              <a:t>λικιωμένος-η: Κροταφική Αρτηρίτις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l-GR" altLang="en-US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l-GR" altLang="en-US" sz="2333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333" dirty="0" smtClean="0"/>
              <a:t>Λιγότερο συχνά (κάθε ηλικία):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333" dirty="0" smtClean="0"/>
              <a:t>	Αλλες πρωτοπαθείς αγγειίτιδες (οζώδης πολυαρτηρίτις), νόσος Αδαμαντιάδη-</a:t>
            </a:r>
            <a:r>
              <a:rPr lang="en-US" altLang="en-US" sz="2333" dirty="0" err="1" smtClean="0"/>
              <a:t>Behcet’s</a:t>
            </a:r>
            <a:r>
              <a:rPr lang="el-GR" altLang="en-US" sz="2333" dirty="0" smtClean="0"/>
              <a:t>, κρυοσφαιριναιμία </a:t>
            </a:r>
          </a:p>
        </p:txBody>
      </p:sp>
    </p:spTree>
    <p:extLst>
      <p:ext uri="{BB962C8B-B14F-4D97-AF65-F5344CB8AC3E}">
        <p14:creationId xmlns:p14="http://schemas.microsoft.com/office/powerpoint/2010/main" xmlns="" val="33446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>
                <a:solidFill>
                  <a:srgbClr val="000090"/>
                </a:solidFill>
                <a:latin typeface="Calibri" panose="020F0502020204030204" pitchFamily="34" charset="0"/>
              </a:rPr>
              <a:t>ΣΕΛ </a:t>
            </a:r>
            <a:r>
              <a:rPr lang="el-GR" altLang="en-US" sz="3000" smtClean="0">
                <a:solidFill>
                  <a:srgbClr val="000090"/>
                </a:solidFill>
                <a:latin typeface="Calibri" panose="020F0502020204030204" pitchFamily="34" charset="0"/>
              </a:rPr>
              <a:t>(Γυναίκες/Ανδρες: 9/1)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r>
              <a:rPr lang="el-GR" altLang="en-US" sz="2333" smtClean="0"/>
              <a:t>Αντιπυρηνικά αντισώματα θετικά σε 99 %, αλλά ... χαμηλή ειδικότητα</a:t>
            </a:r>
            <a:endParaRPr lang="en-US" altLang="en-US" sz="2333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r>
              <a:rPr lang="el-GR" altLang="en-US" sz="2333" smtClean="0"/>
              <a:t>Χαμηλή</a:t>
            </a:r>
            <a:r>
              <a:rPr lang="en-US" altLang="en-US" sz="2333" smtClean="0"/>
              <a:t> CRP</a:t>
            </a:r>
            <a:r>
              <a:rPr lang="el-GR" altLang="en-US" sz="2333" smtClean="0"/>
              <a:t>, αλλά όχι πάντα</a:t>
            </a:r>
            <a:endParaRPr lang="en-US" altLang="en-US" sz="2333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r>
              <a:rPr lang="el-GR" altLang="en-US" sz="2333" smtClean="0"/>
              <a:t>Χαμηλά κλάσματα συμπληρώματος ?</a:t>
            </a:r>
            <a:endParaRPr lang="en-US" altLang="en-US" sz="2333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r>
              <a:rPr lang="el-GR" altLang="en-US" sz="2333" smtClean="0"/>
              <a:t>Οικογενειακό ιστορικό αυτοανοσίας ?</a:t>
            </a:r>
            <a:endParaRPr lang="en-US" altLang="en-US" sz="2333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r>
              <a:rPr lang="el-GR" altLang="en-US" sz="2333" smtClean="0"/>
              <a:t>ΙΣΤΟΡΙΚΟ φωτοευασθησίας, φ. </a:t>
            </a:r>
            <a:r>
              <a:rPr lang="en-US" altLang="en-US" sz="2333" smtClean="0"/>
              <a:t>Raynaud’s, </a:t>
            </a:r>
            <a:r>
              <a:rPr lang="el-GR" altLang="en-US" sz="2333" smtClean="0"/>
              <a:t>ορογονίτιδος, αιμολυτικής αναιμίας, θρομβοπενίας ?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2333" smtClean="0"/>
          </a:p>
        </p:txBody>
      </p:sp>
    </p:spTree>
    <p:extLst>
      <p:ext uri="{BB962C8B-B14F-4D97-AF65-F5344CB8AC3E}">
        <p14:creationId xmlns:p14="http://schemas.microsoft.com/office/powerpoint/2010/main" xmlns="" val="440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2667" b="1" smtClean="0">
                <a:solidFill>
                  <a:srgbClr val="000090"/>
                </a:solidFill>
                <a:latin typeface="Calibri" panose="020F0502020204030204" pitchFamily="34" charset="0"/>
              </a:rPr>
              <a:t>Νόσος </a:t>
            </a:r>
            <a:r>
              <a:rPr lang="en-US" altLang="en-US" sz="2667" b="1" smtClean="0">
                <a:solidFill>
                  <a:srgbClr val="000090"/>
                </a:solidFill>
                <a:latin typeface="Calibri" panose="020F0502020204030204" pitchFamily="34" charset="0"/>
              </a:rPr>
              <a:t>Still</a:t>
            </a:r>
            <a:r>
              <a:rPr lang="el-GR" altLang="en-US" sz="2667" b="1" smtClean="0">
                <a:solidFill>
                  <a:srgbClr val="000090"/>
                </a:solidFill>
                <a:latin typeface="Calibri" panose="020F0502020204030204" pitchFamily="34" charset="0"/>
              </a:rPr>
              <a:t> Ενηλίκων:</a:t>
            </a:r>
            <a:r>
              <a:rPr lang="el-GR" altLang="en-US" sz="2667" smtClean="0">
                <a:solidFill>
                  <a:srgbClr val="000090"/>
                </a:solidFill>
                <a:latin typeface="Calibri" panose="020F0502020204030204" pitchFamily="34" charset="0"/>
              </a:rPr>
              <a:t> ΔΙΑΓΝΩΣΗ ΑΠΟΚΛΕΙΣΜΟΥ</a:t>
            </a:r>
            <a:endParaRPr lang="el-GR" altLang="en-US" sz="2000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l-GR" altLang="en-US" sz="2333" dirty="0" smtClean="0"/>
              <a:t>Γυναίκες/Ανδρες: 1.2/1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l-GR" altLang="en-US" sz="2333" dirty="0" smtClean="0"/>
              <a:t>Μέση ηλικία: 38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l-GR" altLang="en-US" sz="2333" dirty="0" smtClean="0"/>
              <a:t>Η Φυσική πορεία της νόσου διαφέρει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r>
              <a:rPr lang="el-GR" altLang="en-US" sz="2333" dirty="0" smtClean="0"/>
              <a:t>Αυτοπεριοριζόμενη νόσος (μονοκυκλική στο</a:t>
            </a:r>
            <a:r>
              <a:rPr lang="en-US" altLang="en-US" sz="2333" dirty="0" smtClean="0"/>
              <a:t> </a:t>
            </a:r>
            <a:r>
              <a:rPr lang="el-GR" altLang="en-US" sz="2333" dirty="0" smtClean="0"/>
              <a:t>1/3)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endParaRPr lang="el-GR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r>
              <a:rPr lang="el-GR" altLang="en-US" sz="2333" dirty="0" smtClean="0"/>
              <a:t>Διαλείπουσα νόσος (πολυκυκλική-έτη ύφεσης στο 1/3)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endParaRPr lang="el-GR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30000"/>
              <a:defRPr/>
            </a:pPr>
            <a:r>
              <a:rPr lang="el-GR" altLang="en-US" sz="2333" dirty="0" smtClean="0"/>
              <a:t>Χρόνια αρθρική μορφή στο υπόλοιπο 1/3</a:t>
            </a:r>
          </a:p>
          <a:p>
            <a:pPr fontAlgn="auto">
              <a:spcAft>
                <a:spcPts val="0"/>
              </a:spcAft>
              <a:defRPr/>
            </a:pPr>
            <a:endParaRPr lang="el-GR" altLang="en-US" sz="2333" dirty="0" smtClean="0"/>
          </a:p>
        </p:txBody>
      </p:sp>
    </p:spTree>
    <p:extLst>
      <p:ext uri="{BB962C8B-B14F-4D97-AF65-F5344CB8AC3E}">
        <p14:creationId xmlns:p14="http://schemas.microsoft.com/office/powerpoint/2010/main" xmlns="" val="36423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Νόσος Still ενηλίκων: ΔΙΑΓΝΩΣΗ ΑΠΟΚΛΕΙΣΜΟΥ</a:t>
            </a:r>
            <a:br>
              <a:rPr lang="el-GR" sz="2400" dirty="0"/>
            </a:br>
            <a:r>
              <a:rPr lang="el-GR" sz="2400" dirty="0"/>
              <a:t> Εκδηλώσεις (%) στις 7 μεγαλύτερες σειρές ασθενών * (n=369)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9348"/>
            <a:ext cx="4038600" cy="3771636"/>
          </a:xfrm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Πυρετός(τύπος ?)</a:t>
            </a:r>
            <a:r>
              <a:rPr lang="en-US" altLang="en-US" sz="2000" dirty="0" smtClean="0"/>
              <a:t> 	</a:t>
            </a:r>
            <a:r>
              <a:rPr lang="el-GR" altLang="en-US" sz="2000" dirty="0" smtClean="0"/>
              <a:t>96</a:t>
            </a:r>
            <a:endParaRPr lang="el-GR" altLang="en-US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Φαρυγγαλγία</a:t>
            </a:r>
            <a:r>
              <a:rPr lang="en-US" altLang="en-US" sz="2000" dirty="0" smtClean="0"/>
              <a:t> </a:t>
            </a:r>
            <a:r>
              <a:rPr lang="el-GR" altLang="en-US" sz="2000" dirty="0"/>
              <a:t>	</a:t>
            </a:r>
            <a:r>
              <a:rPr lang="en-US" altLang="en-US" sz="2000" dirty="0" smtClean="0"/>
              <a:t>	</a:t>
            </a:r>
            <a:r>
              <a:rPr lang="el-GR" altLang="en-US" sz="2000" dirty="0" smtClean="0"/>
              <a:t>74</a:t>
            </a:r>
            <a:endParaRPr lang="el-GR" altLang="en-US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Μυαλγία</a:t>
            </a:r>
            <a:r>
              <a:rPr lang="en-US" altLang="en-US" sz="2000" dirty="0" smtClean="0"/>
              <a:t> </a:t>
            </a:r>
            <a:r>
              <a:rPr lang="el-GR" altLang="en-US" sz="2000" dirty="0"/>
              <a:t>		69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Αρθρίτις</a:t>
            </a:r>
            <a:r>
              <a:rPr lang="en-US" altLang="en-US" sz="2000" dirty="0" smtClean="0"/>
              <a:t> </a:t>
            </a:r>
            <a:r>
              <a:rPr lang="el-GR" altLang="en-US" sz="2000" dirty="0"/>
              <a:t>		76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2000" dirty="0"/>
              <a:t>Αρθραλγία		100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2000" dirty="0"/>
              <a:t>Εξάνθημα	</a:t>
            </a:r>
            <a:r>
              <a:rPr lang="en-GB" altLang="en-US" sz="2000" dirty="0" smtClean="0"/>
              <a:t>          	</a:t>
            </a:r>
            <a:r>
              <a:rPr lang="el-GR" altLang="en-US" sz="2000" dirty="0" smtClean="0"/>
              <a:t>73</a:t>
            </a:r>
            <a:endParaRPr lang="el-GR" altLang="en-US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Λεμφαδενοπάθεια</a:t>
            </a:r>
            <a:r>
              <a:rPr lang="en-US" altLang="en-US" sz="2000" dirty="0" smtClean="0"/>
              <a:t> 	</a:t>
            </a:r>
            <a:r>
              <a:rPr lang="el-GR" altLang="en-US" sz="2000" dirty="0" smtClean="0"/>
              <a:t>61</a:t>
            </a:r>
            <a:endParaRPr lang="el-GR" altLang="en-US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Σπληνομεγαλία</a:t>
            </a:r>
            <a:r>
              <a:rPr lang="en-US" altLang="en-US" sz="2000" dirty="0" smtClean="0"/>
              <a:t> </a:t>
            </a:r>
            <a:r>
              <a:rPr lang="en-GB" altLang="en-US" sz="2000" dirty="0" smtClean="0"/>
              <a:t>  	</a:t>
            </a:r>
            <a:r>
              <a:rPr lang="el-GR" altLang="en-US" sz="2000" dirty="0" smtClean="0"/>
              <a:t>44</a:t>
            </a:r>
            <a:endParaRPr lang="el-GR" altLang="en-US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2000" dirty="0"/>
              <a:t>Πλευρίτις	</a:t>
            </a:r>
            <a:r>
              <a:rPr lang="en-US" altLang="en-US" sz="2000" dirty="0" smtClean="0"/>
              <a:t>	</a:t>
            </a:r>
            <a:r>
              <a:rPr lang="el-GR" altLang="en-US" sz="2000" dirty="0" smtClean="0"/>
              <a:t>26</a:t>
            </a:r>
            <a:endParaRPr lang="el-GR" altLang="en-US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Περικαρδίτις</a:t>
            </a:r>
            <a:r>
              <a:rPr lang="en-US" altLang="en-US" sz="2000" dirty="0" smtClean="0"/>
              <a:t>		24</a:t>
            </a:r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4572000" y="1489348"/>
            <a:ext cx="4398640" cy="3771636"/>
          </a:xfrm>
        </p:spPr>
        <p:txBody>
          <a:bodyPr>
            <a:noAutofit/>
          </a:bodyPr>
          <a:lstStyle/>
          <a:p>
            <a:r>
              <a:rPr lang="el-GR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Αυξηση Τρανσαμινασών</a:t>
            </a: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	70</a:t>
            </a:r>
            <a:endParaRPr lang="el-GR" altLang="en-US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el-GR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Λευκά &gt;</a:t>
            </a:r>
            <a:r>
              <a:rPr lang="el-GR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15.000</a:t>
            </a: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	50</a:t>
            </a:r>
            <a:endParaRPr lang="el-GR" altLang="en-US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el-GR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Αύξηση ΤΚΕ</a:t>
            </a: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		</a:t>
            </a: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	100</a:t>
            </a:r>
            <a:endParaRPr lang="el-GR" altLang="en-US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el-GR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Αυξηση </a:t>
            </a: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CRP		</a:t>
            </a:r>
            <a:r>
              <a:rPr lang="en-US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	100</a:t>
            </a:r>
            <a:endParaRPr lang="el-GR" altLang="en-US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endParaRPr lang="el-GR" altLang="en-US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el-GR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Αυξηση Φερριτίνης</a:t>
            </a: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 (&gt; x5): </a:t>
            </a:r>
            <a:endParaRPr lang="en-US" altLang="en-US" sz="2000" dirty="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1"/>
            <a:r>
              <a:rPr lang="en-US" altLang="en-US" sz="18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82 </a:t>
            </a: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%</a:t>
            </a:r>
            <a:r>
              <a:rPr lang="el-GR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 ευαισθησία, </a:t>
            </a:r>
            <a:endParaRPr lang="en-US" altLang="en-US" sz="1800" dirty="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1"/>
            <a:r>
              <a:rPr lang="el-GR" altLang="en-US" sz="18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42 </a:t>
            </a:r>
            <a:r>
              <a:rPr lang="el-GR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% ειδικότητα</a:t>
            </a:r>
            <a:r>
              <a:rPr lang="en-US" altLang="en-US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endParaRPr lang="el-GR" altLang="en-US" sz="18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el-GR" altLang="en-US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Γλυκοζυλιωμένη </a:t>
            </a:r>
            <a:r>
              <a:rPr lang="el-GR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Φερριτίνη ?</a:t>
            </a:r>
          </a:p>
          <a:p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IL-</a:t>
            </a:r>
            <a:r>
              <a:rPr lang="el-GR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1</a:t>
            </a: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8</a:t>
            </a:r>
            <a:r>
              <a:rPr lang="el-GR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 ?</a:t>
            </a:r>
            <a:endParaRPr lang="en-US" altLang="en-US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endParaRPr lang="en-GB" sz="2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31875" y="5192713"/>
            <a:ext cx="72024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1500" dirty="0">
                <a:latin typeface="Arial" panose="020B0604020202020204" pitchFamily="34" charset="0"/>
                <a:ea typeface="MS PGothic" panose="020B0600070205080204" pitchFamily="34" charset="-128"/>
              </a:rPr>
              <a:t>*</a:t>
            </a:r>
            <a:r>
              <a:rPr lang="en-US" altLang="en-US" sz="15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500" dirty="0" err="1">
                <a:latin typeface="Arial" panose="020B0604020202020204" pitchFamily="34" charset="0"/>
                <a:ea typeface="MS PGothic" panose="020B0600070205080204" pitchFamily="34" charset="-128"/>
              </a:rPr>
              <a:t>Wouters</a:t>
            </a:r>
            <a:r>
              <a:rPr lang="en-US" altLang="en-US" sz="1500" dirty="0">
                <a:latin typeface="Arial" panose="020B0604020202020204" pitchFamily="34" charset="0"/>
                <a:ea typeface="MS PGothic" panose="020B0600070205080204" pitchFamily="34" charset="-128"/>
              </a:rPr>
              <a:t> 1986, Masson 1995, </a:t>
            </a:r>
            <a:r>
              <a:rPr lang="en-US" altLang="en-US" sz="1500" dirty="0" err="1">
                <a:latin typeface="Arial" panose="020B0604020202020204" pitchFamily="34" charset="0"/>
                <a:ea typeface="MS PGothic" panose="020B0600070205080204" pitchFamily="34" charset="-128"/>
              </a:rPr>
              <a:t>Ohta</a:t>
            </a:r>
            <a:r>
              <a:rPr lang="en-US" altLang="en-US" sz="1500" dirty="0">
                <a:latin typeface="Arial" panose="020B0604020202020204" pitchFamily="34" charset="0"/>
                <a:ea typeface="MS PGothic" panose="020B0600070205080204" pitchFamily="34" charset="-128"/>
              </a:rPr>
              <a:t> 1990, </a:t>
            </a:r>
            <a:r>
              <a:rPr lang="en-US" altLang="en-US" sz="1500" dirty="0" err="1">
                <a:latin typeface="Arial" panose="020B0604020202020204" pitchFamily="34" charset="0"/>
                <a:ea typeface="MS PGothic" panose="020B0600070205080204" pitchFamily="34" charset="-128"/>
              </a:rPr>
              <a:t>Pouchot</a:t>
            </a:r>
            <a:r>
              <a:rPr lang="en-US" altLang="en-US" sz="1500" dirty="0">
                <a:latin typeface="Arial" panose="020B0604020202020204" pitchFamily="34" charset="0"/>
                <a:ea typeface="MS PGothic" panose="020B0600070205080204" pitchFamily="34" charset="-128"/>
              </a:rPr>
              <a:t> 1991, </a:t>
            </a:r>
            <a:r>
              <a:rPr lang="en-US" altLang="en-US" sz="1500" dirty="0" err="1">
                <a:latin typeface="Arial" panose="020B0604020202020204" pitchFamily="34" charset="0"/>
                <a:ea typeface="MS PGothic" panose="020B0600070205080204" pitchFamily="34" charset="-128"/>
              </a:rPr>
              <a:t>Fujii</a:t>
            </a:r>
            <a:r>
              <a:rPr lang="en-US" altLang="en-US" sz="1500" dirty="0">
                <a:latin typeface="Arial" panose="020B0604020202020204" pitchFamily="34" charset="0"/>
                <a:ea typeface="MS PGothic" panose="020B0600070205080204" pitchFamily="34" charset="-128"/>
              </a:rPr>
              <a:t> 2002, Andres 2003</a:t>
            </a:r>
            <a:endParaRPr lang="el-GR" altLang="en-US" sz="15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182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l-GR" altLang="en-US" sz="36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Διάφορα Αίτια </a:t>
            </a:r>
            <a:r>
              <a:rPr lang="en-US" altLang="en-US" sz="36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FUO</a:t>
            </a:r>
            <a:endParaRPr lang="el-GR" altLang="en-US" sz="3600" b="1" dirty="0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6600"/>
              </a:buClr>
              <a:buSzPct val="150000"/>
              <a:defRPr/>
            </a:pPr>
            <a:r>
              <a:rPr lang="el-GR" altLang="en-US" sz="2333" dirty="0" smtClean="0"/>
              <a:t>Κοκκιωματώδη νοσήματα</a:t>
            </a:r>
          </a:p>
          <a:p>
            <a:pPr lvl="1">
              <a:buClr>
                <a:srgbClr val="FF6600"/>
              </a:buClr>
              <a:buSzPct val="150000"/>
              <a:defRPr/>
            </a:pPr>
            <a:r>
              <a:rPr lang="el-GR" altLang="en-US" sz="2000" dirty="0" smtClean="0"/>
              <a:t>Κοκκιωματώδης ηπατίτις</a:t>
            </a:r>
          </a:p>
          <a:p>
            <a:pPr lvl="1">
              <a:buClr>
                <a:srgbClr val="FF6600"/>
              </a:buClr>
              <a:buSzPct val="150000"/>
              <a:defRPr/>
            </a:pPr>
            <a:r>
              <a:rPr lang="el-GR" altLang="en-US" sz="2000" dirty="0" smtClean="0"/>
              <a:t>Νόσος του </a:t>
            </a:r>
            <a:r>
              <a:rPr lang="en-US" altLang="en-US" sz="2000" dirty="0" smtClean="0"/>
              <a:t>Crohn</a:t>
            </a:r>
          </a:p>
          <a:p>
            <a:pPr lvl="1">
              <a:buClr>
                <a:srgbClr val="FF6600"/>
              </a:buClr>
              <a:buSzPct val="150000"/>
              <a:defRPr/>
            </a:pPr>
            <a:r>
              <a:rPr lang="el-GR" altLang="en-US" sz="2000" dirty="0" smtClean="0"/>
              <a:t>Σαρκοείδωση</a:t>
            </a:r>
          </a:p>
          <a:p>
            <a:pPr>
              <a:buClr>
                <a:srgbClr val="FF6600"/>
              </a:buClr>
              <a:buSzPct val="150000"/>
              <a:defRPr/>
            </a:pPr>
            <a:r>
              <a:rPr lang="el-GR" altLang="en-US" sz="2333" dirty="0" smtClean="0"/>
              <a:t>Φάρμακα</a:t>
            </a:r>
          </a:p>
          <a:p>
            <a:pPr>
              <a:buClr>
                <a:srgbClr val="FF6600"/>
              </a:buClr>
              <a:buSzPct val="150000"/>
              <a:defRPr/>
            </a:pPr>
            <a:r>
              <a:rPr lang="el-GR" altLang="en-US" sz="2333" dirty="0" smtClean="0"/>
              <a:t>Προκλητός πυρετός (</a:t>
            </a:r>
            <a:r>
              <a:rPr lang="en-US" altLang="en-US" sz="2333" dirty="0" smtClean="0"/>
              <a:t>Factitious fever)</a:t>
            </a:r>
            <a:endParaRPr lang="el-GR" altLang="en-US" sz="2333" dirty="0" smtClean="0"/>
          </a:p>
          <a:p>
            <a:pPr>
              <a:buClr>
                <a:srgbClr val="FF6600"/>
              </a:buClr>
              <a:buSzPct val="150000"/>
              <a:defRPr/>
            </a:pPr>
            <a:r>
              <a:rPr lang="el-GR" altLang="en-US" sz="2333" dirty="0" smtClean="0"/>
              <a:t>Μεταβολικά νοσήματα (Νόσος </a:t>
            </a:r>
            <a:r>
              <a:rPr lang="en-US" altLang="en-US" sz="2333" dirty="0" err="1" smtClean="0"/>
              <a:t>Fabry</a:t>
            </a:r>
            <a:r>
              <a:rPr lang="en-US" altLang="en-US" sz="2333" dirty="0" smtClean="0"/>
              <a:t>)</a:t>
            </a:r>
            <a:endParaRPr lang="el-GR" altLang="en-US" sz="2333" dirty="0" smtClean="0"/>
          </a:p>
          <a:p>
            <a:pPr>
              <a:buClr>
                <a:srgbClr val="FF6600"/>
              </a:buClr>
              <a:buSzPct val="150000"/>
              <a:defRPr/>
            </a:pPr>
            <a:r>
              <a:rPr lang="el-GR" altLang="en-US" sz="2333" dirty="0" smtClean="0"/>
              <a:t>Θυρεοειδίτιδα</a:t>
            </a:r>
          </a:p>
          <a:p>
            <a:pPr>
              <a:buClr>
                <a:srgbClr val="FF6600"/>
              </a:buClr>
              <a:buSzPct val="150000"/>
              <a:defRPr/>
            </a:pPr>
            <a:r>
              <a:rPr lang="el-GR" altLang="en-US" sz="2333" dirty="0" smtClean="0"/>
              <a:t>Περιοδικοί πυρετοί</a:t>
            </a:r>
            <a:endParaRPr lang="en-US" altLang="en-US" sz="2333" dirty="0" smtClean="0"/>
          </a:p>
          <a:p>
            <a:pPr>
              <a:buClr>
                <a:srgbClr val="FF6600"/>
              </a:buClr>
              <a:buSzPct val="150000"/>
              <a:defRPr/>
            </a:pPr>
            <a:r>
              <a:rPr lang="el-GR" altLang="en-US" sz="2333" dirty="0" smtClean="0"/>
              <a:t>Αδιάγνωστοι</a:t>
            </a:r>
          </a:p>
          <a:p>
            <a:pPr>
              <a:buClr>
                <a:srgbClr val="FF6600"/>
              </a:buClr>
              <a:buSzPct val="150000"/>
              <a:defRPr/>
            </a:pPr>
            <a:endParaRPr lang="el-GR" altLang="en-US" sz="2333" dirty="0" smtClean="0">
              <a:solidFill>
                <a:srgbClr val="FF6600"/>
              </a:solidFill>
            </a:endParaRPr>
          </a:p>
          <a:p>
            <a:pPr>
              <a:buClr>
                <a:srgbClr val="FF6600"/>
              </a:buClr>
              <a:buSzPct val="150000"/>
              <a:defRPr/>
            </a:pPr>
            <a:endParaRPr lang="el-GR" altLang="en-US" sz="2333" dirty="0" smtClean="0"/>
          </a:p>
          <a:p>
            <a:pPr>
              <a:buClr>
                <a:srgbClr val="FF6600"/>
              </a:buClr>
              <a:buSzPct val="150000"/>
              <a:defRPr/>
            </a:pPr>
            <a:endParaRPr lang="el-GR" altLang="en-US" sz="2333" dirty="0" smtClean="0"/>
          </a:p>
          <a:p>
            <a:pPr>
              <a:buClr>
                <a:srgbClr val="FF6600"/>
              </a:buClr>
              <a:buSzPct val="150000"/>
              <a:defRPr/>
            </a:pPr>
            <a:endParaRPr lang="el-GR" altLang="en-US" sz="2333" dirty="0" smtClean="0"/>
          </a:p>
        </p:txBody>
      </p:sp>
    </p:spTree>
    <p:extLst>
      <p:ext uri="{BB962C8B-B14F-4D97-AF65-F5344CB8AC3E}">
        <p14:creationId xmlns:p14="http://schemas.microsoft.com/office/powerpoint/2010/main" xmlns="" val="30705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Φαρμακευτικός πυρετός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06463" y="1057275"/>
            <a:ext cx="7326312" cy="4500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z="2000" smtClean="0"/>
              <a:t>Πυρετός που συμπίπτει με τη χορήγηση ενός φαρμάκου και υποχωρεί με τη διακοπή του φαρμάκου.</a:t>
            </a:r>
          </a:p>
          <a:p>
            <a:r>
              <a:rPr lang="el-GR" altLang="en-US" sz="2000" smtClean="0"/>
              <a:t>Ο πυρετός μπορεί να είναι χαμηλός ή υψηλός με ρίγος.</a:t>
            </a:r>
          </a:p>
          <a:p>
            <a:r>
              <a:rPr lang="el-GR" altLang="en-US" sz="2000" smtClean="0"/>
              <a:t>Ο ασθενής μπορεί να εμφανίζεται επηρεασμένος. </a:t>
            </a:r>
          </a:p>
          <a:p>
            <a:r>
              <a:rPr lang="el-GR" altLang="en-US" sz="2000" smtClean="0"/>
              <a:t>Ο διάμεσος χρόνος εμφάνισης είναι 8 ημέρες μετά την χορήγηση του φαρμάκου (24 ώρες –μήνες)</a:t>
            </a:r>
          </a:p>
          <a:p>
            <a:r>
              <a:rPr lang="el-GR" altLang="en-US" sz="2000" smtClean="0"/>
              <a:t>Ο πυρετός υποχωρεί 3-4 ημέρες μετά τη διακοπή του φαρμάκου.</a:t>
            </a:r>
          </a:p>
          <a:p>
            <a:r>
              <a:rPr lang="el-GR" altLang="en-US" sz="2000" smtClean="0"/>
              <a:t>Ηωσινοφιλία και εξάνθημα υπάρχουν μόνο στο 25% των περιπτώσεων φαρμακευτικού πυρετού.</a:t>
            </a:r>
          </a:p>
          <a:p>
            <a:r>
              <a:rPr lang="el-GR" altLang="en-US" sz="2000" smtClean="0"/>
              <a:t>Ο φαρμακευτικός πυρετός παρατείνει τη νοσηλεία κατά 8,7 ημέρες και προκαλεί κατά μέσο όρο τη λήψη 5 επιπλέον αιμοκαλλιεργειών και 2,85 ακτινολογικών εξετάσεων.</a:t>
            </a:r>
          </a:p>
          <a:p>
            <a:endParaRPr lang="el-GR" altLang="en-US" sz="2000" smtClean="0"/>
          </a:p>
        </p:txBody>
      </p:sp>
    </p:spTree>
    <p:extLst>
      <p:ext uri="{BB962C8B-B14F-4D97-AF65-F5344CB8AC3E}">
        <p14:creationId xmlns:p14="http://schemas.microsoft.com/office/powerpoint/2010/main" xmlns="" val="34542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Σύνδρομα Περιοδικού Πυρετού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ΣΠΑΝΙΑ </a:t>
            </a:r>
            <a:r>
              <a:rPr lang="el-GR" dirty="0" smtClean="0"/>
              <a:t>οικογενή/κληρονομικά</a:t>
            </a:r>
            <a:r>
              <a:rPr lang="en-US" dirty="0" smtClean="0"/>
              <a:t> - </a:t>
            </a:r>
            <a:r>
              <a:rPr lang="el-GR" dirty="0" smtClean="0"/>
              <a:t>αρχή </a:t>
            </a:r>
            <a:r>
              <a:rPr lang="el-GR" dirty="0"/>
              <a:t>στην παιδική ηλικία, </a:t>
            </a:r>
            <a:r>
              <a:rPr lang="en-US" dirty="0" smtClean="0"/>
              <a:t>FUO</a:t>
            </a:r>
            <a:r>
              <a:rPr lang="el-GR" dirty="0" smtClean="0"/>
              <a:t> </a:t>
            </a:r>
            <a:r>
              <a:rPr lang="el-GR" dirty="0"/>
              <a:t>? </a:t>
            </a:r>
            <a:endParaRPr lang="el-GR" dirty="0" smtClean="0"/>
          </a:p>
          <a:p>
            <a:r>
              <a:rPr lang="el-GR" dirty="0" smtClean="0"/>
              <a:t>Οικογενής </a:t>
            </a:r>
            <a:r>
              <a:rPr lang="el-GR" dirty="0"/>
              <a:t>Μεσογειακός Πυρετός  </a:t>
            </a:r>
          </a:p>
          <a:p>
            <a:r>
              <a:rPr lang="en-GB" dirty="0" smtClean="0"/>
              <a:t>Periodic Fevers </a:t>
            </a:r>
            <a:r>
              <a:rPr lang="en-GB" dirty="0"/>
              <a:t>with </a:t>
            </a:r>
            <a:r>
              <a:rPr lang="en-GB" dirty="0" err="1" smtClean="0"/>
              <a:t>Aphthous</a:t>
            </a:r>
            <a:r>
              <a:rPr lang="en-GB" dirty="0" smtClean="0"/>
              <a:t> </a:t>
            </a:r>
            <a:r>
              <a:rPr lang="en-GB" dirty="0"/>
              <a:t>stomatitis, </a:t>
            </a:r>
            <a:r>
              <a:rPr lang="en-GB" dirty="0" smtClean="0"/>
              <a:t>Pharyngitis</a:t>
            </a:r>
            <a:r>
              <a:rPr lang="en-GB" dirty="0"/>
              <a:t>, and </a:t>
            </a:r>
            <a:r>
              <a:rPr lang="en-GB" dirty="0" smtClean="0"/>
              <a:t>Adenitis (PFAPA)</a:t>
            </a:r>
            <a:endParaRPr lang="en-GB" dirty="0"/>
          </a:p>
          <a:p>
            <a:r>
              <a:rPr lang="en-GB" dirty="0" err="1"/>
              <a:t>Tumor</a:t>
            </a:r>
            <a:r>
              <a:rPr lang="en-GB" dirty="0"/>
              <a:t> necrosis factor receptor-1 associated periodic syndrome (</a:t>
            </a:r>
            <a:r>
              <a:rPr lang="en-GB" dirty="0" smtClean="0"/>
              <a:t>TRAPS)</a:t>
            </a:r>
            <a:endParaRPr lang="en-GB" dirty="0"/>
          </a:p>
          <a:p>
            <a:r>
              <a:rPr lang="en-GB" dirty="0" smtClean="0"/>
              <a:t>Hyper </a:t>
            </a:r>
            <a:r>
              <a:rPr lang="en-GB" dirty="0" err="1" smtClean="0"/>
              <a:t>IgD</a:t>
            </a:r>
            <a:r>
              <a:rPr lang="en-GB" dirty="0" smtClean="0"/>
              <a:t> Syndrome </a:t>
            </a:r>
            <a:r>
              <a:rPr lang="en-GB" dirty="0"/>
              <a:t>(mevalonate kinase)</a:t>
            </a:r>
          </a:p>
          <a:p>
            <a:r>
              <a:rPr lang="en-GB" dirty="0"/>
              <a:t>Familial cold </a:t>
            </a:r>
            <a:r>
              <a:rPr lang="en-GB" dirty="0" err="1"/>
              <a:t>autoinflammatory</a:t>
            </a:r>
            <a:r>
              <a:rPr lang="en-GB" dirty="0"/>
              <a:t> syndrome (CIAS1)</a:t>
            </a:r>
          </a:p>
          <a:p>
            <a:r>
              <a:rPr lang="en-GB" dirty="0" err="1" smtClean="0"/>
              <a:t>Cryopyrin</a:t>
            </a:r>
            <a:r>
              <a:rPr lang="en-GB" dirty="0" smtClean="0"/>
              <a:t>-associated </a:t>
            </a:r>
            <a:r>
              <a:rPr lang="en-GB" dirty="0"/>
              <a:t>periodic syndrome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85372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77813"/>
            <a:ext cx="4981575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44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PFAPA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FF66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Periodic fever</a:t>
            </a:r>
          </a:p>
          <a:p>
            <a:pPr>
              <a:buClr>
                <a:srgbClr val="FF6600"/>
              </a:buClr>
              <a:buSzPct val="125000"/>
              <a:buFont typeface="Wingdings" panose="05000000000000000000" pitchFamily="2" charset="2"/>
              <a:buChar char="ü"/>
            </a:pPr>
            <a:endParaRPr lang="en-US" altLang="en-US" dirty="0" smtClean="0"/>
          </a:p>
          <a:p>
            <a:pPr>
              <a:buClr>
                <a:srgbClr val="FF66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altLang="en-US" dirty="0" err="1" smtClean="0"/>
              <a:t>Aphthous</a:t>
            </a:r>
            <a:r>
              <a:rPr lang="en-US" altLang="en-US" dirty="0" smtClean="0"/>
              <a:t> stomatitis</a:t>
            </a:r>
          </a:p>
          <a:p>
            <a:pPr>
              <a:buClr>
                <a:srgbClr val="FF6600"/>
              </a:buClr>
              <a:buSzPct val="125000"/>
              <a:buFont typeface="Wingdings" panose="05000000000000000000" pitchFamily="2" charset="2"/>
              <a:buChar char="ü"/>
            </a:pPr>
            <a:endParaRPr lang="en-US" altLang="en-US" dirty="0" smtClean="0"/>
          </a:p>
          <a:p>
            <a:pPr>
              <a:buClr>
                <a:srgbClr val="FF66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Pharyngitis</a:t>
            </a:r>
          </a:p>
          <a:p>
            <a:pPr>
              <a:buClr>
                <a:srgbClr val="FF6600"/>
              </a:buClr>
              <a:buSzPct val="125000"/>
              <a:buFont typeface="Wingdings" panose="05000000000000000000" pitchFamily="2" charset="2"/>
              <a:buChar char="ü"/>
            </a:pPr>
            <a:endParaRPr lang="en-US" altLang="en-US" dirty="0" smtClean="0"/>
          </a:p>
          <a:p>
            <a:pPr>
              <a:buClr>
                <a:srgbClr val="FF66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Adenitis</a:t>
            </a:r>
          </a:p>
        </p:txBody>
      </p:sp>
    </p:spTree>
    <p:extLst>
      <p:ext uri="{BB962C8B-B14F-4D97-AF65-F5344CB8AC3E}">
        <p14:creationId xmlns:p14="http://schemas.microsoft.com/office/powerpoint/2010/main" xmlns="" val="34631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ctr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200" b="1" dirty="0" smtClean="0">
                <a:solidFill>
                  <a:srgbClr val="000090"/>
                </a:solidFill>
                <a:latin typeface="+mn-lt"/>
              </a:rPr>
              <a:t>Τύποι πυρετού αγνώστου αιτιολογίας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FF0000"/>
              </a:buClr>
              <a:buSzPct val="140000"/>
              <a:defRPr/>
            </a:pPr>
            <a:r>
              <a:rPr lang="el-GR" altLang="en-US" sz="2333" dirty="0" smtClean="0"/>
              <a:t>Κλασσικός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40000"/>
              <a:defRPr/>
            </a:pP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40000"/>
              <a:defRPr/>
            </a:pPr>
            <a:r>
              <a:rPr lang="en-US" altLang="en-US" sz="2333" dirty="0" smtClean="0"/>
              <a:t>FUO </a:t>
            </a:r>
            <a:r>
              <a:rPr lang="el-GR" altLang="en-US" sz="2333" dirty="0" smtClean="0"/>
              <a:t>σε ουδετεροπενικούς ασθενείς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40000"/>
              <a:defRPr/>
            </a:pP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40000"/>
              <a:defRPr/>
            </a:pPr>
            <a:r>
              <a:rPr lang="en-US" altLang="en-US" sz="2333" dirty="0" smtClean="0"/>
              <a:t>FUO</a:t>
            </a:r>
            <a:r>
              <a:rPr lang="el-GR" altLang="en-US" sz="2333" dirty="0" smtClean="0"/>
              <a:t> σε ασθενείς με </a:t>
            </a:r>
            <a:r>
              <a:rPr lang="en-US" altLang="en-US" sz="2333" dirty="0" smtClean="0"/>
              <a:t>HIV </a:t>
            </a:r>
            <a:r>
              <a:rPr lang="el-GR" altLang="en-US" sz="2333" dirty="0" smtClean="0"/>
              <a:t>λοίμωξη</a:t>
            </a: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40000"/>
              <a:defRPr/>
            </a:pPr>
            <a:endParaRPr lang="en-US" altLang="en-US" sz="2333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40000"/>
              <a:defRPr/>
            </a:pPr>
            <a:r>
              <a:rPr lang="el-GR" altLang="en-US" sz="2333" dirty="0" smtClean="0"/>
              <a:t>Πυρετός σε νοσοκομειακούς ασθενείς</a:t>
            </a:r>
          </a:p>
        </p:txBody>
      </p:sp>
    </p:spTree>
    <p:extLst>
      <p:ext uri="{BB962C8B-B14F-4D97-AF65-F5344CB8AC3E}">
        <p14:creationId xmlns:p14="http://schemas.microsoft.com/office/powerpoint/2010/main" xmlns="" val="31529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en-US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FUO</a:t>
            </a:r>
            <a:endParaRPr lang="el-GR" altLang="en-US" b="1" dirty="0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l-GR" altLang="en-US" sz="3000" b="1" dirty="0" smtClean="0">
                <a:solidFill>
                  <a:srgbClr val="002060"/>
                </a:solidFill>
              </a:rPr>
              <a:t>Σύνηθες νόσημα με ασυνήθεις εκδηλώσεις</a:t>
            </a:r>
          </a:p>
        </p:txBody>
      </p:sp>
    </p:spTree>
    <p:extLst>
      <p:ext uri="{BB962C8B-B14F-4D97-AF65-F5344CB8AC3E}">
        <p14:creationId xmlns:p14="http://schemas.microsoft.com/office/powerpoint/2010/main" xmlns="" val="27195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Διερεύνηση </a:t>
            </a:r>
            <a:r>
              <a:rPr lang="en-US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FUO</a:t>
            </a:r>
            <a:endParaRPr lang="el-GR" altLang="en-US" b="1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altLang="en-US" smtClean="0"/>
              <a:t>Λεπτομερές ιστορικό</a:t>
            </a:r>
          </a:p>
          <a:p>
            <a:pPr>
              <a:buClr>
                <a:srgbClr val="FF0000"/>
              </a:buClr>
              <a:buSzPct val="150000"/>
            </a:pPr>
            <a:endParaRPr lang="el-GR" altLang="en-US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mtClean="0"/>
              <a:t>Προσεκτική φυσική εξέταση</a:t>
            </a:r>
          </a:p>
          <a:p>
            <a:pPr>
              <a:buClr>
                <a:srgbClr val="FF0000"/>
              </a:buClr>
              <a:buSzPct val="150000"/>
            </a:pPr>
            <a:endParaRPr lang="el-GR" altLang="en-US" smtClean="0"/>
          </a:p>
          <a:p>
            <a:pPr>
              <a:buClr>
                <a:srgbClr val="FF0000"/>
              </a:buClr>
              <a:buSzPct val="150000"/>
            </a:pPr>
            <a:r>
              <a:rPr lang="el-GR" altLang="en-US" smtClean="0"/>
              <a:t>Κατευθυνόμενος από τα ευρήματα εργαστηριακός έλεγχος</a:t>
            </a:r>
          </a:p>
        </p:txBody>
      </p:sp>
    </p:spTree>
    <p:extLst>
      <p:ext uri="{BB962C8B-B14F-4D97-AF65-F5344CB8AC3E}">
        <p14:creationId xmlns:p14="http://schemas.microsoft.com/office/powerpoint/2010/main" xmlns="" val="9791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l-GR" altLang="en-US" smtClean="0">
                <a:solidFill>
                  <a:srgbClr val="000000"/>
                </a:solidFill>
              </a:rPr>
              <a:t>Η διάγνωση μπορεί να καθυστερήσει εξαιτίας αποτυχίας αξιοποίησης τυχόν ευρημάτων, καθυστέρησης στην εκτέλεση των κατάλληλων διαγνωστικών δοκιμασιών και λανθασμένης ερμηνείας αποτελεσμάτων.</a:t>
            </a:r>
          </a:p>
        </p:txBody>
      </p:sp>
    </p:spTree>
    <p:extLst>
      <p:ext uri="{BB962C8B-B14F-4D97-AF65-F5344CB8AC3E}">
        <p14:creationId xmlns:p14="http://schemas.microsoft.com/office/powerpoint/2010/main" xmlns="" val="26605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Αρχική προσέγγιση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Pct val="130000"/>
            </a:pPr>
            <a:r>
              <a:rPr lang="el-GR" altLang="en-US" sz="2500" smtClean="0">
                <a:solidFill>
                  <a:srgbClr val="000000"/>
                </a:solidFill>
              </a:rPr>
              <a:t>Χρήση φύλου ιστορικού / αντικειμενικής εξέτασης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30000"/>
            </a:pPr>
            <a:r>
              <a:rPr lang="el-GR" altLang="en-US" sz="2500" smtClean="0">
                <a:solidFill>
                  <a:srgbClr val="000000"/>
                </a:solidFill>
              </a:rPr>
              <a:t>Διακοπή όσων φαρμάκων είναι δυνατόν για να αποκλειστεί ο φαρμακευτικός πυρετός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30000"/>
            </a:pPr>
            <a:r>
              <a:rPr lang="el-GR" altLang="en-US" sz="2500" smtClean="0">
                <a:solidFill>
                  <a:srgbClr val="000000"/>
                </a:solidFill>
              </a:rPr>
              <a:t>Σε ασθενείς χωρίς παθολογικά κλινικά ή εργαστηριακά ευρήματα πρέπει να αποκλεισθεί ο προκλητός πυρετός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30000"/>
            </a:pPr>
            <a:r>
              <a:rPr lang="el-GR" altLang="en-US" sz="2500" smtClean="0">
                <a:solidFill>
                  <a:srgbClr val="000000"/>
                </a:solidFill>
              </a:rPr>
              <a:t>Ο αρχικός έλεγχος μπορεί να αποκαλύψει πιθανά διαγνωστικά στοιχεία (</a:t>
            </a:r>
            <a:r>
              <a:rPr lang="en-US" altLang="en-US" sz="2500" smtClean="0">
                <a:solidFill>
                  <a:srgbClr val="000000"/>
                </a:solidFill>
              </a:rPr>
              <a:t>potential diagnostic clues – PDCs)</a:t>
            </a:r>
          </a:p>
          <a:p>
            <a:pPr>
              <a:lnSpc>
                <a:spcPct val="80000"/>
              </a:lnSpc>
            </a:pPr>
            <a:endParaRPr lang="el-GR" altLang="en-US" sz="2500" smtClean="0"/>
          </a:p>
        </p:txBody>
      </p:sp>
    </p:spTree>
    <p:extLst>
      <p:ext uri="{BB962C8B-B14F-4D97-AF65-F5344CB8AC3E}">
        <p14:creationId xmlns:p14="http://schemas.microsoft.com/office/powerpoint/2010/main" xmlns="" val="6683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Ιστορικό σε </a:t>
            </a:r>
            <a:r>
              <a:rPr lang="en-US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FUO</a:t>
            </a:r>
            <a:endParaRPr lang="el-GR" altLang="en-US" b="1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l-GR" altLang="en-US" sz="2400" smtClean="0"/>
              <a:t>Ιδιαίτερη προσοχή σε</a:t>
            </a:r>
          </a:p>
          <a:p>
            <a:pPr lvl="1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Φάρμακα</a:t>
            </a:r>
          </a:p>
          <a:p>
            <a:pPr lvl="1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Ταξίδια</a:t>
            </a:r>
          </a:p>
          <a:p>
            <a:pPr lvl="1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Επαφή με κατοικίδια ή άλλα ζώα</a:t>
            </a:r>
          </a:p>
          <a:p>
            <a:pPr lvl="1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Επαγγελματική έκθεση</a:t>
            </a:r>
          </a:p>
          <a:p>
            <a:pPr lvl="1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l-GR" altLang="en-US" sz="2000" dirty="0" smtClean="0"/>
              <a:t>Οικογενειακό ιστορικό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l-GR" altLang="en-US" sz="2400" dirty="0" smtClean="0"/>
              <a:t>Σχολαστική ανασκόπηση συστημάτων για την ανεύρεση ενοχλημάτων που εντοπίζονται σε ένα σύστημα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l-GR" altLang="en-US" sz="2400" dirty="0" smtClean="0"/>
              <a:t>Μορφή πυρετού: βοηθάει μόνο στην περίπτωση της ελονοσίας</a:t>
            </a:r>
            <a:r>
              <a:rPr lang="en-US" altLang="en-US" sz="2400" dirty="0" smtClean="0"/>
              <a:t> (</a:t>
            </a:r>
            <a:r>
              <a:rPr lang="el-GR" altLang="en-US" sz="2400" dirty="0" smtClean="0"/>
              <a:t>τριταίος, τεταρταίος), της κυκλικής ουδετεροπενίας (ανά 21 ημέρες) και πιθανώς στην περίπτωση της ν. </a:t>
            </a:r>
            <a:r>
              <a:rPr lang="en-US" altLang="en-US" sz="2400" dirty="0" smtClean="0"/>
              <a:t>Hodgkin (</a:t>
            </a:r>
            <a:r>
              <a:rPr lang="en-US" altLang="en-US" sz="2400" dirty="0" err="1" smtClean="0"/>
              <a:t>Pel-Ebstein</a:t>
            </a:r>
            <a:r>
              <a:rPr lang="en-US" altLang="en-US" sz="2400" dirty="0" smtClean="0"/>
              <a:t>).</a:t>
            </a:r>
            <a:endParaRPr lang="el-G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53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Κλινική εξέταση σε </a:t>
            </a:r>
            <a:r>
              <a:rPr lang="en-US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FUO</a:t>
            </a:r>
            <a:endParaRPr lang="el-GR" altLang="en-US" b="1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FF0000"/>
              </a:buClr>
              <a:defRPr/>
            </a:pPr>
            <a:r>
              <a:rPr lang="el-GR" altLang="en-US" sz="2167" smtClean="0"/>
              <a:t>Πρέπει να είναι πλήρης και να επαναλαμβάνεται σε τακτική βάση μέχρι να τεθεί η διάγνωση.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FF0000"/>
              </a:buClr>
              <a:defRPr/>
            </a:pPr>
            <a:r>
              <a:rPr lang="el-GR" altLang="en-US" sz="2167" smtClean="0"/>
              <a:t>Καθημερινή εξέταση του δέρματος, των νυχιών, των λεμφαδένων, της κοιλιάς και της καρδιάς.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FF0000"/>
              </a:buClr>
              <a:defRPr/>
            </a:pPr>
            <a:r>
              <a:rPr lang="el-GR" altLang="en-US" sz="2167" smtClean="0"/>
              <a:t>Τα εξανθήματα είναι σημαντικά ιδιαίτερα της ν. </a:t>
            </a:r>
            <a:r>
              <a:rPr lang="en-US" altLang="en-US" sz="2167" smtClean="0"/>
              <a:t>Still </a:t>
            </a:r>
            <a:r>
              <a:rPr lang="el-GR" altLang="en-US" sz="2167" smtClean="0"/>
              <a:t>των ενηλίκων που είναι παροδικά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FF0000"/>
              </a:buClr>
              <a:defRPr/>
            </a:pPr>
            <a:r>
              <a:rPr lang="el-GR" altLang="en-US" sz="2167" smtClean="0"/>
              <a:t>Η εξέταση των ματιών μπορεί να αποκαλύψει πρόπτωση, επιπεφυκίτιδα, ξηροφθαλμία, ραγοειδίτιδα.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FF0000"/>
              </a:buClr>
              <a:defRPr/>
            </a:pPr>
            <a:r>
              <a:rPr lang="el-GR" altLang="en-US" sz="2167" smtClean="0"/>
              <a:t>Δεν πρέπει να ξεχνιέται η εξέταση των όρχεων και του προστάτη και των κροταφικών αρτηριών.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FF0000"/>
              </a:buClr>
              <a:defRPr/>
            </a:pPr>
            <a:r>
              <a:rPr lang="el-GR" altLang="en-US" sz="2167" smtClean="0"/>
              <a:t>Πρέπει να γίνεται πάντα έλεγχος για τυχόν αποστήματα</a:t>
            </a:r>
          </a:p>
        </p:txBody>
      </p:sp>
    </p:spTree>
    <p:extLst>
      <p:ext uri="{BB962C8B-B14F-4D97-AF65-F5344CB8AC3E}">
        <p14:creationId xmlns:p14="http://schemas.microsoft.com/office/powerpoint/2010/main" xmlns="" val="31088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0844" y="1015576"/>
          <a:ext cx="8229601" cy="439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2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2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BODY SITE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PHYSICAL FINDING</a:t>
                      </a:r>
                      <a:endParaRPr lang="el-G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DIAGNOSIS</a:t>
                      </a:r>
                      <a:endParaRPr lang="el-G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Head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Sinus tenderness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Sinusitis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Temporal artery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Nodules, reduced pulsations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Temporal arteritis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Oropharynx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Ulceration; tender tooth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Disseminated histoplasmosis, periapical abscess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Fundi or conjunctivae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Choroid tubercle, petechiae, Roth’s spot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Disseminated </a:t>
                      </a:r>
                      <a:r>
                        <a:rPr lang="en-GB" sz="1400" dirty="0" err="1" smtClean="0">
                          <a:effectLst/>
                        </a:rPr>
                        <a:t>granulomatosis</a:t>
                      </a:r>
                      <a:r>
                        <a:rPr lang="en-GB" sz="1400" dirty="0" smtClean="0">
                          <a:effectLst/>
                        </a:rPr>
                        <a:t>*, </a:t>
                      </a:r>
                      <a:r>
                        <a:rPr lang="en-GB" sz="1400" dirty="0">
                          <a:effectLst/>
                        </a:rPr>
                        <a:t>endocarditis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Thyroid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Enlargement, tenderness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Thyroiditis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Heart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Murmur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Infective or </a:t>
                      </a:r>
                      <a:r>
                        <a:rPr lang="en-GB" sz="1400" dirty="0" err="1">
                          <a:effectLst/>
                        </a:rPr>
                        <a:t>marantic</a:t>
                      </a:r>
                      <a:r>
                        <a:rPr lang="en-GB" sz="1400" dirty="0">
                          <a:effectLst/>
                        </a:rPr>
                        <a:t> endocarditis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Abdomen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Enlarged iliac crest lymph nodes, splenomegaly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Lymphoma,† endocarditis, disseminated </a:t>
                      </a:r>
                      <a:r>
                        <a:rPr lang="en-GB" sz="1400" dirty="0" err="1">
                          <a:effectLst/>
                        </a:rPr>
                        <a:t>granulomatosis</a:t>
                      </a:r>
                      <a:r>
                        <a:rPr lang="en-GB" sz="1400" dirty="0">
                          <a:effectLst/>
                        </a:rPr>
                        <a:t>*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Rectum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Perirectal fluctuance, tenderness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Abscess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Prostatic tenderness, fluctuance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Abscess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Genitalia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Testicular nodule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Periarteritis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nodosa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Epididymal nodule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Disseminated </a:t>
                      </a:r>
                      <a:r>
                        <a:rPr lang="en-GB" sz="1400" dirty="0" err="1">
                          <a:effectLst/>
                        </a:rPr>
                        <a:t>granulomatosis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Lower extremities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Deep venous tenderness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Thrombosis or thrombophlebitis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Skin and nails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Petechiae, splinter hemorrhages, subcutaneous nodules, clubbing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</a:rPr>
                        <a:t>Vasculitis</a:t>
                      </a:r>
                      <a:r>
                        <a:rPr lang="el-GR" sz="1400" dirty="0">
                          <a:effectLst/>
                        </a:rPr>
                        <a:t>, endocarditis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7504" y="337220"/>
          <a:ext cx="8229601" cy="65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 of Subtle Physical Findings Having Special Significance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Patients with Fever of Unknown Origin</a:t>
                      </a:r>
                      <a:endParaRPr lang="el-G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07" marR="5340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371273"/>
            <a:ext cx="9144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GB" sz="1400" i="1" dirty="0">
                <a:solidFill>
                  <a:srgbClr val="FF0000"/>
                </a:solidFill>
                <a:latin typeface="+mj-lt"/>
              </a:rPr>
              <a:t>Principles &amp; Practice of Infectious Diseases</a:t>
            </a:r>
            <a:r>
              <a:rPr lang="el-GR" sz="1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400" i="1" dirty="0" smtClean="0">
                <a:solidFill>
                  <a:srgbClr val="FF0000"/>
                </a:solidFill>
                <a:latin typeface="+mj-lt"/>
              </a:rPr>
              <a:t>8</a:t>
            </a:r>
            <a:r>
              <a:rPr lang="en-GB" sz="1400" i="1" baseline="30000" dirty="0" smtClean="0">
                <a:solidFill>
                  <a:srgbClr val="FF0000"/>
                </a:solidFill>
                <a:latin typeface="+mj-lt"/>
              </a:rPr>
              <a:t>th</a:t>
            </a:r>
            <a:r>
              <a:rPr lang="en-GB" sz="14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l-GR" sz="1400" i="1" dirty="0" err="1">
                <a:solidFill>
                  <a:srgbClr val="FF0000"/>
                </a:solidFill>
                <a:latin typeface="+mj-lt"/>
              </a:rPr>
              <a:t>ed</a:t>
            </a:r>
            <a:r>
              <a:rPr lang="el-GR" sz="1400" i="1" dirty="0">
                <a:solidFill>
                  <a:srgbClr val="FF0000"/>
                </a:solidFill>
                <a:latin typeface="+mj-lt"/>
              </a:rPr>
              <a:t>; </a:t>
            </a:r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2015</a:t>
            </a:r>
            <a:r>
              <a:rPr lang="el-GR" sz="1400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en-GB" sz="1400" dirty="0" smtClean="0">
                <a:solidFill>
                  <a:srgbClr val="FF0000"/>
                </a:solidFill>
                <a:latin typeface="+mj-lt"/>
              </a:rPr>
              <a:t>56:728</a:t>
            </a:r>
            <a:r>
              <a:rPr lang="el-GR" sz="1400" dirty="0" smtClean="0">
                <a:solidFill>
                  <a:srgbClr val="FF0000"/>
                </a:solidFill>
                <a:latin typeface="+mj-lt"/>
              </a:rPr>
              <a:t> </a:t>
            </a:r>
            <a:endParaRPr lang="el-GR" sz="1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4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>
                <a:solidFill>
                  <a:srgbClr val="000090"/>
                </a:solidFill>
              </a:rPr>
              <a:t>Πιθανά διαγνωστικά στοιχεία</a:t>
            </a:r>
            <a:r>
              <a:rPr lang="en-GB" altLang="en-US" smtClean="0">
                <a:solidFill>
                  <a:srgbClr val="000090"/>
                </a:solidFill>
              </a:rPr>
              <a:t>*</a:t>
            </a:r>
            <a:endParaRPr lang="el-GR" altLang="en-US" smtClean="0">
              <a:solidFill>
                <a:srgbClr val="00009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200" tIns="38100" rIns="76200" bIns="3810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l-GR" altLang="en-US" smtClean="0"/>
              <a:t>Κάθε κλινικό σημείο ή σύμπτωμα ή εργαστηριακό εύρημα το οποίο μπορεί να υποδεικνύει τη διάγνωση.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Μπορούν να χρησιμοποιηθούν σαν οδηγοί για το πρώτο στάδιο της διερεύνησης.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Σε μια προοπτική μελέτη του </a:t>
            </a:r>
            <a:r>
              <a:rPr lang="en-US" altLang="en-US" smtClean="0"/>
              <a:t>FUO </a:t>
            </a:r>
            <a:r>
              <a:rPr lang="el-GR" altLang="en-US" smtClean="0"/>
              <a:t>το 97% των ασθενών εμφάνιζε ένα ή περισσότερα </a:t>
            </a:r>
            <a:r>
              <a:rPr lang="en-US" altLang="en-US" smtClean="0"/>
              <a:t>PDCs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mtClean="0">
                <a:solidFill>
                  <a:srgbClr val="99FF33"/>
                </a:solidFill>
              </a:rPr>
              <a:t>		</a:t>
            </a:r>
            <a:r>
              <a:rPr lang="el-GR" altLang="en-US" b="1" smtClean="0">
                <a:solidFill>
                  <a:srgbClr val="FF0000"/>
                </a:solidFill>
              </a:rPr>
              <a:t>* </a:t>
            </a:r>
            <a:r>
              <a:rPr lang="en-GB" altLang="en-US" b="1" smtClean="0">
                <a:solidFill>
                  <a:srgbClr val="FF0000"/>
                </a:solidFill>
              </a:rPr>
              <a:t>Potential diagnostic clues (PDCs)</a:t>
            </a:r>
            <a:endParaRPr lang="el-GR" altLang="en-US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4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8484462"/>
              </p:ext>
            </p:extLst>
          </p:nvPr>
        </p:nvGraphicFramePr>
        <p:xfrm>
          <a:off x="755576" y="492918"/>
          <a:ext cx="7187952" cy="4790471"/>
        </p:xfrm>
        <a:graphic>
          <a:graphicData uri="http://schemas.openxmlformats.org/presentationml/2006/ole">
            <p:oleObj spid="_x0000_s5138" name="Φωτογραφία του Photo Editor" r:id="rId3" imgW="7144747" imgH="4761905" progId="">
              <p:embed/>
            </p:oleObj>
          </a:graphicData>
        </a:graphic>
      </p:graphicFrame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92200" y="5410200"/>
            <a:ext cx="27019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5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Disseminated Histoplasmosis</a:t>
            </a:r>
            <a:endParaRPr lang="el-GR" altLang="en-US" sz="15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6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lin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196"/>
            <a:ext cx="6978352" cy="52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39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Πυρετός αγνώστου αιτιολογίας</a:t>
            </a:r>
            <a:br>
              <a:rPr lang="el-GR" sz="3200" dirty="0" smtClean="0"/>
            </a:br>
            <a:r>
              <a:rPr lang="el-GR" sz="3200" dirty="0" smtClean="0"/>
              <a:t>Περαιτέρω ορισμοί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8608106"/>
              </p:ext>
            </p:extLst>
          </p:nvPr>
        </p:nvGraphicFramePr>
        <p:xfrm>
          <a:off x="457200" y="1201316"/>
          <a:ext cx="83632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6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906463" y="176213"/>
            <a:ext cx="7326312" cy="952500"/>
          </a:xfrm>
        </p:spPr>
        <p:txBody>
          <a:bodyPr/>
          <a:lstStyle/>
          <a:p>
            <a:r>
              <a:rPr lang="el-GR" altLang="en-US" smtClean="0"/>
              <a:t>Προτεινόμενος αλγόριθμος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3251200" y="996950"/>
            <a:ext cx="2581275" cy="6365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Αρχική προσέγγιση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Αναζήτηση </a:t>
            </a:r>
            <a:r>
              <a:rPr lang="en-US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PDCs</a:t>
            </a:r>
            <a:endParaRPr lang="el-GR" altLang="en-US" sz="1667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5202238" y="2462213"/>
            <a:ext cx="1858962" cy="539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PDCs</a:t>
            </a:r>
            <a:r>
              <a:rPr lang="el-GR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(-)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573213" y="2462213"/>
            <a:ext cx="1860550" cy="539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PDCs</a:t>
            </a:r>
            <a:r>
              <a:rPr lang="el-GR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(+)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1331913" y="3397250"/>
            <a:ext cx="2339975" cy="10207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Διερεύνηση ανάλογα με τα </a:t>
            </a:r>
            <a:r>
              <a:rPr lang="en-US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PDCs</a:t>
            </a:r>
            <a:endParaRPr lang="el-GR" altLang="en-US" sz="1667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4632325" y="3546475"/>
            <a:ext cx="3000375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Διαγνωστικές εξετάσεις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φάσης 1</a:t>
            </a: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4632325" y="4716463"/>
            <a:ext cx="3000375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Διαγνωστικές εξετάσεις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φάσης 2</a:t>
            </a:r>
          </a:p>
        </p:txBody>
      </p:sp>
      <p:sp>
        <p:nvSpPr>
          <p:cNvPr id="194572" name="Oval 12"/>
          <p:cNvSpPr>
            <a:spLocks noChangeArrowheads="1"/>
          </p:cNvSpPr>
          <p:nvPr/>
        </p:nvSpPr>
        <p:spPr bwMode="auto">
          <a:xfrm>
            <a:off x="1512888" y="4841875"/>
            <a:ext cx="1979612" cy="4778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1667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Διάγνωση</a:t>
            </a:r>
          </a:p>
        </p:txBody>
      </p:sp>
      <p:cxnSp>
        <p:nvCxnSpPr>
          <p:cNvPr id="56330" name="AutoShape 13"/>
          <p:cNvCxnSpPr>
            <a:cxnSpLocks noChangeShapeType="1"/>
          </p:cNvCxnSpPr>
          <p:nvPr/>
        </p:nvCxnSpPr>
        <p:spPr bwMode="auto">
          <a:xfrm rot="5400000">
            <a:off x="3109119" y="1027907"/>
            <a:ext cx="828675" cy="2039937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1" name="AutoShape 14"/>
          <p:cNvCxnSpPr>
            <a:cxnSpLocks noChangeShapeType="1"/>
          </p:cNvCxnSpPr>
          <p:nvPr/>
        </p:nvCxnSpPr>
        <p:spPr bwMode="auto">
          <a:xfrm rot="16200000" flipH="1">
            <a:off x="4923631" y="1253332"/>
            <a:ext cx="828675" cy="158908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2" name="AutoShape 15"/>
          <p:cNvCxnSpPr>
            <a:cxnSpLocks noChangeShapeType="1"/>
          </p:cNvCxnSpPr>
          <p:nvPr/>
        </p:nvCxnSpPr>
        <p:spPr bwMode="auto">
          <a:xfrm flipH="1">
            <a:off x="2503488" y="3001963"/>
            <a:ext cx="0" cy="3952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3" name="AutoShape 16"/>
          <p:cNvCxnSpPr>
            <a:cxnSpLocks noChangeShapeType="1"/>
          </p:cNvCxnSpPr>
          <p:nvPr/>
        </p:nvCxnSpPr>
        <p:spPr bwMode="auto">
          <a:xfrm>
            <a:off x="2503488" y="4418013"/>
            <a:ext cx="0" cy="4238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4" name="AutoShape 17"/>
          <p:cNvCxnSpPr>
            <a:cxnSpLocks noChangeShapeType="1"/>
          </p:cNvCxnSpPr>
          <p:nvPr/>
        </p:nvCxnSpPr>
        <p:spPr bwMode="auto">
          <a:xfrm flipH="1">
            <a:off x="6132513" y="3001963"/>
            <a:ext cx="0" cy="54451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5" name="AutoShape 18"/>
          <p:cNvCxnSpPr>
            <a:cxnSpLocks noChangeShapeType="1"/>
          </p:cNvCxnSpPr>
          <p:nvPr/>
        </p:nvCxnSpPr>
        <p:spPr bwMode="auto">
          <a:xfrm>
            <a:off x="6132513" y="4267200"/>
            <a:ext cx="0" cy="4492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6" name="AutoShape 19"/>
          <p:cNvCxnSpPr>
            <a:cxnSpLocks noChangeShapeType="1"/>
          </p:cNvCxnSpPr>
          <p:nvPr/>
        </p:nvCxnSpPr>
        <p:spPr bwMode="auto">
          <a:xfrm>
            <a:off x="3671888" y="3908425"/>
            <a:ext cx="960437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7" name="AutoShape 20"/>
          <p:cNvCxnSpPr>
            <a:cxnSpLocks noChangeShapeType="1"/>
          </p:cNvCxnSpPr>
          <p:nvPr/>
        </p:nvCxnSpPr>
        <p:spPr bwMode="auto">
          <a:xfrm flipH="1">
            <a:off x="3492500" y="5076825"/>
            <a:ext cx="1139825" cy="47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7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196"/>
            <a:ext cx="7643192" cy="952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/>
              <a:t>Διαγνωστικές δοκιμασίες που </a:t>
            </a:r>
            <a:r>
              <a:rPr lang="el-GR" sz="3200" dirty="0" smtClean="0"/>
              <a:t>εφαρμόστηκαν</a:t>
            </a:r>
            <a:r>
              <a:rPr lang="en-US" sz="3200" dirty="0" smtClean="0"/>
              <a:t> </a:t>
            </a:r>
            <a:r>
              <a:rPr lang="el-GR" sz="3200" dirty="0" smtClean="0"/>
              <a:t>σε </a:t>
            </a:r>
            <a:r>
              <a:rPr lang="el-GR" sz="3200" dirty="0"/>
              <a:t>όλους τους ασθενείς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mtClean="0"/>
              <a:t>ΤΚΕ</a:t>
            </a:r>
          </a:p>
          <a:p>
            <a:r>
              <a:rPr lang="el-GR" altLang="en-US" smtClean="0"/>
              <a:t>Γενική αίματος</a:t>
            </a:r>
          </a:p>
          <a:p>
            <a:r>
              <a:rPr lang="el-GR" altLang="en-US" smtClean="0"/>
              <a:t>Πλήρης βιοχημικός έλεγχος</a:t>
            </a:r>
          </a:p>
          <a:p>
            <a:r>
              <a:rPr lang="el-GR" altLang="en-US" smtClean="0"/>
              <a:t>Λευκωματίνη/σφαιρίνες</a:t>
            </a:r>
          </a:p>
          <a:p>
            <a:r>
              <a:rPr lang="el-GR" altLang="en-US" smtClean="0"/>
              <a:t>Ρευματοειδής παράγων</a:t>
            </a:r>
          </a:p>
          <a:p>
            <a:r>
              <a:rPr lang="el-GR" altLang="en-US" smtClean="0"/>
              <a:t>Γενική ούρων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sz="half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200" tIns="38100" rIns="76200" bIns="3810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altLang="en-US" smtClean="0"/>
              <a:t>Hb</a:t>
            </a:r>
            <a:r>
              <a:rPr lang="el-GR" altLang="en-US" smtClean="0"/>
              <a:t> κοπράνων</a:t>
            </a:r>
          </a:p>
          <a:p>
            <a:r>
              <a:rPr lang="el-GR" altLang="en-US" smtClean="0"/>
              <a:t>Φυματινοαντίδραση</a:t>
            </a:r>
          </a:p>
          <a:p>
            <a:r>
              <a:rPr lang="el-GR" altLang="en-US" smtClean="0"/>
              <a:t>Καλλιέργειες αίματος</a:t>
            </a:r>
          </a:p>
          <a:p>
            <a:r>
              <a:rPr lang="el-GR" altLang="en-US" smtClean="0"/>
              <a:t>Καλλιέργειες ούρων, κοπράνων και πτυέλων όταν ενδείκνυται</a:t>
            </a:r>
          </a:p>
          <a:p>
            <a:r>
              <a:rPr lang="el-GR" altLang="en-US" smtClean="0"/>
              <a:t>Ακτινογραφία θώρακος</a:t>
            </a:r>
          </a:p>
          <a:p>
            <a:r>
              <a:rPr lang="el-GR" altLang="en-US" smtClean="0"/>
              <a:t>Υπερηχογράφημα άνω κοιλίας</a:t>
            </a:r>
          </a:p>
        </p:txBody>
      </p:sp>
    </p:spTree>
    <p:extLst>
      <p:ext uri="{BB962C8B-B14F-4D97-AF65-F5344CB8AC3E}">
        <p14:creationId xmlns:p14="http://schemas.microsoft.com/office/powerpoint/2010/main" xmlns="" val="24091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 anchor="ctr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/>
              <a:t>Διαγνωστικές δοκιμασίες φάσης 1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sz="half" idx="1"/>
          </p:nvPr>
        </p:nvSpPr>
        <p:spPr bwMode="auto"/>
        <p:txBody>
          <a:bodyPr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5000"/>
              </a:lnSpc>
            </a:pPr>
            <a:r>
              <a:rPr lang="el-GR" altLang="en-US" sz="2000" dirty="0" smtClean="0"/>
              <a:t>Μέτρηση θερμοκρασίας υπό παρακολούθηση</a:t>
            </a:r>
          </a:p>
          <a:p>
            <a:pPr>
              <a:lnSpc>
                <a:spcPct val="75000"/>
              </a:lnSpc>
            </a:pPr>
            <a:r>
              <a:rPr lang="el-GR" altLang="en-US" sz="2000" dirty="0" smtClean="0"/>
              <a:t>Βυθοσκόπηση από οφθαλμίατρο</a:t>
            </a:r>
          </a:p>
          <a:p>
            <a:pPr>
              <a:lnSpc>
                <a:spcPct val="75000"/>
              </a:lnSpc>
            </a:pPr>
            <a:r>
              <a:rPr lang="en-US" altLang="en-US" sz="2000" dirty="0" smtClean="0"/>
              <a:t>FT4, TSH</a:t>
            </a:r>
          </a:p>
          <a:p>
            <a:pPr>
              <a:lnSpc>
                <a:spcPct val="75000"/>
              </a:lnSpc>
            </a:pPr>
            <a:r>
              <a:rPr lang="en-US" altLang="en-US" sz="2000" dirty="0" smtClean="0"/>
              <a:t>ANCA, anti-dsDNA, ASO, </a:t>
            </a:r>
            <a:r>
              <a:rPr lang="el-GR" altLang="en-US" sz="2000" dirty="0" smtClean="0"/>
              <a:t>κρυοσφαιρίνες, </a:t>
            </a:r>
            <a:endParaRPr lang="en-US" altLang="en-US" sz="2000" dirty="0" smtClean="0"/>
          </a:p>
          <a:p>
            <a:pPr>
              <a:lnSpc>
                <a:spcPct val="75000"/>
              </a:lnSpc>
            </a:pPr>
            <a:r>
              <a:rPr lang="en-US" altLang="en-US" sz="2000" dirty="0" smtClean="0"/>
              <a:t>C3, C4, CH50</a:t>
            </a:r>
          </a:p>
          <a:p>
            <a:pPr>
              <a:lnSpc>
                <a:spcPct val="75000"/>
              </a:lnSpc>
            </a:pPr>
            <a:r>
              <a:rPr lang="el-GR" altLang="en-US" sz="2000" dirty="0" smtClean="0"/>
              <a:t>Ορολογικές δοκιμασίες για </a:t>
            </a:r>
            <a:r>
              <a:rPr lang="en-US" altLang="en-US" sz="2000" dirty="0" smtClean="0"/>
              <a:t>CMV, EBV, Mycoplasma, </a:t>
            </a:r>
            <a:r>
              <a:rPr lang="en-US" altLang="en-US" sz="2000" dirty="0" err="1" smtClean="0"/>
              <a:t>Brucella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Toxoplasma,Borrelia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Coxiella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Treponema</a:t>
            </a:r>
            <a:r>
              <a:rPr lang="en-US" altLang="en-US" sz="2000" dirty="0" smtClean="0"/>
              <a:t>, Yersinia.</a:t>
            </a:r>
          </a:p>
          <a:p>
            <a:pPr>
              <a:lnSpc>
                <a:spcPct val="75000"/>
              </a:lnSpc>
            </a:pPr>
            <a:endParaRPr lang="el-GR" altLang="en-US" sz="2000" dirty="0" smtClean="0"/>
          </a:p>
        </p:txBody>
      </p:sp>
      <p:sp>
        <p:nvSpPr>
          <p:cNvPr id="58372" name="Rectangle 7"/>
          <p:cNvSpPr>
            <a:spLocks noGrp="1" noChangeArrowheads="1"/>
          </p:cNvSpPr>
          <p:nvPr>
            <p:ph sz="half" idx="13"/>
          </p:nvPr>
        </p:nvSpPr>
        <p:spPr bwMode="auto"/>
        <p:txBody>
          <a:bodyPr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5000"/>
              </a:lnSpc>
            </a:pPr>
            <a:r>
              <a:rPr lang="el-GR" altLang="en-US" sz="2000" dirty="0" smtClean="0"/>
              <a:t>Επώαση καλλιεργειών αίματος για &gt;εβδομάδα</a:t>
            </a:r>
          </a:p>
          <a:p>
            <a:pPr>
              <a:lnSpc>
                <a:spcPct val="75000"/>
              </a:lnSpc>
            </a:pPr>
            <a:r>
              <a:rPr lang="el-GR" altLang="en-US" sz="2000" dirty="0" smtClean="0"/>
              <a:t>Καλλιέργειες αίματος, γαστρικού και ούρων για φυματίωση</a:t>
            </a:r>
          </a:p>
          <a:p>
            <a:pPr>
              <a:lnSpc>
                <a:spcPct val="75000"/>
              </a:lnSpc>
            </a:pPr>
            <a:r>
              <a:rPr lang="el-GR" altLang="en-US" sz="2000" dirty="0" smtClean="0"/>
              <a:t>Παρασιτολογική κοπράνων</a:t>
            </a:r>
          </a:p>
          <a:p>
            <a:pPr>
              <a:lnSpc>
                <a:spcPct val="75000"/>
              </a:lnSpc>
            </a:pPr>
            <a:r>
              <a:rPr lang="el-GR" altLang="en-US" sz="2000" dirty="0" smtClean="0"/>
              <a:t>Καλλιέργειες μυελού για Μ</a:t>
            </a:r>
            <a:r>
              <a:rPr lang="en-US" altLang="en-US" sz="2000" dirty="0" err="1" smtClean="0"/>
              <a:t>ycobacteria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Brucella</a:t>
            </a:r>
            <a:r>
              <a:rPr lang="en-US" altLang="en-US" sz="2000" dirty="0" smtClean="0"/>
              <a:t>, Yersinia</a:t>
            </a:r>
          </a:p>
          <a:p>
            <a:pPr>
              <a:lnSpc>
                <a:spcPct val="75000"/>
              </a:lnSpc>
            </a:pPr>
            <a:r>
              <a:rPr lang="el-GR" altLang="en-US" sz="2000" dirty="0" smtClean="0"/>
              <a:t>Σπινθηρογράφημα με </a:t>
            </a:r>
            <a:r>
              <a:rPr lang="en-US" altLang="en-US" sz="2000" dirty="0" smtClean="0"/>
              <a:t>In-111-IgG</a:t>
            </a:r>
          </a:p>
          <a:p>
            <a:pPr>
              <a:lnSpc>
                <a:spcPct val="75000"/>
              </a:lnSpc>
            </a:pPr>
            <a:r>
              <a:rPr lang="el-GR" altLang="en-US" sz="2000" dirty="0" smtClean="0"/>
              <a:t>Ακτινογραφίες παραρρινίων, γνάθων</a:t>
            </a:r>
          </a:p>
          <a:p>
            <a:pPr>
              <a:lnSpc>
                <a:spcPct val="75000"/>
              </a:lnSpc>
            </a:pPr>
            <a:r>
              <a:rPr lang="el-GR" altLang="en-US" sz="2000" dirty="0" smtClean="0"/>
              <a:t>Υπερηχογράφημα πυέλου</a:t>
            </a:r>
          </a:p>
        </p:txBody>
      </p:sp>
    </p:spTree>
    <p:extLst>
      <p:ext uri="{BB962C8B-B14F-4D97-AF65-F5344CB8AC3E}">
        <p14:creationId xmlns:p14="http://schemas.microsoft.com/office/powerpoint/2010/main" xmlns="" val="33608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ctr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/>
              <a:t>Διαγνωστικές δοκιμασίες φάσης 2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z="2000" smtClean="0"/>
              <a:t>Ορολογικός έλεγχος για </a:t>
            </a:r>
            <a:r>
              <a:rPr lang="en-US" altLang="en-US" sz="2000" smtClean="0"/>
              <a:t>HBV</a:t>
            </a:r>
            <a:endParaRPr lang="el-GR" altLang="en-US" sz="2000" smtClean="0"/>
          </a:p>
          <a:p>
            <a:r>
              <a:rPr lang="el-GR" altLang="en-US" sz="2000" smtClean="0"/>
              <a:t>Δοκιμασίες ανεργίας</a:t>
            </a:r>
          </a:p>
          <a:p>
            <a:r>
              <a:rPr lang="el-GR" altLang="en-US" sz="2000" smtClean="0"/>
              <a:t>Επανάληψη Α/α θώρακος</a:t>
            </a:r>
          </a:p>
          <a:p>
            <a:r>
              <a:rPr lang="en-US" altLang="en-US" sz="2000" smtClean="0"/>
              <a:t>IgD </a:t>
            </a:r>
            <a:r>
              <a:rPr lang="el-GR" altLang="en-US" sz="2000" smtClean="0"/>
              <a:t>ορού</a:t>
            </a:r>
            <a:endParaRPr lang="en-US" altLang="en-US" sz="2000" smtClean="0"/>
          </a:p>
          <a:p>
            <a:r>
              <a:rPr lang="el-GR" altLang="en-US" sz="2000" smtClean="0"/>
              <a:t>Βιοψία ήπατος και καλλιέργεια για</a:t>
            </a:r>
            <a:r>
              <a:rPr lang="en-US" altLang="en-US" sz="2000" smtClean="0"/>
              <a:t> </a:t>
            </a:r>
            <a:r>
              <a:rPr lang="el-GR" altLang="en-US" sz="2000" smtClean="0"/>
              <a:t>κοινά βακτήρια, μύκητες και </a:t>
            </a:r>
            <a:r>
              <a:rPr lang="en-US" altLang="en-US" sz="2000" smtClean="0"/>
              <a:t>Mycobacteria</a:t>
            </a:r>
            <a:endParaRPr lang="el-GR" altLang="en-US" sz="2000" smtClean="0"/>
          </a:p>
        </p:txBody>
      </p:sp>
      <p:sp>
        <p:nvSpPr>
          <p:cNvPr id="59396" name="Rectangle 5"/>
          <p:cNvSpPr>
            <a:spLocks noGrp="1" noChangeArrowheads="1"/>
          </p:cNvSpPr>
          <p:nvPr>
            <p:ph sz="half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z="2000" smtClean="0"/>
              <a:t>Οστεομυελική βιοψία και καλλιέργεια για Μ</a:t>
            </a:r>
            <a:r>
              <a:rPr lang="en-US" altLang="en-US" sz="2000" smtClean="0"/>
              <a:t>ycobacteria, Brucella</a:t>
            </a:r>
            <a:endParaRPr lang="el-GR" altLang="en-US" sz="2000" smtClean="0"/>
          </a:p>
          <a:p>
            <a:r>
              <a:rPr lang="el-GR" altLang="en-US" sz="2000" smtClean="0"/>
              <a:t>Υπερηχοκαρδιογράφημα</a:t>
            </a:r>
          </a:p>
          <a:p>
            <a:r>
              <a:rPr lang="en-US" altLang="en-US" sz="2000" smtClean="0"/>
              <a:t>CT</a:t>
            </a:r>
            <a:r>
              <a:rPr lang="el-GR" altLang="en-US" sz="2000" smtClean="0"/>
              <a:t> θώρακος και κοιλίας</a:t>
            </a:r>
          </a:p>
          <a:p>
            <a:r>
              <a:rPr lang="el-GR" altLang="en-US" sz="2000" smtClean="0"/>
              <a:t>Βιοψία κροταφικής σε ασθενείς άνω των 55</a:t>
            </a:r>
          </a:p>
          <a:p>
            <a:r>
              <a:rPr lang="el-GR" altLang="en-US" sz="2000" smtClean="0"/>
              <a:t>Βαριούχος υποκλυσμός </a:t>
            </a:r>
          </a:p>
        </p:txBody>
      </p:sp>
    </p:spTree>
    <p:extLst>
      <p:ext uri="{BB962C8B-B14F-4D97-AF65-F5344CB8AC3E}">
        <p14:creationId xmlns:p14="http://schemas.microsoft.com/office/powerpoint/2010/main" xmlns="" val="410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196"/>
            <a:ext cx="7571184" cy="952500"/>
          </a:xfrm>
        </p:spPr>
        <p:txBody>
          <a:bodyPr rtlCol="0" anchor="ctr" anchorCtr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2667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Εξετάσεις για τις οποίες υπάρχουν ενδείξεις ότι είναι χρήσιμες</a:t>
            </a:r>
          </a:p>
        </p:txBody>
      </p:sp>
      <p:sp>
        <p:nvSpPr>
          <p:cNvPr id="12390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defRPr/>
            </a:pPr>
            <a:r>
              <a:rPr lang="en-US" altLang="en-US" sz="2333" dirty="0" smtClean="0"/>
              <a:t>CT </a:t>
            </a:r>
            <a:r>
              <a:rPr lang="el-GR" altLang="en-US" sz="2333" dirty="0" smtClean="0"/>
              <a:t>κοιλίας</a:t>
            </a:r>
          </a:p>
          <a:p>
            <a:pPr>
              <a:buClr>
                <a:srgbClr val="FF0000"/>
              </a:buClr>
              <a:defRPr/>
            </a:pPr>
            <a:r>
              <a:rPr lang="el-GR" altLang="en-US" sz="2333" dirty="0" smtClean="0"/>
              <a:t>Σπινθηρογράφημα με </a:t>
            </a:r>
            <a:r>
              <a:rPr lang="en-US" altLang="en-US" sz="2333" dirty="0" smtClean="0"/>
              <a:t>Ga 67</a:t>
            </a:r>
            <a:endParaRPr lang="el-GR" altLang="en-US" sz="2333" dirty="0" smtClean="0"/>
          </a:p>
          <a:p>
            <a:pPr>
              <a:buClr>
                <a:srgbClr val="FF0000"/>
              </a:buClr>
              <a:defRPr/>
            </a:pPr>
            <a:r>
              <a:rPr lang="el-GR" altLang="en-US" sz="2333" dirty="0" smtClean="0"/>
              <a:t>Έλεγχο για ενδοκαρδίτιδα με διοισοφάγειο </a:t>
            </a:r>
            <a:r>
              <a:rPr lang="en-US" altLang="en-US" sz="2333" dirty="0" smtClean="0"/>
              <a:t>ECHO</a:t>
            </a:r>
            <a:endParaRPr lang="el-GR" altLang="en-US" sz="2333" dirty="0" smtClean="0"/>
          </a:p>
          <a:p>
            <a:pPr>
              <a:buClr>
                <a:srgbClr val="FF0000"/>
              </a:buClr>
              <a:defRPr/>
            </a:pPr>
            <a:r>
              <a:rPr lang="el-GR" altLang="en-US" sz="2333" dirty="0" smtClean="0"/>
              <a:t>Βιοψία ήπατος</a:t>
            </a:r>
          </a:p>
          <a:p>
            <a:pPr>
              <a:buClr>
                <a:srgbClr val="FF0000"/>
              </a:buClr>
              <a:defRPr/>
            </a:pPr>
            <a:r>
              <a:rPr lang="el-GR" altLang="en-US" sz="2333" dirty="0" smtClean="0"/>
              <a:t>Βιοψία κροταφικής</a:t>
            </a:r>
          </a:p>
          <a:p>
            <a:pPr>
              <a:buClr>
                <a:srgbClr val="FF0000"/>
              </a:buClr>
              <a:defRPr/>
            </a:pPr>
            <a:r>
              <a:rPr lang="en-US" altLang="en-US" sz="2333" dirty="0" smtClean="0"/>
              <a:t>Doppler </a:t>
            </a:r>
            <a:r>
              <a:rPr lang="el-GR" altLang="en-US" sz="2333" dirty="0" smtClean="0"/>
              <a:t>κάτω άκρων</a:t>
            </a:r>
          </a:p>
          <a:p>
            <a:pPr>
              <a:buClr>
                <a:srgbClr val="FF0000"/>
              </a:buClr>
              <a:defRPr/>
            </a:pPr>
            <a:r>
              <a:rPr lang="el-GR" altLang="en-US" sz="2333" dirty="0" smtClean="0">
                <a:solidFill>
                  <a:srgbClr val="FF0000"/>
                </a:solidFill>
              </a:rPr>
              <a:t>Οστεομυελική</a:t>
            </a:r>
            <a:r>
              <a:rPr lang="en-US" altLang="en-US" sz="2333" dirty="0" smtClean="0">
                <a:solidFill>
                  <a:srgbClr val="FF0000"/>
                </a:solidFill>
              </a:rPr>
              <a:t> </a:t>
            </a:r>
            <a:r>
              <a:rPr lang="el-GR" altLang="en-US" sz="2333" dirty="0" smtClean="0">
                <a:solidFill>
                  <a:srgbClr val="FF0000"/>
                </a:solidFill>
              </a:rPr>
              <a:t>βιοψία;</a:t>
            </a:r>
          </a:p>
        </p:txBody>
      </p:sp>
    </p:spTree>
    <p:extLst>
      <p:ext uri="{BB962C8B-B14F-4D97-AF65-F5344CB8AC3E}">
        <p14:creationId xmlns:p14="http://schemas.microsoft.com/office/powerpoint/2010/main" xmlns="" val="34797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96838"/>
            <a:ext cx="6477000" cy="952500"/>
          </a:xfrm>
        </p:spPr>
        <p:txBody>
          <a:bodyPr/>
          <a:lstStyle/>
          <a:p>
            <a:r>
              <a:rPr lang="el-GR" altLang="en-US" sz="3000" b="1" smtClean="0">
                <a:solidFill>
                  <a:srgbClr val="000090"/>
                </a:solidFill>
                <a:latin typeface="Calibri" panose="020F0502020204030204" pitchFamily="34" charset="0"/>
              </a:rPr>
              <a:t>Διαγνωστική Αξία Βιοψίας σε 86 Ασθενείς με </a:t>
            </a:r>
            <a:r>
              <a:rPr lang="en-US" altLang="en-US" sz="3000" b="1" smtClean="0">
                <a:solidFill>
                  <a:srgbClr val="000090"/>
                </a:solidFill>
                <a:latin typeface="Calibri" panose="020F0502020204030204" pitchFamily="34" charset="0"/>
              </a:rPr>
              <a:t>FUO</a:t>
            </a:r>
            <a:endParaRPr lang="el-GR" altLang="en-US" sz="3000" b="1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0227" name="Group 3"/>
          <p:cNvGraphicFramePr>
            <a:graphicFrameLocks noGrp="1"/>
          </p:cNvGraphicFramePr>
          <p:nvPr>
            <p:ph type="tbl" idx="1"/>
          </p:nvPr>
        </p:nvGraphicFramePr>
        <p:xfrm>
          <a:off x="1143000" y="1333500"/>
          <a:ext cx="6858000" cy="393065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327015186"/>
                    </a:ext>
                  </a:extLst>
                </a:gridCol>
                <a:gridCol w="2583657">
                  <a:extLst>
                    <a:ext uri="{9D8B030D-6E8A-4147-A177-3AD203B41FA5}">
                      <a16:colId xmlns:a16="http://schemas.microsoft.com/office/drawing/2014/main" xmlns="" val="1395709121"/>
                    </a:ext>
                  </a:extLst>
                </a:gridCol>
                <a:gridCol w="1988343">
                  <a:extLst>
                    <a:ext uri="{9D8B030D-6E8A-4147-A177-3AD203B41FA5}">
                      <a16:colId xmlns:a16="http://schemas.microsoft.com/office/drawing/2014/main" xmlns="" val="958191008"/>
                    </a:ext>
                  </a:extLst>
                </a:gridCol>
              </a:tblGrid>
              <a:tr h="7873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L="76200" marR="76200" marT="38097" marB="380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Νο. Περιπτώσεων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Διαγνωστική (%)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2227377"/>
                  </a:ext>
                </a:extLst>
              </a:tr>
              <a:tr h="628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Οστεομυελική</a:t>
                      </a:r>
                    </a:p>
                  </a:txBody>
                  <a:tcPr marL="76200" marR="76200" marT="38097" marB="380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78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14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3875352"/>
                  </a:ext>
                </a:extLst>
              </a:tr>
              <a:tr h="6297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Ήπαρ</a:t>
                      </a:r>
                    </a:p>
                  </a:txBody>
                  <a:tcPr marL="76200" marR="76200" marT="38097" marB="380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45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13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7981513"/>
                  </a:ext>
                </a:extLst>
              </a:tr>
              <a:tr h="628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Λεμφαδένας</a:t>
                      </a:r>
                    </a:p>
                  </a:txBody>
                  <a:tcPr marL="76200" marR="76200" marT="38097" marB="380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34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35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0399289"/>
                  </a:ext>
                </a:extLst>
              </a:tr>
              <a:tr h="628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l-G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el-GR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Άλλος ιστός</a:t>
                      </a:r>
                      <a:endParaRPr kumimoji="0" lang="el-GR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6200" marR="76200" marT="38097" marB="380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29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38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3092570"/>
                  </a:ext>
                </a:extLst>
              </a:tr>
              <a:tr h="628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    Σύνολο</a:t>
                      </a:r>
                    </a:p>
                  </a:txBody>
                  <a:tcPr marL="76200" marR="76200" marT="38097" marB="380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186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22</a:t>
                      </a:r>
                    </a:p>
                  </a:txBody>
                  <a:tcPr marL="76200" marR="76200" marT="38097" marB="380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5703984"/>
                  </a:ext>
                </a:extLst>
              </a:tr>
            </a:tbl>
          </a:graphicData>
        </a:graphic>
      </p:graphicFrame>
      <p:sp>
        <p:nvSpPr>
          <p:cNvPr id="124960" name="Text Box 33"/>
          <p:cNvSpPr txBox="1">
            <a:spLocks noChangeArrowheads="1"/>
          </p:cNvSpPr>
          <p:nvPr/>
        </p:nvSpPr>
        <p:spPr bwMode="auto">
          <a:xfrm>
            <a:off x="1135063" y="5253038"/>
            <a:ext cx="39862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67" smtClean="0">
                <a:solidFill>
                  <a:srgbClr val="FF6600"/>
                </a:solidFill>
                <a:latin typeface="Calibri" panose="020F0502020204030204" pitchFamily="34" charset="0"/>
              </a:rPr>
              <a:t>Larson EB et al Medicine 1986; 61: 269- 292</a:t>
            </a:r>
            <a:endParaRPr lang="el-GR" altLang="en-US" sz="1667" smtClean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9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500313" y="428625"/>
          <a:ext cx="4143375" cy="4859338"/>
        </p:xfrm>
        <a:graphic>
          <a:graphicData uri="http://schemas.openxmlformats.org/presentationml/2006/ole">
            <p:oleObj spid="_x0000_s6161" name="Φωτογραφία του Photo Editor" r:id="rId3" imgW="4971429" imgH="583011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497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0090"/>
                </a:solidFill>
              </a:rPr>
              <a:t>FDG-PET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33500"/>
            <a:ext cx="4762872" cy="3771636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l-GR" altLang="en-US" dirty="0" smtClean="0"/>
              <a:t>Άνδρας 67 ετών με πυρετό από 3μήνου</a:t>
            </a:r>
          </a:p>
          <a:p>
            <a:pPr>
              <a:buClr>
                <a:srgbClr val="FF0000"/>
              </a:buClr>
              <a:buSzPct val="130000"/>
            </a:pPr>
            <a:endParaRPr lang="el-GR" altLang="en-US" dirty="0" smtClean="0"/>
          </a:p>
          <a:p>
            <a:pPr>
              <a:buClr>
                <a:srgbClr val="FF0000"/>
              </a:buClr>
              <a:buSzPct val="130000"/>
            </a:pPr>
            <a:r>
              <a:rPr lang="el-GR" altLang="en-US" dirty="0" smtClean="0"/>
              <a:t>Αναιμία, δείκτες φλεγμονής αυξημένοι</a:t>
            </a:r>
          </a:p>
          <a:p>
            <a:pPr>
              <a:buClr>
                <a:srgbClr val="FF0000"/>
              </a:buClr>
              <a:buSzPct val="130000"/>
            </a:pPr>
            <a:endParaRPr lang="el-GR" altLang="en-US" dirty="0" smtClean="0"/>
          </a:p>
          <a:p>
            <a:pPr>
              <a:buClr>
                <a:srgbClr val="FF0000"/>
              </a:buClr>
              <a:buSzPct val="130000"/>
            </a:pPr>
            <a:r>
              <a:rPr lang="el-GR" altLang="en-US" dirty="0" smtClean="0"/>
              <a:t>Βιοψία κροταφική αρνητική</a:t>
            </a:r>
          </a:p>
          <a:p>
            <a:pPr>
              <a:buClr>
                <a:srgbClr val="FF0000"/>
              </a:buClr>
              <a:buSzPct val="130000"/>
            </a:pPr>
            <a:endParaRPr lang="en-US" altLang="en-US" dirty="0" smtClean="0"/>
          </a:p>
        </p:txBody>
      </p:sp>
      <p:pic>
        <p:nvPicPr>
          <p:cNvPr id="63492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150" y="2100263"/>
            <a:ext cx="2736850" cy="2468562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682" y="1823378"/>
            <a:ext cx="3630187" cy="32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5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333" smtClean="0"/>
              <a:t>Παραδείγματα </a:t>
            </a:r>
            <a:r>
              <a:rPr lang="en-GB" altLang="en-US" sz="3333" smtClean="0"/>
              <a:t>FDG-PET</a:t>
            </a:r>
            <a:endParaRPr lang="el-GR" altLang="en-US" sz="3333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0113"/>
            <a:ext cx="36766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538" y="3195638"/>
            <a:ext cx="3643312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050" y="877888"/>
            <a:ext cx="355758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17863"/>
            <a:ext cx="35591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9" name="Text Box 11"/>
          <p:cNvSpPr txBox="1">
            <a:spLocks noChangeArrowheads="1"/>
          </p:cNvSpPr>
          <p:nvPr/>
        </p:nvSpPr>
        <p:spPr bwMode="auto">
          <a:xfrm>
            <a:off x="3090863" y="1057275"/>
            <a:ext cx="112395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Thyroiditis</a:t>
            </a:r>
            <a:endParaRPr lang="el-GR" sz="1667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3660" name="Text Box 12"/>
          <p:cNvSpPr txBox="1">
            <a:spLocks noChangeArrowheads="1"/>
          </p:cNvSpPr>
          <p:nvPr/>
        </p:nvSpPr>
        <p:spPr bwMode="auto">
          <a:xfrm>
            <a:off x="2790825" y="3338513"/>
            <a:ext cx="1662113" cy="604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Colon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adenocarcinoma</a:t>
            </a:r>
            <a:endParaRPr lang="el-GR" sz="1667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3661" name="Text Box 13"/>
          <p:cNvSpPr txBox="1">
            <a:spLocks noChangeArrowheads="1"/>
          </p:cNvSpPr>
          <p:nvPr/>
        </p:nvSpPr>
        <p:spPr bwMode="auto">
          <a:xfrm>
            <a:off x="6335713" y="996950"/>
            <a:ext cx="1957387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7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Uterine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7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rhabdomyosarcoma</a:t>
            </a:r>
            <a:endParaRPr lang="el-GR" sz="1667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3662" name="Text Box 14"/>
          <p:cNvSpPr txBox="1">
            <a:spLocks noChangeArrowheads="1"/>
          </p:cNvSpPr>
          <p:nvPr/>
        </p:nvSpPr>
        <p:spPr bwMode="auto">
          <a:xfrm>
            <a:off x="6556375" y="3278188"/>
            <a:ext cx="1395413" cy="604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7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Vascular graft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67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infection</a:t>
            </a:r>
            <a:endParaRPr lang="el-GR" sz="1667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9" grpId="0"/>
      <p:bldP spid="283660" grpId="0"/>
      <p:bldP spid="283661" grpId="0"/>
      <p:bldP spid="28366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smtClean="0">
                <a:solidFill>
                  <a:srgbClr val="000090"/>
                </a:solidFill>
              </a:rPr>
              <a:t>Τομείς αβεβαιότητας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l-GR" altLang="en-US" smtClean="0"/>
              <a:t>Ερευνητική λαπαρατομία</a:t>
            </a:r>
          </a:p>
          <a:p>
            <a:pPr lvl="1">
              <a:buClr>
                <a:srgbClr val="FF0000"/>
              </a:buClr>
            </a:pPr>
            <a:r>
              <a:rPr lang="el-GR" altLang="en-US" smtClean="0"/>
              <a:t>Οι σχετικές μελέτες είναι μεθοδολογικά πτωχές και έγιναν πριν την εισαγωγή της αξονικής τομογραφίας.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Εμπειρική αγωγή (αντιμικροβιακά, κορτικοειδή, αντιφυματικά)</a:t>
            </a:r>
          </a:p>
          <a:p>
            <a:pPr lvl="1">
              <a:buClr>
                <a:srgbClr val="FF0000"/>
              </a:buClr>
            </a:pPr>
            <a:r>
              <a:rPr lang="el-GR" altLang="en-US" smtClean="0"/>
              <a:t>Αν και δεν υπάρχουν μελέτες στην καθημερινή πράξη εφαρμόζεται</a:t>
            </a:r>
          </a:p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6167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l-GR" altLang="en-US" sz="3000" b="1" dirty="0" smtClean="0">
                <a:solidFill>
                  <a:srgbClr val="000090"/>
                </a:solidFill>
                <a:latin typeface="+mn-lt"/>
              </a:rPr>
              <a:t>Πυρετός αγνώστου αιτιολογίας </a:t>
            </a:r>
            <a:r>
              <a:rPr lang="en-US" altLang="en-US" sz="3000" b="1" dirty="0" smtClean="0">
                <a:solidFill>
                  <a:srgbClr val="000090"/>
                </a:solidFill>
                <a:latin typeface="+mn-lt"/>
              </a:rPr>
              <a:t>FUO</a:t>
            </a:r>
            <a:endParaRPr lang="el-GR" altLang="en-US" sz="3000" b="1" dirty="0" smtClea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2400" dirty="0" smtClean="0"/>
              <a:t>Πυρετός &gt; </a:t>
            </a:r>
            <a:r>
              <a:rPr lang="en-US" altLang="en-US" sz="2400" dirty="0" smtClean="0"/>
              <a:t>38.3ºC </a:t>
            </a:r>
            <a:r>
              <a:rPr lang="el-GR" altLang="en-US" sz="2400" dirty="0" smtClean="0"/>
              <a:t>χρονικής διάρκειας &gt;3 εβδομάδων</a:t>
            </a:r>
            <a:endParaRPr lang="en-US" altLang="en-US" sz="2400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endParaRPr lang="en-US" altLang="en-US" sz="2400" dirty="0" smtClean="0"/>
          </a:p>
          <a:p>
            <a:pPr fontAlgn="auto">
              <a:spcAft>
                <a:spcPts val="0"/>
              </a:spcAft>
              <a:buClr>
                <a:srgbClr val="FF0000"/>
              </a:buClr>
              <a:buSzPct val="150000"/>
              <a:defRPr/>
            </a:pPr>
            <a:r>
              <a:rPr lang="el-GR" altLang="en-US" sz="2400" dirty="0" smtClean="0"/>
              <a:t>Μη ανεύρεση του αιτίου μετά από τρεις επισκέψεις στα εξωτερικά ιατρεία ή τρεις ημέρες νοσηλείας</a:t>
            </a:r>
          </a:p>
        </p:txBody>
      </p:sp>
    </p:spTree>
    <p:extLst>
      <p:ext uri="{BB962C8B-B14F-4D97-AF65-F5344CB8AC3E}">
        <p14:creationId xmlns:p14="http://schemas.microsoft.com/office/powerpoint/2010/main" xmlns="" val="35971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338138"/>
            <a:ext cx="6477000" cy="952500"/>
          </a:xfrm>
        </p:spPr>
        <p:txBody>
          <a:bodyPr/>
          <a:lstStyle/>
          <a:p>
            <a:r>
              <a:rPr lang="en-US" altLang="en-US" sz="3000" b="1" smtClean="0">
                <a:solidFill>
                  <a:srgbClr val="000090"/>
                </a:solidFill>
                <a:latin typeface="Calibri" panose="020F0502020204030204" pitchFamily="34" charset="0"/>
              </a:rPr>
              <a:t>FUO</a:t>
            </a:r>
            <a:r>
              <a:rPr lang="el-GR" altLang="en-US" sz="3000" b="1" smtClean="0">
                <a:solidFill>
                  <a:srgbClr val="000090"/>
                </a:solidFill>
                <a:latin typeface="Calibri" panose="020F0502020204030204" pitchFamily="34" charset="0"/>
              </a:rPr>
              <a:t> Διάρκειας  &gt; 6 μηνών</a:t>
            </a:r>
            <a:br>
              <a:rPr lang="el-GR" altLang="en-US" sz="3000" b="1" smtClean="0">
                <a:solidFill>
                  <a:srgbClr val="000090"/>
                </a:solidFill>
                <a:latin typeface="Calibri" panose="020F0502020204030204" pitchFamily="34" charset="0"/>
              </a:rPr>
            </a:br>
            <a:r>
              <a:rPr lang="el-GR" altLang="en-US" sz="3000" b="1" smtClean="0">
                <a:solidFill>
                  <a:srgbClr val="FF6600"/>
                </a:solidFill>
                <a:latin typeface="Calibri" panose="020F0502020204030204" pitchFamily="34" charset="0"/>
              </a:rPr>
              <a:t>347 Ασθενείς, ΝΙΗ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51000"/>
            <a:ext cx="7620000" cy="3810000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1667" dirty="0" smtClean="0"/>
              <a:t>		</a:t>
            </a:r>
            <a:r>
              <a:rPr lang="el-GR" altLang="en-US" sz="1500" dirty="0" smtClean="0"/>
              <a:t>						</a:t>
            </a:r>
            <a:r>
              <a:rPr lang="el-GR" altLang="en-US" sz="1500" b="1" dirty="0" smtClean="0">
                <a:solidFill>
                  <a:schemeClr val="bg1"/>
                </a:solidFill>
              </a:rPr>
              <a:t>%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1500" b="1" dirty="0" smtClean="0">
                <a:solidFill>
                  <a:schemeClr val="bg1"/>
                </a:solidFill>
              </a:rPr>
              <a:t>   </a:t>
            </a:r>
            <a:r>
              <a:rPr lang="el-GR" altLang="en-US" sz="2000" b="1" dirty="0" smtClean="0"/>
              <a:t>Απυρεξία 					27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000" b="1" dirty="0" smtClean="0"/>
              <a:t>   </a:t>
            </a:r>
            <a:r>
              <a:rPr lang="en-US" altLang="en-US" sz="2000" b="1" dirty="0" smtClean="0"/>
              <a:t>FUO						19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000" b="1" dirty="0" smtClean="0"/>
              <a:t>   Διάφορα					13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000" b="1" dirty="0" smtClean="0"/>
              <a:t>   Προκλητός πυρετός				9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000" b="1" dirty="0" smtClean="0"/>
              <a:t>   Κοκκιωματώδης ηπατίτις			8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000" b="1" dirty="0" smtClean="0"/>
              <a:t>   Νεοπλασία</a:t>
            </a:r>
            <a:r>
              <a:rPr lang="el-GR" altLang="en-US" sz="2000" b="1" dirty="0"/>
              <a:t>	</a:t>
            </a:r>
            <a:r>
              <a:rPr lang="el-GR" altLang="en-US" sz="2000" b="1" dirty="0" smtClean="0"/>
              <a:t>				7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000" b="1" dirty="0" smtClean="0"/>
              <a:t>   Νόσος του </a:t>
            </a:r>
            <a:r>
              <a:rPr lang="en-US" altLang="en-US" sz="2000" b="1" dirty="0" smtClean="0"/>
              <a:t>Still</a:t>
            </a:r>
            <a:r>
              <a:rPr lang="el-GR" altLang="en-US" sz="2000" b="1" dirty="0"/>
              <a:t>	</a:t>
            </a:r>
            <a:r>
              <a:rPr lang="el-GR" altLang="en-US" sz="2000" b="1" dirty="0" smtClean="0"/>
              <a:t>				</a:t>
            </a:r>
            <a:r>
              <a:rPr lang="en-US" altLang="en-US" sz="2000" b="1" dirty="0" smtClean="0"/>
              <a:t>6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000" b="1" dirty="0" smtClean="0"/>
              <a:t>   Λοιμώξεις 					6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000" b="1" dirty="0" smtClean="0"/>
              <a:t>   Αυτοάνοσα νοσήματα				4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altLang="en-US" sz="2000" b="1" dirty="0" smtClean="0"/>
              <a:t>   Μεσογειακός πυρετός				3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l-GR" altLang="en-US" sz="2000" b="1" dirty="0" smtClean="0"/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5711825" y="1838325"/>
            <a:ext cx="1200150" cy="719138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762000" y="4057650"/>
            <a:ext cx="1649413" cy="360363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762000" y="1838325"/>
            <a:ext cx="1528763" cy="719138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4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1263" y="1957388"/>
            <a:ext cx="6477000" cy="952500"/>
          </a:xfrm>
        </p:spPr>
        <p:txBody>
          <a:bodyPr/>
          <a:lstStyle/>
          <a:p>
            <a:r>
              <a:rPr lang="el-GR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Περιπτώσεις Ασθενών με </a:t>
            </a:r>
            <a:r>
              <a:rPr lang="en-US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FUO</a:t>
            </a:r>
            <a:endParaRPr lang="el-GR" altLang="en-US" b="1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2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Περίπτωση</a:t>
            </a:r>
            <a:r>
              <a:rPr lang="en-US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  <a:r>
              <a:rPr lang="el-GR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1η 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el-GR" altLang="en-US" dirty="0" smtClean="0"/>
              <a:t>Άνδρας 71ετών εισήχθη στο νοσοκομείο με πυρετό από 14 ημέρου, αδυναμία, ιδρώτες και απώλεια βάρους</a:t>
            </a:r>
          </a:p>
          <a:p>
            <a:pPr>
              <a:buClr>
                <a:srgbClr val="FF0000"/>
              </a:buClr>
            </a:pPr>
            <a:r>
              <a:rPr lang="el-GR" altLang="en-US" dirty="0" smtClean="0"/>
              <a:t>Πριν 3 μήνες η σύζυγος είχε γριππώδη συνδρομή από την οποία ανέλαβε άνευ ειδικής θεραπείας</a:t>
            </a:r>
          </a:p>
          <a:p>
            <a:pPr>
              <a:buClr>
                <a:srgbClr val="FF0000"/>
              </a:buClr>
            </a:pPr>
            <a:r>
              <a:rPr lang="el-GR" altLang="en-US" dirty="0" smtClean="0"/>
              <a:t>Κατά την ΑΕ διεπιστώθη πυρετός 38.3 </a:t>
            </a:r>
            <a:r>
              <a:rPr lang="en-GB" altLang="en-US" dirty="0" smtClean="0"/>
              <a:t>C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272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Περίπτωση 1η</a:t>
            </a:r>
            <a:r>
              <a:rPr lang="en-GB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 (</a:t>
            </a:r>
            <a:r>
              <a:rPr lang="el-GR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συνέχεια)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l-GR" altLang="en-US" dirty="0" smtClean="0"/>
              <a:t>Αρχικός εργαστηριακός έλεγχος</a:t>
            </a:r>
            <a:r>
              <a:rPr lang="en-GB" altLang="en-US" dirty="0" smtClean="0"/>
              <a:t> </a:t>
            </a:r>
            <a:r>
              <a:rPr lang="el-GR" altLang="en-US" dirty="0" smtClean="0"/>
              <a:t>κ.φ </a:t>
            </a:r>
            <a:r>
              <a:rPr lang="en-GB" altLang="en-US" dirty="0" smtClean="0"/>
              <a:t>SGOT/SGPT, 180/150</a:t>
            </a:r>
            <a:endParaRPr lang="el-GR" altLang="en-US" dirty="0" smtClean="0"/>
          </a:p>
          <a:p>
            <a:pPr>
              <a:buClr>
                <a:srgbClr val="FF0000"/>
              </a:buClr>
            </a:pPr>
            <a:r>
              <a:rPr lang="el-GR" altLang="en-US" dirty="0" smtClean="0"/>
              <a:t>2 εβδομάδες αργότερα ο πυρετός συνεχίζεται  </a:t>
            </a:r>
            <a:r>
              <a:rPr lang="en-GB" altLang="en-US" dirty="0" smtClean="0"/>
              <a:t>WBC: 18000, </a:t>
            </a:r>
            <a:r>
              <a:rPr lang="en-GB" altLang="en-US" dirty="0" err="1" smtClean="0"/>
              <a:t>Plt</a:t>
            </a:r>
            <a:r>
              <a:rPr lang="en-GB" altLang="en-US" dirty="0" smtClean="0"/>
              <a:t>: 600000, </a:t>
            </a:r>
            <a:r>
              <a:rPr lang="el-GR" altLang="en-US" dirty="0" smtClean="0"/>
              <a:t>Κρεατιν</a:t>
            </a:r>
            <a:r>
              <a:rPr lang="en-GB" altLang="en-US" dirty="0" smtClean="0"/>
              <a:t>: 2.9 mg/dl, </a:t>
            </a:r>
            <a:r>
              <a:rPr lang="en-GB" altLang="en-US" dirty="0" err="1" smtClean="0"/>
              <a:t>Bil</a:t>
            </a:r>
            <a:r>
              <a:rPr lang="en-GB" altLang="en-US" dirty="0" smtClean="0"/>
              <a:t>: 6 mg/dl</a:t>
            </a:r>
            <a:endParaRPr lang="el-GR" altLang="en-US" dirty="0" smtClean="0"/>
          </a:p>
          <a:p>
            <a:pPr>
              <a:buClr>
                <a:srgbClr val="FF0000"/>
              </a:buClr>
            </a:pPr>
            <a:r>
              <a:rPr lang="en-GB" altLang="en-US" dirty="0" smtClean="0"/>
              <a:t>CT </a:t>
            </a:r>
            <a:r>
              <a:rPr lang="el-GR" altLang="en-US" dirty="0" smtClean="0"/>
              <a:t>κοιλίας</a:t>
            </a:r>
            <a:r>
              <a:rPr lang="en-GB" altLang="en-US" dirty="0" smtClean="0"/>
              <a:t>:  </a:t>
            </a:r>
            <a:r>
              <a:rPr lang="el-GR" altLang="en-US" dirty="0" smtClean="0"/>
              <a:t>κ.φ</a:t>
            </a:r>
          </a:p>
          <a:p>
            <a:pPr>
              <a:buClr>
                <a:srgbClr val="FF0000"/>
              </a:buClr>
            </a:pPr>
            <a:r>
              <a:rPr lang="en-GB" altLang="en-US" dirty="0" smtClean="0"/>
              <a:t>CT </a:t>
            </a:r>
            <a:r>
              <a:rPr lang="el-GR" altLang="en-US" dirty="0" smtClean="0"/>
              <a:t>θώρακος</a:t>
            </a:r>
          </a:p>
        </p:txBody>
      </p:sp>
    </p:spTree>
    <p:extLst>
      <p:ext uri="{BB962C8B-B14F-4D97-AF65-F5344CB8AC3E}">
        <p14:creationId xmlns:p14="http://schemas.microsoft.com/office/powerpoint/2010/main" xmlns="" val="22962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20650"/>
            <a:ext cx="558165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55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b="1" smtClean="0">
                <a:solidFill>
                  <a:srgbClr val="000090"/>
                </a:solidFill>
                <a:latin typeface="Calibri" panose="020F0502020204030204" pitchFamily="34" charset="0"/>
              </a:rPr>
              <a:t>Βιοψία Ήπατος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el-GR" altLang="en-US" smtClean="0"/>
              <a:t>Στοιχεία οξείας και χρονίας ηπατίτιδος</a:t>
            </a:r>
          </a:p>
          <a:p>
            <a:pPr>
              <a:buClr>
                <a:srgbClr val="FF0000"/>
              </a:buClr>
            </a:pPr>
            <a:endParaRPr lang="el-GR" altLang="en-US" smtClean="0"/>
          </a:p>
          <a:p>
            <a:pPr>
              <a:buClr>
                <a:srgbClr val="FF0000"/>
              </a:buClr>
            </a:pPr>
            <a:r>
              <a:rPr lang="el-GR" altLang="en-US" smtClean="0"/>
              <a:t>Διάσπαρτα κοκκιώματα</a:t>
            </a:r>
          </a:p>
        </p:txBody>
      </p:sp>
    </p:spTree>
    <p:extLst>
      <p:ext uri="{BB962C8B-B14F-4D97-AF65-F5344CB8AC3E}">
        <p14:creationId xmlns:p14="http://schemas.microsoft.com/office/powerpoint/2010/main" xmlns="" val="17223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Περίπτωση 1η</a:t>
            </a:r>
            <a:r>
              <a:rPr lang="en-GB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 (</a:t>
            </a:r>
            <a:r>
              <a:rPr lang="el-GR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συνέχεια)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l-GR" altLang="en-US" smtClean="0"/>
              <a:t>Ο ασθενής διεκομίσθη σε νοσοκομείο τριτοβάθμιας περίθαλψης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Πριν από την ασθένεια είχαν επισκεφθεί αγρόκτημα και είχαν έλθει σε επαφή με αιγοπρόβατα και γάτες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Τ=38.7 </a:t>
            </a:r>
            <a:r>
              <a:rPr lang="en-GB" altLang="en-US" smtClean="0"/>
              <a:t>C, WBC: 26.000, Bil:11mg/dl</a:t>
            </a:r>
            <a:endParaRPr lang="el-GR" altLang="en-US" smtClean="0"/>
          </a:p>
          <a:p>
            <a:pPr>
              <a:buClr>
                <a:srgbClr val="FF0000"/>
              </a:buClr>
            </a:pPr>
            <a:r>
              <a:rPr lang="el-GR" altLang="en-US" smtClean="0"/>
              <a:t>Έναρξη θεραπείας με </a:t>
            </a:r>
            <a:r>
              <a:rPr lang="en-GB" altLang="en-US" smtClean="0"/>
              <a:t>Tazocin, AmBisome</a:t>
            </a:r>
            <a:r>
              <a:rPr lang="el-GR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15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Περίπτωση 1η</a:t>
            </a:r>
            <a:r>
              <a:rPr lang="en-GB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 (</a:t>
            </a:r>
            <a:r>
              <a:rPr lang="el-GR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συνέχεια)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el-GR" altLang="en-US" smtClean="0"/>
              <a:t>Βιοψία κροταφικής, αρνητική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Καλλιέργειες αίματος, ούρων αρνητικές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Αντισώματα για ενδημικούς μύκητες, βρουκέλλα, μπαρτονέλλα, τοξόπλασμα</a:t>
            </a:r>
            <a:r>
              <a:rPr lang="en-GB" altLang="en-US" smtClean="0"/>
              <a:t>, Rickettsis rickettsii, HIV</a:t>
            </a:r>
            <a:r>
              <a:rPr lang="el-GR" altLang="en-US" smtClean="0"/>
              <a:t> αρνητικά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Οστεομυελική βιοψία</a:t>
            </a:r>
            <a:r>
              <a:rPr lang="en-GB" altLang="en-US" smtClean="0"/>
              <a:t>:</a:t>
            </a:r>
            <a:r>
              <a:rPr lang="el-GR" altLang="en-US" smtClean="0"/>
              <a:t> κοκκιώματα </a:t>
            </a:r>
          </a:p>
        </p:txBody>
      </p:sp>
    </p:spTree>
    <p:extLst>
      <p:ext uri="{BB962C8B-B14F-4D97-AF65-F5344CB8AC3E}">
        <p14:creationId xmlns:p14="http://schemas.microsoft.com/office/powerpoint/2010/main" xmlns="" val="36200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>
                <a:solidFill>
                  <a:srgbClr val="000090"/>
                </a:solidFill>
                <a:latin typeface="Calibri" panose="020F0502020204030204" pitchFamily="34" charset="0"/>
              </a:rPr>
              <a:t>Διαφορική Διάγνωση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el-GR" altLang="en-US" smtClean="0"/>
              <a:t>Μελιταίος πυρετός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Λεπτοσπείρωση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Μπαρτονέλλωση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Φυματίωση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Ενδημικές μυκητιάσεις</a:t>
            </a:r>
          </a:p>
          <a:p>
            <a:pPr>
              <a:buClr>
                <a:srgbClr val="FF0000"/>
              </a:buClr>
            </a:pPr>
            <a:r>
              <a:rPr lang="en-GB" altLang="en-US" smtClean="0"/>
              <a:t>CMV, EBV</a:t>
            </a:r>
            <a:endParaRPr lang="el-GR" altLang="en-US" smtClean="0"/>
          </a:p>
          <a:p>
            <a:pPr>
              <a:buClr>
                <a:srgbClr val="FF0000"/>
              </a:buClr>
            </a:pPr>
            <a:r>
              <a:rPr lang="el-GR" altLang="en-US" smtClean="0"/>
              <a:t>Κοκκιωματώδης ηπατίτις</a:t>
            </a:r>
          </a:p>
          <a:p>
            <a:pPr>
              <a:buClr>
                <a:srgbClr val="FF0000"/>
              </a:buClr>
            </a:pPr>
            <a:r>
              <a:rPr lang="el-GR" altLang="en-US" smtClean="0"/>
              <a:t>Πυρετός </a:t>
            </a:r>
            <a:r>
              <a:rPr lang="en-GB" altLang="en-US" smtClean="0"/>
              <a:t>Q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599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988" y="96838"/>
            <a:ext cx="5461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35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000" b="1" smtClean="0">
                <a:solidFill>
                  <a:srgbClr val="000090"/>
                </a:solidFill>
              </a:rPr>
              <a:t>Πυρετός Αγνώστου Αιτιολογίας</a:t>
            </a:r>
            <a:r>
              <a:rPr lang="el-GR" altLang="en-US" smtClean="0"/>
              <a:t/>
            </a:r>
            <a:br>
              <a:rPr lang="el-GR" altLang="en-US" smtClean="0"/>
            </a:br>
            <a:r>
              <a:rPr lang="el-GR" altLang="en-US" sz="2667" i="1" smtClean="0"/>
              <a:t>Πιό συγκεκριμένος ορισμός</a:t>
            </a:r>
            <a:endParaRPr lang="en-US" altLang="en-US" sz="2667" i="1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SzPct val="125000"/>
            </a:pPr>
            <a:r>
              <a:rPr lang="el-GR" altLang="en-US" sz="2000" dirty="0" smtClean="0"/>
              <a:t>Πυρετός &gt; </a:t>
            </a:r>
            <a:r>
              <a:rPr lang="en-US" altLang="en-US" sz="2000" dirty="0" smtClean="0"/>
              <a:t>38.3ºC </a:t>
            </a:r>
            <a:r>
              <a:rPr lang="el-GR" altLang="en-US" sz="2000" dirty="0" smtClean="0"/>
              <a:t>χρονικής διάρκειας &gt;3 εβδομάδων</a:t>
            </a:r>
          </a:p>
          <a:p>
            <a:pPr>
              <a:buClr>
                <a:srgbClr val="FF0000"/>
              </a:buClr>
              <a:buSzPct val="125000"/>
            </a:pPr>
            <a:endParaRPr lang="el-GR" altLang="en-US" sz="2000" dirty="0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SzPct val="125000"/>
            </a:pPr>
            <a:r>
              <a:rPr lang="el-GR" altLang="en-US" sz="2000" dirty="0" smtClean="0">
                <a:solidFill>
                  <a:srgbClr val="000000"/>
                </a:solidFill>
              </a:rPr>
              <a:t>Μη ανεύρεση του αιτίου μετά από</a:t>
            </a:r>
            <a:r>
              <a:rPr lang="en-US" altLang="en-US" sz="2000" dirty="0" smtClean="0">
                <a:solidFill>
                  <a:srgbClr val="000000"/>
                </a:solidFill>
              </a:rPr>
              <a:t> </a:t>
            </a:r>
            <a:r>
              <a:rPr lang="el-GR" altLang="en-US" sz="2000" dirty="0" smtClean="0">
                <a:solidFill>
                  <a:srgbClr val="000000"/>
                </a:solidFill>
              </a:rPr>
              <a:t>προσεκτική ΦΕ και βασικό εργαστηριακό έλεγχο που περιλαμβάνει</a:t>
            </a:r>
            <a:r>
              <a:rPr lang="en-US" altLang="en-US" sz="2000" dirty="0" smtClean="0">
                <a:solidFill>
                  <a:srgbClr val="000000"/>
                </a:solidFill>
              </a:rPr>
              <a:t>:</a:t>
            </a:r>
            <a:endParaRPr lang="el-GR" altLang="en-US" sz="2000" dirty="0" smtClean="0">
              <a:solidFill>
                <a:srgbClr val="000000"/>
              </a:solidFill>
            </a:endParaRPr>
          </a:p>
          <a:p>
            <a:pPr lvl="1">
              <a:buClr>
                <a:srgbClr val="FF0000"/>
              </a:buClr>
              <a:buSzPct val="125000"/>
              <a:buFont typeface="Lucida Grande" charset="0"/>
              <a:buChar char="-"/>
            </a:pPr>
            <a:r>
              <a:rPr lang="el-GR" altLang="en-US" sz="2000" dirty="0" smtClean="0"/>
              <a:t>γενική αίματος, γενική ούρων, ΤΚΕ, </a:t>
            </a:r>
            <a:r>
              <a:rPr lang="en-US" altLang="en-US" sz="2000" dirty="0" smtClean="0"/>
              <a:t>CRP,</a:t>
            </a:r>
            <a:r>
              <a:rPr lang="el-GR" altLang="en-US" sz="2000" dirty="0" smtClean="0"/>
              <a:t> κρεατινίνη, ηλεκτρολύτες, </a:t>
            </a:r>
            <a:r>
              <a:rPr lang="en-US" altLang="en-US" sz="2000" dirty="0" smtClean="0"/>
              <a:t>SGOT/SGPT, LDH, CPK, </a:t>
            </a:r>
            <a:r>
              <a:rPr lang="el-GR" altLang="en-US" sz="2000" dirty="0" smtClean="0"/>
              <a:t>αλκαλική φωσφατάση, πρωτεΐνες, ηλεκτοφόρηση πρωτεϊνών, φερριτίνη, καλλιέργεια ούρων, καλλιέργειες αίματος Χ 3, αντιπυρηνικά αντισώματα, ρευματοειδή παράγοντα, υπέρηχο κοιλίας και δερματική δοκιμασία φυματίνης (</a:t>
            </a:r>
            <a:r>
              <a:rPr lang="en-US" altLang="en-US" sz="2000" dirty="0" err="1" smtClean="0"/>
              <a:t>Mantoux</a:t>
            </a:r>
            <a:r>
              <a:rPr lang="en-US" altLang="en-US" sz="2000" dirty="0" smtClean="0"/>
              <a:t>). </a:t>
            </a:r>
            <a:r>
              <a:rPr lang="el-GR" altLang="en-US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FF0000"/>
              </a:buClr>
              <a:buSzPct val="125000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311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57163"/>
            <a:ext cx="5359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58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Περίπτωση 1η</a:t>
            </a:r>
            <a:r>
              <a:rPr lang="en-GB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 (</a:t>
            </a:r>
            <a:r>
              <a:rPr lang="el-GR" altLang="en-US" sz="3333" smtClean="0">
                <a:solidFill>
                  <a:srgbClr val="000090"/>
                </a:solidFill>
                <a:latin typeface="Calibri" panose="020F0502020204030204" pitchFamily="34" charset="0"/>
              </a:rPr>
              <a:t>συνέχεια)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el-GR" altLang="en-US" smtClean="0"/>
              <a:t>Αντισώματα για </a:t>
            </a:r>
            <a:r>
              <a:rPr lang="en-GB" altLang="en-US" smtClean="0"/>
              <a:t>Coxciella burnetii</a:t>
            </a:r>
            <a:endParaRPr lang="el-GR" altLang="en-US" smtClean="0"/>
          </a:p>
          <a:p>
            <a:pPr lvl="1">
              <a:buClr>
                <a:srgbClr val="FF0000"/>
              </a:buClr>
            </a:pPr>
            <a:r>
              <a:rPr lang="en-GB" altLang="en-US" smtClean="0"/>
              <a:t>IgG phase 1; 1:16</a:t>
            </a:r>
            <a:endParaRPr lang="el-GR" altLang="en-US" smtClean="0"/>
          </a:p>
          <a:p>
            <a:pPr lvl="1">
              <a:buClr>
                <a:srgbClr val="FF0000"/>
              </a:buClr>
            </a:pPr>
            <a:r>
              <a:rPr lang="en-GB" altLang="en-US" smtClean="0"/>
              <a:t>IgG phase 2; 1:1024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588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000" b="1" smtClean="0">
                <a:solidFill>
                  <a:srgbClr val="000090"/>
                </a:solidFill>
                <a:latin typeface="Calibri" panose="020F0502020204030204" pitchFamily="34" charset="0"/>
              </a:rPr>
              <a:t>Περίπτωση 2η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l-GR" altLang="en-US" sz="2000" dirty="0" smtClean="0">
                <a:solidFill>
                  <a:srgbClr val="000000"/>
                </a:solidFill>
              </a:rPr>
              <a:t>Άνδρας 43 ετών εισάγεται στο νοσοκομείο με απώλεια βάρους, πυρετό και ίκτερο. </a:t>
            </a:r>
          </a:p>
          <a:p>
            <a:pPr>
              <a:buClr>
                <a:srgbClr val="FF0000"/>
              </a:buClr>
            </a:pPr>
            <a:r>
              <a:rPr lang="en-US" altLang="en-US" sz="2000" dirty="0" smtClean="0">
                <a:solidFill>
                  <a:srgbClr val="000000"/>
                </a:solidFill>
              </a:rPr>
              <a:t>CT: </a:t>
            </a:r>
            <a:r>
              <a:rPr lang="el-GR" altLang="en-US" sz="2000" dirty="0" smtClean="0">
                <a:solidFill>
                  <a:srgbClr val="000000"/>
                </a:solidFill>
              </a:rPr>
              <a:t>διόγκωση παραπυλαίων και παρααορτικών λεμφαδένων</a:t>
            </a:r>
          </a:p>
          <a:p>
            <a:pPr>
              <a:buClr>
                <a:srgbClr val="FF0000"/>
              </a:buClr>
            </a:pPr>
            <a:r>
              <a:rPr lang="el-GR" altLang="en-US" sz="2000" dirty="0" smtClean="0">
                <a:solidFill>
                  <a:srgbClr val="000000"/>
                </a:solidFill>
              </a:rPr>
              <a:t>Βιοψία λεμφαδένος (</a:t>
            </a:r>
            <a:r>
              <a:rPr lang="en-US" altLang="en-US" sz="2000" dirty="0" smtClean="0">
                <a:solidFill>
                  <a:srgbClr val="000000"/>
                </a:solidFill>
              </a:rPr>
              <a:t>FNA)</a:t>
            </a:r>
            <a:r>
              <a:rPr lang="el-GR" altLang="en-US" sz="2000" dirty="0" smtClean="0">
                <a:solidFill>
                  <a:srgbClr val="000000"/>
                </a:solidFill>
              </a:rPr>
              <a:t>: κοκκιώματα με νέκρωση, </a:t>
            </a:r>
          </a:p>
          <a:p>
            <a:pPr>
              <a:buClr>
                <a:srgbClr val="FF0000"/>
              </a:buClr>
            </a:pPr>
            <a:r>
              <a:rPr lang="el-GR" altLang="en-US" sz="2000" dirty="0" smtClean="0">
                <a:solidFill>
                  <a:srgbClr val="000000"/>
                </a:solidFill>
              </a:rPr>
              <a:t>Βιοψία ήπατος: ήπια χολαγγειοπενία</a:t>
            </a:r>
          </a:p>
          <a:p>
            <a:pPr>
              <a:buClr>
                <a:srgbClr val="FF0000"/>
              </a:buClr>
            </a:pPr>
            <a:r>
              <a:rPr lang="el-GR" altLang="en-US" sz="2000" dirty="0" smtClean="0">
                <a:solidFill>
                  <a:srgbClr val="000000"/>
                </a:solidFill>
              </a:rPr>
              <a:t>Εμπειρική θεραπεία για βρουκέλλωση και στη συνέχεια αντιφυματική αγωγή</a:t>
            </a:r>
          </a:p>
          <a:p>
            <a:pPr>
              <a:buClr>
                <a:srgbClr val="FF0000"/>
              </a:buClr>
            </a:pPr>
            <a:r>
              <a:rPr lang="el-GR" altLang="en-US" sz="2000" dirty="0" smtClean="0">
                <a:solidFill>
                  <a:srgbClr val="000000"/>
                </a:solidFill>
              </a:rPr>
              <a:t>Επανέλεγχος: αύξηση μεγέθους λεμφαδένων, βιοψία: αντιδραστικού τύπου λεμφαδενοπάθεια</a:t>
            </a:r>
          </a:p>
          <a:p>
            <a:pPr>
              <a:buClr>
                <a:srgbClr val="FF0000"/>
              </a:buClr>
            </a:pPr>
            <a:r>
              <a:rPr lang="el-GR" altLang="en-US" sz="2000" dirty="0" smtClean="0">
                <a:solidFill>
                  <a:srgbClr val="000000"/>
                </a:solidFill>
              </a:rPr>
              <a:t>Διακοπή αντιφυματικής αγωγής και έναρξη θεραπείας με κορτικοστεροειδή</a:t>
            </a:r>
          </a:p>
        </p:txBody>
      </p:sp>
    </p:spTree>
    <p:extLst>
      <p:ext uri="{BB962C8B-B14F-4D97-AF65-F5344CB8AC3E}">
        <p14:creationId xmlns:p14="http://schemas.microsoft.com/office/powerpoint/2010/main" xmlns="" val="20279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388" y="0"/>
            <a:ext cx="3684587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29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000" b="1" smtClean="0">
                <a:solidFill>
                  <a:srgbClr val="000090"/>
                </a:solidFill>
                <a:latin typeface="Calibri" panose="020F0502020204030204" pitchFamily="34" charset="0"/>
              </a:rPr>
              <a:t>Περίπτωση 2η (συνέχεια)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el-GR" altLang="en-US" smtClean="0"/>
              <a:t>Επανεισάγεται στο νοσοκομείο με πνευμονικές διηθήσεις και κατέληξε.</a:t>
            </a:r>
          </a:p>
          <a:p>
            <a:pPr>
              <a:buClr>
                <a:srgbClr val="FF0000"/>
              </a:buClr>
            </a:pPr>
            <a:endParaRPr lang="el-GR" altLang="en-US" smtClean="0"/>
          </a:p>
          <a:p>
            <a:pPr>
              <a:buClr>
                <a:srgbClr val="FF0000"/>
              </a:buClr>
            </a:pPr>
            <a:r>
              <a:rPr lang="el-GR" altLang="en-US" smtClean="0"/>
              <a:t>Νεκροτομή</a:t>
            </a:r>
          </a:p>
        </p:txBody>
      </p:sp>
    </p:spTree>
    <p:extLst>
      <p:ext uri="{BB962C8B-B14F-4D97-AF65-F5344CB8AC3E}">
        <p14:creationId xmlns:p14="http://schemas.microsoft.com/office/powerpoint/2010/main" xmlns="" val="27399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4"/>
          <p:cNvSpPr>
            <a:spLocks noGrp="1" noChangeArrowheads="1"/>
          </p:cNvSpPr>
          <p:nvPr>
            <p:ph type="title"/>
          </p:nvPr>
        </p:nvSpPr>
        <p:spPr>
          <a:xfrm>
            <a:off x="1271588" y="2317750"/>
            <a:ext cx="6477000" cy="952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sz="3333" b="1" smtClean="0">
                <a:solidFill>
                  <a:srgbClr val="000090"/>
                </a:solidFill>
                <a:latin typeface="Calibri" panose="020F0502020204030204" pitchFamily="34" charset="0"/>
              </a:rPr>
              <a:t>Ασπεργίλλωση</a:t>
            </a:r>
            <a:br>
              <a:rPr lang="el-GR" altLang="en-US" sz="3333" b="1" smtClean="0">
                <a:solidFill>
                  <a:srgbClr val="000090"/>
                </a:solidFill>
                <a:latin typeface="Calibri" panose="020F0502020204030204" pitchFamily="34" charset="0"/>
              </a:rPr>
            </a:br>
            <a:r>
              <a:rPr lang="en-US" altLang="en-US" sz="3333" b="1" smtClean="0">
                <a:solidFill>
                  <a:srgbClr val="000090"/>
                </a:solidFill>
                <a:latin typeface="Calibri" panose="020F0502020204030204" pitchFamily="34" charset="0"/>
              </a:rPr>
              <a:t/>
            </a:r>
            <a:br>
              <a:rPr lang="en-US" altLang="en-US" sz="3333" b="1" smtClean="0">
                <a:solidFill>
                  <a:srgbClr val="000090"/>
                </a:solidFill>
                <a:latin typeface="Calibri" panose="020F0502020204030204" pitchFamily="34" charset="0"/>
              </a:rPr>
            </a:br>
            <a:r>
              <a:rPr lang="el-GR" altLang="en-US" sz="3333" b="1" smtClean="0">
                <a:solidFill>
                  <a:srgbClr val="000090"/>
                </a:solidFill>
                <a:latin typeface="Calibri" panose="020F0502020204030204" pitchFamily="34" charset="0"/>
              </a:rPr>
              <a:t>Νόσος</a:t>
            </a:r>
            <a:r>
              <a:rPr lang="en-US" altLang="en-US" sz="3333" b="1" smtClean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  <a:r>
              <a:rPr lang="el-GR" altLang="en-US" sz="3333" b="1" smtClean="0">
                <a:solidFill>
                  <a:srgbClr val="000090"/>
                </a:solidFill>
                <a:latin typeface="Calibri" panose="020F0502020204030204" pitchFamily="34" charset="0"/>
              </a:rPr>
              <a:t>του </a:t>
            </a:r>
            <a:r>
              <a:rPr lang="en-US" altLang="en-US" sz="3333" b="1" smtClean="0">
                <a:solidFill>
                  <a:srgbClr val="000090"/>
                </a:solidFill>
                <a:latin typeface="Calibri" panose="020F0502020204030204" pitchFamily="34" charset="0"/>
              </a:rPr>
              <a:t>Hodgkin</a:t>
            </a:r>
            <a:endParaRPr lang="el-GR" altLang="en-US" sz="3333" b="1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roosevelt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07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81236"/>
            <a:ext cx="77511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0422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5292"/>
            <a:ext cx="7823835" cy="3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8729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9388"/>
            <a:ext cx="78009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33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smtClean="0">
                <a:solidFill>
                  <a:srgbClr val="000090"/>
                </a:solidFill>
                <a:latin typeface="Calibri" panose="020F0502020204030204" pitchFamily="34" charset="0"/>
              </a:rPr>
              <a:t>Fever of Unknown Origin (FUO)</a:t>
            </a:r>
            <a:endParaRPr lang="el-GR" altLang="en-US" sz="3000" b="1" smtClean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altLang="en-US" smtClean="0">
                <a:solidFill>
                  <a:srgbClr val="000000"/>
                </a:solidFill>
              </a:rPr>
              <a:t>Το 2.9% των εισαγωγών σε τριτοβάθμιο νοσοκομείο είχε σαν αιτία εισόδου </a:t>
            </a:r>
            <a:r>
              <a:rPr lang="en-US" altLang="en-US" smtClean="0">
                <a:solidFill>
                  <a:srgbClr val="000000"/>
                </a:solidFill>
              </a:rPr>
              <a:t>FUO</a:t>
            </a:r>
          </a:p>
          <a:p>
            <a:pPr>
              <a:buClr>
                <a:srgbClr val="FF0000"/>
              </a:buClr>
              <a:buSzPct val="150000"/>
            </a:pPr>
            <a:endParaRPr lang="en-US" altLang="en-US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SzPct val="150000"/>
            </a:pPr>
            <a:r>
              <a:rPr lang="en-US" altLang="en-US" smtClean="0">
                <a:solidFill>
                  <a:srgbClr val="000000"/>
                </a:solidFill>
              </a:rPr>
              <a:t>12 </a:t>
            </a:r>
            <a:r>
              <a:rPr lang="el-GR" altLang="en-US" smtClean="0">
                <a:solidFill>
                  <a:srgbClr val="000000"/>
                </a:solidFill>
              </a:rPr>
              <a:t>έως 35% των ασθενών θα καταλήξουν από νόσημα που συσχετίζεται με </a:t>
            </a:r>
            <a:r>
              <a:rPr lang="en-US" altLang="en-US" smtClean="0">
                <a:solidFill>
                  <a:srgbClr val="000000"/>
                </a:solidFill>
              </a:rPr>
              <a:t>FUO</a:t>
            </a:r>
          </a:p>
          <a:p>
            <a:pPr>
              <a:buClr>
                <a:srgbClr val="FF0000"/>
              </a:buClr>
              <a:buSzPct val="150000"/>
            </a:pPr>
            <a:endParaRPr lang="en-US" altLang="en-US" smtClean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buSzPct val="150000"/>
            </a:pPr>
            <a:r>
              <a:rPr lang="el-GR" altLang="en-US" smtClean="0">
                <a:solidFill>
                  <a:srgbClr val="000000"/>
                </a:solidFill>
              </a:rPr>
              <a:t>Στους ασθενείς που δεν ανευρίσκεται αιτία του πυρετού η πρόγνωση είναι αρίστη</a:t>
            </a:r>
          </a:p>
        </p:txBody>
      </p:sp>
    </p:spTree>
    <p:extLst>
      <p:ext uri="{BB962C8B-B14F-4D97-AF65-F5344CB8AC3E}">
        <p14:creationId xmlns:p14="http://schemas.microsoft.com/office/powerpoint/2010/main" xmlns="" val="10389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41276"/>
            <a:ext cx="710946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673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5252"/>
            <a:ext cx="7126605" cy="44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49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5372"/>
            <a:ext cx="7086600" cy="24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5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Κλασσικές μελέτες </a:t>
            </a:r>
            <a:r>
              <a:rPr lang="en-GB" dirty="0" smtClean="0"/>
              <a:t>FUO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5643054"/>
              </p:ext>
            </p:extLst>
          </p:nvPr>
        </p:nvGraphicFramePr>
        <p:xfrm>
          <a:off x="457200" y="13335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187765028"/>
                    </a:ext>
                  </a:extLst>
                </a:gridCol>
                <a:gridCol w="1519064">
                  <a:extLst>
                    <a:ext uri="{9D8B030D-6E8A-4147-A177-3AD203B41FA5}">
                      <a16:colId xmlns:a16="http://schemas.microsoft.com/office/drawing/2014/main" xmlns="" val="294344587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24428392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8495923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248791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308769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Συγγραφείς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Αδιάγνωστοι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Λοιμώξεις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Νεοπλασίες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Αυτοάνοσα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Διάφορα νοσήματα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886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i="1" dirty="0" err="1" smtClean="0"/>
                        <a:t>Petersdorf</a:t>
                      </a:r>
                      <a:r>
                        <a:rPr lang="en-GB" i="1" baseline="0" dirty="0" smtClean="0"/>
                        <a:t> &amp; Beeson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569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i="1" dirty="0" smtClean="0"/>
                        <a:t>Jacoby &amp; Swartz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38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i="1" dirty="0" smtClean="0"/>
                        <a:t>Howard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673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i="1" dirty="0" smtClean="0"/>
                        <a:t>Larson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716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i="1" dirty="0" err="1" smtClean="0"/>
                        <a:t>Knockaert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22,5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21,5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26,5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22,5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892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4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ersona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8950</TotalTime>
  <Words>2257</Words>
  <Application>Microsoft Office PowerPoint</Application>
  <PresentationFormat>Προβολή στην οθόνη (16:10)</PresentationFormat>
  <Paragraphs>577</Paragraphs>
  <Slides>82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82</vt:i4>
      </vt:variant>
    </vt:vector>
  </HeadingPairs>
  <TitlesOfParts>
    <vt:vector size="86" baseType="lpstr">
      <vt:lpstr>Personal1</vt:lpstr>
      <vt:lpstr>Chart</vt:lpstr>
      <vt:lpstr>Γράφημα</vt:lpstr>
      <vt:lpstr>Φωτογραφία του Photo Editor</vt:lpstr>
      <vt:lpstr>Πυρετός αγνώστου αιτιολογίας</vt:lpstr>
      <vt:lpstr>Διαφάνεια 2</vt:lpstr>
      <vt:lpstr>Fever of Unknown Origin</vt:lpstr>
      <vt:lpstr>Τύποι πυρετού αγνώστου αιτιολογίας</vt:lpstr>
      <vt:lpstr>Πυρετός αγνώστου αιτιολογίας Περαιτέρω ορισμοί</vt:lpstr>
      <vt:lpstr>Πυρετός αγνώστου αιτιολογίας FUO</vt:lpstr>
      <vt:lpstr>Πυρετός Αγνώστου Αιτιολογίας Πιό συγκεκριμένος ορισμός</vt:lpstr>
      <vt:lpstr>Fever of Unknown Origin (FUO)</vt:lpstr>
      <vt:lpstr>Κλασσικές μελέτες FUO</vt:lpstr>
      <vt:lpstr>Αίτια FUO: Μελέτες των Τελευταίων 20 Ετών από Χώρες του Δυτικού Κόσμου</vt:lpstr>
      <vt:lpstr>Διαφάνεια 11</vt:lpstr>
      <vt:lpstr>ΛΟΙΜΩΞΕΙΣ</vt:lpstr>
      <vt:lpstr>Eντοπισμένες λοιμώξεις που  εκδηλώνονται σαν FUO</vt:lpstr>
      <vt:lpstr>Προβλήματα στη διάγνωση της ενδοκαρδίτιδας</vt:lpstr>
      <vt:lpstr>Συστηματικές λοιμώξεις που  εκδηλώνονται σαν FUO</vt:lpstr>
      <vt:lpstr>Διαφάνεια 16</vt:lpstr>
      <vt:lpstr>Συνήθη Αίτια FUO Ταξιδιωτών  μετά την Επιστροφή τους</vt:lpstr>
      <vt:lpstr>Διαφάνεια 18</vt:lpstr>
      <vt:lpstr>Η Φυματίωση σαν Αίτιο FUO</vt:lpstr>
      <vt:lpstr>Διαφάνεια 20</vt:lpstr>
      <vt:lpstr>Διαφάνεια 21</vt:lpstr>
      <vt:lpstr>Διαφάνεια 22</vt:lpstr>
      <vt:lpstr>Διαφάνεια 23</vt:lpstr>
      <vt:lpstr>Χαρακτηριστικά Ασθενών με  Κρυψιγενή Κεγχροειδή ΤΒ</vt:lpstr>
      <vt:lpstr>Χαρακτηριστικά Ασθενών με  Κρυψιγενή Κεγχροειδή ΤΒ (συνέχεια)</vt:lpstr>
      <vt:lpstr>ΝΕΟΠΛΑΣΜΑΤΑ</vt:lpstr>
      <vt:lpstr>Διαφάνεια 27</vt:lpstr>
      <vt:lpstr>FUO και νεοπλασματικά νοσήματα</vt:lpstr>
      <vt:lpstr>ΜΥΞΩΜΑ</vt:lpstr>
      <vt:lpstr>Αυτοάνοσα Νοσήματα</vt:lpstr>
      <vt:lpstr>ΣΥΧΝΟΤΕΡΗ αιτία FUO:</vt:lpstr>
      <vt:lpstr>ΣΕΛ (Γυναίκες/Ανδρες: 9/1)</vt:lpstr>
      <vt:lpstr>Νόσος Still Ενηλίκων: ΔΙΑΓΝΩΣΗ ΑΠΟΚΛΕΙΣΜΟΥ</vt:lpstr>
      <vt:lpstr>Νόσος Still ενηλίκων: ΔΙΑΓΝΩΣΗ ΑΠΟΚΛΕΙΣΜΟΥ  Εκδηλώσεις (%) στις 7 μεγαλύτερες σειρές ασθενών * (n=369)</vt:lpstr>
      <vt:lpstr>Διάφορα Αίτια FUO</vt:lpstr>
      <vt:lpstr>Φαρμακευτικός πυρετός</vt:lpstr>
      <vt:lpstr>Σύνδρομα Περιοδικού Πυρετού</vt:lpstr>
      <vt:lpstr>Διαφάνεια 38</vt:lpstr>
      <vt:lpstr>PFAPA</vt:lpstr>
      <vt:lpstr>FUO</vt:lpstr>
      <vt:lpstr>Διερεύνηση FUO</vt:lpstr>
      <vt:lpstr>Διαφάνεια 42</vt:lpstr>
      <vt:lpstr>Αρχική προσέγγιση</vt:lpstr>
      <vt:lpstr>Ιστορικό σε FUO</vt:lpstr>
      <vt:lpstr>Κλινική εξέταση σε FUO</vt:lpstr>
      <vt:lpstr>Διαφάνεια 46</vt:lpstr>
      <vt:lpstr>Πιθανά διαγνωστικά στοιχεία*</vt:lpstr>
      <vt:lpstr>Διαφάνεια 48</vt:lpstr>
      <vt:lpstr>Διαφάνεια 49</vt:lpstr>
      <vt:lpstr>Προτεινόμενος αλγόριθμος</vt:lpstr>
      <vt:lpstr>Διαγνωστικές δοκιμασίες που εφαρμόστηκαν σε όλους τους ασθενείς</vt:lpstr>
      <vt:lpstr>Διαγνωστικές δοκιμασίες φάσης 1</vt:lpstr>
      <vt:lpstr>Διαγνωστικές δοκιμασίες φάσης 2</vt:lpstr>
      <vt:lpstr>Εξετάσεις για τις οποίες υπάρχουν ενδείξεις ότι είναι χρήσιμες</vt:lpstr>
      <vt:lpstr>Διαγνωστική Αξία Βιοψίας σε 86 Ασθενείς με FUO</vt:lpstr>
      <vt:lpstr>Διαφάνεια 56</vt:lpstr>
      <vt:lpstr>FDG-PET</vt:lpstr>
      <vt:lpstr>Παραδείγματα FDG-PET</vt:lpstr>
      <vt:lpstr>Τομείς αβεβαιότητας</vt:lpstr>
      <vt:lpstr>FUO Διάρκειας  &gt; 6 μηνών 347 Ασθενείς, ΝΙΗ</vt:lpstr>
      <vt:lpstr>Περιπτώσεις Ασθενών με FUO</vt:lpstr>
      <vt:lpstr>Περίπτωση 1η  </vt:lpstr>
      <vt:lpstr>Περίπτωση 1η (συνέχεια)</vt:lpstr>
      <vt:lpstr>Διαφάνεια 64</vt:lpstr>
      <vt:lpstr>Βιοψία Ήπατος</vt:lpstr>
      <vt:lpstr>Περίπτωση 1η (συνέχεια)</vt:lpstr>
      <vt:lpstr>Περίπτωση 1η (συνέχεια)</vt:lpstr>
      <vt:lpstr>Διαφορική Διάγνωση</vt:lpstr>
      <vt:lpstr>Διαφάνεια 69</vt:lpstr>
      <vt:lpstr>Διαφάνεια 70</vt:lpstr>
      <vt:lpstr>Περίπτωση 1η (συνέχεια)</vt:lpstr>
      <vt:lpstr>Περίπτωση 2η</vt:lpstr>
      <vt:lpstr>Διαφάνεια 73</vt:lpstr>
      <vt:lpstr>Περίπτωση 2η (συνέχεια)</vt:lpstr>
      <vt:lpstr>Ασπεργίλλωση  Νόσος του Hodgkin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Πνευμονία  της κοινότητας</dc:title>
  <dc:creator>Michael Samarkos</dc:creator>
  <cp:lastModifiedBy>CHARA</cp:lastModifiedBy>
  <cp:revision>670</cp:revision>
  <dcterms:created xsi:type="dcterms:W3CDTF">2011-08-17T06:09:57Z</dcterms:created>
  <dcterms:modified xsi:type="dcterms:W3CDTF">2016-04-13T07:41:23Z</dcterms:modified>
</cp:coreProperties>
</file>